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32" r:id="rId2"/>
    <p:sldId id="321" r:id="rId3"/>
    <p:sldId id="324" r:id="rId4"/>
    <p:sldId id="329" r:id="rId5"/>
    <p:sldId id="327" r:id="rId6"/>
    <p:sldId id="315" r:id="rId7"/>
    <p:sldId id="320" r:id="rId8"/>
    <p:sldId id="317" r:id="rId9"/>
    <p:sldId id="322" r:id="rId10"/>
    <p:sldId id="323" r:id="rId11"/>
    <p:sldId id="318" r:id="rId12"/>
    <p:sldId id="325" r:id="rId13"/>
    <p:sldId id="319" r:id="rId14"/>
    <p:sldId id="326" r:id="rId15"/>
    <p:sldId id="330" r:id="rId16"/>
    <p:sldId id="331" r:id="rId17"/>
    <p:sldId id="33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070" autoAdjust="0"/>
  </p:normalViewPr>
  <p:slideViewPr>
    <p:cSldViewPr snapToGrid="0">
      <p:cViewPr varScale="1">
        <p:scale>
          <a:sx n="85" d="100"/>
          <a:sy n="85" d="100"/>
        </p:scale>
        <p:origin x="15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84668-6769-4D63-A6FC-E13EFE781D4F}" type="datetimeFigureOut">
              <a:rPr lang="en-US" smtClean="0"/>
              <a:t>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79B4A-50AD-4921-98D2-3767FE82802A}" type="slidenum">
              <a:rPr lang="en-US" smtClean="0"/>
              <a:t>‹#›</a:t>
            </a:fld>
            <a:endParaRPr lang="en-US"/>
          </a:p>
        </p:txBody>
      </p:sp>
    </p:spTree>
    <p:extLst>
      <p:ext uri="{BB962C8B-B14F-4D97-AF65-F5344CB8AC3E}">
        <p14:creationId xmlns:p14="http://schemas.microsoft.com/office/powerpoint/2010/main" val="40916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ackoverflow.com/questions/31846117/what-is-stack-walkin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en.wikipedia.org/wiki/Stack_trac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developer.mozilla.org/en-US/docs/Glossary/WebDAV" TargetMode="External"/><Relationship Id="rId3" Type="http://schemas.openxmlformats.org/officeDocument/2006/relationships/hyperlink" Target="https://developer.mozilla.org/en-US/docs/Web/HTTP/Status#Information_responses" TargetMode="External"/><Relationship Id="rId7" Type="http://schemas.openxmlformats.org/officeDocument/2006/relationships/hyperlink" Target="https://developer.mozilla.org/en-US/docs/Web/HTTP/Status/102"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eveloper.mozilla.org/en-US/docs/Web/HTTP/Headers/Upgrade" TargetMode="External"/><Relationship Id="rId11" Type="http://schemas.openxmlformats.org/officeDocument/2006/relationships/hyperlink" Target="https://developer.mozilla.org/en-US/docs/Web/HTML/Preloading_content" TargetMode="External"/><Relationship Id="rId5" Type="http://schemas.openxmlformats.org/officeDocument/2006/relationships/hyperlink" Target="https://developer.mozilla.org/en-US/docs/Web/HTTP/Status/101" TargetMode="External"/><Relationship Id="rId10" Type="http://schemas.openxmlformats.org/officeDocument/2006/relationships/hyperlink" Target="https://developer.mozilla.org/en-US/docs/Web/HTTP/Headers/Link" TargetMode="External"/><Relationship Id="rId4" Type="http://schemas.openxmlformats.org/officeDocument/2006/relationships/hyperlink" Target="https://developer.mozilla.org/en-US/docs/Web/HTTP/Status/100" TargetMode="External"/><Relationship Id="rId9" Type="http://schemas.openxmlformats.org/officeDocument/2006/relationships/hyperlink" Target="https://developer.mozilla.org/en-US/docs/Web/HTTP/Status/103"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JSLint</a:t>
            </a:r>
            <a:r>
              <a:rPr lang="en-US" dirty="0" smtClean="0"/>
              <a:t> can be found at </a:t>
            </a:r>
            <a:r>
              <a:rPr lang="en-US" i="1" dirty="0" smtClean="0"/>
              <a:t>http://www.JSLint.com</a:t>
            </a:r>
            <a:r>
              <a:rPr lang="en-US" i="1" dirty="0" smtClean="0"/>
              <a:t>/</a:t>
            </a:r>
            <a:r>
              <a:rPr lang="en-US" dirty="0" smtClean="0"/>
              <a:t>.</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r>
              <a:rPr lang="en-US" sz="1200" b="0" i="0" kern="1200" dirty="0" smtClean="0">
                <a:solidFill>
                  <a:schemeClr val="tx1"/>
                </a:solidFill>
                <a:effectLst/>
                <a:latin typeface="+mn-lt"/>
                <a:ea typeface="+mn-ea"/>
                <a:cs typeface="+mn-cs"/>
              </a:rPr>
              <a:t>JavaScript </a:t>
            </a:r>
            <a:r>
              <a:rPr lang="en-US" sz="1200" b="1" i="0" kern="1200" dirty="0" smtClean="0">
                <a:solidFill>
                  <a:schemeClr val="tx1"/>
                </a:solidFill>
                <a:effectLst/>
                <a:latin typeface="+mn-lt"/>
                <a:ea typeface="+mn-ea"/>
                <a:cs typeface="+mn-cs"/>
              </a:rPr>
              <a:t>statements</a:t>
            </a:r>
            <a:r>
              <a:rPr lang="en-US" sz="1200" b="0" i="0" kern="1200" dirty="0" smtClean="0">
                <a:solidFill>
                  <a:schemeClr val="tx1"/>
                </a:solidFill>
                <a:effectLst/>
                <a:latin typeface="+mn-lt"/>
                <a:ea typeface="+mn-ea"/>
                <a:cs typeface="+mn-cs"/>
              </a:rPr>
              <a:t> are composed of: Values, Operators, Expressions, Keywords, and Comments.</a:t>
            </a:r>
          </a:p>
          <a:p>
            <a:r>
              <a:rPr lang="en-US" sz="1200" b="0" i="0" kern="1200" dirty="0" smtClean="0">
                <a:solidFill>
                  <a:schemeClr val="tx1"/>
                </a:solidFill>
                <a:effectLst/>
                <a:latin typeface="+mn-lt"/>
                <a:ea typeface="+mn-ea"/>
                <a:cs typeface="+mn-cs"/>
              </a:rPr>
              <a:t>JavaScript programs (and JavaScript statements) are often called JavaScript code. </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x, y, z;    // Statement 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x = 5;          // Statement 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 = 6;          // Statement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var</a:t>
            </a:r>
            <a:r>
              <a:rPr lang="en-US" sz="1200" b="0" i="0" kern="1200" baseline="0" dirty="0" smtClean="0">
                <a:solidFill>
                  <a:schemeClr val="tx1"/>
                </a:solidFill>
                <a:effectLst/>
                <a:latin typeface="+mn-lt"/>
                <a:ea typeface="+mn-ea"/>
                <a:cs typeface="+mn-cs"/>
              </a:rPr>
              <a:t> x  = </a:t>
            </a:r>
            <a:r>
              <a:rPr lang="en-US" sz="1200" b="0" i="0" kern="1200" dirty="0" smtClean="0">
                <a:solidFill>
                  <a:schemeClr val="tx1"/>
                </a:solidFill>
                <a:effectLst/>
                <a:latin typeface="+mn-lt"/>
                <a:ea typeface="+mn-ea"/>
                <a:cs typeface="+mn-cs"/>
              </a:rPr>
              <a:t>5 * 10; //Statement 4</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JavaScript uses the </a:t>
            </a:r>
            <a:r>
              <a:rPr lang="en-US" dirty="0" err="1" smtClean="0"/>
              <a:t>var</a:t>
            </a:r>
            <a:r>
              <a:rPr lang="en-US" sz="1200" b="0" i="0" kern="1200" dirty="0" smtClean="0">
                <a:solidFill>
                  <a:schemeClr val="tx1"/>
                </a:solidFill>
                <a:effectLst/>
                <a:latin typeface="+mn-lt"/>
                <a:ea typeface="+mn-ea"/>
                <a:cs typeface="+mn-cs"/>
              </a:rPr>
              <a:t> keyword to </a:t>
            </a:r>
            <a:r>
              <a:rPr lang="en-US" sz="1200" b="1" i="0" kern="1200" dirty="0" smtClean="0">
                <a:solidFill>
                  <a:schemeClr val="tx1"/>
                </a:solidFill>
                <a:effectLst/>
                <a:latin typeface="+mn-lt"/>
                <a:ea typeface="+mn-ea"/>
                <a:cs typeface="+mn-cs"/>
              </a:rPr>
              <a:t>declare</a:t>
            </a:r>
            <a:r>
              <a:rPr lang="en-US" sz="1200" b="0" i="0" kern="1200" dirty="0" smtClean="0">
                <a:solidFill>
                  <a:schemeClr val="tx1"/>
                </a:solidFill>
                <a:effectLst/>
                <a:latin typeface="+mn-lt"/>
                <a:ea typeface="+mn-ea"/>
                <a:cs typeface="+mn-cs"/>
              </a:rPr>
              <a:t> variables.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expression</a:t>
            </a:r>
            <a:r>
              <a:rPr lang="en-US" sz="1200" b="0" i="0" kern="1200" dirty="0" smtClean="0">
                <a:solidFill>
                  <a:schemeClr val="tx1"/>
                </a:solidFill>
                <a:effectLst/>
                <a:latin typeface="+mn-lt"/>
                <a:ea typeface="+mn-ea"/>
                <a:cs typeface="+mn-cs"/>
              </a:rPr>
              <a:t> is a combination of values, variables, and operators, which computes to a value. E.g. 5 * 10    or x * 10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JavaScript </a:t>
            </a:r>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are containers for storing data values.</a:t>
            </a:r>
          </a:p>
          <a:p>
            <a:r>
              <a:rPr lang="en-US" sz="1200" b="0" i="0" kern="1200" dirty="0" smtClean="0">
                <a:solidFill>
                  <a:schemeClr val="tx1"/>
                </a:solidFill>
                <a:effectLst/>
                <a:latin typeface="+mn-lt"/>
                <a:ea typeface="+mn-ea"/>
                <a:cs typeface="+mn-cs"/>
              </a:rPr>
              <a:t>All JavaScript </a:t>
            </a:r>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must be </a:t>
            </a:r>
            <a:r>
              <a:rPr lang="en-US" sz="1200" b="1" i="0" kern="1200" dirty="0" smtClean="0">
                <a:solidFill>
                  <a:schemeClr val="tx1"/>
                </a:solidFill>
                <a:effectLst/>
                <a:latin typeface="+mn-lt"/>
                <a:ea typeface="+mn-ea"/>
                <a:cs typeface="+mn-cs"/>
              </a:rPr>
              <a:t>identified</a:t>
            </a:r>
            <a:r>
              <a:rPr lang="en-US" sz="1200" b="0" i="0" kern="1200" dirty="0" smtClean="0">
                <a:solidFill>
                  <a:schemeClr val="tx1"/>
                </a:solidFill>
                <a:effectLst/>
                <a:latin typeface="+mn-lt"/>
                <a:ea typeface="+mn-ea"/>
                <a:cs typeface="+mn-cs"/>
              </a:rPr>
              <a:t> with </a:t>
            </a:r>
            <a:r>
              <a:rPr lang="en-US" sz="1200" b="1" i="0" kern="1200" dirty="0" smtClean="0">
                <a:solidFill>
                  <a:schemeClr val="tx1"/>
                </a:solidFill>
                <a:effectLst/>
                <a:latin typeface="+mn-lt"/>
                <a:ea typeface="+mn-ea"/>
                <a:cs typeface="+mn-cs"/>
              </a:rPr>
              <a:t>unique names</a:t>
            </a:r>
            <a:r>
              <a:rPr lang="en-US" sz="1200" b="0" i="0" kern="1200" dirty="0" smtClean="0">
                <a:solidFill>
                  <a:schemeClr val="tx1"/>
                </a:solidFill>
                <a:effectLst/>
                <a:latin typeface="+mn-lt"/>
                <a:ea typeface="+mn-ea"/>
                <a:cs typeface="+mn-cs"/>
              </a:rPr>
              <a:t>. JavaScript identifiers are case-sensitive.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Creating a variable in JavaScript is called "declaring" a variable.</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carName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Difference Between </a:t>
            </a:r>
            <a:r>
              <a:rPr lang="en-US" sz="1200" b="1" i="0" kern="1200" dirty="0" smtClean="0">
                <a:solidFill>
                  <a:schemeClr val="tx1"/>
                </a:solidFill>
                <a:effectLst/>
                <a:latin typeface="+mn-lt"/>
                <a:ea typeface="+mn-ea"/>
                <a:cs typeface="+mn-cs"/>
              </a:rPr>
              <a:t>Unicode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UTF-8</a:t>
            </a:r>
            <a:r>
              <a:rPr lang="en-US" sz="1200" b="0" i="0" kern="1200" dirty="0" smtClean="0">
                <a:solidFill>
                  <a:schemeClr val="tx1"/>
                </a:solidFill>
                <a:effectLst/>
                <a:latin typeface="+mn-lt"/>
                <a:ea typeface="+mn-ea"/>
                <a:cs typeface="+mn-cs"/>
              </a:rPr>
              <a:t>: Unicode is a </a:t>
            </a:r>
            <a:r>
              <a:rPr lang="en-US" sz="1200" b="1" i="0" kern="1200" dirty="0" smtClean="0">
                <a:solidFill>
                  <a:schemeClr val="tx1"/>
                </a:solidFill>
                <a:effectLst/>
                <a:latin typeface="+mn-lt"/>
                <a:ea typeface="+mn-ea"/>
                <a:cs typeface="+mn-cs"/>
              </a:rPr>
              <a:t>character set</a:t>
            </a:r>
            <a:r>
              <a:rPr lang="en-US" sz="1200" b="0" i="0" kern="1200" dirty="0" smtClean="0">
                <a:solidFill>
                  <a:schemeClr val="tx1"/>
                </a:solidFill>
                <a:effectLst/>
                <a:latin typeface="+mn-lt"/>
                <a:ea typeface="+mn-ea"/>
                <a:cs typeface="+mn-cs"/>
              </a:rPr>
              <a:t>. UTF-8 is </a:t>
            </a:r>
            <a:r>
              <a:rPr lang="en-US" sz="1200" b="1" i="0" kern="1200" dirty="0" smtClean="0">
                <a:solidFill>
                  <a:schemeClr val="tx1"/>
                </a:solidFill>
                <a:effectLst/>
                <a:latin typeface="+mn-lt"/>
                <a:ea typeface="+mn-ea"/>
                <a:cs typeface="+mn-cs"/>
              </a:rPr>
              <a:t>encoding</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Unicode</a:t>
            </a:r>
            <a:r>
              <a:rPr lang="en-US" sz="1200" b="0" i="0" kern="1200" dirty="0" smtClean="0">
                <a:solidFill>
                  <a:schemeClr val="tx1"/>
                </a:solidFill>
                <a:effectLst/>
                <a:latin typeface="+mn-lt"/>
                <a:ea typeface="+mn-ea"/>
                <a:cs typeface="+mn-cs"/>
              </a:rPr>
              <a:t> is a list of characters with unique decimal numbers (code points). A = 65, B = 66, C = 67, ....</a:t>
            </a:r>
          </a:p>
          <a:p>
            <a:r>
              <a:rPr lang="en-US" sz="1200" b="0" i="0" kern="1200" dirty="0" smtClean="0">
                <a:solidFill>
                  <a:schemeClr val="tx1"/>
                </a:solidFill>
                <a:effectLst/>
                <a:latin typeface="+mn-lt"/>
                <a:ea typeface="+mn-ea"/>
                <a:cs typeface="+mn-cs"/>
              </a:rPr>
              <a:t>This list of decimal numbers represent the string “</a:t>
            </a:r>
            <a:r>
              <a:rPr lang="en-US" sz="1200" b="0" i="0" kern="1200" dirty="0" err="1" smtClean="0">
                <a:solidFill>
                  <a:schemeClr val="tx1"/>
                </a:solidFill>
                <a:effectLst/>
                <a:latin typeface="+mn-lt"/>
                <a:ea typeface="+mn-ea"/>
                <a:cs typeface="+mn-cs"/>
              </a:rPr>
              <a:t>ahello</a:t>
            </a:r>
            <a:r>
              <a:rPr lang="en-US" sz="1200" b="0" i="0" kern="1200" dirty="0" smtClean="0">
                <a:solidFill>
                  <a:schemeClr val="tx1"/>
                </a:solidFill>
                <a:effectLst/>
                <a:latin typeface="+mn-lt"/>
                <a:ea typeface="+mn-ea"/>
                <a:cs typeface="+mn-cs"/>
              </a:rPr>
              <a:t>": 97 104 101 108 108 111</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Encoding</a:t>
            </a:r>
            <a:r>
              <a:rPr lang="en-US" sz="1200" b="0" i="0" kern="1200" dirty="0" smtClean="0">
                <a:solidFill>
                  <a:schemeClr val="tx1"/>
                </a:solidFill>
                <a:effectLst/>
                <a:latin typeface="+mn-lt"/>
                <a:ea typeface="+mn-ea"/>
                <a:cs typeface="+mn-cs"/>
              </a:rPr>
              <a:t> is how these numbers are translated into binary numbers to be </a:t>
            </a:r>
            <a:r>
              <a:rPr lang="en-US" sz="1200" b="1" i="0" kern="1200" dirty="0" smtClean="0">
                <a:solidFill>
                  <a:schemeClr val="tx1"/>
                </a:solidFill>
                <a:effectLst/>
                <a:latin typeface="+mn-lt"/>
                <a:ea typeface="+mn-ea"/>
                <a:cs typeface="+mn-cs"/>
              </a:rPr>
              <a:t>stored</a:t>
            </a:r>
            <a:r>
              <a:rPr lang="en-US" sz="1200" b="0" i="0" kern="1200" dirty="0" smtClean="0">
                <a:solidFill>
                  <a:schemeClr val="tx1"/>
                </a:solidFill>
                <a:effectLst/>
                <a:latin typeface="+mn-lt"/>
                <a:ea typeface="+mn-ea"/>
                <a:cs typeface="+mn-cs"/>
              </a:rPr>
              <a:t> in a computer:</a:t>
            </a:r>
          </a:p>
          <a:p>
            <a:r>
              <a:rPr lang="en-US" sz="1200" b="0" i="0" kern="1200" dirty="0" smtClean="0">
                <a:solidFill>
                  <a:schemeClr val="tx1"/>
                </a:solidFill>
                <a:effectLst/>
                <a:latin typeface="+mn-lt"/>
                <a:ea typeface="+mn-ea"/>
                <a:cs typeface="+mn-cs"/>
              </a:rPr>
              <a:t>UTF-8 encoding will store "hello" like this (binary): 01101000 01100101 01101100 01101100  01101111</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Encoding</a:t>
            </a:r>
            <a:r>
              <a:rPr lang="en-US" sz="1200" b="0" i="0" kern="1200" dirty="0" smtClean="0">
                <a:solidFill>
                  <a:schemeClr val="tx1"/>
                </a:solidFill>
                <a:effectLst/>
                <a:latin typeface="+mn-lt"/>
                <a:ea typeface="+mn-ea"/>
                <a:cs typeface="+mn-cs"/>
              </a:rPr>
              <a:t> translates numbers into binary . </a:t>
            </a:r>
            <a:r>
              <a:rPr lang="en-US" sz="1200" b="1" i="0" kern="1200" dirty="0" smtClean="0">
                <a:solidFill>
                  <a:schemeClr val="tx1"/>
                </a:solidFill>
                <a:effectLst/>
                <a:latin typeface="+mn-lt"/>
                <a:ea typeface="+mn-ea"/>
                <a:cs typeface="+mn-cs"/>
              </a:rPr>
              <a:t>Character sets</a:t>
            </a:r>
            <a:r>
              <a:rPr lang="en-US" sz="1200" b="0" i="0" kern="1200" dirty="0" smtClean="0">
                <a:solidFill>
                  <a:schemeClr val="tx1"/>
                </a:solidFill>
                <a:effectLst/>
                <a:latin typeface="+mn-lt"/>
                <a:ea typeface="+mn-ea"/>
                <a:cs typeface="+mn-cs"/>
              </a:rPr>
              <a:t> translates characters to numbers.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lvl="0" indent="0" algn="l" rtl="0">
              <a:spcBef>
                <a:spcPts val="0"/>
              </a:spcBef>
              <a:spcAft>
                <a:spcPts val="0"/>
              </a:spcAft>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a:t>
            </a:fld>
            <a:endParaRPr lang="en-US"/>
          </a:p>
        </p:txBody>
      </p:sp>
    </p:spTree>
    <p:extLst>
      <p:ext uri="{BB962C8B-B14F-4D97-AF65-F5344CB8AC3E}">
        <p14:creationId xmlns:p14="http://schemas.microsoft.com/office/powerpoint/2010/main" val="2193492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If the spittle() method is called on to handle a request, and the given ID comes up</a:t>
            </a:r>
          </a:p>
          <a:p>
            <a:r>
              <a:rPr lang="en-US" sz="1200" b="0" i="0" u="none" strike="noStrike" kern="1200" baseline="0" dirty="0" smtClean="0">
                <a:solidFill>
                  <a:schemeClr val="tx1"/>
                </a:solidFill>
                <a:latin typeface="+mn-lt"/>
                <a:ea typeface="+mn-ea"/>
                <a:cs typeface="+mn-cs"/>
              </a:rPr>
              <a:t>empty, the </a:t>
            </a:r>
            <a:r>
              <a:rPr lang="en-US" sz="1200" b="0" i="0" u="none" strike="noStrike" kern="1200" baseline="0" dirty="0" err="1" smtClean="0">
                <a:solidFill>
                  <a:schemeClr val="tx1"/>
                </a:solidFill>
                <a:latin typeface="+mn-lt"/>
                <a:ea typeface="+mn-ea"/>
                <a:cs typeface="+mn-cs"/>
              </a:rPr>
              <a:t>SpittleNotFoundException</a:t>
            </a:r>
            <a:r>
              <a:rPr lang="en-US" sz="1200" b="0" i="0" u="none" strike="noStrike" kern="1200" baseline="0" dirty="0" smtClean="0">
                <a:solidFill>
                  <a:schemeClr val="tx1"/>
                </a:solidFill>
                <a:latin typeface="+mn-lt"/>
                <a:ea typeface="+mn-ea"/>
                <a:cs typeface="+mn-cs"/>
              </a:rPr>
              <a:t> will (by default) result in a response with a</a:t>
            </a:r>
          </a:p>
          <a:p>
            <a:r>
              <a:rPr lang="en-US" sz="1200" b="0" i="0" u="none" strike="noStrike" kern="1200" baseline="0" dirty="0" smtClean="0">
                <a:solidFill>
                  <a:schemeClr val="tx1"/>
                </a:solidFill>
                <a:latin typeface="+mn-lt"/>
                <a:ea typeface="+mn-ea"/>
                <a:cs typeface="+mn-cs"/>
              </a:rPr>
              <a:t>500 (Internal Server Error) status code. In fact, in the event of any exception that isn’t</a:t>
            </a:r>
          </a:p>
          <a:p>
            <a:r>
              <a:rPr lang="en-US" sz="1200" b="0" i="0" u="none" strike="noStrike" kern="1200" baseline="0" dirty="0" smtClean="0">
                <a:solidFill>
                  <a:schemeClr val="tx1"/>
                </a:solidFill>
                <a:latin typeface="+mn-lt"/>
                <a:ea typeface="+mn-ea"/>
                <a:cs typeface="+mn-cs"/>
              </a:rPr>
              <a:t>otherwise mapped, the response will always have a 500 status code. But you can</a:t>
            </a:r>
          </a:p>
          <a:p>
            <a:r>
              <a:rPr lang="en-US" sz="1200" b="0" i="0" u="none" strike="noStrike" kern="1200" baseline="0" dirty="0" smtClean="0">
                <a:solidFill>
                  <a:schemeClr val="tx1"/>
                </a:solidFill>
                <a:latin typeface="+mn-lt"/>
                <a:ea typeface="+mn-ea"/>
                <a:cs typeface="+mn-cs"/>
              </a:rPr>
              <a:t>change that by mapping </a:t>
            </a:r>
            <a:r>
              <a:rPr lang="en-US" sz="1200" b="0" i="0" u="none" strike="noStrike" kern="1200" baseline="0" dirty="0" err="1" smtClean="0">
                <a:solidFill>
                  <a:schemeClr val="tx1"/>
                </a:solidFill>
                <a:latin typeface="+mn-lt"/>
                <a:ea typeface="+mn-ea"/>
                <a:cs typeface="+mn-cs"/>
              </a:rPr>
              <a:t>SpittleNotFoundException</a:t>
            </a:r>
            <a:r>
              <a:rPr lang="en-US" sz="1200" b="0" i="0" u="none" strike="noStrike" kern="1200" baseline="0" dirty="0" smtClean="0">
                <a:solidFill>
                  <a:schemeClr val="tx1"/>
                </a:solidFill>
                <a:latin typeface="+mn-lt"/>
                <a:ea typeface="+mn-ea"/>
                <a:cs typeface="+mn-cs"/>
              </a:rPr>
              <a:t> otherwise.</a:t>
            </a:r>
          </a:p>
          <a:p>
            <a:r>
              <a:rPr lang="en-US" sz="1200" b="0" i="0" u="none" strike="noStrike" kern="1200" baseline="0" dirty="0" smtClean="0">
                <a:solidFill>
                  <a:schemeClr val="tx1"/>
                </a:solidFill>
                <a:latin typeface="+mn-lt"/>
                <a:ea typeface="+mn-ea"/>
                <a:cs typeface="+mn-cs"/>
              </a:rPr>
              <a:t>When </a:t>
            </a:r>
            <a:r>
              <a:rPr lang="en-US" sz="1200" b="0" i="0" u="none" strike="noStrike" kern="1200" baseline="0" dirty="0" err="1" smtClean="0">
                <a:solidFill>
                  <a:schemeClr val="tx1"/>
                </a:solidFill>
                <a:latin typeface="+mn-lt"/>
                <a:ea typeface="+mn-ea"/>
                <a:cs typeface="+mn-cs"/>
              </a:rPr>
              <a:t>SpittleNotFoundException</a:t>
            </a:r>
            <a:r>
              <a:rPr lang="en-US" sz="1200" b="0" i="0" u="none" strike="noStrike" kern="1200" baseline="0" dirty="0" smtClean="0">
                <a:solidFill>
                  <a:schemeClr val="tx1"/>
                </a:solidFill>
                <a:latin typeface="+mn-lt"/>
                <a:ea typeface="+mn-ea"/>
                <a:cs typeface="+mn-cs"/>
              </a:rPr>
              <a:t> is thrown, it’s a situation where a requested</a:t>
            </a:r>
          </a:p>
          <a:p>
            <a:r>
              <a:rPr lang="en-US" sz="1200" b="0" i="0" u="none" strike="noStrike" kern="1200" baseline="0" dirty="0" smtClean="0">
                <a:solidFill>
                  <a:schemeClr val="tx1"/>
                </a:solidFill>
                <a:latin typeface="+mn-lt"/>
                <a:ea typeface="+mn-ea"/>
                <a:cs typeface="+mn-cs"/>
              </a:rPr>
              <a:t>resource isn’t found. The HTTP status code of 404 is precisely the appropriate</a:t>
            </a:r>
          </a:p>
          <a:p>
            <a:r>
              <a:rPr lang="en-US" sz="1200" b="0" i="0" u="none" strike="noStrike" kern="1200" baseline="0" dirty="0" smtClean="0">
                <a:solidFill>
                  <a:schemeClr val="tx1"/>
                </a:solidFill>
                <a:latin typeface="+mn-lt"/>
                <a:ea typeface="+mn-ea"/>
                <a:cs typeface="+mn-cs"/>
              </a:rPr>
              <a:t>response status code when a resource isn’t found. So, let’s use @</a:t>
            </a:r>
            <a:r>
              <a:rPr lang="en-US" sz="1200" b="0" i="0" u="none" strike="noStrike" kern="1200" baseline="0" dirty="0" err="1" smtClean="0">
                <a:solidFill>
                  <a:schemeClr val="tx1"/>
                </a:solidFill>
                <a:latin typeface="+mn-lt"/>
                <a:ea typeface="+mn-ea"/>
                <a:cs typeface="+mn-cs"/>
              </a:rPr>
              <a:t>ResponseStatus</a:t>
            </a:r>
            <a:r>
              <a:rPr lang="en-US" sz="1200" b="0" i="0" u="none" strike="noStrike" kern="1200" baseline="0" dirty="0" smtClean="0">
                <a:solidFill>
                  <a:schemeClr val="tx1"/>
                </a:solidFill>
                <a:latin typeface="+mn-lt"/>
                <a:ea typeface="+mn-ea"/>
                <a:cs typeface="+mn-cs"/>
              </a:rPr>
              <a:t> to</a:t>
            </a:r>
          </a:p>
          <a:p>
            <a:r>
              <a:rPr lang="en-US" sz="1200" b="0" i="0" u="none" strike="noStrike" kern="1200" baseline="0" dirty="0" smtClean="0">
                <a:solidFill>
                  <a:schemeClr val="tx1"/>
                </a:solidFill>
                <a:latin typeface="+mn-lt"/>
                <a:ea typeface="+mn-ea"/>
                <a:cs typeface="+mn-cs"/>
              </a:rPr>
              <a:t>map </a:t>
            </a:r>
            <a:r>
              <a:rPr lang="en-US" sz="1200" b="0" i="0" u="none" strike="noStrike" kern="1200" baseline="0" dirty="0" err="1" smtClean="0">
                <a:solidFill>
                  <a:schemeClr val="tx1"/>
                </a:solidFill>
                <a:latin typeface="+mn-lt"/>
                <a:ea typeface="+mn-ea"/>
                <a:cs typeface="+mn-cs"/>
              </a:rPr>
              <a:t>SpittleNotFoundException</a:t>
            </a:r>
            <a:r>
              <a:rPr lang="en-US" sz="1200" b="0" i="0" u="none" strike="noStrike" kern="1200" baseline="0" dirty="0" smtClean="0">
                <a:solidFill>
                  <a:schemeClr val="tx1"/>
                </a:solidFill>
                <a:latin typeface="+mn-lt"/>
                <a:ea typeface="+mn-ea"/>
                <a:cs typeface="+mn-cs"/>
              </a:rPr>
              <a:t> to HTTP status code 404.</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10</a:t>
            </a:fld>
            <a:endParaRPr lang="en-US"/>
          </a:p>
        </p:txBody>
      </p:sp>
    </p:spTree>
    <p:extLst>
      <p:ext uri="{BB962C8B-B14F-4D97-AF65-F5344CB8AC3E}">
        <p14:creationId xmlns:p14="http://schemas.microsoft.com/office/powerpoint/2010/main" val="3400610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Writing exception-handling methods</a:t>
            </a:r>
          </a:p>
          <a:p>
            <a:r>
              <a:rPr lang="en-US" sz="1200" b="0" i="0" u="none" strike="noStrike" kern="1200" baseline="0" dirty="0" smtClean="0">
                <a:solidFill>
                  <a:schemeClr val="tx1"/>
                </a:solidFill>
                <a:latin typeface="+mn-lt"/>
                <a:ea typeface="+mn-ea"/>
                <a:cs typeface="+mn-cs"/>
              </a:rPr>
              <a:t>Mapping exceptions to status codes is simple and sufficient for many cases. But what if</a:t>
            </a:r>
          </a:p>
          <a:p>
            <a:r>
              <a:rPr lang="en-US" sz="1200" b="0" i="0" u="none" strike="noStrike" kern="1200" baseline="0" dirty="0" smtClean="0">
                <a:solidFill>
                  <a:schemeClr val="tx1"/>
                </a:solidFill>
                <a:latin typeface="+mn-lt"/>
                <a:ea typeface="+mn-ea"/>
                <a:cs typeface="+mn-cs"/>
              </a:rPr>
              <a:t>you want the response to carry more than just a status code that represents the error</a:t>
            </a:r>
          </a:p>
          <a:p>
            <a:r>
              <a:rPr lang="en-US" sz="1200" b="0" i="0" u="none" strike="noStrike" kern="1200" baseline="0" dirty="0" smtClean="0">
                <a:solidFill>
                  <a:schemeClr val="tx1"/>
                </a:solidFill>
                <a:latin typeface="+mn-lt"/>
                <a:ea typeface="+mn-ea"/>
                <a:cs typeface="+mn-cs"/>
              </a:rPr>
              <a:t>that occurred?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But what if  you want the response to carry more than just a status code that represents the error</a:t>
            </a:r>
          </a:p>
          <a:p>
            <a:r>
              <a:rPr lang="en-US" sz="1200" b="0" i="0" u="none" strike="noStrike" kern="1200" baseline="0" dirty="0" smtClean="0">
                <a:solidFill>
                  <a:schemeClr val="tx1"/>
                </a:solidFill>
                <a:latin typeface="+mn-lt"/>
                <a:ea typeface="+mn-ea"/>
                <a:cs typeface="+mn-cs"/>
              </a:rPr>
              <a:t>that occurred? Rather than treat the exception generically as some HTTP error, maybe</a:t>
            </a:r>
          </a:p>
          <a:p>
            <a:r>
              <a:rPr lang="en-US" sz="1200" b="0" i="0" u="none" strike="noStrike" kern="1200" baseline="0" dirty="0" smtClean="0">
                <a:solidFill>
                  <a:schemeClr val="tx1"/>
                </a:solidFill>
                <a:latin typeface="+mn-lt"/>
                <a:ea typeface="+mn-ea"/>
                <a:cs typeface="+mn-cs"/>
              </a:rPr>
              <a:t>you’d like to handle the exception the same way you might handle the request itself.</a:t>
            </a:r>
          </a:p>
          <a:p>
            <a:endParaRPr lang="en-US" sz="1200" b="0" i="0" u="none" strike="noStrike" kern="1200" baseline="0" dirty="0" smtClean="0">
              <a:solidFill>
                <a:schemeClr val="tx1"/>
              </a:solidFill>
              <a:latin typeface="+mn-lt"/>
              <a:ea typeface="+mn-ea"/>
              <a:cs typeface="+mn-cs"/>
            </a:endParaRPr>
          </a:p>
          <a:p>
            <a:r>
              <a:rPr lang="en-US" sz="1200" b="1" i="0" kern="1200" dirty="0" smtClean="0">
                <a:solidFill>
                  <a:schemeClr val="tx1"/>
                </a:solidFill>
                <a:effectLst/>
                <a:latin typeface="+mn-lt"/>
                <a:ea typeface="+mn-ea"/>
                <a:cs typeface="+mn-cs"/>
              </a:rPr>
              <a:t>We usually write code in an idealized environment: the </a:t>
            </a:r>
            <a:r>
              <a:rPr lang="en-US" sz="1200" b="1" i="0" kern="1200" dirty="0" err="1" smtClean="0">
                <a:solidFill>
                  <a:schemeClr val="tx1"/>
                </a:solidFill>
                <a:effectLst/>
                <a:latin typeface="+mn-lt"/>
                <a:ea typeface="+mn-ea"/>
                <a:cs typeface="+mn-cs"/>
              </a:rPr>
              <a:t>filesystem</a:t>
            </a:r>
            <a:r>
              <a:rPr lang="en-US" sz="1200" b="1" i="0" kern="1200" dirty="0" smtClean="0">
                <a:solidFill>
                  <a:schemeClr val="tx1"/>
                </a:solidFill>
                <a:effectLst/>
                <a:latin typeface="+mn-lt"/>
                <a:ea typeface="+mn-ea"/>
                <a:cs typeface="+mn-cs"/>
              </a:rPr>
              <a:t> always contains our files, the network is healthy, and the JVM always has enough memory. Sometimes we call this the “happy path”.</a:t>
            </a:r>
            <a:endParaRPr lang="en-US" sz="1200" b="1"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11</a:t>
            </a:fld>
            <a:endParaRPr lang="en-US"/>
          </a:p>
        </p:txBody>
      </p:sp>
    </p:spTree>
    <p:extLst>
      <p:ext uri="{BB962C8B-B14F-4D97-AF65-F5344CB8AC3E}">
        <p14:creationId xmlns:p14="http://schemas.microsoft.com/office/powerpoint/2010/main" val="2708109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Rather than duplicate exception-handling code in  every method that has the potential for throwing a </a:t>
            </a:r>
            <a:r>
              <a:rPr lang="en-US" sz="1200" b="0" i="0" u="none" strike="noStrike" kern="1200" baseline="0" dirty="0" err="1" smtClean="0">
                <a:solidFill>
                  <a:schemeClr val="tx1"/>
                </a:solidFill>
                <a:latin typeface="+mn-lt"/>
                <a:ea typeface="+mn-ea"/>
                <a:cs typeface="+mn-cs"/>
              </a:rPr>
              <a:t>DuplicateSpittleException</a:t>
            </a:r>
            <a:r>
              <a:rPr lang="en-US" sz="1200" b="0" i="0" u="none" strike="noStrike" kern="1200" baseline="0" dirty="0" smtClean="0">
                <a:solidFill>
                  <a:schemeClr val="tx1"/>
                </a:solidFill>
                <a:latin typeface="+mn-lt"/>
                <a:ea typeface="+mn-ea"/>
                <a:cs typeface="+mn-cs"/>
              </a:rPr>
              <a:t>, this</a:t>
            </a:r>
          </a:p>
          <a:p>
            <a:r>
              <a:rPr lang="en-US" sz="1200" b="0" i="0" u="none" strike="noStrike" kern="1200" baseline="0" dirty="0" smtClean="0">
                <a:solidFill>
                  <a:schemeClr val="tx1"/>
                </a:solidFill>
                <a:latin typeface="+mn-lt"/>
                <a:ea typeface="+mn-ea"/>
                <a:cs typeface="+mn-cs"/>
              </a:rPr>
              <a:t>one method covers them all. exception-handling code out of </a:t>
            </a:r>
            <a:r>
              <a:rPr lang="en-US" sz="1200" b="0" i="0" u="none" strike="noStrike" kern="1200" baseline="0" dirty="0" err="1" smtClean="0">
                <a:solidFill>
                  <a:schemeClr val="tx1"/>
                </a:solidFill>
                <a:latin typeface="+mn-lt"/>
                <a:ea typeface="+mn-ea"/>
                <a:cs typeface="+mn-cs"/>
              </a:rPr>
              <a:t>saveSpittle</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12</a:t>
            </a:fld>
            <a:endParaRPr lang="en-US"/>
          </a:p>
        </p:txBody>
      </p:sp>
    </p:spTree>
    <p:extLst>
      <p:ext uri="{BB962C8B-B14F-4D97-AF65-F5344CB8AC3E}">
        <p14:creationId xmlns:p14="http://schemas.microsoft.com/office/powerpoint/2010/main" val="1656560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sz="1200" b="1" i="1" u="none" strike="noStrike" kern="1200" baseline="0" dirty="0" smtClean="0">
                <a:solidFill>
                  <a:schemeClr val="tx1"/>
                </a:solidFill>
                <a:latin typeface="+mn-lt"/>
                <a:ea typeface="+mn-ea"/>
                <a:cs typeface="+mn-cs"/>
              </a:rPr>
              <a:t>https://www.baeldung.com/spring-mvc-and-the-modelattribute-annotation</a:t>
            </a:r>
          </a:p>
          <a:p>
            <a:endParaRPr lang="en-US" sz="1200" b="1" i="1" u="none" strike="noStrike" kern="1200" baseline="0" dirty="0" smtClean="0">
              <a:solidFill>
                <a:schemeClr val="tx1"/>
              </a:solidFill>
              <a:latin typeface="+mn-lt"/>
              <a:ea typeface="+mn-ea"/>
              <a:cs typeface="+mn-cs"/>
            </a:endParaRPr>
          </a:p>
          <a:p>
            <a:endParaRPr lang="en-US" sz="1200" b="1" i="1" u="none" strike="noStrike" kern="1200" baseline="0" dirty="0" smtClean="0">
              <a:solidFill>
                <a:schemeClr val="tx1"/>
              </a:solidFill>
              <a:latin typeface="+mn-lt"/>
              <a:ea typeface="+mn-ea"/>
              <a:cs typeface="+mn-cs"/>
            </a:endParaRPr>
          </a:p>
          <a:p>
            <a:r>
              <a:rPr lang="en-US" sz="1200" b="1" i="1" u="none" strike="noStrike" kern="1200" baseline="0" dirty="0" smtClean="0">
                <a:solidFill>
                  <a:schemeClr val="tx1"/>
                </a:solidFill>
                <a:latin typeface="+mn-lt"/>
                <a:ea typeface="+mn-ea"/>
                <a:cs typeface="+mn-cs"/>
              </a:rPr>
              <a:t>Advising controllers</a:t>
            </a:r>
          </a:p>
          <a:p>
            <a:r>
              <a:rPr lang="en-US" sz="1200" b="0" i="0" u="none" strike="noStrike" kern="1200" baseline="0" dirty="0" smtClean="0">
                <a:solidFill>
                  <a:schemeClr val="tx1"/>
                </a:solidFill>
                <a:latin typeface="+mn-lt"/>
                <a:ea typeface="+mn-ea"/>
                <a:cs typeface="+mn-cs"/>
              </a:rPr>
              <a:t>Certain aspects of controller classes might be handier if they could be applied broadly</a:t>
            </a:r>
          </a:p>
          <a:p>
            <a:r>
              <a:rPr lang="en-US" sz="1200" b="0" i="0" u="none" strike="noStrike" kern="1200" baseline="0" dirty="0" smtClean="0">
                <a:solidFill>
                  <a:schemeClr val="tx1"/>
                </a:solidFill>
                <a:latin typeface="+mn-lt"/>
                <a:ea typeface="+mn-ea"/>
                <a:cs typeface="+mn-cs"/>
              </a:rPr>
              <a:t>across all controllers in a given application. @</a:t>
            </a:r>
            <a:r>
              <a:rPr lang="en-US" sz="1200" b="0" i="0" u="none" strike="noStrike" kern="1200" baseline="0" dirty="0" err="1" smtClean="0">
                <a:solidFill>
                  <a:schemeClr val="tx1"/>
                </a:solidFill>
                <a:latin typeface="+mn-lt"/>
                <a:ea typeface="+mn-ea"/>
                <a:cs typeface="+mn-cs"/>
              </a:rPr>
              <a:t>ExceptionHandler</a:t>
            </a:r>
            <a:r>
              <a:rPr lang="en-US" sz="1200" b="0" i="0" u="none" strike="noStrike" kern="1200" baseline="0" dirty="0" smtClean="0">
                <a:solidFill>
                  <a:schemeClr val="tx1"/>
                </a:solidFill>
                <a:latin typeface="+mn-lt"/>
                <a:ea typeface="+mn-ea"/>
                <a:cs typeface="+mn-cs"/>
              </a:rPr>
              <a:t> methods, for</a:t>
            </a:r>
          </a:p>
          <a:p>
            <a:r>
              <a:rPr lang="en-US" sz="1200" b="0" i="0" u="none" strike="noStrike" kern="1200" baseline="0" dirty="0" smtClean="0">
                <a:solidFill>
                  <a:schemeClr val="tx1"/>
                </a:solidFill>
                <a:latin typeface="+mn-lt"/>
                <a:ea typeface="+mn-ea"/>
                <a:cs typeface="+mn-cs"/>
              </a:rPr>
              <a:t>instance, could prove useful in handling exceptions across multiple controllers. If a</a:t>
            </a:r>
          </a:p>
          <a:p>
            <a:r>
              <a:rPr lang="en-US" sz="1200" b="0" i="0" u="none" strike="noStrike" kern="1200" baseline="0" dirty="0" smtClean="0">
                <a:solidFill>
                  <a:schemeClr val="tx1"/>
                </a:solidFill>
                <a:latin typeface="+mn-lt"/>
                <a:ea typeface="+mn-ea"/>
                <a:cs typeface="+mn-cs"/>
              </a:rPr>
              <a:t>particular exception is thrown from multiple controller classes, you might find yourself</a:t>
            </a:r>
          </a:p>
          <a:p>
            <a:r>
              <a:rPr lang="en-US" sz="1200" b="1" i="0" u="none" strike="noStrike" kern="1200" baseline="0" dirty="0" smtClean="0">
                <a:solidFill>
                  <a:schemeClr val="tx1"/>
                </a:solidFill>
                <a:latin typeface="+mn-lt"/>
                <a:ea typeface="+mn-ea"/>
                <a:cs typeface="+mn-cs"/>
              </a:rPr>
              <a:t>duplicating the same @</a:t>
            </a:r>
            <a:r>
              <a:rPr lang="en-US" sz="1200" b="1" i="0" u="none" strike="noStrike" kern="1200" baseline="0" dirty="0" err="1" smtClean="0">
                <a:solidFill>
                  <a:schemeClr val="tx1"/>
                </a:solidFill>
                <a:latin typeface="+mn-lt"/>
                <a:ea typeface="+mn-ea"/>
                <a:cs typeface="+mn-cs"/>
              </a:rPr>
              <a:t>ExceptionHandler</a:t>
            </a:r>
            <a:r>
              <a:rPr lang="en-US" sz="1200" b="1" i="0" u="none" strike="noStrike" kern="1200" baseline="0" dirty="0" smtClean="0">
                <a:solidFill>
                  <a:schemeClr val="tx1"/>
                </a:solidFill>
                <a:latin typeface="+mn-lt"/>
                <a:ea typeface="+mn-ea"/>
                <a:cs typeface="+mn-cs"/>
              </a:rPr>
              <a:t> method in all of those controllers</a:t>
            </a:r>
            <a:r>
              <a:rPr lang="en-US" sz="1200" b="0" i="0" u="none" strike="noStrike" kern="1200" baseline="0" dirty="0" smtClean="0">
                <a:solidFill>
                  <a:schemeClr val="tx1"/>
                </a:solidFill>
                <a:latin typeface="+mn-lt"/>
                <a:ea typeface="+mn-ea"/>
                <a:cs typeface="+mn-cs"/>
              </a:rPr>
              <a:t>. Or,</a:t>
            </a:r>
          </a:p>
          <a:p>
            <a:r>
              <a:rPr lang="en-US" sz="1200" b="0" i="0" u="none" strike="noStrike" kern="1200" baseline="0" dirty="0" smtClean="0">
                <a:solidFill>
                  <a:schemeClr val="tx1"/>
                </a:solidFill>
                <a:latin typeface="+mn-lt"/>
                <a:ea typeface="+mn-ea"/>
                <a:cs typeface="+mn-cs"/>
              </a:rPr>
              <a:t>to avoid the duplication, you might create a base controller class that all of your controllers</a:t>
            </a:r>
          </a:p>
          <a:p>
            <a:r>
              <a:rPr lang="en-US" sz="1200" b="0" i="0" u="none" strike="noStrike" kern="1200" baseline="0" dirty="0" smtClean="0">
                <a:solidFill>
                  <a:schemeClr val="tx1"/>
                </a:solidFill>
                <a:latin typeface="+mn-lt"/>
                <a:ea typeface="+mn-ea"/>
                <a:cs typeface="+mn-cs"/>
              </a:rPr>
              <a:t>could extend to inherit the common @</a:t>
            </a:r>
            <a:r>
              <a:rPr lang="en-US" sz="1200" b="0" i="0" u="none" strike="noStrike" kern="1200" baseline="0" dirty="0" err="1" smtClean="0">
                <a:solidFill>
                  <a:schemeClr val="tx1"/>
                </a:solidFill>
                <a:latin typeface="+mn-lt"/>
                <a:ea typeface="+mn-ea"/>
                <a:cs typeface="+mn-cs"/>
              </a:rPr>
              <a:t>ExceptionHandler</a:t>
            </a:r>
            <a:r>
              <a:rPr lang="en-US" sz="1200" b="0" i="0" u="none" strike="noStrike" kern="1200" baseline="0" dirty="0" smtClean="0">
                <a:solidFill>
                  <a:schemeClr val="tx1"/>
                </a:solidFill>
                <a:latin typeface="+mn-lt"/>
                <a:ea typeface="+mn-ea"/>
                <a:cs typeface="+mn-cs"/>
              </a:rPr>
              <a:t> method.</a:t>
            </a:r>
          </a:p>
          <a:p>
            <a:r>
              <a:rPr lang="en-US" sz="1200" b="0" i="0" u="none" strike="noStrike" kern="1200" baseline="0" dirty="0" smtClean="0">
                <a:solidFill>
                  <a:schemeClr val="tx1"/>
                </a:solidFill>
                <a:latin typeface="+mn-lt"/>
                <a:ea typeface="+mn-ea"/>
                <a:cs typeface="+mn-cs"/>
              </a:rPr>
              <a:t>Spring 3.2 brings another option to the table: controller advice. A </a:t>
            </a:r>
            <a:r>
              <a:rPr lang="en-US" sz="1200" b="0" i="1" u="none" strike="noStrike" kern="1200" baseline="0" dirty="0" smtClean="0">
                <a:solidFill>
                  <a:schemeClr val="tx1"/>
                </a:solidFill>
                <a:latin typeface="+mn-lt"/>
                <a:ea typeface="+mn-ea"/>
                <a:cs typeface="+mn-cs"/>
              </a:rPr>
              <a:t>controller advice </a:t>
            </a:r>
            <a:r>
              <a:rPr lang="en-US" sz="1200" b="0" i="0" u="none" strike="noStrike" kern="1200" baseline="0" dirty="0" smtClean="0">
                <a:solidFill>
                  <a:schemeClr val="tx1"/>
                </a:solidFill>
                <a:latin typeface="+mn-lt"/>
                <a:ea typeface="+mn-ea"/>
                <a:cs typeface="+mn-cs"/>
              </a:rPr>
              <a:t>is</a:t>
            </a:r>
          </a:p>
          <a:p>
            <a:r>
              <a:rPr lang="en-US" sz="1200" b="0" i="0" u="none" strike="noStrike" kern="1200" baseline="0" dirty="0" smtClean="0">
                <a:solidFill>
                  <a:schemeClr val="tx1"/>
                </a:solidFill>
                <a:latin typeface="+mn-lt"/>
                <a:ea typeface="+mn-ea"/>
                <a:cs typeface="+mn-cs"/>
              </a:rPr>
              <a:t>any class that’s annotated with @</a:t>
            </a:r>
            <a:r>
              <a:rPr lang="en-US" sz="1200" b="0" i="0" u="none" strike="noStrike" kern="1200" baseline="0" dirty="0" err="1" smtClean="0">
                <a:solidFill>
                  <a:schemeClr val="tx1"/>
                </a:solidFill>
                <a:latin typeface="+mn-lt"/>
                <a:ea typeface="+mn-ea"/>
                <a:cs typeface="+mn-cs"/>
              </a:rPr>
              <a:t>ControllerAdvice</a:t>
            </a:r>
            <a:r>
              <a:rPr lang="en-US" sz="1200" b="0" i="0" u="none" strike="noStrike" kern="1200" baseline="0" dirty="0" smtClean="0">
                <a:solidFill>
                  <a:schemeClr val="tx1"/>
                </a:solidFill>
                <a:latin typeface="+mn-lt"/>
                <a:ea typeface="+mn-ea"/>
                <a:cs typeface="+mn-cs"/>
              </a:rPr>
              <a:t> and has one or more of the following</a:t>
            </a:r>
          </a:p>
          <a:p>
            <a:r>
              <a:rPr lang="en-US" sz="1200" b="0" i="0" u="none" strike="noStrike" kern="1200" baseline="0" dirty="0" smtClean="0">
                <a:solidFill>
                  <a:schemeClr val="tx1"/>
                </a:solidFill>
                <a:latin typeface="+mn-lt"/>
                <a:ea typeface="+mn-ea"/>
                <a:cs typeface="+mn-cs"/>
              </a:rPr>
              <a:t>kinds of methods:</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ExceptionHandler</a:t>
            </a:r>
            <a:r>
              <a:rPr lang="en-US" sz="1200" b="0" i="0" u="none" strike="noStrike" kern="1200" baseline="0" dirty="0" smtClean="0">
                <a:solidFill>
                  <a:schemeClr val="tx1"/>
                </a:solidFill>
                <a:latin typeface="+mn-lt"/>
                <a:ea typeface="+mn-ea"/>
                <a:cs typeface="+mn-cs"/>
              </a:rPr>
              <a:t>-annotated</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InitBinder</a:t>
            </a:r>
            <a:r>
              <a:rPr lang="en-US" sz="1200" b="0" i="0" u="none" strike="noStrike" kern="1200" baseline="0" dirty="0" smtClean="0">
                <a:solidFill>
                  <a:schemeClr val="tx1"/>
                </a:solidFill>
                <a:latin typeface="+mn-lt"/>
                <a:ea typeface="+mn-ea"/>
                <a:cs typeface="+mn-cs"/>
              </a:rPr>
              <a:t>-annotated</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ModelAttribute</a:t>
            </a:r>
            <a:r>
              <a:rPr lang="en-US" sz="1200" b="0" i="0" u="none" strike="noStrike" kern="1200" baseline="0" dirty="0" smtClean="0">
                <a:solidFill>
                  <a:schemeClr val="tx1"/>
                </a:solidFill>
                <a:latin typeface="+mn-lt"/>
                <a:ea typeface="+mn-ea"/>
                <a:cs typeface="+mn-cs"/>
              </a:rPr>
              <a:t>-annotated</a:t>
            </a:r>
          </a:p>
          <a:p>
            <a:endParaRPr lang="en-US" sz="1200" b="0" i="0" u="none" strike="noStrike" kern="1200" baseline="0" dirty="0" smtClean="0">
              <a:solidFill>
                <a:schemeClr val="tx1"/>
              </a:solidFill>
              <a:latin typeface="+mn-lt"/>
              <a:ea typeface="+mn-ea"/>
              <a:cs typeface="+mn-cs"/>
            </a:endParaRPr>
          </a:p>
          <a:p>
            <a:endParaRPr lang="en-US" dirty="0" smtClean="0"/>
          </a:p>
          <a:p>
            <a:r>
              <a:rPr lang="en-US" sz="1200" b="0" i="0" u="none" strike="noStrike" kern="1200" baseline="0" dirty="0" smtClean="0">
                <a:solidFill>
                  <a:schemeClr val="tx1"/>
                </a:solidFill>
                <a:latin typeface="+mn-lt"/>
                <a:ea typeface="+mn-ea"/>
                <a:cs typeface="+mn-cs"/>
              </a:rPr>
              <a:t>Those methods in an @</a:t>
            </a:r>
            <a:r>
              <a:rPr lang="en-US" sz="1200" b="0" i="0" u="none" strike="noStrike" kern="1200" baseline="0" dirty="0" err="1" smtClean="0">
                <a:solidFill>
                  <a:schemeClr val="tx1"/>
                </a:solidFill>
                <a:latin typeface="+mn-lt"/>
                <a:ea typeface="+mn-ea"/>
                <a:cs typeface="+mn-cs"/>
              </a:rPr>
              <a:t>ControllerAdvice</a:t>
            </a:r>
            <a:r>
              <a:rPr lang="en-US" sz="1200" b="0" i="0" u="none" strike="noStrike" kern="1200" baseline="0" dirty="0" smtClean="0">
                <a:solidFill>
                  <a:schemeClr val="tx1"/>
                </a:solidFill>
                <a:latin typeface="+mn-lt"/>
                <a:ea typeface="+mn-ea"/>
                <a:cs typeface="+mn-cs"/>
              </a:rPr>
              <a:t>-annotated class are </a:t>
            </a:r>
            <a:r>
              <a:rPr lang="en-US" sz="1200" b="1" i="0" u="none" strike="noStrike" kern="1200" baseline="0" dirty="0" smtClean="0">
                <a:solidFill>
                  <a:schemeClr val="tx1"/>
                </a:solidFill>
                <a:latin typeface="+mn-lt"/>
                <a:ea typeface="+mn-ea"/>
                <a:cs typeface="+mn-cs"/>
              </a:rPr>
              <a:t>applied globally across </a:t>
            </a:r>
            <a:r>
              <a:rPr lang="en-US" sz="1200" b="0" i="0" u="none" strike="noStrike" kern="1200" baseline="0" dirty="0" smtClean="0">
                <a:solidFill>
                  <a:schemeClr val="tx1"/>
                </a:solidFill>
                <a:latin typeface="+mn-lt"/>
                <a:ea typeface="+mn-ea"/>
                <a:cs typeface="+mn-cs"/>
              </a:rPr>
              <a:t>all @</a:t>
            </a:r>
            <a:r>
              <a:rPr lang="en-US" sz="1200" b="0" i="0" u="none" strike="noStrike" kern="1200" baseline="0" dirty="0" err="1" smtClean="0">
                <a:solidFill>
                  <a:schemeClr val="tx1"/>
                </a:solidFill>
                <a:latin typeface="+mn-lt"/>
                <a:ea typeface="+mn-ea"/>
                <a:cs typeface="+mn-cs"/>
              </a:rPr>
              <a:t>RequestMapping</a:t>
            </a:r>
            <a:r>
              <a:rPr lang="en-US" sz="1200" b="0" i="0" u="none" strike="noStrike" kern="1200" baseline="0" dirty="0" smtClean="0">
                <a:solidFill>
                  <a:schemeClr val="tx1"/>
                </a:solidFill>
                <a:latin typeface="+mn-lt"/>
                <a:ea typeface="+mn-ea"/>
                <a:cs typeface="+mn-cs"/>
              </a:rPr>
              <a:t>-annotated methods on all controllers in an application.</a:t>
            </a:r>
          </a:p>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ControllerAdvice</a:t>
            </a:r>
            <a:r>
              <a:rPr lang="en-US" sz="1200" b="1" i="0" u="none" strike="noStrike" kern="1200" baseline="0" dirty="0" smtClean="0">
                <a:solidFill>
                  <a:schemeClr val="tx1"/>
                </a:solidFill>
                <a:latin typeface="+mn-lt"/>
                <a:ea typeface="+mn-ea"/>
                <a:cs typeface="+mn-cs"/>
              </a:rPr>
              <a:t> annotation is itself annotated with @Component</a:t>
            </a:r>
            <a:r>
              <a:rPr lang="en-US" sz="1200" b="0" i="0" u="none" strike="noStrike" kern="1200" baseline="0" dirty="0" smtClean="0">
                <a:solidFill>
                  <a:schemeClr val="tx1"/>
                </a:solidFill>
                <a:latin typeface="+mn-lt"/>
                <a:ea typeface="+mn-ea"/>
                <a:cs typeface="+mn-cs"/>
              </a:rPr>
              <a:t>. Therefore,</a:t>
            </a:r>
          </a:p>
          <a:p>
            <a:r>
              <a:rPr lang="en-US" sz="1200" b="0" i="0" u="none" strike="noStrike" kern="1200" baseline="0" dirty="0" smtClean="0">
                <a:solidFill>
                  <a:schemeClr val="tx1"/>
                </a:solidFill>
                <a:latin typeface="+mn-lt"/>
                <a:ea typeface="+mn-ea"/>
                <a:cs typeface="+mn-cs"/>
              </a:rPr>
              <a:t>an @</a:t>
            </a:r>
            <a:r>
              <a:rPr lang="en-US" sz="1200" b="0" i="0" u="none" strike="noStrike" kern="1200" baseline="0" dirty="0" err="1" smtClean="0">
                <a:solidFill>
                  <a:schemeClr val="tx1"/>
                </a:solidFill>
                <a:latin typeface="+mn-lt"/>
                <a:ea typeface="+mn-ea"/>
                <a:cs typeface="+mn-cs"/>
              </a:rPr>
              <a:t>ControllerAdvice</a:t>
            </a:r>
            <a:r>
              <a:rPr lang="en-US" sz="1200" b="0" i="0" u="none" strike="noStrike" kern="1200" baseline="0" dirty="0" smtClean="0">
                <a:solidFill>
                  <a:schemeClr val="tx1"/>
                </a:solidFill>
                <a:latin typeface="+mn-lt"/>
                <a:ea typeface="+mn-ea"/>
                <a:cs typeface="+mn-cs"/>
              </a:rPr>
              <a:t>-annotated class will be picked up by component-scanning, just like an @Controller-annotated class.</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13</a:t>
            </a:fld>
            <a:endParaRPr lang="en-US"/>
          </a:p>
        </p:txBody>
      </p:sp>
    </p:spTree>
    <p:extLst>
      <p:ext uri="{BB962C8B-B14F-4D97-AF65-F5344CB8AC3E}">
        <p14:creationId xmlns:p14="http://schemas.microsoft.com/office/powerpoint/2010/main" val="2112316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14</a:t>
            </a:fld>
            <a:endParaRPr lang="en-US"/>
          </a:p>
        </p:txBody>
      </p:sp>
    </p:spTree>
    <p:extLst>
      <p:ext uri="{BB962C8B-B14F-4D97-AF65-F5344CB8AC3E}">
        <p14:creationId xmlns:p14="http://schemas.microsoft.com/office/powerpoint/2010/main" val="270270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https://www.baeldung.com/exception-handling-for-rest-with-spring</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15</a:t>
            </a:fld>
            <a:endParaRPr lang="en-US"/>
          </a:p>
        </p:txBody>
      </p:sp>
    </p:spTree>
    <p:extLst>
      <p:ext uri="{BB962C8B-B14F-4D97-AF65-F5344CB8AC3E}">
        <p14:creationId xmlns:p14="http://schemas.microsoft.com/office/powerpoint/2010/main" val="2398152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https://www.baeldung.com/exception-handling-for-rest-with-spring</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16</a:t>
            </a:fld>
            <a:endParaRPr lang="en-US"/>
          </a:p>
        </p:txBody>
      </p:sp>
    </p:spTree>
    <p:extLst>
      <p:ext uri="{BB962C8B-B14F-4D97-AF65-F5344CB8AC3E}">
        <p14:creationId xmlns:p14="http://schemas.microsoft.com/office/powerpoint/2010/main" val="2598559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https://developer.mozilla.org/en-US/docs/Web/HTTP/Caching</a:t>
            </a:r>
          </a:p>
          <a:p>
            <a:pPr marL="0" indent="0">
              <a:buFont typeface="Arial" panose="020B0604020202020204" pitchFamily="34" charse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17</a:t>
            </a:fld>
            <a:endParaRPr lang="en-US"/>
          </a:p>
        </p:txBody>
      </p:sp>
    </p:spTree>
    <p:extLst>
      <p:ext uri="{BB962C8B-B14F-4D97-AF65-F5344CB8AC3E}">
        <p14:creationId xmlns:p14="http://schemas.microsoft.com/office/powerpoint/2010/main" val="279404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https://developer.mozilla.org/en-US/docs/Web/HTTP/Caching</a:t>
            </a:r>
          </a:p>
          <a:p>
            <a:endParaRPr lang="en-US" dirty="0" smtClean="0"/>
          </a:p>
          <a:p>
            <a:r>
              <a:rPr lang="en-US" dirty="0" smtClean="0"/>
              <a:t>https://www.restapitutorial.com/httpstatuscodes.html</a:t>
            </a:r>
          </a:p>
          <a:p>
            <a:endParaRPr lang="en-US" dirty="0" smtClean="0"/>
          </a:p>
          <a:p>
            <a:r>
              <a:rPr lang="en-US" dirty="0" smtClean="0"/>
              <a:t>https://www.tutorialspoint.com/http/http_caching.htm</a:t>
            </a:r>
          </a:p>
          <a:p>
            <a:endParaRPr lang="en-US" dirty="0" smtClean="0"/>
          </a:p>
          <a:p>
            <a:r>
              <a:rPr lang="en-US" dirty="0" smtClean="0"/>
              <a:t>https://www.baeldung.com/java-exceptions</a:t>
            </a:r>
          </a:p>
          <a:p>
            <a:r>
              <a:rPr lang="en-US" dirty="0" smtClean="0"/>
              <a:t>http://tutorials.jenkov.com/java-exception-handling/checked-or-unchecked-exceptions.html</a:t>
            </a:r>
          </a:p>
          <a:p>
            <a:endParaRPr lang="en-US" dirty="0" smtClean="0"/>
          </a:p>
          <a:p>
            <a:endParaRPr lang="en-US" dirty="0" smtClean="0"/>
          </a:p>
          <a:p>
            <a:r>
              <a:rPr lang="en-US" sz="1200" b="1" i="0" kern="1200" dirty="0" smtClean="0">
                <a:solidFill>
                  <a:schemeClr val="tx1"/>
                </a:solidFill>
                <a:effectLst/>
                <a:latin typeface="+mn-lt"/>
                <a:ea typeface="+mn-ea"/>
                <a:cs typeface="+mn-cs"/>
              </a:rPr>
              <a:t>We usually write code in an idealized environment: the </a:t>
            </a:r>
            <a:r>
              <a:rPr lang="en-US" sz="1200" b="1" i="0" kern="1200" dirty="0" err="1" smtClean="0">
                <a:solidFill>
                  <a:schemeClr val="tx1"/>
                </a:solidFill>
                <a:effectLst/>
                <a:latin typeface="+mn-lt"/>
                <a:ea typeface="+mn-ea"/>
                <a:cs typeface="+mn-cs"/>
              </a:rPr>
              <a:t>filesystem</a:t>
            </a:r>
            <a:r>
              <a:rPr lang="en-US" sz="1200" b="1" i="0" kern="1200" dirty="0" smtClean="0">
                <a:solidFill>
                  <a:schemeClr val="tx1"/>
                </a:solidFill>
                <a:effectLst/>
                <a:latin typeface="+mn-lt"/>
                <a:ea typeface="+mn-ea"/>
                <a:cs typeface="+mn-cs"/>
              </a:rPr>
              <a:t> always contains our files, the network is healthy, and the JVM always has enough memory. Sometimes we call this the “happy path”.</a:t>
            </a:r>
            <a:endParaRPr lang="en-US" b="1"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2</a:t>
            </a:fld>
            <a:endParaRPr lang="en-US"/>
          </a:p>
        </p:txBody>
      </p:sp>
    </p:spTree>
    <p:extLst>
      <p:ext uri="{BB962C8B-B14F-4D97-AF65-F5344CB8AC3E}">
        <p14:creationId xmlns:p14="http://schemas.microsoft.com/office/powerpoint/2010/main" val="2034473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https://howtodoinjava.com/java9/java9-new-features-enhancements/#stack-walking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defines an efficient standard API for </a:t>
            </a:r>
            <a:r>
              <a:rPr lang="en-US" sz="1200" b="0" i="0" u="none" strike="noStrike" kern="1200" dirty="0" smtClean="0">
                <a:solidFill>
                  <a:schemeClr val="tx1"/>
                </a:solidFill>
                <a:effectLst/>
                <a:latin typeface="+mn-lt"/>
                <a:ea typeface="+mn-ea"/>
                <a:cs typeface="+mn-cs"/>
                <a:hlinkClick r:id="rId3"/>
              </a:rPr>
              <a:t>stack walking</a:t>
            </a:r>
            <a:r>
              <a:rPr lang="en-US" sz="1200" b="0" i="0" kern="1200" dirty="0" smtClean="0">
                <a:solidFill>
                  <a:schemeClr val="tx1"/>
                </a:solidFill>
                <a:effectLst/>
                <a:latin typeface="+mn-lt"/>
                <a:ea typeface="+mn-ea"/>
                <a:cs typeface="+mn-cs"/>
              </a:rPr>
              <a:t> that allows the easy filtering of and lazy access to </a:t>
            </a:r>
            <a:r>
              <a:rPr lang="en-US" sz="1200" b="0" i="0" u="none" strike="noStrike" kern="1200" dirty="0" smtClean="0">
                <a:solidFill>
                  <a:schemeClr val="tx1"/>
                </a:solidFill>
                <a:effectLst/>
                <a:latin typeface="+mn-lt"/>
                <a:ea typeface="+mn-ea"/>
                <a:cs typeface="+mn-cs"/>
                <a:hlinkClick r:id="rId4"/>
              </a:rPr>
              <a:t>stack trace</a:t>
            </a:r>
            <a:r>
              <a:rPr lang="en-US" sz="1200" b="0" i="0" kern="1200" dirty="0" smtClean="0">
                <a:solidFill>
                  <a:schemeClr val="tx1"/>
                </a:solidFill>
                <a:effectLst/>
                <a:latin typeface="+mn-lt"/>
                <a:ea typeface="+mn-ea"/>
                <a:cs typeface="+mn-cs"/>
              </a:rPr>
              <a:t>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API supports short walks that stop at a stack frame matching given criteria, and also supports long walks that traverse the entire stack.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Finally block</a:t>
            </a:r>
            <a:r>
              <a:rPr lang="en-US" b="1" dirty="0" smtClean="0"/>
              <a:t> - </a:t>
            </a:r>
            <a:r>
              <a:rPr lang="en-US" altLang="en-US" sz="1600" dirty="0" smtClean="0">
                <a:solidFill>
                  <a:srgbClr val="000000"/>
                </a:solidFill>
                <a:latin typeface="Arial" panose="020B0604020202020204" pitchFamily="34" charset="0"/>
                <a:cs typeface="Arial" panose="020B0604020202020204" pitchFamily="34" charset="0"/>
              </a:rPr>
              <a:t> </a:t>
            </a:r>
            <a:r>
              <a:rPr lang="en-US" altLang="en-US" dirty="0" smtClean="0"/>
              <a:t>always executed and for </a:t>
            </a:r>
            <a:r>
              <a:rPr lang="en-US" dirty="0" smtClean="0"/>
              <a:t>preventing resource leaks (does cleanup </a:t>
            </a:r>
            <a:r>
              <a:rPr lang="en-US" altLang="en-US" dirty="0" smtClean="0"/>
              <a:t>accidentally bypassed by  return, continue, or break</a:t>
            </a:r>
            <a:r>
              <a:rPr lang="en-US" dirty="0" smtClean="0"/>
              <a:t>).   Good practice is Not use </a:t>
            </a:r>
            <a:r>
              <a:rPr lang="en-US" b="1" dirty="0" smtClean="0"/>
              <a:t>RETURN</a:t>
            </a:r>
            <a:r>
              <a:rPr lang="en-US" dirty="0" smtClean="0"/>
              <a:t> in finally.</a:t>
            </a:r>
            <a:endParaRPr lang="en-US" sz="1600" dirty="0" smtClean="0">
              <a:solidFill>
                <a:srgbClr val="00B050"/>
              </a:solidFill>
            </a:endParaRP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Now that we have seen the difference in code </a:t>
            </a:r>
            <a:r>
              <a:rPr lang="en-US" sz="1200" b="1" i="0" kern="1200" dirty="0" smtClean="0">
                <a:solidFill>
                  <a:schemeClr val="tx1"/>
                </a:solidFill>
                <a:effectLst/>
                <a:latin typeface="+mn-lt"/>
                <a:ea typeface="+mn-ea"/>
                <a:cs typeface="+mn-cs"/>
              </a:rPr>
              <a:t>between checked and unchecked exceptions</a:t>
            </a:r>
            <a:r>
              <a:rPr lang="en-US" sz="1200" b="0" i="0" kern="1200" dirty="0" smtClean="0">
                <a:solidFill>
                  <a:schemeClr val="tx1"/>
                </a:solidFill>
                <a:effectLst/>
                <a:latin typeface="+mn-lt"/>
                <a:ea typeface="+mn-ea"/>
                <a:cs typeface="+mn-cs"/>
              </a:rPr>
              <a:t>, let's dive into the arguments for and against both.</a:t>
            </a:r>
          </a:p>
          <a:p>
            <a:r>
              <a:rPr lang="en-US" sz="1200" b="0" i="0" kern="1200" dirty="0" smtClean="0">
                <a:solidFill>
                  <a:schemeClr val="tx1"/>
                </a:solidFill>
                <a:effectLst/>
                <a:latin typeface="+mn-lt"/>
                <a:ea typeface="+mn-ea"/>
                <a:cs typeface="+mn-cs"/>
              </a:rPr>
              <a:t>Some Java books(*) covering exceptions advice you to use checked exceptions for all errors the application </a:t>
            </a:r>
            <a:r>
              <a:rPr lang="en-US" sz="1200" b="1" i="0" kern="1200" dirty="0" smtClean="0">
                <a:solidFill>
                  <a:schemeClr val="tx1"/>
                </a:solidFill>
                <a:effectLst/>
                <a:latin typeface="+mn-lt"/>
                <a:ea typeface="+mn-ea"/>
                <a:cs typeface="+mn-cs"/>
              </a:rPr>
              <a:t>can recover from</a:t>
            </a:r>
            <a:r>
              <a:rPr lang="en-US" sz="1200" b="0" i="0" kern="1200" dirty="0" smtClean="0">
                <a:solidFill>
                  <a:schemeClr val="tx1"/>
                </a:solidFill>
                <a:effectLst/>
                <a:latin typeface="+mn-lt"/>
                <a:ea typeface="+mn-ea"/>
                <a:cs typeface="+mn-cs"/>
              </a:rPr>
              <a:t>, and unchecked exceptions for the </a:t>
            </a:r>
          </a:p>
          <a:p>
            <a:r>
              <a:rPr lang="en-US" sz="1200" b="0" i="0" kern="1200" dirty="0" smtClean="0">
                <a:solidFill>
                  <a:schemeClr val="tx1"/>
                </a:solidFill>
                <a:effectLst/>
                <a:latin typeface="+mn-lt"/>
                <a:ea typeface="+mn-ea"/>
                <a:cs typeface="+mn-cs"/>
              </a:rPr>
              <a:t>errors the application </a:t>
            </a:r>
            <a:r>
              <a:rPr lang="en-US" sz="1200" b="1" i="0" kern="1200" dirty="0" smtClean="0">
                <a:solidFill>
                  <a:schemeClr val="tx1"/>
                </a:solidFill>
                <a:effectLst/>
                <a:latin typeface="+mn-lt"/>
                <a:ea typeface="+mn-ea"/>
                <a:cs typeface="+mn-cs"/>
              </a:rPr>
              <a:t>cannot recover from</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reality most </a:t>
            </a:r>
            <a:r>
              <a:rPr lang="en-US" sz="1200" b="1" i="0" kern="1200" dirty="0" smtClean="0">
                <a:solidFill>
                  <a:schemeClr val="tx1"/>
                </a:solidFill>
                <a:effectLst/>
                <a:latin typeface="+mn-lt"/>
                <a:ea typeface="+mn-ea"/>
                <a:cs typeface="+mn-cs"/>
              </a:rPr>
              <a:t>applications will have to recover from pretty much all exceptions including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NullPointerException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IllegalArgumentExceptions</a:t>
            </a:r>
            <a:r>
              <a:rPr lang="en-US" sz="1200" b="0" i="0" kern="1200" dirty="0" smtClean="0">
                <a:solidFill>
                  <a:schemeClr val="tx1"/>
                </a:solidFill>
                <a:effectLst/>
                <a:latin typeface="+mn-lt"/>
                <a:ea typeface="+mn-ea"/>
                <a:cs typeface="+mn-cs"/>
              </a:rPr>
              <a:t> and many other unchecked exceptions. The action / transaction that failed will be aborted but the application has to stay alive and be ready to serve the next action / transaction. The only time it is normally legal to shut down an application is during startup. For instance, if a configuration file is missing and the application cannot do anything sensible without it, then it is legal to shut down the application.</a:t>
            </a: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The Three Kinds of Exceptions</a:t>
            </a:r>
          </a:p>
          <a:p>
            <a:r>
              <a:rPr lang="en-US" sz="1200" b="0" i="0" kern="1200" dirty="0" smtClean="0">
                <a:solidFill>
                  <a:schemeClr val="tx1"/>
                </a:solidFill>
                <a:effectLst/>
                <a:latin typeface="+mn-lt"/>
                <a:ea typeface="+mn-ea"/>
                <a:cs typeface="+mn-cs"/>
              </a:rPr>
              <a:t>The first kind of exception is the </a:t>
            </a:r>
            <a:r>
              <a:rPr lang="en-US" sz="1200" b="0" i="1" kern="1200" dirty="0" smtClean="0">
                <a:solidFill>
                  <a:schemeClr val="tx1"/>
                </a:solidFill>
                <a:effectLst/>
                <a:latin typeface="+mn-lt"/>
                <a:ea typeface="+mn-ea"/>
                <a:cs typeface="+mn-cs"/>
              </a:rPr>
              <a:t>checked exception</a:t>
            </a:r>
            <a:r>
              <a:rPr lang="en-US" sz="1200" b="0" i="0" kern="1200" dirty="0" smtClean="0">
                <a:solidFill>
                  <a:schemeClr val="tx1"/>
                </a:solidFill>
                <a:effectLst/>
                <a:latin typeface="+mn-lt"/>
                <a:ea typeface="+mn-ea"/>
                <a:cs typeface="+mn-cs"/>
              </a:rPr>
              <a:t>. These are exceptional conditions that a well-written application should anticipate and recover from. For example, suppose an application prompts a user for an input file name, then opens the file by passing the name to the constructor for </a:t>
            </a:r>
            <a:r>
              <a:rPr lang="en-US" sz="1200" b="0" i="0" kern="1200" dirty="0" err="1" smtClean="0">
                <a:solidFill>
                  <a:schemeClr val="tx1"/>
                </a:solidFill>
                <a:effectLst/>
                <a:latin typeface="+mn-lt"/>
                <a:ea typeface="+mn-ea"/>
                <a:cs typeface="+mn-cs"/>
              </a:rPr>
              <a:t>java.io.FileReader</a:t>
            </a:r>
            <a:r>
              <a:rPr lang="en-US" sz="1200" b="0" i="0" kern="1200" dirty="0" smtClean="0">
                <a:solidFill>
                  <a:schemeClr val="tx1"/>
                </a:solidFill>
                <a:effectLst/>
                <a:latin typeface="+mn-lt"/>
                <a:ea typeface="+mn-ea"/>
                <a:cs typeface="+mn-cs"/>
              </a:rPr>
              <a:t>. Normally, the user provides the name of an existing, readable file, so the construction of the </a:t>
            </a:r>
            <a:r>
              <a:rPr lang="en-US" sz="1200" b="0" i="0" kern="1200" dirty="0" err="1" smtClean="0">
                <a:solidFill>
                  <a:schemeClr val="tx1"/>
                </a:solidFill>
                <a:effectLst/>
                <a:latin typeface="+mn-lt"/>
                <a:ea typeface="+mn-ea"/>
                <a:cs typeface="+mn-cs"/>
              </a:rPr>
              <a:t>FileReader</a:t>
            </a:r>
            <a:r>
              <a:rPr lang="en-US" sz="1200" b="0" i="0" kern="1200" dirty="0" smtClean="0">
                <a:solidFill>
                  <a:schemeClr val="tx1"/>
                </a:solidFill>
                <a:effectLst/>
                <a:latin typeface="+mn-lt"/>
                <a:ea typeface="+mn-ea"/>
                <a:cs typeface="+mn-cs"/>
              </a:rPr>
              <a:t> object succeeds, and the execution of the application proceeds normally. But sometimes the user supplies the name of a nonexistent file, and the constructor throws </a:t>
            </a:r>
            <a:r>
              <a:rPr lang="en-US" sz="1200" b="0" i="0" kern="1200" dirty="0" err="1" smtClean="0">
                <a:solidFill>
                  <a:schemeClr val="tx1"/>
                </a:solidFill>
                <a:effectLst/>
                <a:latin typeface="+mn-lt"/>
                <a:ea typeface="+mn-ea"/>
                <a:cs typeface="+mn-cs"/>
              </a:rPr>
              <a:t>java.io.FileNotFoundException</a:t>
            </a:r>
            <a:r>
              <a:rPr lang="en-US" sz="1200" b="0" i="0" kern="1200" dirty="0" smtClean="0">
                <a:solidFill>
                  <a:schemeClr val="tx1"/>
                </a:solidFill>
                <a:effectLst/>
                <a:latin typeface="+mn-lt"/>
                <a:ea typeface="+mn-ea"/>
                <a:cs typeface="+mn-cs"/>
              </a:rPr>
              <a:t>. A well-written program will catch this exception and notify the user of the mistake, possibly prompting for a corrected file name.</a:t>
            </a:r>
          </a:p>
          <a:p>
            <a:r>
              <a:rPr lang="en-US" sz="1200" b="0" i="0" kern="1200" dirty="0" smtClean="0">
                <a:solidFill>
                  <a:schemeClr val="tx1"/>
                </a:solidFill>
                <a:effectLst/>
                <a:latin typeface="+mn-lt"/>
                <a:ea typeface="+mn-ea"/>
                <a:cs typeface="+mn-cs"/>
              </a:rPr>
              <a:t>Checked exceptions </a:t>
            </a:r>
            <a:r>
              <a:rPr lang="en-US" sz="1200" b="0" i="1" kern="1200" dirty="0" smtClean="0">
                <a:solidFill>
                  <a:schemeClr val="tx1"/>
                </a:solidFill>
                <a:effectLst/>
                <a:latin typeface="+mn-lt"/>
                <a:ea typeface="+mn-ea"/>
                <a:cs typeface="+mn-cs"/>
              </a:rPr>
              <a:t>are subject</a:t>
            </a:r>
            <a:r>
              <a:rPr lang="en-US" sz="1200" b="0" i="0" kern="1200" dirty="0" smtClean="0">
                <a:solidFill>
                  <a:schemeClr val="tx1"/>
                </a:solidFill>
                <a:effectLst/>
                <a:latin typeface="+mn-lt"/>
                <a:ea typeface="+mn-ea"/>
                <a:cs typeface="+mn-cs"/>
              </a:rPr>
              <a:t> to the Catch or Specify Requirement. All exceptions are checked exceptions, except for those indicated by Error, </a:t>
            </a:r>
            <a:r>
              <a:rPr lang="en-US" sz="1200" b="0" i="0" kern="1200" dirty="0" err="1" smtClean="0">
                <a:solidFill>
                  <a:schemeClr val="tx1"/>
                </a:solidFill>
                <a:effectLst/>
                <a:latin typeface="+mn-lt"/>
                <a:ea typeface="+mn-ea"/>
                <a:cs typeface="+mn-cs"/>
              </a:rPr>
              <a:t>RuntimeException</a:t>
            </a:r>
            <a:r>
              <a:rPr lang="en-US" sz="1200" b="0" i="0" kern="1200" dirty="0" smtClean="0">
                <a:solidFill>
                  <a:schemeClr val="tx1"/>
                </a:solidFill>
                <a:effectLst/>
                <a:latin typeface="+mn-lt"/>
                <a:ea typeface="+mn-ea"/>
                <a:cs typeface="+mn-cs"/>
              </a:rPr>
              <a:t>, and their subclasses.</a:t>
            </a:r>
          </a:p>
          <a:p>
            <a:r>
              <a:rPr lang="en-US" sz="1200" b="0" i="0" kern="1200" dirty="0" smtClean="0">
                <a:solidFill>
                  <a:schemeClr val="tx1"/>
                </a:solidFill>
                <a:effectLst/>
                <a:latin typeface="+mn-lt"/>
                <a:ea typeface="+mn-ea"/>
                <a:cs typeface="+mn-cs"/>
              </a:rPr>
              <a:t>The second kind of exception is the </a:t>
            </a:r>
            <a:r>
              <a:rPr lang="en-US" sz="1200" b="0" i="1" kern="1200" dirty="0" smtClean="0">
                <a:solidFill>
                  <a:schemeClr val="tx1"/>
                </a:solidFill>
                <a:effectLst/>
                <a:latin typeface="+mn-lt"/>
                <a:ea typeface="+mn-ea"/>
                <a:cs typeface="+mn-cs"/>
              </a:rPr>
              <a:t>error</a:t>
            </a:r>
            <a:r>
              <a:rPr lang="en-US" sz="1200" b="0" i="0" kern="1200" dirty="0" smtClean="0">
                <a:solidFill>
                  <a:schemeClr val="tx1"/>
                </a:solidFill>
                <a:effectLst/>
                <a:latin typeface="+mn-lt"/>
                <a:ea typeface="+mn-ea"/>
                <a:cs typeface="+mn-cs"/>
              </a:rPr>
              <a:t>. These are exceptional conditions that are external to the application, and that the application usually cannot anticipate or recover from. For example, suppose that an application successfully opens a file for input, but is unable to read the file because of a hardware or system malfunction. The unsuccessful read will throw </a:t>
            </a:r>
            <a:r>
              <a:rPr lang="en-US" sz="1200" b="0" i="0" kern="1200" dirty="0" err="1" smtClean="0">
                <a:solidFill>
                  <a:schemeClr val="tx1"/>
                </a:solidFill>
                <a:effectLst/>
                <a:latin typeface="+mn-lt"/>
                <a:ea typeface="+mn-ea"/>
                <a:cs typeface="+mn-cs"/>
              </a:rPr>
              <a:t>java.io.IOError</a:t>
            </a:r>
            <a:r>
              <a:rPr lang="en-US" sz="1200" b="0" i="0" kern="1200" dirty="0" smtClean="0">
                <a:solidFill>
                  <a:schemeClr val="tx1"/>
                </a:solidFill>
                <a:effectLst/>
                <a:latin typeface="+mn-lt"/>
                <a:ea typeface="+mn-ea"/>
                <a:cs typeface="+mn-cs"/>
              </a:rPr>
              <a:t>. An application might choose to catch this exception, in order to notify the user of the problem — but it also might make sense for the program to print a stack trace and exit.</a:t>
            </a:r>
          </a:p>
          <a:p>
            <a:r>
              <a:rPr lang="en-US" sz="1200" b="0" i="0" kern="1200" dirty="0" smtClean="0">
                <a:solidFill>
                  <a:schemeClr val="tx1"/>
                </a:solidFill>
                <a:effectLst/>
                <a:latin typeface="+mn-lt"/>
                <a:ea typeface="+mn-ea"/>
                <a:cs typeface="+mn-cs"/>
              </a:rPr>
              <a:t>Errors </a:t>
            </a:r>
            <a:r>
              <a:rPr lang="en-US" sz="1200" b="0" i="1" kern="1200" dirty="0" smtClean="0">
                <a:solidFill>
                  <a:schemeClr val="tx1"/>
                </a:solidFill>
                <a:effectLst/>
                <a:latin typeface="+mn-lt"/>
                <a:ea typeface="+mn-ea"/>
                <a:cs typeface="+mn-cs"/>
              </a:rPr>
              <a:t>are not subject</a:t>
            </a:r>
            <a:r>
              <a:rPr lang="en-US" sz="1200" b="0" i="0" kern="1200" dirty="0" smtClean="0">
                <a:solidFill>
                  <a:schemeClr val="tx1"/>
                </a:solidFill>
                <a:effectLst/>
                <a:latin typeface="+mn-lt"/>
                <a:ea typeface="+mn-ea"/>
                <a:cs typeface="+mn-cs"/>
              </a:rPr>
              <a:t> to the Catch or Specify Requirement. Errors are those exceptions indicated by Error and its subclasses.</a:t>
            </a:r>
          </a:p>
          <a:p>
            <a:r>
              <a:rPr lang="en-US" sz="1200" b="0" i="0" kern="1200" dirty="0" smtClean="0">
                <a:solidFill>
                  <a:schemeClr val="tx1"/>
                </a:solidFill>
                <a:effectLst/>
                <a:latin typeface="+mn-lt"/>
                <a:ea typeface="+mn-ea"/>
                <a:cs typeface="+mn-cs"/>
              </a:rPr>
              <a:t>The third kind of exception is the </a:t>
            </a:r>
            <a:r>
              <a:rPr lang="en-US" sz="1200" b="0" i="1" kern="1200" dirty="0" smtClean="0">
                <a:solidFill>
                  <a:schemeClr val="tx1"/>
                </a:solidFill>
                <a:effectLst/>
                <a:latin typeface="+mn-lt"/>
                <a:ea typeface="+mn-ea"/>
                <a:cs typeface="+mn-cs"/>
              </a:rPr>
              <a:t>runtime exception</a:t>
            </a:r>
            <a:r>
              <a:rPr lang="en-US" sz="1200" b="0" i="0" kern="1200" dirty="0" smtClean="0">
                <a:solidFill>
                  <a:schemeClr val="tx1"/>
                </a:solidFill>
                <a:effectLst/>
                <a:latin typeface="+mn-lt"/>
                <a:ea typeface="+mn-ea"/>
                <a:cs typeface="+mn-cs"/>
              </a:rPr>
              <a:t>. These are exceptional conditions that are internal to the application, and that the application usually cannot anticipate or recover from. These usually indicate programming bugs, such as logic errors or improper use of an API. For example, consider the application described previously that passes a file name to the constructor for </a:t>
            </a:r>
            <a:r>
              <a:rPr lang="en-US" sz="1200" b="0" i="0" kern="1200" dirty="0" err="1" smtClean="0">
                <a:solidFill>
                  <a:schemeClr val="tx1"/>
                </a:solidFill>
                <a:effectLst/>
                <a:latin typeface="+mn-lt"/>
                <a:ea typeface="+mn-ea"/>
                <a:cs typeface="+mn-cs"/>
              </a:rPr>
              <a:t>FileReader</a:t>
            </a:r>
            <a:r>
              <a:rPr lang="en-US" sz="1200" b="0" i="0" kern="1200" dirty="0" smtClean="0">
                <a:solidFill>
                  <a:schemeClr val="tx1"/>
                </a:solidFill>
                <a:effectLst/>
                <a:latin typeface="+mn-lt"/>
                <a:ea typeface="+mn-ea"/>
                <a:cs typeface="+mn-cs"/>
              </a:rPr>
              <a:t>. If a logic error causes a null to be passed to the constructor, the constructor will throw </a:t>
            </a:r>
            <a:r>
              <a:rPr lang="en-US" sz="1200" b="0" i="0" kern="1200" dirty="0" err="1" smtClean="0">
                <a:solidFill>
                  <a:schemeClr val="tx1"/>
                </a:solidFill>
                <a:effectLst/>
                <a:latin typeface="+mn-lt"/>
                <a:ea typeface="+mn-ea"/>
                <a:cs typeface="+mn-cs"/>
              </a:rPr>
              <a:t>NullPointerException</a:t>
            </a:r>
            <a:r>
              <a:rPr lang="en-US" sz="1200" b="0" i="0" kern="1200" dirty="0" smtClean="0">
                <a:solidFill>
                  <a:schemeClr val="tx1"/>
                </a:solidFill>
                <a:effectLst/>
                <a:latin typeface="+mn-lt"/>
                <a:ea typeface="+mn-ea"/>
                <a:cs typeface="+mn-cs"/>
              </a:rPr>
              <a:t>. The application can catch this exception, but it probably makes more sense to eliminate the bug that caused the exception to occur.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in this example, if the methods </a:t>
            </a:r>
            <a:r>
              <a:rPr lang="en-US" dirty="0" err="1" smtClean="0"/>
              <a:t>readLine</a:t>
            </a:r>
            <a:r>
              <a:rPr lang="en-US" sz="1200" b="0" i="0" kern="1200" dirty="0" smtClean="0">
                <a:solidFill>
                  <a:schemeClr val="tx1"/>
                </a:solidFill>
                <a:effectLst/>
                <a:latin typeface="+mn-lt"/>
                <a:ea typeface="+mn-ea"/>
                <a:cs typeface="+mn-cs"/>
              </a:rPr>
              <a:t> and </a:t>
            </a:r>
            <a:r>
              <a:rPr lang="en-US" dirty="0" smtClean="0"/>
              <a:t>close</a:t>
            </a:r>
            <a:r>
              <a:rPr lang="en-US" sz="1200" b="0" i="0" kern="1200" dirty="0" smtClean="0">
                <a:solidFill>
                  <a:schemeClr val="tx1"/>
                </a:solidFill>
                <a:effectLst/>
                <a:latin typeface="+mn-lt"/>
                <a:ea typeface="+mn-ea"/>
                <a:cs typeface="+mn-cs"/>
              </a:rPr>
              <a:t> both throw exceptions, then the method </a:t>
            </a:r>
            <a:r>
              <a:rPr lang="en-US" dirty="0" err="1" smtClean="0"/>
              <a:t>readFirstLineFromFileWithFinallyBlock</a:t>
            </a:r>
            <a:r>
              <a:rPr lang="en-US" sz="1200" b="0" i="0" kern="1200" dirty="0" smtClean="0">
                <a:solidFill>
                  <a:schemeClr val="tx1"/>
                </a:solidFill>
                <a:effectLst/>
                <a:latin typeface="+mn-lt"/>
                <a:ea typeface="+mn-ea"/>
                <a:cs typeface="+mn-cs"/>
              </a:rPr>
              <a:t> throws the exception thrown from the </a:t>
            </a:r>
            <a:r>
              <a:rPr lang="en-US" dirty="0" smtClean="0"/>
              <a:t>finally</a:t>
            </a:r>
            <a:r>
              <a:rPr lang="en-US" sz="1200" b="0" i="0" kern="1200" dirty="0" smtClean="0">
                <a:solidFill>
                  <a:schemeClr val="tx1"/>
                </a:solidFill>
                <a:effectLst/>
                <a:latin typeface="+mn-lt"/>
                <a:ea typeface="+mn-ea"/>
                <a:cs typeface="+mn-cs"/>
              </a:rPr>
              <a:t> block; the exception thrown from the </a:t>
            </a:r>
            <a:r>
              <a:rPr lang="en-US" dirty="0" smtClean="0"/>
              <a:t>try</a:t>
            </a:r>
            <a:r>
              <a:rPr lang="en-US" sz="1200" b="0" i="0" kern="1200" dirty="0" smtClean="0">
                <a:solidFill>
                  <a:schemeClr val="tx1"/>
                </a:solidFill>
                <a:effectLst/>
                <a:latin typeface="+mn-lt"/>
                <a:ea typeface="+mn-ea"/>
                <a:cs typeface="+mn-cs"/>
              </a:rPr>
              <a:t> block is </a:t>
            </a:r>
            <a:r>
              <a:rPr lang="en-US" sz="1200" b="1" i="0" kern="1200" dirty="0" smtClean="0">
                <a:solidFill>
                  <a:schemeClr val="tx1"/>
                </a:solidFill>
                <a:effectLst/>
                <a:latin typeface="+mn-lt"/>
                <a:ea typeface="+mn-ea"/>
                <a:cs typeface="+mn-cs"/>
              </a:rPr>
              <a:t>suppressed</a:t>
            </a:r>
            <a:r>
              <a:rPr lang="en-US" sz="1200" b="0" i="0" kern="1200" dirty="0" smtClean="0">
                <a:solidFill>
                  <a:schemeClr val="tx1"/>
                </a:solidFill>
                <a:effectLst/>
                <a:latin typeface="+mn-lt"/>
                <a:ea typeface="+mn-ea"/>
                <a:cs typeface="+mn-cs"/>
              </a:rPr>
              <a:t>. </a:t>
            </a:r>
            <a:r>
              <a:rPr lang="en-US" sz="1200" dirty="0" smtClean="0"/>
              <a:t>Since Java SE 7 suppressed exceptions </a:t>
            </a:r>
            <a:r>
              <a:rPr lang="en-US" dirty="0" err="1" smtClean="0"/>
              <a:t>Throwable.getSuppressed</a:t>
            </a:r>
            <a:r>
              <a:rPr lang="en-US" sz="1200" b="0" i="0" kern="1200" dirty="0" smtClean="0">
                <a:solidFill>
                  <a:schemeClr val="tx1"/>
                </a:solidFill>
                <a:effectLst/>
                <a:latin typeface="+mn-lt"/>
                <a:ea typeface="+mn-ea"/>
                <a:cs typeface="+mn-cs"/>
              </a:rPr>
              <a:t> method.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retrieve these suppressed exceptions by calling the </a:t>
            </a:r>
            <a:r>
              <a:rPr lang="en-US" dirty="0" err="1" smtClean="0"/>
              <a:t>Throwable.getSuppressed</a:t>
            </a:r>
            <a:r>
              <a:rPr lang="en-US" sz="1200" b="0" i="0" kern="1200" dirty="0" smtClean="0">
                <a:solidFill>
                  <a:schemeClr val="tx1"/>
                </a:solidFill>
                <a:effectLst/>
                <a:latin typeface="+mn-lt"/>
                <a:ea typeface="+mn-ea"/>
                <a:cs typeface="+mn-cs"/>
              </a:rPr>
              <a:t> method from the exception thrown by the </a:t>
            </a:r>
            <a:r>
              <a:rPr lang="en-US" dirty="0" smtClean="0"/>
              <a:t>try</a:t>
            </a:r>
            <a:r>
              <a:rPr lang="en-US" sz="1200" b="0" i="0" kern="1200" dirty="0" smtClean="0">
                <a:solidFill>
                  <a:schemeClr val="tx1"/>
                </a:solidFill>
                <a:effectLst/>
                <a:latin typeface="+mn-lt"/>
                <a:ea typeface="+mn-ea"/>
                <a:cs typeface="+mn-cs"/>
              </a:rPr>
              <a:t> block.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case, the </a:t>
            </a:r>
            <a:r>
              <a:rPr lang="en-US" sz="1200" b="0" i="1" kern="1200" dirty="0" smtClean="0">
                <a:solidFill>
                  <a:schemeClr val="tx1"/>
                </a:solidFill>
                <a:effectLst/>
                <a:latin typeface="+mn-lt"/>
                <a:ea typeface="+mn-ea"/>
                <a:cs typeface="+mn-cs"/>
              </a:rPr>
              <a:t>try</a:t>
            </a:r>
            <a:r>
              <a:rPr lang="en-US" sz="1200" b="0" i="0" kern="1200" dirty="0" smtClean="0">
                <a:solidFill>
                  <a:schemeClr val="tx1"/>
                </a:solidFill>
                <a:effectLst/>
                <a:latin typeface="+mn-lt"/>
                <a:ea typeface="+mn-ea"/>
                <a:cs typeface="+mn-cs"/>
              </a:rPr>
              <a:t> block will throw a </a:t>
            </a:r>
            <a:r>
              <a:rPr lang="en-US" sz="1200" b="0" i="1" kern="1200" dirty="0" err="1" smtClean="0">
                <a:solidFill>
                  <a:schemeClr val="tx1"/>
                </a:solidFill>
                <a:effectLst/>
                <a:latin typeface="+mn-lt"/>
                <a:ea typeface="+mn-ea"/>
                <a:cs typeface="+mn-cs"/>
              </a:rPr>
              <a:t>FileNotFoundException</a:t>
            </a:r>
            <a:r>
              <a:rPr lang="en-US" sz="1200" b="0" i="0" kern="1200" dirty="0" smtClean="0">
                <a:solidFill>
                  <a:schemeClr val="tx1"/>
                </a:solidFill>
                <a:effectLst/>
                <a:latin typeface="+mn-lt"/>
                <a:ea typeface="+mn-ea"/>
                <a:cs typeface="+mn-cs"/>
              </a:rPr>
              <a:t> when it tries to open the non-existent file. Because the </a:t>
            </a:r>
            <a:r>
              <a:rPr lang="en-US" sz="1200" b="0" i="1" kern="1200" dirty="0" err="1" smtClean="0">
                <a:solidFill>
                  <a:schemeClr val="tx1"/>
                </a:solidFill>
                <a:effectLst/>
                <a:latin typeface="+mn-lt"/>
                <a:ea typeface="+mn-ea"/>
                <a:cs typeface="+mn-cs"/>
              </a:rPr>
              <a:t>fileIn</a:t>
            </a:r>
            <a:r>
              <a:rPr lang="en-US" sz="1200" b="0" i="0" kern="1200" dirty="0" smtClean="0">
                <a:solidFill>
                  <a:schemeClr val="tx1"/>
                </a:solidFill>
                <a:effectLst/>
                <a:latin typeface="+mn-lt"/>
                <a:ea typeface="+mn-ea"/>
                <a:cs typeface="+mn-cs"/>
              </a:rPr>
              <a:t> object was never initialized, it'll throw a </a:t>
            </a:r>
            <a:r>
              <a:rPr lang="en-US" sz="1200" b="0" i="1" kern="1200" dirty="0" err="1" smtClean="0">
                <a:solidFill>
                  <a:schemeClr val="tx1"/>
                </a:solidFill>
                <a:effectLst/>
                <a:latin typeface="+mn-lt"/>
                <a:ea typeface="+mn-ea"/>
                <a:cs typeface="+mn-cs"/>
              </a:rPr>
              <a:t>NullPointerException</a:t>
            </a:r>
            <a:r>
              <a:rPr lang="en-US" sz="1200" b="0" i="0" kern="1200" dirty="0" smtClean="0">
                <a:solidFill>
                  <a:schemeClr val="tx1"/>
                </a:solidFill>
                <a:effectLst/>
                <a:latin typeface="+mn-lt"/>
                <a:ea typeface="+mn-ea"/>
                <a:cs typeface="+mn-cs"/>
              </a:rPr>
              <a:t> when we try to close it in our </a:t>
            </a:r>
            <a:r>
              <a:rPr lang="en-US" sz="1200" b="0" i="1" kern="1200" dirty="0" smtClean="0">
                <a:solidFill>
                  <a:schemeClr val="tx1"/>
                </a:solidFill>
                <a:effectLst/>
                <a:latin typeface="+mn-lt"/>
                <a:ea typeface="+mn-ea"/>
                <a:cs typeface="+mn-cs"/>
              </a:rPr>
              <a:t>finally</a:t>
            </a:r>
            <a:r>
              <a:rPr lang="en-US" sz="1200" b="0" i="0" kern="1200" dirty="0" smtClean="0">
                <a:solidFill>
                  <a:schemeClr val="tx1"/>
                </a:solidFill>
                <a:effectLst/>
                <a:latin typeface="+mn-lt"/>
                <a:ea typeface="+mn-ea"/>
                <a:cs typeface="+mn-cs"/>
              </a:rPr>
              <a:t> block. Our calling method will only get the </a:t>
            </a:r>
            <a:r>
              <a:rPr lang="en-US" sz="1200" b="0" i="1" kern="1200" dirty="0" err="1" smtClean="0">
                <a:solidFill>
                  <a:schemeClr val="tx1"/>
                </a:solidFill>
                <a:effectLst/>
                <a:latin typeface="+mn-lt"/>
                <a:ea typeface="+mn-ea"/>
                <a:cs typeface="+mn-cs"/>
              </a:rPr>
              <a:t>NullPointerException</a:t>
            </a:r>
            <a:r>
              <a:rPr lang="en-US" sz="1200" b="0" i="0" kern="1200" dirty="0" smtClean="0">
                <a:solidFill>
                  <a:schemeClr val="tx1"/>
                </a:solidFill>
                <a:effectLst/>
                <a:latin typeface="+mn-lt"/>
                <a:ea typeface="+mn-ea"/>
                <a:cs typeface="+mn-cs"/>
              </a:rPr>
              <a:t>, and it won't be readily obvious what the original problem was: that the file doesn't exist.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979B4A-50AD-4921-98D2-3767FE82802A}" type="slidenum">
              <a:rPr lang="en-US" smtClean="0"/>
              <a:t>3</a:t>
            </a:fld>
            <a:endParaRPr lang="en-US"/>
          </a:p>
        </p:txBody>
      </p:sp>
    </p:spTree>
    <p:extLst>
      <p:ext uri="{BB962C8B-B14F-4D97-AF65-F5344CB8AC3E}">
        <p14:creationId xmlns:p14="http://schemas.microsoft.com/office/powerpoint/2010/main" val="242577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programmers may be tempted to write code that throws only unchecked exceptions or to make all their exception subclasses inherit from </a:t>
            </a:r>
            <a:r>
              <a:rPr lang="en-US" b="1" dirty="0" err="1" smtClean="0"/>
              <a:t>RuntimeException</a:t>
            </a:r>
            <a:r>
              <a:rPr lang="en-US" sz="1200" b="0" i="0" kern="1200" dirty="0" smtClean="0">
                <a:solidFill>
                  <a:schemeClr val="tx1"/>
                </a:solidFill>
                <a:effectLst/>
                <a:latin typeface="+mn-lt"/>
                <a:ea typeface="+mn-ea"/>
                <a:cs typeface="+mn-cs"/>
              </a:rPr>
              <a:t>. Both of these shortcuts allow programmers to write code without bothering with compiler errors and without bothering to specify or to catch any exceptions.</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222222"/>
                </a:solidFill>
                <a:latin typeface="guardian-text-oreilly"/>
              </a:rPr>
              <a:t>Add a </a:t>
            </a:r>
            <a:r>
              <a:rPr lang="en-US" i="1" dirty="0" smtClean="0">
                <a:solidFill>
                  <a:srgbClr val="222222"/>
                </a:solidFill>
                <a:latin typeface="guardian-text-oreilly"/>
              </a:rPr>
              <a:t>try/catch</a:t>
            </a:r>
            <a:r>
              <a:rPr lang="en-US" dirty="0" smtClean="0">
                <a:solidFill>
                  <a:srgbClr val="222222"/>
                </a:solidFill>
                <a:latin typeface="guardian-text-oreilly"/>
              </a:rPr>
              <a:t> block to the lambda expression   2. Create an </a:t>
            </a:r>
            <a:r>
              <a:rPr lang="en-US" i="1" dirty="0" smtClean="0">
                <a:solidFill>
                  <a:srgbClr val="222222"/>
                </a:solidFill>
                <a:latin typeface="guardian-text-oreilly"/>
              </a:rPr>
              <a:t>extracted method</a:t>
            </a:r>
            <a:r>
              <a:rPr lang="en-US" dirty="0" smtClean="0">
                <a:solidFill>
                  <a:srgbClr val="222222"/>
                </a:solidFill>
                <a:latin typeface="guardian-text-oreilly"/>
              </a:rPr>
              <a:t>, as in the unchecked example 3. Write a </a:t>
            </a:r>
            <a:r>
              <a:rPr lang="en-US" i="1" dirty="0" smtClean="0">
                <a:solidFill>
                  <a:srgbClr val="222222"/>
                </a:solidFill>
                <a:latin typeface="guardian-text-oreilly"/>
              </a:rPr>
              <a:t>wrapper</a:t>
            </a:r>
            <a:r>
              <a:rPr lang="en-US" dirty="0" smtClean="0">
                <a:solidFill>
                  <a:srgbClr val="222222"/>
                </a:solidFill>
                <a:latin typeface="guardian-text-oreilly"/>
              </a:rPr>
              <a:t> method that catches checked exceptions and </a:t>
            </a:r>
            <a:r>
              <a:rPr lang="en-US" dirty="0" err="1" smtClean="0">
                <a:solidFill>
                  <a:srgbClr val="222222"/>
                </a:solidFill>
                <a:latin typeface="guardian-text-oreilly"/>
              </a:rPr>
              <a:t>rethrows</a:t>
            </a:r>
            <a:r>
              <a:rPr lang="en-US" dirty="0" smtClean="0">
                <a:solidFill>
                  <a:srgbClr val="222222"/>
                </a:solidFill>
                <a:latin typeface="guardian-text-oreilly"/>
              </a:rPr>
              <a:t> them as unchecked</a:t>
            </a:r>
            <a:endParaRPr lang="en-US" b="0" i="0" dirty="0" smtClean="0">
              <a:solidFill>
                <a:srgbClr val="222222"/>
              </a:solidFill>
              <a:effectLst/>
              <a:latin typeface="guardian-text-oreilly"/>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http://tutorials.jenkov.com/java-exception-handling/exception-wrapping.html</a:t>
            </a:r>
          </a:p>
          <a:p>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Dealing with checked exceptions</a:t>
            </a:r>
          </a:p>
          <a:p>
            <a:pPr fontAlgn="base"/>
            <a:r>
              <a:rPr lang="en-US" sz="1200" b="0" i="0" kern="1200" dirty="0" smtClean="0">
                <a:solidFill>
                  <a:schemeClr val="tx1"/>
                </a:solidFill>
                <a:effectLst/>
                <a:latin typeface="+mn-lt"/>
                <a:ea typeface="+mn-ea"/>
                <a:cs typeface="+mn-cs"/>
              </a:rPr>
              <a:t>The compiler requires you to prepare for checked exceptions, so simply ignoring the problem is no longer an option. Instead, you have three primary approaches:</a:t>
            </a:r>
          </a:p>
          <a:p>
            <a:pPr fontAlgn="base"/>
            <a:r>
              <a:rPr lang="en-US" sz="1200" b="0" i="0" kern="1200" dirty="0" smtClean="0">
                <a:solidFill>
                  <a:schemeClr val="tx1"/>
                </a:solidFill>
                <a:effectLst/>
                <a:latin typeface="+mn-lt"/>
                <a:ea typeface="+mn-ea"/>
                <a:cs typeface="+mn-cs"/>
              </a:rPr>
              <a:t>1. Add a </a:t>
            </a:r>
            <a:r>
              <a:rPr lang="en-US" sz="1200" b="0" i="1" kern="1200" dirty="0" smtClean="0">
                <a:solidFill>
                  <a:schemeClr val="tx1"/>
                </a:solidFill>
                <a:effectLst/>
                <a:latin typeface="+mn-lt"/>
                <a:ea typeface="+mn-ea"/>
                <a:cs typeface="+mn-cs"/>
              </a:rPr>
              <a:t>try/catch</a:t>
            </a:r>
            <a:r>
              <a:rPr lang="en-US" sz="1200" b="0" i="0" kern="1200" dirty="0" smtClean="0">
                <a:solidFill>
                  <a:schemeClr val="tx1"/>
                </a:solidFill>
                <a:effectLst/>
                <a:latin typeface="+mn-lt"/>
                <a:ea typeface="+mn-ea"/>
                <a:cs typeface="+mn-cs"/>
              </a:rPr>
              <a:t> block to the lambda expression</a:t>
            </a:r>
          </a:p>
          <a:p>
            <a:pPr fontAlgn="base"/>
            <a:r>
              <a:rPr lang="en-US" sz="1200" b="0" i="0" kern="1200" dirty="0" smtClean="0">
                <a:solidFill>
                  <a:schemeClr val="tx1"/>
                </a:solidFill>
                <a:effectLst/>
                <a:latin typeface="+mn-lt"/>
                <a:ea typeface="+mn-ea"/>
                <a:cs typeface="+mn-cs"/>
              </a:rPr>
              <a:t>2. Create an </a:t>
            </a:r>
            <a:r>
              <a:rPr lang="en-US" sz="1200" b="0" i="1" kern="1200" dirty="0" smtClean="0">
                <a:solidFill>
                  <a:schemeClr val="tx1"/>
                </a:solidFill>
                <a:effectLst/>
                <a:latin typeface="+mn-lt"/>
                <a:ea typeface="+mn-ea"/>
                <a:cs typeface="+mn-cs"/>
              </a:rPr>
              <a:t>extracted method</a:t>
            </a:r>
            <a:r>
              <a:rPr lang="en-US" sz="1200" b="0" i="0" kern="1200" dirty="0" smtClean="0">
                <a:solidFill>
                  <a:schemeClr val="tx1"/>
                </a:solidFill>
                <a:effectLst/>
                <a:latin typeface="+mn-lt"/>
                <a:ea typeface="+mn-ea"/>
                <a:cs typeface="+mn-cs"/>
              </a:rPr>
              <a:t>, as in the unchecked example</a:t>
            </a:r>
          </a:p>
          <a:p>
            <a:pPr fontAlgn="base"/>
            <a:r>
              <a:rPr lang="en-US" sz="1200" b="0" i="0" kern="1200" dirty="0" smtClean="0">
                <a:solidFill>
                  <a:schemeClr val="tx1"/>
                </a:solidFill>
                <a:effectLst/>
                <a:latin typeface="+mn-lt"/>
                <a:ea typeface="+mn-ea"/>
                <a:cs typeface="+mn-cs"/>
              </a:rPr>
              <a:t>3. Write a </a:t>
            </a:r>
            <a:r>
              <a:rPr lang="en-US" sz="1200" b="0" i="1" kern="1200" dirty="0" smtClean="0">
                <a:solidFill>
                  <a:schemeClr val="tx1"/>
                </a:solidFill>
                <a:effectLst/>
                <a:latin typeface="+mn-lt"/>
                <a:ea typeface="+mn-ea"/>
                <a:cs typeface="+mn-cs"/>
              </a:rPr>
              <a:t>wrapper</a:t>
            </a:r>
            <a:r>
              <a:rPr lang="en-US" sz="1200" b="0" i="0" kern="1200" dirty="0" smtClean="0">
                <a:solidFill>
                  <a:schemeClr val="tx1"/>
                </a:solidFill>
                <a:effectLst/>
                <a:latin typeface="+mn-lt"/>
                <a:ea typeface="+mn-ea"/>
                <a:cs typeface="+mn-cs"/>
              </a:rPr>
              <a:t> method that catches checked exceptions and </a:t>
            </a:r>
            <a:r>
              <a:rPr lang="en-US" sz="1200" b="0" i="0" kern="1200" dirty="0" err="1" smtClean="0">
                <a:solidFill>
                  <a:schemeClr val="tx1"/>
                </a:solidFill>
                <a:effectLst/>
                <a:latin typeface="+mn-lt"/>
                <a:ea typeface="+mn-ea"/>
                <a:cs typeface="+mn-cs"/>
              </a:rPr>
              <a:t>rethrows</a:t>
            </a:r>
            <a:r>
              <a:rPr lang="en-US" sz="1200" b="0" i="0" kern="1200" dirty="0" smtClean="0">
                <a:solidFill>
                  <a:schemeClr val="tx1"/>
                </a:solidFill>
                <a:effectLst/>
                <a:latin typeface="+mn-lt"/>
                <a:ea typeface="+mn-ea"/>
                <a:cs typeface="+mn-cs"/>
              </a:rPr>
              <a:t> them as unchecked</a:t>
            </a:r>
          </a:p>
          <a:p>
            <a:pPr fontAlgn="base"/>
            <a:endParaRPr lang="en-US" sz="1200" b="0" i="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Instead of throwing a checked exception, the</a:t>
            </a:r>
          </a:p>
          <a:p>
            <a:r>
              <a:rPr lang="en-US" sz="1200" b="0" i="0" u="none" strike="noStrike" kern="1200" baseline="0" dirty="0" smtClean="0">
                <a:solidFill>
                  <a:schemeClr val="tx1"/>
                </a:solidFill>
                <a:latin typeface="+mn-lt"/>
                <a:ea typeface="+mn-ea"/>
                <a:cs typeface="+mn-cs"/>
              </a:rPr>
              <a:t>method simply returns an empty optional. The disadvantage of this technique is</a:t>
            </a:r>
          </a:p>
          <a:p>
            <a:r>
              <a:rPr lang="en-US" sz="1200" b="0" i="0" u="none" strike="noStrike" kern="1200" baseline="0" dirty="0" smtClean="0">
                <a:solidFill>
                  <a:schemeClr val="tx1"/>
                </a:solidFill>
                <a:latin typeface="+mn-lt"/>
                <a:ea typeface="+mn-ea"/>
                <a:cs typeface="+mn-cs"/>
              </a:rPr>
              <a:t>that the method can’t return any additional information detailing its inability to</a:t>
            </a:r>
          </a:p>
          <a:p>
            <a:r>
              <a:rPr lang="en-US" sz="1200" b="0" i="0" u="none" strike="noStrike" kern="1200" baseline="0" dirty="0" smtClean="0">
                <a:solidFill>
                  <a:schemeClr val="tx1"/>
                </a:solidFill>
                <a:latin typeface="+mn-lt"/>
                <a:ea typeface="+mn-ea"/>
                <a:cs typeface="+mn-cs"/>
              </a:rPr>
              <a:t>perform the desired computation. Exceptions, by contrast, have descriptive types,</a:t>
            </a:r>
          </a:p>
          <a:p>
            <a:r>
              <a:rPr lang="en-US" sz="1200" b="0" i="0" u="none" strike="noStrike" kern="1200" baseline="0" dirty="0" smtClean="0">
                <a:solidFill>
                  <a:schemeClr val="tx1"/>
                </a:solidFill>
                <a:latin typeface="+mn-lt"/>
                <a:ea typeface="+mn-ea"/>
                <a:cs typeface="+mn-cs"/>
              </a:rPr>
              <a:t>and can export methods to provide additional information (Item 70).</a:t>
            </a:r>
          </a:p>
          <a:p>
            <a:endParaRPr lang="en-US" sz="1200" b="0" i="0" u="none" strike="noStrike"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979B4A-50AD-4921-98D2-3767FE82802A}" type="slidenum">
              <a:rPr lang="en-US" smtClean="0"/>
              <a:t>4</a:t>
            </a:fld>
            <a:endParaRPr lang="en-US"/>
          </a:p>
        </p:txBody>
      </p:sp>
    </p:spTree>
    <p:extLst>
      <p:ext uri="{BB962C8B-B14F-4D97-AF65-F5344CB8AC3E}">
        <p14:creationId xmlns:p14="http://schemas.microsoft.com/office/powerpoint/2010/main" val="3637473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b="0" i="0" kern="1200" dirty="0" smtClean="0">
                <a:solidFill>
                  <a:schemeClr val="tx1"/>
                </a:solidFill>
                <a:effectLst/>
                <a:latin typeface="+mn-lt"/>
                <a:ea typeface="+mn-ea"/>
                <a:cs typeface="+mn-cs"/>
              </a:rPr>
              <a:t>The HTTP TRACE method is designed for diagnostic purposes. If enabled, the web server will respond to requests that use the TRACE method by echoing in its response the exact request that was received.</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5</a:t>
            </a:fld>
            <a:endParaRPr lang="en-US"/>
          </a:p>
        </p:txBody>
      </p:sp>
    </p:spTree>
    <p:extLst>
      <p:ext uri="{BB962C8B-B14F-4D97-AF65-F5344CB8AC3E}">
        <p14:creationId xmlns:p14="http://schemas.microsoft.com/office/powerpoint/2010/main" val="2126419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https://www.restapitutorial.com/httpstatuscodes.html</a:t>
            </a:r>
          </a:p>
          <a:p>
            <a:r>
              <a:rPr lang="en-US" dirty="0" smtClean="0"/>
              <a:t>https://developer.mozilla.org/en-US/docs/Web/HTTP/Status</a:t>
            </a:r>
          </a:p>
          <a:p>
            <a:r>
              <a:rPr lang="en-US" dirty="0" smtClean="0"/>
              <a:t>https://www.tutorialspoint.com/http/http_status_codes.htm</a:t>
            </a:r>
          </a:p>
          <a:p>
            <a:endParaRPr lang="en-US" dirty="0" smtClean="0"/>
          </a:p>
          <a:p>
            <a:r>
              <a:rPr lang="en-US" dirty="0" smtClean="0"/>
              <a:t>https://en.wikipedia.org/wiki/WebDAV</a:t>
            </a:r>
          </a:p>
          <a:p>
            <a:r>
              <a:rPr lang="en-US" sz="1200" b="1" i="1" kern="1200" dirty="0" smtClean="0">
                <a:solidFill>
                  <a:schemeClr val="tx1"/>
                </a:solidFill>
                <a:effectLst/>
                <a:latin typeface="+mn-lt"/>
                <a:ea typeface="+mn-ea"/>
                <a:cs typeface="+mn-cs"/>
              </a:rPr>
              <a:t>WebDAV</a:t>
            </a:r>
            <a:r>
              <a:rPr lang="en-US" sz="1200" b="0" i="1" kern="1200" dirty="0" smtClean="0">
                <a:solidFill>
                  <a:schemeClr val="tx1"/>
                </a:solidFill>
                <a:effectLst/>
                <a:latin typeface="+mn-lt"/>
                <a:ea typeface="+mn-ea"/>
                <a:cs typeface="+mn-cs"/>
              </a:rPr>
              <a:t> is a long-standing protocol that enables a webserver to act as a fileserver and support collaborative authoring of content on the web. Though being supplanted by more modern mechanisms, it’s still a reliable workhorse encountered in many different servers, clients, and apps.</a:t>
            </a:r>
          </a:p>
          <a:p>
            <a:endParaRPr lang="en-US" dirty="0" smtClean="0"/>
          </a:p>
          <a:p>
            <a:r>
              <a:rPr lang="en-US" sz="1200" b="0" i="0" kern="1200" dirty="0" smtClean="0">
                <a:solidFill>
                  <a:schemeClr val="tx1"/>
                </a:solidFill>
                <a:effectLst/>
                <a:latin typeface="+mn-lt"/>
                <a:ea typeface="+mn-ea"/>
                <a:cs typeface="+mn-cs"/>
              </a:rPr>
              <a:t>You might encounter WebDAV in the Apache HTTP Server, Microsoft IIS, Box.com, WordPress, Drupal, Microsoft </a:t>
            </a:r>
            <a:r>
              <a:rPr lang="en-US" sz="1200" b="0" i="0" kern="1200" dirty="0" err="1" smtClean="0">
                <a:solidFill>
                  <a:schemeClr val="tx1"/>
                </a:solidFill>
                <a:effectLst/>
                <a:latin typeface="+mn-lt"/>
                <a:ea typeface="+mn-ea"/>
                <a:cs typeface="+mn-cs"/>
              </a:rPr>
              <a:t>Sharepoint</a:t>
            </a:r>
            <a:r>
              <a:rPr lang="en-US" sz="1200" b="0" i="0" kern="1200" dirty="0" smtClean="0">
                <a:solidFill>
                  <a:schemeClr val="tx1"/>
                </a:solidFill>
                <a:effectLst/>
                <a:latin typeface="+mn-lt"/>
                <a:ea typeface="+mn-ea"/>
                <a:cs typeface="+mn-cs"/>
              </a:rPr>
              <a:t>, Subversion,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Windows Explorer,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Finder, Microsoft Office, Apple iWork, Adobe Photoshop, and many other places</a:t>
            </a:r>
          </a:p>
          <a:p>
            <a:endParaRPr lang="en-US" dirty="0" smtClean="0"/>
          </a:p>
          <a:p>
            <a:endParaRPr lang="en-US" dirty="0" smtClean="0"/>
          </a:p>
          <a:p>
            <a:r>
              <a:rPr lang="en-US" sz="1200" b="1" i="0" u="none" strike="noStrike" kern="1200" dirty="0" smtClean="0">
                <a:solidFill>
                  <a:schemeClr val="tx1"/>
                </a:solidFill>
                <a:effectLst/>
                <a:latin typeface="+mn-lt"/>
                <a:ea typeface="+mn-ea"/>
                <a:cs typeface="+mn-cs"/>
                <a:hlinkClick r:id="rId3" tooltip="Permalink to Information responses"/>
              </a:rPr>
              <a:t>Information responses</a:t>
            </a:r>
            <a:endParaRPr lang="en-US" sz="1200" b="1"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100 </a:t>
            </a:r>
            <a:r>
              <a:rPr lang="en-US" sz="1200" b="0" i="0" u="none" strike="noStrike" kern="1200" dirty="0" err="1" smtClean="0">
                <a:solidFill>
                  <a:schemeClr val="tx1"/>
                </a:solidFill>
                <a:effectLst/>
                <a:latin typeface="+mn-lt"/>
                <a:ea typeface="+mn-ea"/>
                <a:cs typeface="+mn-cs"/>
                <a:hlinkClick r:id="rId4"/>
              </a:rPr>
              <a:t>Continue</a:t>
            </a:r>
            <a:r>
              <a:rPr lang="en-US" sz="1200" b="0" i="0" kern="1200" dirty="0" err="1" smtClean="0">
                <a:solidFill>
                  <a:schemeClr val="tx1"/>
                </a:solidFill>
                <a:effectLst/>
                <a:latin typeface="+mn-lt"/>
                <a:ea typeface="+mn-ea"/>
                <a:cs typeface="+mn-cs"/>
              </a:rPr>
              <a:t>This</a:t>
            </a:r>
            <a:r>
              <a:rPr lang="en-US" sz="1200" b="0" i="0" kern="1200" dirty="0" smtClean="0">
                <a:solidFill>
                  <a:schemeClr val="tx1"/>
                </a:solidFill>
                <a:effectLst/>
                <a:latin typeface="+mn-lt"/>
                <a:ea typeface="+mn-ea"/>
                <a:cs typeface="+mn-cs"/>
              </a:rPr>
              <a:t> interim response indicates that everything so far is OK and that the client should continue the request, or ignore the response if the request is already finished.</a:t>
            </a:r>
            <a:r>
              <a:rPr lang="en-US" sz="1200" b="0" i="0" u="none" strike="noStrike" kern="1200" dirty="0" smtClean="0">
                <a:solidFill>
                  <a:schemeClr val="tx1"/>
                </a:solidFill>
                <a:effectLst/>
                <a:latin typeface="+mn-lt"/>
                <a:ea typeface="+mn-ea"/>
                <a:cs typeface="+mn-cs"/>
                <a:hlinkClick r:id="rId5"/>
              </a:rPr>
              <a:t>101 Switching </a:t>
            </a:r>
            <a:r>
              <a:rPr lang="en-US" sz="1200" b="0" i="0" u="none" strike="noStrike" kern="1200" dirty="0" err="1" smtClean="0">
                <a:solidFill>
                  <a:schemeClr val="tx1"/>
                </a:solidFill>
                <a:effectLst/>
                <a:latin typeface="+mn-lt"/>
                <a:ea typeface="+mn-ea"/>
                <a:cs typeface="+mn-cs"/>
                <a:hlinkClick r:id="rId5"/>
              </a:rPr>
              <a:t>Protocol</a:t>
            </a:r>
            <a:r>
              <a:rPr lang="en-US" sz="1200" b="0" i="0" kern="1200" dirty="0" err="1" smtClean="0">
                <a:solidFill>
                  <a:schemeClr val="tx1"/>
                </a:solidFill>
                <a:effectLst/>
                <a:latin typeface="+mn-lt"/>
                <a:ea typeface="+mn-ea"/>
                <a:cs typeface="+mn-cs"/>
              </a:rPr>
              <a:t>This</a:t>
            </a:r>
            <a:r>
              <a:rPr lang="en-US" sz="1200" b="0" i="0" kern="1200" dirty="0" smtClean="0">
                <a:solidFill>
                  <a:schemeClr val="tx1"/>
                </a:solidFill>
                <a:effectLst/>
                <a:latin typeface="+mn-lt"/>
                <a:ea typeface="+mn-ea"/>
                <a:cs typeface="+mn-cs"/>
              </a:rPr>
              <a:t> code is sent in response to an </a:t>
            </a:r>
            <a:r>
              <a:rPr lang="en-US" sz="1200" b="0" i="0" u="none" strike="noStrike" kern="1200" dirty="0" smtClean="0">
                <a:solidFill>
                  <a:schemeClr val="tx1"/>
                </a:solidFill>
                <a:effectLst/>
                <a:latin typeface="+mn-lt"/>
                <a:ea typeface="+mn-ea"/>
                <a:cs typeface="+mn-cs"/>
                <a:hlinkClick r:id="rId6"/>
              </a:rPr>
              <a:t>Upgrade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request header </a:t>
            </a:r>
            <a:r>
              <a:rPr lang="en-US" sz="1200" b="0" i="0" kern="1200" dirty="0" smtClean="0">
                <a:solidFill>
                  <a:schemeClr val="tx1"/>
                </a:solidFill>
                <a:effectLst/>
                <a:latin typeface="+mn-lt"/>
                <a:ea typeface="+mn-ea"/>
                <a:cs typeface="+mn-cs"/>
              </a:rPr>
              <a:t>from the client, and indicates the protocol the server is switching to. </a:t>
            </a:r>
            <a:r>
              <a:rPr lang="en-US" sz="1200" b="0" i="0" u="none" strike="noStrike" kern="1200" dirty="0" smtClean="0">
                <a:solidFill>
                  <a:schemeClr val="tx1"/>
                </a:solidFill>
                <a:effectLst/>
                <a:latin typeface="+mn-lt"/>
                <a:ea typeface="+mn-ea"/>
                <a:cs typeface="+mn-cs"/>
                <a:hlinkClick r:id="rId7"/>
              </a:rPr>
              <a:t>102 Processing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a:rPr>
              <a:t>WebDAV</a:t>
            </a:r>
            <a:r>
              <a:rPr lang="en-US" sz="1200" b="0" i="0" kern="1200" dirty="0" smtClean="0">
                <a:solidFill>
                  <a:schemeClr val="tx1"/>
                </a:solidFill>
                <a:effectLst/>
                <a:latin typeface="+mn-lt"/>
                <a:ea typeface="+mn-ea"/>
                <a:cs typeface="+mn-cs"/>
              </a:rPr>
              <a:t>)This code indicates that the server has received and is processing the request, but o response is available yet.</a:t>
            </a:r>
            <a:r>
              <a:rPr lang="en-US" sz="1200" b="0" i="0" u="none" strike="noStrike" kern="1200" dirty="0" smtClean="0">
                <a:solidFill>
                  <a:schemeClr val="tx1"/>
                </a:solidFill>
                <a:effectLst/>
                <a:latin typeface="+mn-lt"/>
                <a:ea typeface="+mn-ea"/>
                <a:cs typeface="+mn-cs"/>
                <a:hlinkClick r:id="rId9"/>
              </a:rPr>
              <a:t>103 Early Hints</a:t>
            </a:r>
            <a:r>
              <a:rPr lang="en-US" sz="1200" b="0" i="0" u="none" strike="noStrike"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This status code is primarily intended to be used with the </a:t>
            </a:r>
            <a:r>
              <a:rPr lang="en-US" sz="1200" b="0" i="0" u="none" strike="noStrike" kern="1200" dirty="0" smtClean="0">
                <a:solidFill>
                  <a:schemeClr val="tx1"/>
                </a:solidFill>
                <a:effectLst/>
                <a:latin typeface="+mn-lt"/>
                <a:ea typeface="+mn-ea"/>
                <a:cs typeface="+mn-cs"/>
                <a:hlinkClick r:id="rId10"/>
              </a:rPr>
              <a:t>Link</a:t>
            </a:r>
            <a:r>
              <a:rPr lang="en-US" sz="1200" b="0" i="0" kern="1200" dirty="0" smtClean="0">
                <a:solidFill>
                  <a:schemeClr val="tx1"/>
                </a:solidFill>
                <a:effectLst/>
                <a:latin typeface="+mn-lt"/>
                <a:ea typeface="+mn-ea"/>
                <a:cs typeface="+mn-cs"/>
              </a:rPr>
              <a:t> header, letting the user agent start </a:t>
            </a:r>
            <a:r>
              <a:rPr lang="en-US" sz="1200" b="0" i="0" u="none" strike="noStrike" kern="1200" dirty="0" smtClean="0">
                <a:solidFill>
                  <a:schemeClr val="tx1"/>
                </a:solidFill>
                <a:effectLst/>
                <a:latin typeface="+mn-lt"/>
                <a:ea typeface="+mn-ea"/>
                <a:cs typeface="+mn-cs"/>
                <a:hlinkClick r:id="rId11"/>
              </a:rPr>
              <a:t>preloading</a:t>
            </a:r>
            <a:r>
              <a:rPr lang="en-US" sz="1200" b="0" i="0" kern="1200" dirty="0" smtClean="0">
                <a:solidFill>
                  <a:schemeClr val="tx1"/>
                </a:solidFill>
                <a:effectLst/>
                <a:latin typeface="+mn-lt"/>
                <a:ea typeface="+mn-ea"/>
                <a:cs typeface="+mn-cs"/>
              </a:rPr>
              <a:t> resources while the server prepares a response.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6</a:t>
            </a:fld>
            <a:endParaRPr lang="en-US"/>
          </a:p>
        </p:txBody>
      </p:sp>
    </p:spTree>
    <p:extLst>
      <p:ext uri="{BB962C8B-B14F-4D97-AF65-F5344CB8AC3E}">
        <p14:creationId xmlns:p14="http://schemas.microsoft.com/office/powerpoint/2010/main" val="1517477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Handling exceptions</a:t>
            </a:r>
          </a:p>
          <a:p>
            <a:r>
              <a:rPr lang="en-US" sz="1200" b="0" i="0" u="none" strike="noStrike" kern="1200" baseline="0" dirty="0" smtClean="0">
                <a:solidFill>
                  <a:schemeClr val="tx1"/>
                </a:solidFill>
                <a:latin typeface="+mn-lt"/>
                <a:ea typeface="+mn-ea"/>
                <a:cs typeface="+mn-cs"/>
              </a:rPr>
              <a:t>Up to this point, we’ve been assuming that everything will always work in the </a:t>
            </a:r>
            <a:r>
              <a:rPr lang="en-US" sz="1200" b="0" i="0" u="none" strike="noStrike" kern="1200" baseline="0" dirty="0" err="1" smtClean="0">
                <a:solidFill>
                  <a:schemeClr val="tx1"/>
                </a:solidFill>
                <a:latin typeface="+mn-lt"/>
                <a:ea typeface="+mn-ea"/>
                <a:cs typeface="+mn-cs"/>
              </a:rPr>
              <a:t>Spittr</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application. But what if something goes wrong? What if, while handling a request, an</a:t>
            </a:r>
          </a:p>
          <a:p>
            <a:r>
              <a:rPr lang="en-US" sz="1200" b="0" i="0" u="none" strike="noStrike" kern="1200" baseline="0" dirty="0" smtClean="0">
                <a:solidFill>
                  <a:schemeClr val="tx1"/>
                </a:solidFill>
                <a:latin typeface="+mn-lt"/>
                <a:ea typeface="+mn-ea"/>
                <a:cs typeface="+mn-cs"/>
              </a:rPr>
              <a:t>exception is thrown? What response will be sent to the client when thing go awry?</a:t>
            </a:r>
          </a:p>
          <a:p>
            <a:r>
              <a:rPr lang="en-US" sz="1200" b="0" i="0" u="none" strike="noStrike" kern="1200" baseline="0" dirty="0" smtClean="0">
                <a:solidFill>
                  <a:schemeClr val="tx1"/>
                </a:solidFill>
                <a:latin typeface="+mn-lt"/>
                <a:ea typeface="+mn-ea"/>
                <a:cs typeface="+mn-cs"/>
              </a:rPr>
              <a:t>No matter what happens, good or bad, the outcome of a servlet request is a servlet</a:t>
            </a:r>
          </a:p>
          <a:p>
            <a:r>
              <a:rPr lang="en-US" sz="1200" b="0" i="0" u="none" strike="noStrike" kern="1200" baseline="0" dirty="0" smtClean="0">
                <a:solidFill>
                  <a:schemeClr val="tx1"/>
                </a:solidFill>
                <a:latin typeface="+mn-lt"/>
                <a:ea typeface="+mn-ea"/>
                <a:cs typeface="+mn-cs"/>
              </a:rPr>
              <a:t>response. If an exception occurs during request processing, the outcome is still a servlet</a:t>
            </a:r>
          </a:p>
          <a:p>
            <a:r>
              <a:rPr lang="en-US" sz="1200" b="0" i="0" u="none" strike="noStrike" kern="1200" baseline="0" dirty="0" smtClean="0">
                <a:solidFill>
                  <a:schemeClr val="tx1"/>
                </a:solidFill>
                <a:latin typeface="+mn-lt"/>
                <a:ea typeface="+mn-ea"/>
                <a:cs typeface="+mn-cs"/>
              </a:rPr>
              <a:t>response. Somehow, the exception must be translated into a response.</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7</a:t>
            </a:fld>
            <a:endParaRPr lang="en-US"/>
          </a:p>
        </p:txBody>
      </p:sp>
    </p:spTree>
    <p:extLst>
      <p:ext uri="{BB962C8B-B14F-4D97-AF65-F5344CB8AC3E}">
        <p14:creationId xmlns:p14="http://schemas.microsoft.com/office/powerpoint/2010/main" val="410606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exceptions in table 7.1 are usually thrown by Spring itself as the result of something</a:t>
            </a:r>
          </a:p>
          <a:p>
            <a:r>
              <a:rPr lang="en-US" sz="1200" b="0" i="0" u="none" strike="noStrike" kern="1200" baseline="0" dirty="0" smtClean="0">
                <a:solidFill>
                  <a:schemeClr val="tx1"/>
                </a:solidFill>
                <a:latin typeface="+mn-lt"/>
                <a:ea typeface="+mn-ea"/>
                <a:cs typeface="+mn-cs"/>
              </a:rPr>
              <a:t>going wrong in </a:t>
            </a:r>
            <a:r>
              <a:rPr lang="en-US" sz="1200" b="0" i="0" u="none" strike="noStrike" kern="1200" baseline="0" dirty="0" err="1" smtClean="0">
                <a:solidFill>
                  <a:schemeClr val="tx1"/>
                </a:solidFill>
                <a:latin typeface="+mn-lt"/>
                <a:ea typeface="+mn-ea"/>
                <a:cs typeface="+mn-cs"/>
              </a:rPr>
              <a:t>DispatcherServlet</a:t>
            </a:r>
            <a:r>
              <a:rPr lang="en-US" sz="1200" b="0" i="0" u="none" strike="noStrike" kern="1200" baseline="0" dirty="0" smtClean="0">
                <a:solidFill>
                  <a:schemeClr val="tx1"/>
                </a:solidFill>
                <a:latin typeface="+mn-lt"/>
                <a:ea typeface="+mn-ea"/>
                <a:cs typeface="+mn-cs"/>
              </a:rPr>
              <a:t> or while performing validation. For example,</a:t>
            </a:r>
          </a:p>
          <a:p>
            <a:r>
              <a:rPr lang="en-US" sz="1200" b="0" i="0" u="none" strike="noStrike" kern="1200" baseline="0" dirty="0" smtClean="0">
                <a:solidFill>
                  <a:schemeClr val="tx1"/>
                </a:solidFill>
                <a:latin typeface="+mn-lt"/>
                <a:ea typeface="+mn-ea"/>
                <a:cs typeface="+mn-cs"/>
              </a:rPr>
              <a:t>if </a:t>
            </a:r>
            <a:r>
              <a:rPr lang="en-US" sz="1200" b="0" i="0" u="none" strike="noStrike" kern="1200" baseline="0" dirty="0" err="1" smtClean="0">
                <a:solidFill>
                  <a:schemeClr val="tx1"/>
                </a:solidFill>
                <a:latin typeface="+mn-lt"/>
                <a:ea typeface="+mn-ea"/>
                <a:cs typeface="+mn-cs"/>
              </a:rPr>
              <a:t>DispatcherServlet</a:t>
            </a:r>
            <a:r>
              <a:rPr lang="en-US" sz="1200" b="0" i="0" u="none" strike="noStrike" kern="1200" baseline="0" dirty="0" smtClean="0">
                <a:solidFill>
                  <a:schemeClr val="tx1"/>
                </a:solidFill>
                <a:latin typeface="+mn-lt"/>
                <a:ea typeface="+mn-ea"/>
                <a:cs typeface="+mn-cs"/>
              </a:rPr>
              <a:t> can’t find a controller method suitable to handle a request,</a:t>
            </a:r>
          </a:p>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NoSuchRequestHandlingMethodException</a:t>
            </a:r>
            <a:r>
              <a:rPr lang="en-US" sz="1200" b="0" i="0" u="none" strike="noStrike" kern="1200" baseline="0" dirty="0" smtClean="0">
                <a:solidFill>
                  <a:schemeClr val="tx1"/>
                </a:solidFill>
                <a:latin typeface="+mn-lt"/>
                <a:ea typeface="+mn-ea"/>
                <a:cs typeface="+mn-cs"/>
              </a:rPr>
              <a:t> will be thrown, resulting in a response</a:t>
            </a:r>
          </a:p>
          <a:p>
            <a:r>
              <a:rPr lang="en-US" sz="1200" b="0" i="0" u="none" strike="noStrike" kern="1200" baseline="0" dirty="0" smtClean="0">
                <a:solidFill>
                  <a:schemeClr val="tx1"/>
                </a:solidFill>
                <a:latin typeface="+mn-lt"/>
                <a:ea typeface="+mn-ea"/>
                <a:cs typeface="+mn-cs"/>
              </a:rPr>
              <a:t>with a status code of 404 (Not Found).</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Although these built-in mappings are helpful, they do no good for any application</a:t>
            </a:r>
          </a:p>
          <a:p>
            <a:r>
              <a:rPr lang="en-US" sz="1200" b="0" i="0" u="none" strike="noStrike" kern="1200" baseline="0" dirty="0" smtClean="0">
                <a:solidFill>
                  <a:schemeClr val="tx1"/>
                </a:solidFill>
                <a:latin typeface="+mn-lt"/>
                <a:ea typeface="+mn-ea"/>
                <a:cs typeface="+mn-cs"/>
              </a:rPr>
              <a:t>exceptions that may be thrown. Fortunately, Spring offers a way to map exceptions to</a:t>
            </a:r>
          </a:p>
          <a:p>
            <a:r>
              <a:rPr lang="en-US" sz="1200" b="0" i="0" u="none" strike="noStrike" kern="1200" baseline="0" dirty="0" smtClean="0">
                <a:solidFill>
                  <a:schemeClr val="tx1"/>
                </a:solidFill>
                <a:latin typeface="+mn-lt"/>
                <a:ea typeface="+mn-ea"/>
                <a:cs typeface="+mn-cs"/>
              </a:rPr>
              <a:t>HTTP status codes via the @</a:t>
            </a:r>
            <a:r>
              <a:rPr lang="en-US" sz="1200" b="0" i="0" u="none" strike="noStrike" kern="1200" baseline="0" dirty="0" err="1" smtClean="0">
                <a:solidFill>
                  <a:schemeClr val="tx1"/>
                </a:solidFill>
                <a:latin typeface="+mn-lt"/>
                <a:ea typeface="+mn-ea"/>
                <a:cs typeface="+mn-cs"/>
              </a:rPr>
              <a:t>ResponseStatus</a:t>
            </a:r>
            <a:r>
              <a:rPr lang="en-US" sz="1200" b="0" i="0" u="none" strike="noStrike" kern="1200" baseline="0" dirty="0" smtClean="0">
                <a:solidFill>
                  <a:schemeClr val="tx1"/>
                </a:solidFill>
                <a:latin typeface="+mn-lt"/>
                <a:ea typeface="+mn-ea"/>
                <a:cs typeface="+mn-cs"/>
              </a:rPr>
              <a:t> annotation.</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8</a:t>
            </a:fld>
            <a:endParaRPr lang="en-US"/>
          </a:p>
        </p:txBody>
      </p:sp>
    </p:spTree>
    <p:extLst>
      <p:ext uri="{BB962C8B-B14F-4D97-AF65-F5344CB8AC3E}">
        <p14:creationId xmlns:p14="http://schemas.microsoft.com/office/powerpoint/2010/main" val="682710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exceptions in table 7.1 are usually thrown by Spring itself as the result of something</a:t>
            </a:r>
          </a:p>
          <a:p>
            <a:r>
              <a:rPr lang="en-US" sz="1200" b="0" i="0" u="none" strike="noStrike" kern="1200" baseline="0" dirty="0" smtClean="0">
                <a:solidFill>
                  <a:schemeClr val="tx1"/>
                </a:solidFill>
                <a:latin typeface="+mn-lt"/>
                <a:ea typeface="+mn-ea"/>
                <a:cs typeface="+mn-cs"/>
              </a:rPr>
              <a:t>going wrong in </a:t>
            </a:r>
            <a:r>
              <a:rPr lang="en-US" sz="1200" b="0" i="0" u="none" strike="noStrike" kern="1200" baseline="0" dirty="0" err="1" smtClean="0">
                <a:solidFill>
                  <a:schemeClr val="tx1"/>
                </a:solidFill>
                <a:latin typeface="+mn-lt"/>
                <a:ea typeface="+mn-ea"/>
                <a:cs typeface="+mn-cs"/>
              </a:rPr>
              <a:t>DispatcherServlet</a:t>
            </a:r>
            <a:r>
              <a:rPr lang="en-US" sz="1200" b="0" i="0" u="none" strike="noStrike" kern="1200" baseline="0" dirty="0" smtClean="0">
                <a:solidFill>
                  <a:schemeClr val="tx1"/>
                </a:solidFill>
                <a:latin typeface="+mn-lt"/>
                <a:ea typeface="+mn-ea"/>
                <a:cs typeface="+mn-cs"/>
              </a:rPr>
              <a:t> or while performing validation. For example,</a:t>
            </a:r>
          </a:p>
          <a:p>
            <a:r>
              <a:rPr lang="en-US" sz="1200" b="0" i="0" u="none" strike="noStrike" kern="1200" baseline="0" dirty="0" smtClean="0">
                <a:solidFill>
                  <a:schemeClr val="tx1"/>
                </a:solidFill>
                <a:latin typeface="+mn-lt"/>
                <a:ea typeface="+mn-ea"/>
                <a:cs typeface="+mn-cs"/>
              </a:rPr>
              <a:t>if </a:t>
            </a:r>
            <a:r>
              <a:rPr lang="en-US" sz="1200" b="0" i="0" u="none" strike="noStrike" kern="1200" baseline="0" dirty="0" err="1" smtClean="0">
                <a:solidFill>
                  <a:schemeClr val="tx1"/>
                </a:solidFill>
                <a:latin typeface="+mn-lt"/>
                <a:ea typeface="+mn-ea"/>
                <a:cs typeface="+mn-cs"/>
              </a:rPr>
              <a:t>DispatcherServlet</a:t>
            </a:r>
            <a:r>
              <a:rPr lang="en-US" sz="1200" b="0" i="0" u="none" strike="noStrike" kern="1200" baseline="0" dirty="0" smtClean="0">
                <a:solidFill>
                  <a:schemeClr val="tx1"/>
                </a:solidFill>
                <a:latin typeface="+mn-lt"/>
                <a:ea typeface="+mn-ea"/>
                <a:cs typeface="+mn-cs"/>
              </a:rPr>
              <a:t> can’t find a controller method suitable to handle a request,</a:t>
            </a:r>
          </a:p>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NoSuchRequestHandlingMethodException</a:t>
            </a:r>
            <a:r>
              <a:rPr lang="en-US" sz="1200" b="0" i="0" u="none" strike="noStrike" kern="1200" baseline="0" dirty="0" smtClean="0">
                <a:solidFill>
                  <a:schemeClr val="tx1"/>
                </a:solidFill>
                <a:latin typeface="+mn-lt"/>
                <a:ea typeface="+mn-ea"/>
                <a:cs typeface="+mn-cs"/>
              </a:rPr>
              <a:t> will be thrown, resulting in a response</a:t>
            </a:r>
          </a:p>
          <a:p>
            <a:r>
              <a:rPr lang="en-US" sz="1200" b="0" i="0" u="none" strike="noStrike" kern="1200" baseline="0" dirty="0" smtClean="0">
                <a:solidFill>
                  <a:schemeClr val="tx1"/>
                </a:solidFill>
                <a:latin typeface="+mn-lt"/>
                <a:ea typeface="+mn-ea"/>
                <a:cs typeface="+mn-cs"/>
              </a:rPr>
              <a:t>with a status code of 404 (Not Found).</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Although these built-in mappings are helpful, they do no good for any application</a:t>
            </a:r>
          </a:p>
          <a:p>
            <a:r>
              <a:rPr lang="en-US" sz="1200" b="0" i="0" u="none" strike="noStrike" kern="1200" baseline="0" dirty="0" smtClean="0">
                <a:solidFill>
                  <a:schemeClr val="tx1"/>
                </a:solidFill>
                <a:latin typeface="+mn-lt"/>
                <a:ea typeface="+mn-ea"/>
                <a:cs typeface="+mn-cs"/>
              </a:rPr>
              <a:t>exceptions that may be thrown. Fortunately, Spring offers a way to map exceptions to</a:t>
            </a:r>
          </a:p>
          <a:p>
            <a:r>
              <a:rPr lang="en-US" sz="1200" b="0" i="0" u="none" strike="noStrike" kern="1200" baseline="0" dirty="0" smtClean="0">
                <a:solidFill>
                  <a:schemeClr val="tx1"/>
                </a:solidFill>
                <a:latin typeface="+mn-lt"/>
                <a:ea typeface="+mn-ea"/>
                <a:cs typeface="+mn-cs"/>
              </a:rPr>
              <a:t>HTTP status codes via the @</a:t>
            </a:r>
            <a:r>
              <a:rPr lang="en-US" sz="1200" b="0" i="0" u="none" strike="noStrike" kern="1200" baseline="0" dirty="0" err="1" smtClean="0">
                <a:solidFill>
                  <a:schemeClr val="tx1"/>
                </a:solidFill>
                <a:latin typeface="+mn-lt"/>
                <a:ea typeface="+mn-ea"/>
                <a:cs typeface="+mn-cs"/>
              </a:rPr>
              <a:t>ResponseStatus</a:t>
            </a:r>
            <a:r>
              <a:rPr lang="en-US" sz="1200" b="0" i="0" u="none" strike="noStrike" kern="1200" baseline="0" dirty="0" smtClean="0">
                <a:solidFill>
                  <a:schemeClr val="tx1"/>
                </a:solidFill>
                <a:latin typeface="+mn-lt"/>
                <a:ea typeface="+mn-ea"/>
                <a:cs typeface="+mn-cs"/>
              </a:rPr>
              <a:t> annotation.</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9</a:t>
            </a:fld>
            <a:endParaRPr lang="en-US"/>
          </a:p>
        </p:txBody>
      </p:sp>
    </p:spTree>
    <p:extLst>
      <p:ext uri="{BB962C8B-B14F-4D97-AF65-F5344CB8AC3E}">
        <p14:creationId xmlns:p14="http://schemas.microsoft.com/office/powerpoint/2010/main" val="1010708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56135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99340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93939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27884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33381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325F33-1F9F-4F40-8427-7E6F6192A6B1}"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06250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325F33-1F9F-4F40-8427-7E6F6192A6B1}"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14063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325F33-1F9F-4F40-8427-7E6F6192A6B1}"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15263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25F33-1F9F-4F40-8427-7E6F6192A6B1}"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78260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98988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51469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25F33-1F9F-4F40-8427-7E6F6192A6B1}" type="datetimeFigureOut">
              <a:rPr lang="en-US" smtClean="0"/>
              <a:t>2/21/2021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267C1-98B4-449F-9CA8-AB05E471A003}" type="slidenum">
              <a:rPr lang="en-US" smtClean="0"/>
              <a:t>‹#›</a:t>
            </a:fld>
            <a:endParaRPr lang="en-US"/>
          </a:p>
        </p:txBody>
      </p:sp>
    </p:spTree>
    <p:extLst>
      <p:ext uri="{BB962C8B-B14F-4D97-AF65-F5344CB8AC3E}">
        <p14:creationId xmlns:p14="http://schemas.microsoft.com/office/powerpoint/2010/main" val="11093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zats@seznam.cz"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ithub.com/azatsatklichov/vatinfo" TargetMode="External"/><Relationship Id="rId4" Type="http://schemas.openxmlformats.org/officeDocument/2006/relationships/hyperlink" Target="http://sahet.net/htm/java.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s://www.baeldung.com/exception-handling-for-rest-with-spring" TargetMode="External"/><Relationship Id="rId3" Type="http://schemas.openxmlformats.org/officeDocument/2006/relationships/image" Target="../media/image25.png"/><Relationship Id="rId7" Type="http://schemas.openxmlformats.org/officeDocument/2006/relationships/hyperlink" Target="https://spring.io/blog/2013/11/01/exception-handling-in-spring-mvc"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developer.mozilla.org/en-US/docs/Web/HTTP/Methods" TargetMode="External"/><Relationship Id="rId5" Type="http://schemas.openxmlformats.org/officeDocument/2006/relationships/hyperlink" Target="https://www.manning.com/books/spring-in-action-fourth-edition" TargetMode="External"/><Relationship Id="rId4" Type="http://schemas.openxmlformats.org/officeDocument/2006/relationships/hyperlink" Target="https://github.com/azatsatklichov/vatinf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docs.oracle.com/javase/specs/jls/se7/html/jls-14.html#jls-14.20.2"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w3schools.com/tags/ref_httpmessages.as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Google Shape;128;p1"/>
          <p:cNvSpPr txBox="1">
            <a:spLocks noGrp="1"/>
          </p:cNvSpPr>
          <p:nvPr>
            <p:ph type="subTitle" idx="4294967295"/>
          </p:nvPr>
        </p:nvSpPr>
        <p:spPr>
          <a:xfrm>
            <a:off x="385876" y="5332120"/>
            <a:ext cx="7452360" cy="138499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SzPts val="2400"/>
              <a:buNone/>
            </a:pPr>
            <a:r>
              <a:rPr lang="en-US" dirty="0" smtClean="0"/>
              <a:t>Azat Satklichov</a:t>
            </a:r>
          </a:p>
          <a:p>
            <a:pPr marL="0" lvl="0" indent="0">
              <a:spcBef>
                <a:spcPts val="0"/>
              </a:spcBef>
              <a:buSzPts val="2400"/>
              <a:buNone/>
            </a:pPr>
            <a:r>
              <a:rPr lang="en-US" sz="1800" dirty="0" smtClean="0">
                <a:hlinkClick r:id="rId3"/>
              </a:rPr>
              <a:t>azats@seznam.cz</a:t>
            </a:r>
            <a:r>
              <a:rPr lang="en-US" sz="1800" dirty="0" smtClean="0"/>
              <a:t>,</a:t>
            </a:r>
          </a:p>
          <a:p>
            <a:pPr marL="0" lvl="0" indent="0">
              <a:spcBef>
                <a:spcPts val="0"/>
              </a:spcBef>
              <a:buSzPts val="2400"/>
              <a:buNone/>
            </a:pPr>
            <a:r>
              <a:rPr lang="en-US" sz="1800" dirty="0" smtClean="0">
                <a:hlinkClick r:id="rId4"/>
              </a:rPr>
              <a:t>http</a:t>
            </a:r>
            <a:r>
              <a:rPr lang="en-US" sz="1800" dirty="0">
                <a:hlinkClick r:id="rId4"/>
              </a:rPr>
              <a:t>://</a:t>
            </a:r>
            <a:r>
              <a:rPr lang="en-US" sz="1800" dirty="0" smtClean="0">
                <a:hlinkClick r:id="rId4"/>
              </a:rPr>
              <a:t>sahet.net/htm/java.html</a:t>
            </a:r>
            <a:r>
              <a:rPr lang="en-US" sz="1800" dirty="0" smtClean="0"/>
              <a:t>,</a:t>
            </a:r>
          </a:p>
          <a:p>
            <a:pPr marL="0" lvl="0" indent="0">
              <a:spcBef>
                <a:spcPts val="0"/>
              </a:spcBef>
              <a:buSzPts val="2400"/>
              <a:buNone/>
            </a:pPr>
            <a:r>
              <a:rPr lang="en-US" sz="1800" dirty="0">
                <a:hlinkClick r:id="rId5"/>
              </a:rPr>
              <a:t>https://github.com/azatsatklichov/vatinfo</a:t>
            </a:r>
            <a:r>
              <a:rPr lang="en-US" sz="1800" dirty="0"/>
              <a:t> </a:t>
            </a:r>
          </a:p>
          <a:p>
            <a:pPr marL="0" lvl="0" indent="0">
              <a:spcBef>
                <a:spcPts val="0"/>
              </a:spcBef>
              <a:buSzPts val="2400"/>
              <a:buNone/>
            </a:pPr>
            <a:r>
              <a:rPr lang="en-US" sz="1800" dirty="0" smtClean="0"/>
              <a:t> </a:t>
            </a:r>
            <a:endParaRPr sz="1800" dirty="0"/>
          </a:p>
        </p:txBody>
      </p:sp>
      <p:pic>
        <p:nvPicPr>
          <p:cNvPr id="25" name="Picture 24"/>
          <p:cNvPicPr>
            <a:picLocks noChangeAspect="1"/>
          </p:cNvPicPr>
          <p:nvPr/>
        </p:nvPicPr>
        <p:blipFill>
          <a:blip r:embed="rId6"/>
          <a:stretch>
            <a:fillRect/>
          </a:stretch>
        </p:blipFill>
        <p:spPr>
          <a:xfrm>
            <a:off x="9597115" y="341883"/>
            <a:ext cx="2000250" cy="2000250"/>
          </a:xfrm>
          <a:prstGeom prst="rect">
            <a:avLst/>
          </a:prstGeom>
        </p:spPr>
      </p:pic>
      <p:sp>
        <p:nvSpPr>
          <p:cNvPr id="26" name="Google Shape;126;p1"/>
          <p:cNvSpPr txBox="1">
            <a:spLocks/>
          </p:cNvSpPr>
          <p:nvPr/>
        </p:nvSpPr>
        <p:spPr>
          <a:xfrm>
            <a:off x="476187" y="3295725"/>
            <a:ext cx="10121053" cy="609398"/>
          </a:xfrm>
          <a:prstGeom prst="rect">
            <a:avLst/>
          </a:prstGeom>
          <a:noFill/>
          <a:ln>
            <a:noFill/>
          </a:ln>
        </p:spPr>
        <p:txBody>
          <a:bodyPr spcFirstLastPara="1" vert="horz" wrap="square" lIns="0" tIns="0" rIns="0" bIns="0" rtlCol="0" anchor="b"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4400" b="1" dirty="0" smtClean="0">
                <a:solidFill>
                  <a:srgbClr val="00B050"/>
                </a:solidFill>
              </a:rPr>
              <a:t>Handling Java Exceptions - Spring Way</a:t>
            </a:r>
            <a:endParaRPr lang="en-US" sz="4400" b="1" dirty="0" smtClean="0">
              <a:solidFill>
                <a:srgbClr val="00B050"/>
              </a:solidFill>
            </a:endParaRPr>
          </a:p>
        </p:txBody>
      </p:sp>
    </p:spTree>
    <p:extLst>
      <p:ext uri="{BB962C8B-B14F-4D97-AF65-F5344CB8AC3E}">
        <p14:creationId xmlns:p14="http://schemas.microsoft.com/office/powerpoint/2010/main" val="1653164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3"/>
          <p:cNvSpPr/>
          <p:nvPr/>
        </p:nvSpPr>
        <p:spPr>
          <a:xfrm>
            <a:off x="184731" y="-72575"/>
            <a:ext cx="7361887" cy="830997"/>
          </a:xfrm>
          <a:prstGeom prst="rect">
            <a:avLst/>
          </a:prstGeom>
        </p:spPr>
        <p:txBody>
          <a:bodyPr wrap="none">
            <a:spAutoFit/>
          </a:bodyPr>
          <a:lstStyle/>
          <a:p>
            <a:r>
              <a:rPr lang="en-US" sz="3200" b="1" i="1" dirty="0">
                <a:solidFill>
                  <a:srgbClr val="C00000"/>
                </a:solidFill>
              </a:rPr>
              <a:t>Mapping exceptions to HTTP status codes</a:t>
            </a:r>
            <a:r>
              <a:rPr lang="en-US" sz="4800" dirty="0">
                <a:solidFill>
                  <a:srgbClr val="C00000"/>
                </a:solidFill>
              </a:rPr>
              <a:t> </a:t>
            </a:r>
            <a:endParaRPr lang="en-US" sz="4800" b="1" i="1" dirty="0">
              <a:solidFill>
                <a:srgbClr val="C00000"/>
              </a:solidFill>
            </a:endParaRPr>
          </a:p>
        </p:txBody>
      </p:sp>
      <p:sp>
        <p:nvSpPr>
          <p:cNvPr id="26" name="Rectangle 25"/>
          <p:cNvSpPr/>
          <p:nvPr/>
        </p:nvSpPr>
        <p:spPr>
          <a:xfrm>
            <a:off x="331936" y="862355"/>
            <a:ext cx="5517227" cy="1200329"/>
          </a:xfrm>
          <a:prstGeom prst="rect">
            <a:avLst/>
          </a:prstGeom>
        </p:spPr>
        <p:txBody>
          <a:bodyPr wrap="square">
            <a:spAutoFit/>
          </a:bodyPr>
          <a:lstStyle/>
          <a:p>
            <a:r>
              <a:rPr lang="en-US" dirty="0"/>
              <a:t>The HTTP status code of </a:t>
            </a:r>
            <a:r>
              <a:rPr lang="en-US" dirty="0">
                <a:solidFill>
                  <a:srgbClr val="00B050"/>
                </a:solidFill>
              </a:rPr>
              <a:t>404</a:t>
            </a:r>
            <a:r>
              <a:rPr lang="en-US" dirty="0"/>
              <a:t> is precisely the </a:t>
            </a:r>
            <a:r>
              <a:rPr lang="en-US" dirty="0" smtClean="0"/>
              <a:t>appropriate response </a:t>
            </a:r>
            <a:r>
              <a:rPr lang="en-US" dirty="0"/>
              <a:t>status code </a:t>
            </a:r>
            <a:r>
              <a:rPr lang="en-US" b="1" dirty="0"/>
              <a:t>when a resource isn’t found</a:t>
            </a:r>
            <a:r>
              <a:rPr lang="en-US" dirty="0"/>
              <a:t>. So, let’s use </a:t>
            </a:r>
            <a:r>
              <a:rPr lang="en-US" dirty="0">
                <a:solidFill>
                  <a:srgbClr val="00B050"/>
                </a:solidFill>
              </a:rPr>
              <a:t>@</a:t>
            </a:r>
            <a:r>
              <a:rPr lang="en-US" dirty="0" err="1">
                <a:solidFill>
                  <a:srgbClr val="00B050"/>
                </a:solidFill>
              </a:rPr>
              <a:t>ResponseStatus</a:t>
            </a:r>
            <a:r>
              <a:rPr lang="en-US" dirty="0">
                <a:solidFill>
                  <a:srgbClr val="00B050"/>
                </a:solidFill>
              </a:rPr>
              <a:t> </a:t>
            </a:r>
            <a:r>
              <a:rPr lang="en-US" dirty="0" smtClean="0"/>
              <a:t>to map </a:t>
            </a:r>
            <a:r>
              <a:rPr lang="en-US" dirty="0" err="1" smtClean="0"/>
              <a:t>RateNotFoundException</a:t>
            </a:r>
            <a:r>
              <a:rPr lang="en-US" dirty="0" smtClean="0"/>
              <a:t> to </a:t>
            </a:r>
            <a:r>
              <a:rPr lang="en-US" dirty="0"/>
              <a:t>HTTP status code </a:t>
            </a:r>
            <a:r>
              <a:rPr lang="en-US" dirty="0" smtClean="0"/>
              <a:t>404</a:t>
            </a:r>
            <a:endParaRPr lang="en-US" dirty="0">
              <a:solidFill>
                <a:srgbClr val="FF0000"/>
              </a:solidFill>
            </a:endParaRPr>
          </a:p>
        </p:txBody>
      </p:sp>
      <p:sp>
        <p:nvSpPr>
          <p:cNvPr id="17" name="Rectangle 16"/>
          <p:cNvSpPr/>
          <p:nvPr/>
        </p:nvSpPr>
        <p:spPr>
          <a:xfrm>
            <a:off x="7031759" y="1267418"/>
            <a:ext cx="5249494" cy="1815882"/>
          </a:xfrm>
          <a:prstGeom prst="rect">
            <a:avLst/>
          </a:prstGeom>
        </p:spPr>
        <p:txBody>
          <a:bodyPr wrap="square">
            <a:spAutoFit/>
          </a:bodyPr>
          <a:lstStyle/>
          <a:p>
            <a:r>
              <a:rPr lang="en-US" sz="1600" dirty="0">
                <a:solidFill>
                  <a:srgbClr val="646464"/>
                </a:solidFill>
                <a:latin typeface="Consolas" panose="020B0609020204030204" pitchFamily="49" charset="0"/>
              </a:rPr>
              <a:t>@</a:t>
            </a:r>
            <a:r>
              <a:rPr lang="en-US" sz="1600" dirty="0" err="1">
                <a:solidFill>
                  <a:srgbClr val="646464"/>
                </a:solidFill>
                <a:latin typeface="Consolas" panose="020B0609020204030204" pitchFamily="49" charset="0"/>
              </a:rPr>
              <a:t>ResponseStatus</a:t>
            </a:r>
            <a:r>
              <a:rPr lang="en-US" sz="1600" dirty="0">
                <a:solidFill>
                  <a:srgbClr val="000000"/>
                </a:solidFill>
                <a:latin typeface="Consolas" panose="020B0609020204030204" pitchFamily="49" charset="0"/>
              </a:rPr>
              <a:t>(value = </a:t>
            </a:r>
            <a:r>
              <a:rPr lang="en-US" sz="1600" dirty="0" err="1">
                <a:solidFill>
                  <a:srgbClr val="000000"/>
                </a:solidFill>
                <a:latin typeface="Consolas" panose="020B0609020204030204" pitchFamily="49" charset="0"/>
              </a:rPr>
              <a:t>HttpStatus.</a:t>
            </a:r>
            <a:r>
              <a:rPr lang="en-US" sz="1600" b="1" i="1" dirty="0" err="1">
                <a:solidFill>
                  <a:srgbClr val="0000C0"/>
                </a:solidFill>
                <a:latin typeface="Consolas" panose="020B0609020204030204" pitchFamily="49" charset="0"/>
              </a:rPr>
              <a:t>NOT_FOUND</a:t>
            </a:r>
            <a:r>
              <a:rPr lang="en-US" sz="1600" b="1" i="1" dirty="0">
                <a:solidFill>
                  <a:srgbClr val="000000"/>
                </a:solidFill>
                <a:latin typeface="Consolas" panose="020B0609020204030204" pitchFamily="49" charset="0"/>
              </a:rPr>
              <a:t>, reason = </a:t>
            </a:r>
            <a:r>
              <a:rPr lang="en-US" sz="1600" b="1" i="1" dirty="0">
                <a:solidFill>
                  <a:srgbClr val="2A00FF"/>
                </a:solidFill>
                <a:latin typeface="Consolas" panose="020B0609020204030204" pitchFamily="49" charset="0"/>
              </a:rPr>
              <a:t>"No Vat Rates found"</a:t>
            </a:r>
            <a:r>
              <a:rPr lang="en-US" sz="1600" b="1" i="1" dirty="0">
                <a:solidFill>
                  <a:srgbClr val="000000"/>
                </a:solidFill>
                <a:latin typeface="Consolas" panose="020B0609020204030204" pitchFamily="49" charset="0"/>
              </a:rPr>
              <a:t>)</a:t>
            </a:r>
          </a:p>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RateNotFoundException2 </a:t>
            </a:r>
            <a:r>
              <a:rPr lang="en-US" sz="1600" b="1" dirty="0">
                <a:solidFill>
                  <a:srgbClr val="7F0055"/>
                </a:solidFill>
                <a:latin typeface="Consolas" panose="020B0609020204030204" pitchFamily="49" charset="0"/>
              </a:rPr>
              <a:t>extends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RuntimeException</a:t>
            </a:r>
            <a:r>
              <a:rPr lang="en-US" sz="1600" b="1" dirty="0">
                <a:solidFill>
                  <a:srgbClr val="000000"/>
                </a:solidFill>
                <a:latin typeface="Consolas" panose="020B0609020204030204" pitchFamily="49" charset="0"/>
              </a:rPr>
              <a:t> </a:t>
            </a:r>
            <a:r>
              <a:rPr lang="en-US" sz="1600" b="1" dirty="0" smtClean="0">
                <a:solidFill>
                  <a:srgbClr val="000000"/>
                </a:solidFill>
                <a:latin typeface="Consolas" panose="020B0609020204030204" pitchFamily="49" charset="0"/>
              </a:rPr>
              <a:t>{ </a:t>
            </a:r>
            <a:endParaRPr lang="en-US" sz="1600" dirty="0">
              <a:latin typeface="Consolas" panose="020B0609020204030204" pitchFamily="49" charset="0"/>
            </a:endParaRPr>
          </a:p>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RateNotFoundException2(String </a:t>
            </a:r>
            <a:r>
              <a:rPr lang="en-US" sz="1600" b="1" dirty="0" err="1">
                <a:solidFill>
                  <a:srgbClr val="6A3E3E"/>
                </a:solidFill>
                <a:latin typeface="Consolas" panose="020B0609020204030204" pitchFamily="49" charset="0"/>
              </a:rPr>
              <a:t>msg</a:t>
            </a:r>
            <a:r>
              <a:rPr lang="en-US" sz="1600" b="1" dirty="0">
                <a:solidFill>
                  <a:srgbClr val="000000"/>
                </a:solidFill>
                <a:latin typeface="Consolas" panose="020B0609020204030204" pitchFamily="49" charset="0"/>
              </a:rPr>
              <a:t>) {</a:t>
            </a:r>
          </a:p>
          <a:p>
            <a:r>
              <a:rPr lang="en-US" sz="1600" b="1" dirty="0">
                <a:solidFill>
                  <a:srgbClr val="7F0055"/>
                </a:solidFill>
                <a:latin typeface="Consolas" panose="020B0609020204030204" pitchFamily="49" charset="0"/>
              </a:rPr>
              <a:t>super</a:t>
            </a:r>
            <a:r>
              <a:rPr lang="en-US" sz="1600" b="1" dirty="0">
                <a:solidFill>
                  <a:srgbClr val="000000"/>
                </a:solidFill>
                <a:latin typeface="Consolas" panose="020B0609020204030204" pitchFamily="49" charset="0"/>
              </a:rPr>
              <a:t>(</a:t>
            </a:r>
            <a:r>
              <a:rPr lang="en-US" sz="1600" b="1" dirty="0" err="1">
                <a:solidFill>
                  <a:srgbClr val="6A3E3E"/>
                </a:solidFill>
                <a:latin typeface="Consolas" panose="020B0609020204030204" pitchFamily="49" charset="0"/>
              </a:rPr>
              <a:t>msg</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p>
        </p:txBody>
      </p:sp>
      <p:pic>
        <p:nvPicPr>
          <p:cNvPr id="18" name="Picture 17"/>
          <p:cNvPicPr>
            <a:picLocks noChangeAspect="1"/>
          </p:cNvPicPr>
          <p:nvPr/>
        </p:nvPicPr>
        <p:blipFill>
          <a:blip r:embed="rId3"/>
          <a:stretch>
            <a:fillRect/>
          </a:stretch>
        </p:blipFill>
        <p:spPr>
          <a:xfrm rot="371431">
            <a:off x="374714" y="2375009"/>
            <a:ext cx="6000750" cy="3848100"/>
          </a:xfrm>
          <a:prstGeom prst="rect">
            <a:avLst/>
          </a:prstGeom>
        </p:spPr>
      </p:pic>
      <p:pic>
        <p:nvPicPr>
          <p:cNvPr id="23" name="Picture 22"/>
          <p:cNvPicPr>
            <a:picLocks noChangeAspect="1"/>
          </p:cNvPicPr>
          <p:nvPr/>
        </p:nvPicPr>
        <p:blipFill>
          <a:blip r:embed="rId4"/>
          <a:stretch>
            <a:fillRect/>
          </a:stretch>
        </p:blipFill>
        <p:spPr>
          <a:xfrm rot="20808950">
            <a:off x="6555895" y="3318162"/>
            <a:ext cx="5143500" cy="2905125"/>
          </a:xfrm>
          <a:prstGeom prst="rect">
            <a:avLst/>
          </a:prstGeom>
        </p:spPr>
      </p:pic>
      <p:sp>
        <p:nvSpPr>
          <p:cNvPr id="32" name="Rectangle 31"/>
          <p:cNvSpPr/>
          <p:nvPr/>
        </p:nvSpPr>
        <p:spPr>
          <a:xfrm>
            <a:off x="7015869" y="720533"/>
            <a:ext cx="5265384" cy="584775"/>
          </a:xfrm>
          <a:prstGeom prst="rect">
            <a:avLst/>
          </a:prstGeom>
        </p:spPr>
        <p:txBody>
          <a:bodyPr wrap="square">
            <a:spAutoFit/>
          </a:bodyPr>
          <a:lstStyle/>
          <a:p>
            <a:r>
              <a:rPr lang="en-US" sz="1600" dirty="0" smtClean="0"/>
              <a:t>/** An exception can be annotated with @ </a:t>
            </a:r>
            <a:r>
              <a:rPr lang="en-US" sz="1600" dirty="0" err="1" smtClean="0"/>
              <a:t>ResponseStatus</a:t>
            </a:r>
            <a:r>
              <a:rPr lang="en-US" sz="1600" dirty="0" smtClean="0"/>
              <a:t> </a:t>
            </a:r>
          </a:p>
          <a:p>
            <a:r>
              <a:rPr lang="en-US" sz="1600" dirty="0" smtClean="0"/>
              <a:t>to map it to an HTTP status code*/</a:t>
            </a:r>
            <a:endParaRPr lang="en-US" sz="1600" b="1" i="1" dirty="0"/>
          </a:p>
        </p:txBody>
      </p:sp>
    </p:spTree>
    <p:extLst>
      <p:ext uri="{BB962C8B-B14F-4D97-AF65-F5344CB8AC3E}">
        <p14:creationId xmlns:p14="http://schemas.microsoft.com/office/powerpoint/2010/main" val="2019468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6"/>
          <p:cNvSpPr/>
          <p:nvPr/>
        </p:nvSpPr>
        <p:spPr>
          <a:xfrm>
            <a:off x="302344" y="276999"/>
            <a:ext cx="7276928" cy="584775"/>
          </a:xfrm>
          <a:prstGeom prst="rect">
            <a:avLst/>
          </a:prstGeom>
        </p:spPr>
        <p:txBody>
          <a:bodyPr wrap="none">
            <a:spAutoFit/>
          </a:bodyPr>
          <a:lstStyle/>
          <a:p>
            <a:r>
              <a:rPr lang="en-US" sz="3200" b="1" i="1" dirty="0">
                <a:solidFill>
                  <a:srgbClr val="C00000"/>
                </a:solidFill>
                <a:latin typeface="FranklinGothic-DemiItal"/>
              </a:rPr>
              <a:t>Writing exception-handling methods</a:t>
            </a:r>
            <a:endParaRPr lang="en-US" sz="3200" dirty="0">
              <a:solidFill>
                <a:srgbClr val="C00000"/>
              </a:solidFill>
            </a:endParaRPr>
          </a:p>
        </p:txBody>
      </p:sp>
      <p:sp>
        <p:nvSpPr>
          <p:cNvPr id="18" name="Rectangle 17"/>
          <p:cNvSpPr/>
          <p:nvPr/>
        </p:nvSpPr>
        <p:spPr>
          <a:xfrm>
            <a:off x="429464" y="947931"/>
            <a:ext cx="11485182" cy="646331"/>
          </a:xfrm>
          <a:prstGeom prst="rect">
            <a:avLst/>
          </a:prstGeom>
        </p:spPr>
        <p:txBody>
          <a:bodyPr wrap="square">
            <a:spAutoFit/>
          </a:bodyPr>
          <a:lstStyle/>
          <a:p>
            <a:r>
              <a:rPr lang="en-US" dirty="0">
                <a:latin typeface="NewBaskerville-Roman"/>
              </a:rPr>
              <a:t>Mapping exceptions to status codes is simple and sufficient for many cases. But what if </a:t>
            </a:r>
            <a:r>
              <a:rPr lang="en-US" dirty="0" smtClean="0">
                <a:latin typeface="NewBaskerville-Roman"/>
              </a:rPr>
              <a:t>you </a:t>
            </a:r>
            <a:r>
              <a:rPr lang="en-US" dirty="0">
                <a:latin typeface="NewBaskerville-Roman"/>
              </a:rPr>
              <a:t>want the response to carry more than just a status code that represents the error that occurred?</a:t>
            </a:r>
          </a:p>
        </p:txBody>
      </p:sp>
      <p:sp>
        <p:nvSpPr>
          <p:cNvPr id="23" name="Rectangle 22"/>
          <p:cNvSpPr/>
          <p:nvPr/>
        </p:nvSpPr>
        <p:spPr>
          <a:xfrm>
            <a:off x="429464" y="1680419"/>
            <a:ext cx="11674418" cy="646331"/>
          </a:xfrm>
          <a:prstGeom prst="rect">
            <a:avLst/>
          </a:prstGeom>
        </p:spPr>
        <p:txBody>
          <a:bodyPr wrap="square">
            <a:spAutoFit/>
          </a:bodyPr>
          <a:lstStyle/>
          <a:p>
            <a:r>
              <a:rPr lang="en-US" dirty="0">
                <a:solidFill>
                  <a:srgbClr val="00B050"/>
                </a:solidFill>
                <a:latin typeface="NewBaskerville-Roman"/>
              </a:rPr>
              <a:t>Rather than treat the exception generically as some </a:t>
            </a:r>
            <a:r>
              <a:rPr lang="en-US" sz="1600" dirty="0">
                <a:solidFill>
                  <a:srgbClr val="00B050"/>
                </a:solidFill>
                <a:latin typeface="NewBaskerville-Roman"/>
              </a:rPr>
              <a:t>HTTP </a:t>
            </a:r>
            <a:r>
              <a:rPr lang="en-US" dirty="0">
                <a:solidFill>
                  <a:srgbClr val="00B050"/>
                </a:solidFill>
                <a:latin typeface="NewBaskerville-Roman"/>
              </a:rPr>
              <a:t>error, </a:t>
            </a:r>
            <a:r>
              <a:rPr lang="en-US" dirty="0" smtClean="0">
                <a:solidFill>
                  <a:srgbClr val="00B050"/>
                </a:solidFill>
                <a:latin typeface="NewBaskerville-Roman"/>
              </a:rPr>
              <a:t>maybe you’d </a:t>
            </a:r>
            <a:r>
              <a:rPr lang="en-US" dirty="0">
                <a:solidFill>
                  <a:srgbClr val="00B050"/>
                </a:solidFill>
                <a:latin typeface="NewBaskerville-Roman"/>
              </a:rPr>
              <a:t>like to handle the exception the same way you might handle the request </a:t>
            </a:r>
            <a:r>
              <a:rPr lang="en-US" dirty="0" smtClean="0">
                <a:solidFill>
                  <a:srgbClr val="00B050"/>
                </a:solidFill>
                <a:latin typeface="NewBaskerville-Roman"/>
              </a:rPr>
              <a:t>itself ??? </a:t>
            </a:r>
            <a:r>
              <a:rPr lang="en-US" dirty="0">
                <a:latin typeface="NewBaskerville-Roman"/>
              </a:rPr>
              <a:t>E.g. </a:t>
            </a:r>
            <a:r>
              <a:rPr lang="en-US" dirty="0" smtClean="0">
                <a:latin typeface="NewBaskerville-Roman"/>
              </a:rPr>
              <a:t>create user with existing ID and save.. duplication ex. .. </a:t>
            </a:r>
            <a:endParaRPr lang="en-US" dirty="0">
              <a:latin typeface="NewBaskerville-Roman"/>
            </a:endParaRPr>
          </a:p>
        </p:txBody>
      </p:sp>
      <p:pic>
        <p:nvPicPr>
          <p:cNvPr id="24" name="Picture 23"/>
          <p:cNvPicPr>
            <a:picLocks noChangeAspect="1"/>
          </p:cNvPicPr>
          <p:nvPr/>
        </p:nvPicPr>
        <p:blipFill>
          <a:blip r:embed="rId3"/>
          <a:stretch>
            <a:fillRect/>
          </a:stretch>
        </p:blipFill>
        <p:spPr>
          <a:xfrm>
            <a:off x="1469106" y="2522656"/>
            <a:ext cx="8186489" cy="2906695"/>
          </a:xfrm>
          <a:prstGeom prst="rect">
            <a:avLst/>
          </a:prstGeom>
        </p:spPr>
      </p:pic>
      <p:sp>
        <p:nvSpPr>
          <p:cNvPr id="25" name="Rectangle 24"/>
          <p:cNvSpPr/>
          <p:nvPr/>
        </p:nvSpPr>
        <p:spPr>
          <a:xfrm>
            <a:off x="139109" y="5511542"/>
            <a:ext cx="12151120" cy="1200329"/>
          </a:xfrm>
          <a:prstGeom prst="rect">
            <a:avLst/>
          </a:prstGeom>
        </p:spPr>
        <p:txBody>
          <a:bodyPr wrap="square">
            <a:spAutoFit/>
          </a:bodyPr>
          <a:lstStyle/>
          <a:p>
            <a:r>
              <a:rPr lang="en-US" dirty="0" smtClean="0">
                <a:latin typeface="NewBaskerville-Roman"/>
              </a:rPr>
              <a:t>Here it </a:t>
            </a:r>
            <a:r>
              <a:rPr lang="en-US" dirty="0">
                <a:latin typeface="NewBaskerville-Roman"/>
              </a:rPr>
              <a:t>works fine, </a:t>
            </a:r>
            <a:r>
              <a:rPr lang="en-US" dirty="0" smtClean="0">
                <a:latin typeface="NewBaskerville-Roman"/>
              </a:rPr>
              <a:t>just only adds a bit complexity. As we see </a:t>
            </a:r>
            <a:r>
              <a:rPr lang="en-US" b="1" dirty="0" smtClean="0">
                <a:latin typeface="NewBaskerville-Roman"/>
              </a:rPr>
              <a:t>two paths </a:t>
            </a:r>
            <a:r>
              <a:rPr lang="en-US" b="1" dirty="0" smtClean="0">
                <a:solidFill>
                  <a:srgbClr val="00B0F0"/>
                </a:solidFill>
                <a:latin typeface="NewBaskerville-Roman"/>
              </a:rPr>
              <a:t>(happy[success] and negative case[fail])</a:t>
            </a:r>
            <a:r>
              <a:rPr lang="en-US" dirty="0" smtClean="0">
                <a:latin typeface="NewBaskerville-Roman"/>
              </a:rPr>
              <a:t>, </a:t>
            </a:r>
            <a:r>
              <a:rPr lang="en-US" dirty="0">
                <a:latin typeface="NewBaskerville-Roman"/>
              </a:rPr>
              <a:t>each with </a:t>
            </a:r>
            <a:r>
              <a:rPr lang="en-US" dirty="0" smtClean="0">
                <a:latin typeface="NewBaskerville-Roman"/>
              </a:rPr>
              <a:t>a different </a:t>
            </a:r>
            <a:r>
              <a:rPr lang="en-US" dirty="0">
                <a:latin typeface="NewBaskerville-Roman"/>
              </a:rPr>
              <a:t>outcome. </a:t>
            </a:r>
            <a:endParaRPr lang="en-US" dirty="0" smtClean="0">
              <a:latin typeface="NewBaskerville-Roman"/>
            </a:endParaRPr>
          </a:p>
          <a:p>
            <a:r>
              <a:rPr lang="en-US" dirty="0" smtClean="0">
                <a:latin typeface="NewBaskerville-Roman"/>
              </a:rPr>
              <a:t>BUT, much </a:t>
            </a:r>
            <a:r>
              <a:rPr lang="en-US" dirty="0" smtClean="0">
                <a:solidFill>
                  <a:srgbClr val="00B050"/>
                </a:solidFill>
                <a:latin typeface="NewBaskerville-Roman"/>
              </a:rPr>
              <a:t>BETTER approach</a:t>
            </a:r>
            <a:r>
              <a:rPr lang="en-US" dirty="0" smtClean="0">
                <a:latin typeface="NewBaskerville-Roman"/>
              </a:rPr>
              <a:t> is,  your method should focus only on HAPPY scenario and let the SPRING take care of negative cases (Exception Handling) for you. </a:t>
            </a:r>
            <a:endParaRPr lang="en-US" dirty="0"/>
          </a:p>
        </p:txBody>
      </p:sp>
    </p:spTree>
    <p:extLst>
      <p:ext uri="{BB962C8B-B14F-4D97-AF65-F5344CB8AC3E}">
        <p14:creationId xmlns:p14="http://schemas.microsoft.com/office/powerpoint/2010/main" val="2453501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6"/>
          <p:cNvSpPr/>
          <p:nvPr/>
        </p:nvSpPr>
        <p:spPr>
          <a:xfrm>
            <a:off x="302344" y="276999"/>
            <a:ext cx="7276928" cy="584775"/>
          </a:xfrm>
          <a:prstGeom prst="rect">
            <a:avLst/>
          </a:prstGeom>
        </p:spPr>
        <p:txBody>
          <a:bodyPr wrap="none">
            <a:spAutoFit/>
          </a:bodyPr>
          <a:lstStyle/>
          <a:p>
            <a:r>
              <a:rPr lang="en-US" sz="3200" b="1" i="1" dirty="0">
                <a:solidFill>
                  <a:srgbClr val="C00000"/>
                </a:solidFill>
                <a:latin typeface="FranklinGothic-DemiItal"/>
              </a:rPr>
              <a:t>Writing exception-handling methods</a:t>
            </a:r>
            <a:endParaRPr lang="en-US" sz="3200" dirty="0">
              <a:solidFill>
                <a:srgbClr val="C00000"/>
              </a:solidFill>
            </a:endParaRPr>
          </a:p>
        </p:txBody>
      </p:sp>
      <p:sp>
        <p:nvSpPr>
          <p:cNvPr id="26" name="Rectangle 25"/>
          <p:cNvSpPr/>
          <p:nvPr/>
        </p:nvSpPr>
        <p:spPr>
          <a:xfrm>
            <a:off x="365396" y="961469"/>
            <a:ext cx="10802894" cy="369332"/>
          </a:xfrm>
          <a:prstGeom prst="rect">
            <a:avLst/>
          </a:prstGeom>
        </p:spPr>
        <p:txBody>
          <a:bodyPr wrap="none">
            <a:spAutoFit/>
          </a:bodyPr>
          <a:lstStyle/>
          <a:p>
            <a:r>
              <a:rPr lang="en-US" dirty="0">
                <a:solidFill>
                  <a:srgbClr val="00B0F0"/>
                </a:solidFill>
              </a:rPr>
              <a:t>L</a:t>
            </a:r>
            <a:r>
              <a:rPr lang="en-US" dirty="0" smtClean="0">
                <a:solidFill>
                  <a:srgbClr val="00B0F0"/>
                </a:solidFill>
              </a:rPr>
              <a:t>et’s divide code into happy scenario (much simpler) and exception-handling code, both contains only one path </a:t>
            </a:r>
            <a:r>
              <a:rPr lang="en-US" dirty="0" smtClean="0">
                <a:solidFill>
                  <a:srgbClr val="00B050"/>
                </a:solidFill>
                <a:sym typeface="Wingdings" panose="05000000000000000000" pitchFamily="2" charset="2"/>
              </a:rPr>
              <a:t></a:t>
            </a:r>
            <a:endParaRPr lang="en-US" dirty="0">
              <a:solidFill>
                <a:srgbClr val="00B050"/>
              </a:solidFill>
            </a:endParaRPr>
          </a:p>
        </p:txBody>
      </p:sp>
      <p:pic>
        <p:nvPicPr>
          <p:cNvPr id="28" name="Picture 27"/>
          <p:cNvPicPr>
            <a:picLocks noChangeAspect="1"/>
          </p:cNvPicPr>
          <p:nvPr/>
        </p:nvPicPr>
        <p:blipFill>
          <a:blip r:embed="rId3"/>
          <a:stretch>
            <a:fillRect/>
          </a:stretch>
        </p:blipFill>
        <p:spPr>
          <a:xfrm>
            <a:off x="469881" y="1492388"/>
            <a:ext cx="8334375" cy="2095500"/>
          </a:xfrm>
          <a:prstGeom prst="rect">
            <a:avLst/>
          </a:prstGeom>
        </p:spPr>
      </p:pic>
      <p:pic>
        <p:nvPicPr>
          <p:cNvPr id="29" name="Picture 28"/>
          <p:cNvPicPr>
            <a:picLocks noChangeAspect="1"/>
          </p:cNvPicPr>
          <p:nvPr/>
        </p:nvPicPr>
        <p:blipFill>
          <a:blip r:embed="rId4"/>
          <a:stretch>
            <a:fillRect/>
          </a:stretch>
        </p:blipFill>
        <p:spPr>
          <a:xfrm>
            <a:off x="874682" y="4349880"/>
            <a:ext cx="7686675" cy="1362075"/>
          </a:xfrm>
          <a:prstGeom prst="rect">
            <a:avLst/>
          </a:prstGeom>
        </p:spPr>
      </p:pic>
      <p:sp>
        <p:nvSpPr>
          <p:cNvPr id="30" name="Rectangle 29"/>
          <p:cNvSpPr/>
          <p:nvPr/>
        </p:nvSpPr>
        <p:spPr>
          <a:xfrm>
            <a:off x="365396" y="3878308"/>
            <a:ext cx="11657516" cy="338554"/>
          </a:xfrm>
          <a:prstGeom prst="rect">
            <a:avLst/>
          </a:prstGeom>
        </p:spPr>
        <p:txBody>
          <a:bodyPr wrap="square">
            <a:spAutoFit/>
          </a:bodyPr>
          <a:lstStyle/>
          <a:p>
            <a:r>
              <a:rPr lang="en-US" sz="1600" dirty="0" smtClean="0">
                <a:latin typeface="NewBaskerville-Roman"/>
              </a:rPr>
              <a:t>//methods annotated with </a:t>
            </a:r>
            <a:r>
              <a:rPr lang="en-US" sz="1600" dirty="0" smtClean="0">
                <a:solidFill>
                  <a:srgbClr val="00B050"/>
                </a:solidFill>
                <a:latin typeface="Courier"/>
              </a:rPr>
              <a:t>@</a:t>
            </a:r>
            <a:r>
              <a:rPr lang="en-US" sz="1600" dirty="0" err="1" smtClean="0">
                <a:solidFill>
                  <a:srgbClr val="00B050"/>
                </a:solidFill>
                <a:latin typeface="Courier"/>
              </a:rPr>
              <a:t>ExceptionHandler</a:t>
            </a:r>
            <a:r>
              <a:rPr lang="en-US" sz="1600" dirty="0" smtClean="0">
                <a:solidFill>
                  <a:srgbClr val="00B050"/>
                </a:solidFill>
                <a:latin typeface="Courier"/>
              </a:rPr>
              <a:t> </a:t>
            </a:r>
            <a:r>
              <a:rPr lang="en-US" sz="1600" dirty="0" smtClean="0"/>
              <a:t>will </a:t>
            </a:r>
            <a:r>
              <a:rPr lang="en-US" sz="1600" dirty="0"/>
              <a:t>handle a </a:t>
            </a:r>
            <a:r>
              <a:rPr lang="en-US" sz="1600" dirty="0" err="1"/>
              <a:t>DuplicateSpittleException</a:t>
            </a:r>
            <a:r>
              <a:rPr lang="en-US" sz="1600" dirty="0"/>
              <a:t> thrown from </a:t>
            </a:r>
            <a:r>
              <a:rPr lang="en-US" sz="1600" dirty="0" smtClean="0"/>
              <a:t>any method </a:t>
            </a:r>
            <a:r>
              <a:rPr lang="en-US" sz="1600" dirty="0"/>
              <a:t>in </a:t>
            </a:r>
            <a:r>
              <a:rPr lang="en-US" sz="1600" dirty="0" smtClean="0"/>
              <a:t>same controller  </a:t>
            </a:r>
            <a:endParaRPr lang="en-US" sz="1600" dirty="0"/>
          </a:p>
        </p:txBody>
      </p:sp>
      <p:sp>
        <p:nvSpPr>
          <p:cNvPr id="32" name="Rectangle 31"/>
          <p:cNvSpPr/>
          <p:nvPr/>
        </p:nvSpPr>
        <p:spPr>
          <a:xfrm>
            <a:off x="184731" y="5844974"/>
            <a:ext cx="12254116" cy="923330"/>
          </a:xfrm>
          <a:prstGeom prst="rect">
            <a:avLst/>
          </a:prstGeom>
        </p:spPr>
        <p:txBody>
          <a:bodyPr wrap="square">
            <a:spAutoFit/>
          </a:bodyPr>
          <a:lstStyle/>
          <a:p>
            <a:r>
              <a:rPr lang="en-US" dirty="0" smtClean="0">
                <a:latin typeface="NewBaskerville-Roman"/>
              </a:rPr>
              <a:t>Perfect, so negative-scenario can be even re-used by other methods. </a:t>
            </a:r>
          </a:p>
          <a:p>
            <a:r>
              <a:rPr lang="en-US" dirty="0" smtClean="0">
                <a:solidFill>
                  <a:srgbClr val="FF0000"/>
                </a:solidFill>
                <a:latin typeface="NewBaskerville-Roman"/>
              </a:rPr>
              <a:t>If </a:t>
            </a:r>
            <a:r>
              <a:rPr lang="en-US" sz="1600" dirty="0">
                <a:solidFill>
                  <a:srgbClr val="FF0000"/>
                </a:solidFill>
                <a:latin typeface="Courier"/>
              </a:rPr>
              <a:t>@</a:t>
            </a:r>
            <a:r>
              <a:rPr lang="en-US" sz="1600" dirty="0" err="1">
                <a:solidFill>
                  <a:srgbClr val="FF0000"/>
                </a:solidFill>
                <a:latin typeface="Courier"/>
              </a:rPr>
              <a:t>ExceptionHandler</a:t>
            </a:r>
            <a:r>
              <a:rPr lang="en-US" sz="1600" dirty="0">
                <a:solidFill>
                  <a:srgbClr val="FF0000"/>
                </a:solidFill>
                <a:latin typeface="Courier"/>
              </a:rPr>
              <a:t> </a:t>
            </a:r>
            <a:r>
              <a:rPr lang="en-US" dirty="0">
                <a:solidFill>
                  <a:srgbClr val="FF0000"/>
                </a:solidFill>
                <a:latin typeface="NewBaskerville-Roman"/>
              </a:rPr>
              <a:t>methods can handle exceptions thrown from any </a:t>
            </a:r>
            <a:r>
              <a:rPr lang="en-US" dirty="0" smtClean="0">
                <a:solidFill>
                  <a:srgbClr val="FF0000"/>
                </a:solidFill>
                <a:latin typeface="NewBaskerville-Roman"/>
              </a:rPr>
              <a:t>handler is it possible to make it  global?</a:t>
            </a:r>
            <a:endParaRPr lang="en-US" dirty="0">
              <a:solidFill>
                <a:srgbClr val="FF0000"/>
              </a:solidFill>
              <a:latin typeface="NewBaskerville-Roman"/>
            </a:endParaRPr>
          </a:p>
          <a:p>
            <a:r>
              <a:rPr lang="en-US" dirty="0" smtClean="0">
                <a:solidFill>
                  <a:srgbClr val="00B050"/>
                </a:solidFill>
                <a:latin typeface="NewBaskerville-Roman"/>
              </a:rPr>
              <a:t>Which means, simply handle </a:t>
            </a:r>
            <a:r>
              <a:rPr lang="en-US" dirty="0">
                <a:solidFill>
                  <a:srgbClr val="00B050"/>
                </a:solidFill>
                <a:latin typeface="NewBaskerville-Roman"/>
              </a:rPr>
              <a:t>exceptions thrown from handler methods in </a:t>
            </a:r>
            <a:r>
              <a:rPr lang="en-US" i="1" dirty="0">
                <a:solidFill>
                  <a:srgbClr val="00B050"/>
                </a:solidFill>
                <a:latin typeface="NewBaskerville-Italic"/>
              </a:rPr>
              <a:t>any </a:t>
            </a:r>
            <a:r>
              <a:rPr lang="en-US" dirty="0">
                <a:solidFill>
                  <a:srgbClr val="00B050"/>
                </a:solidFill>
                <a:latin typeface="NewBaskerville-Roman"/>
              </a:rPr>
              <a:t>controller.</a:t>
            </a:r>
            <a:endParaRPr lang="en-US" dirty="0">
              <a:solidFill>
                <a:srgbClr val="00B050"/>
              </a:solidFill>
            </a:endParaRPr>
          </a:p>
        </p:txBody>
      </p:sp>
    </p:spTree>
    <p:extLst>
      <p:ext uri="{BB962C8B-B14F-4D97-AF65-F5344CB8AC3E}">
        <p14:creationId xmlns:p14="http://schemas.microsoft.com/office/powerpoint/2010/main" val="184069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6"/>
          <p:cNvSpPr/>
          <p:nvPr/>
        </p:nvSpPr>
        <p:spPr>
          <a:xfrm>
            <a:off x="229565" y="176657"/>
            <a:ext cx="4145687" cy="584775"/>
          </a:xfrm>
          <a:prstGeom prst="rect">
            <a:avLst/>
          </a:prstGeom>
        </p:spPr>
        <p:txBody>
          <a:bodyPr wrap="none">
            <a:spAutoFit/>
          </a:bodyPr>
          <a:lstStyle/>
          <a:p>
            <a:r>
              <a:rPr lang="en-US" sz="3200" b="1" i="1" dirty="0">
                <a:solidFill>
                  <a:srgbClr val="C00000"/>
                </a:solidFill>
                <a:latin typeface="FranklinGothic-DemiItal"/>
              </a:rPr>
              <a:t>Advising controllers</a:t>
            </a:r>
            <a:endParaRPr lang="en-US" sz="3200" dirty="0">
              <a:solidFill>
                <a:srgbClr val="C00000"/>
              </a:solidFill>
            </a:endParaRPr>
          </a:p>
        </p:txBody>
      </p:sp>
      <p:sp>
        <p:nvSpPr>
          <p:cNvPr id="18" name="Rectangle 17"/>
          <p:cNvSpPr/>
          <p:nvPr/>
        </p:nvSpPr>
        <p:spPr>
          <a:xfrm>
            <a:off x="184731" y="807151"/>
            <a:ext cx="11887199" cy="646331"/>
          </a:xfrm>
          <a:prstGeom prst="rect">
            <a:avLst/>
          </a:prstGeom>
        </p:spPr>
        <p:txBody>
          <a:bodyPr wrap="square">
            <a:spAutoFit/>
          </a:bodyPr>
          <a:lstStyle/>
          <a:p>
            <a:r>
              <a:rPr lang="en-US" dirty="0">
                <a:latin typeface="NewBaskerville-Roman"/>
              </a:rPr>
              <a:t>Certain aspects of controller classes might be handier if they could be </a:t>
            </a:r>
            <a:r>
              <a:rPr lang="en-US" b="1" dirty="0">
                <a:latin typeface="NewBaskerville-Roman"/>
              </a:rPr>
              <a:t>applied </a:t>
            </a:r>
            <a:r>
              <a:rPr lang="en-US" b="1" dirty="0" smtClean="0">
                <a:latin typeface="NewBaskerville-Roman"/>
              </a:rPr>
              <a:t>broadly across </a:t>
            </a:r>
            <a:r>
              <a:rPr lang="en-US" b="1" dirty="0">
                <a:latin typeface="NewBaskerville-Roman"/>
              </a:rPr>
              <a:t>all controllers </a:t>
            </a:r>
            <a:r>
              <a:rPr lang="en-US" dirty="0">
                <a:latin typeface="NewBaskerville-Roman"/>
              </a:rPr>
              <a:t>in </a:t>
            </a:r>
            <a:r>
              <a:rPr lang="en-US" dirty="0" smtClean="0">
                <a:latin typeface="NewBaskerville-Roman"/>
              </a:rPr>
              <a:t>an app. One option to avoid code duplication is use base Controller class to keep @</a:t>
            </a:r>
            <a:r>
              <a:rPr lang="en-US" dirty="0" err="1" smtClean="0">
                <a:latin typeface="NewBaskerville-Roman"/>
              </a:rPr>
              <a:t>ExceptonHandler</a:t>
            </a:r>
            <a:r>
              <a:rPr lang="en-US" dirty="0" smtClean="0">
                <a:latin typeface="NewBaskerville-Roman"/>
              </a:rPr>
              <a:t> methods. </a:t>
            </a:r>
            <a:endParaRPr lang="en-US" dirty="0"/>
          </a:p>
        </p:txBody>
      </p:sp>
      <p:sp>
        <p:nvSpPr>
          <p:cNvPr id="24" name="Rectangle 23"/>
          <p:cNvSpPr/>
          <p:nvPr/>
        </p:nvSpPr>
        <p:spPr>
          <a:xfrm>
            <a:off x="184730" y="1585195"/>
            <a:ext cx="11945538" cy="2554545"/>
          </a:xfrm>
          <a:prstGeom prst="rect">
            <a:avLst/>
          </a:prstGeom>
        </p:spPr>
        <p:txBody>
          <a:bodyPr wrap="square">
            <a:spAutoFit/>
          </a:bodyPr>
          <a:lstStyle/>
          <a:p>
            <a:r>
              <a:rPr lang="en-US" sz="2000" dirty="0" smtClean="0">
                <a:latin typeface="NewBaskerville-Roman"/>
              </a:rPr>
              <a:t>BUT there is </a:t>
            </a:r>
            <a:r>
              <a:rPr lang="en-US" sz="2000" dirty="0" smtClean="0">
                <a:solidFill>
                  <a:srgbClr val="00B050"/>
                </a:solidFill>
                <a:latin typeface="NewBaskerville-Roman"/>
              </a:rPr>
              <a:t>more elegant option </a:t>
            </a:r>
            <a:r>
              <a:rPr lang="en-US" sz="2000" dirty="0" smtClean="0">
                <a:latin typeface="NewBaskerville-Roman"/>
              </a:rPr>
              <a:t>which Spring </a:t>
            </a:r>
            <a:r>
              <a:rPr lang="en-US" sz="2000" dirty="0">
                <a:latin typeface="NewBaskerville-Roman"/>
              </a:rPr>
              <a:t>introduces. A </a:t>
            </a:r>
            <a:r>
              <a:rPr lang="en-US" sz="2000" dirty="0">
                <a:solidFill>
                  <a:srgbClr val="00B050"/>
                </a:solidFill>
                <a:latin typeface="NewBaskerville-Roman"/>
              </a:rPr>
              <a:t>controller advice</a:t>
            </a:r>
            <a:r>
              <a:rPr lang="en-US" sz="2000" dirty="0">
                <a:latin typeface="NewBaskerville-Roman"/>
              </a:rPr>
              <a:t> is any class that’s annotated with </a:t>
            </a:r>
            <a:r>
              <a:rPr lang="en-US" sz="2000" b="1" dirty="0">
                <a:solidFill>
                  <a:srgbClr val="00B050"/>
                </a:solidFill>
                <a:latin typeface="NewBaskerville-Roman"/>
              </a:rPr>
              <a:t>@</a:t>
            </a:r>
            <a:r>
              <a:rPr lang="en-US" sz="2000" b="1" dirty="0" err="1">
                <a:solidFill>
                  <a:srgbClr val="00B050"/>
                </a:solidFill>
                <a:latin typeface="NewBaskerville-Roman"/>
              </a:rPr>
              <a:t>ControllerAdvice</a:t>
            </a:r>
            <a:r>
              <a:rPr lang="en-US" sz="2000" b="1" dirty="0">
                <a:solidFill>
                  <a:srgbClr val="00B050"/>
                </a:solidFill>
                <a:latin typeface="NewBaskerville-Roman"/>
              </a:rPr>
              <a:t> </a:t>
            </a:r>
            <a:r>
              <a:rPr lang="en-US" sz="2000" dirty="0">
                <a:latin typeface="NewBaskerville-Roman"/>
              </a:rPr>
              <a:t>and has one or more of the following kinds of methods:</a:t>
            </a:r>
          </a:p>
          <a:p>
            <a:r>
              <a:rPr lang="en-US" sz="2000" b="1" dirty="0"/>
              <a:t> </a:t>
            </a:r>
            <a:r>
              <a:rPr lang="en-US" sz="2000" b="1" dirty="0" smtClean="0"/>
              <a:t>   </a:t>
            </a:r>
            <a:r>
              <a:rPr lang="en-US" sz="2000" b="1" dirty="0" smtClean="0">
                <a:solidFill>
                  <a:srgbClr val="7030A0"/>
                </a:solidFill>
              </a:rPr>
              <a:t>@</a:t>
            </a:r>
            <a:r>
              <a:rPr lang="en-US" sz="2000" b="1" dirty="0" err="1" smtClean="0">
                <a:solidFill>
                  <a:srgbClr val="7030A0"/>
                </a:solidFill>
              </a:rPr>
              <a:t>ExceptionHandler</a:t>
            </a:r>
            <a:r>
              <a:rPr lang="en-US" sz="2000" b="1" dirty="0" smtClean="0">
                <a:solidFill>
                  <a:srgbClr val="7030A0"/>
                </a:solidFill>
              </a:rPr>
              <a:t>-annotated  (1) ,   </a:t>
            </a:r>
            <a:r>
              <a:rPr lang="en-US" sz="2000" b="1" dirty="0">
                <a:solidFill>
                  <a:srgbClr val="7030A0"/>
                </a:solidFill>
              </a:rPr>
              <a:t>@</a:t>
            </a:r>
            <a:r>
              <a:rPr lang="en-US" sz="2000" b="1" dirty="0" err="1" smtClean="0">
                <a:solidFill>
                  <a:srgbClr val="7030A0"/>
                </a:solidFill>
              </a:rPr>
              <a:t>InitBinder</a:t>
            </a:r>
            <a:r>
              <a:rPr lang="en-US" sz="2000" b="1" dirty="0" smtClean="0">
                <a:solidFill>
                  <a:srgbClr val="7030A0"/>
                </a:solidFill>
              </a:rPr>
              <a:t>-annotated,   </a:t>
            </a:r>
            <a:r>
              <a:rPr lang="en-US" sz="2000" b="1" dirty="0">
                <a:solidFill>
                  <a:srgbClr val="7030A0"/>
                </a:solidFill>
              </a:rPr>
              <a:t>@</a:t>
            </a:r>
            <a:r>
              <a:rPr lang="en-US" sz="2000" b="1" dirty="0" err="1">
                <a:solidFill>
                  <a:srgbClr val="7030A0"/>
                </a:solidFill>
              </a:rPr>
              <a:t>ModelAttribute</a:t>
            </a:r>
            <a:r>
              <a:rPr lang="en-US" sz="2000" b="1" dirty="0">
                <a:solidFill>
                  <a:srgbClr val="7030A0"/>
                </a:solidFill>
              </a:rPr>
              <a:t>-annotated</a:t>
            </a:r>
            <a:r>
              <a:rPr lang="en-US" sz="2000" b="1" dirty="0" smtClean="0">
                <a:solidFill>
                  <a:srgbClr val="7030A0"/>
                </a:solidFill>
                <a:latin typeface="NewBaskerville-Roman"/>
              </a:rPr>
              <a:t> </a:t>
            </a:r>
          </a:p>
          <a:p>
            <a:pPr marL="285750" indent="-285750">
              <a:buFont typeface="Courier New" panose="02070309020205020404" pitchFamily="49" charset="0"/>
              <a:buChar char="o"/>
            </a:pPr>
            <a:endParaRPr lang="en-US" sz="2000" b="1" dirty="0">
              <a:latin typeface="NewBaskerville-Roman"/>
            </a:endParaRPr>
          </a:p>
          <a:p>
            <a:r>
              <a:rPr lang="en-US" sz="2000" dirty="0"/>
              <a:t>Those methods in an @</a:t>
            </a:r>
            <a:r>
              <a:rPr lang="en-US" sz="2000" dirty="0" err="1" smtClean="0"/>
              <a:t>ControllerAdvice</a:t>
            </a:r>
            <a:r>
              <a:rPr lang="en-US" sz="2000" dirty="0" smtClean="0"/>
              <a:t>-annotated class </a:t>
            </a:r>
            <a:r>
              <a:rPr lang="en-US" sz="2000" b="1" dirty="0"/>
              <a:t>are applied globally</a:t>
            </a:r>
            <a:r>
              <a:rPr lang="en-US" sz="2000" dirty="0"/>
              <a:t> </a:t>
            </a:r>
            <a:r>
              <a:rPr lang="en-US" sz="2000" dirty="0" smtClean="0"/>
              <a:t>across all (1) annotated </a:t>
            </a:r>
            <a:r>
              <a:rPr lang="en-US" sz="2000" dirty="0"/>
              <a:t>methods on all controllers in an application. One of the </a:t>
            </a:r>
            <a:r>
              <a:rPr lang="en-US" sz="2000" b="1" dirty="0"/>
              <a:t>most practical uses </a:t>
            </a:r>
            <a:r>
              <a:rPr lang="en-US" sz="2000" dirty="0"/>
              <a:t>is to gather all </a:t>
            </a:r>
            <a:r>
              <a:rPr lang="en-US" sz="2000" dirty="0">
                <a:solidFill>
                  <a:srgbClr val="7030A0"/>
                </a:solidFill>
              </a:rPr>
              <a:t>@</a:t>
            </a:r>
            <a:r>
              <a:rPr lang="en-US" sz="2000" dirty="0" err="1">
                <a:solidFill>
                  <a:srgbClr val="7030A0"/>
                </a:solidFill>
              </a:rPr>
              <a:t>ExceptionHandler</a:t>
            </a:r>
            <a:r>
              <a:rPr lang="en-US" sz="2000" dirty="0">
                <a:solidFill>
                  <a:srgbClr val="7030A0"/>
                </a:solidFill>
              </a:rPr>
              <a:t> </a:t>
            </a:r>
            <a:r>
              <a:rPr lang="en-US" sz="2000" dirty="0"/>
              <a:t>methods in a single class so that exceptions from all controllers are handled consistently in one place.</a:t>
            </a:r>
          </a:p>
          <a:p>
            <a:endParaRPr lang="en-US" sz="2000" b="1" dirty="0"/>
          </a:p>
        </p:txBody>
      </p:sp>
      <p:sp>
        <p:nvSpPr>
          <p:cNvPr id="28" name="Rectangle 27"/>
          <p:cNvSpPr/>
          <p:nvPr/>
        </p:nvSpPr>
        <p:spPr>
          <a:xfrm>
            <a:off x="1167114" y="3859147"/>
            <a:ext cx="10100840" cy="2893100"/>
          </a:xfrm>
          <a:prstGeom prst="rect">
            <a:avLst/>
          </a:prstGeom>
        </p:spPr>
        <p:txBody>
          <a:bodyPr wrap="square">
            <a:spAutoFit/>
          </a:bodyPr>
          <a:lstStyle/>
          <a:p>
            <a:r>
              <a:rPr lang="en-US" sz="1400" dirty="0">
                <a:solidFill>
                  <a:srgbClr val="646464"/>
                </a:solidFill>
                <a:latin typeface="Consolas" panose="020B0609020204030204" pitchFamily="49" charset="0"/>
              </a:rPr>
              <a:t>@</a:t>
            </a:r>
            <a:r>
              <a:rPr lang="en-US" sz="1400" dirty="0" err="1">
                <a:solidFill>
                  <a:srgbClr val="646464"/>
                </a:solidFill>
                <a:latin typeface="Consolas" panose="020B0609020204030204" pitchFamily="49" charset="0"/>
              </a:rPr>
              <a:t>ControllerAdvice</a:t>
            </a:r>
            <a:r>
              <a:rPr lang="en-US" sz="1400"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VatRateExceptionAdwise</a:t>
            </a:r>
            <a:r>
              <a:rPr lang="en-US" sz="1400" b="1" dirty="0">
                <a:solidFill>
                  <a:srgbClr val="000000"/>
                </a:solidFill>
                <a:latin typeface="Consolas" panose="020B0609020204030204" pitchFamily="49" charset="0"/>
              </a:rPr>
              <a:t> {</a:t>
            </a:r>
          </a:p>
          <a:p>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a:t>
            </a:r>
            <a:r>
              <a:rPr lang="en-US" sz="1400" dirty="0" err="1">
                <a:solidFill>
                  <a:srgbClr val="646464"/>
                </a:solidFill>
                <a:latin typeface="Consolas" panose="020B0609020204030204" pitchFamily="49" charset="0"/>
              </a:rPr>
              <a:t>ExceptionHandler</a:t>
            </a:r>
            <a:r>
              <a:rPr lang="en-US" sz="1400" dirty="0">
                <a:solidFill>
                  <a:srgbClr val="000000"/>
                </a:solidFill>
                <a:latin typeface="Consolas" panose="020B0609020204030204" pitchFamily="49" charset="0"/>
              </a:rPr>
              <a:t>(value = </a:t>
            </a:r>
            <a:r>
              <a:rPr lang="en-US" sz="1400" dirty="0" err="1">
                <a:solidFill>
                  <a:srgbClr val="000000"/>
                </a:solidFill>
                <a:latin typeface="Consolas" panose="020B0609020204030204" pitchFamily="49" charset="0"/>
              </a:rPr>
              <a:t>VatRateNotFoundException.</a:t>
            </a:r>
            <a:r>
              <a:rPr lang="en-US" sz="1400" b="1" dirty="0" err="1">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ResponseEntity</a:t>
            </a:r>
            <a:r>
              <a:rPr lang="en-US" sz="1400" b="1" dirty="0">
                <a:solidFill>
                  <a:srgbClr val="000000"/>
                </a:solidFill>
                <a:latin typeface="Consolas" panose="020B0609020204030204" pitchFamily="49" charset="0"/>
              </a:rPr>
              <a:t>&lt;Object&gt; exception(</a:t>
            </a:r>
            <a:r>
              <a:rPr lang="en-US" sz="1400" b="1" dirty="0" err="1">
                <a:solidFill>
                  <a:srgbClr val="000000"/>
                </a:solidFill>
                <a:latin typeface="Consolas" panose="020B0609020204030204" pitchFamily="49" charset="0"/>
              </a:rPr>
              <a:t>VatRateNotFoundException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exception</a:t>
            </a:r>
            <a:r>
              <a:rPr lang="en-US" sz="1400" b="1" dirty="0">
                <a:solidFill>
                  <a:srgbClr val="000000"/>
                </a:solidFill>
                <a:latin typeface="Consolas" panose="020B0609020204030204" pitchFamily="49" charset="0"/>
              </a:rPr>
              <a:t>) {</a:t>
            </a:r>
          </a:p>
          <a:p>
            <a:pPr lvl="1"/>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ResponseEntity</a:t>
            </a:r>
            <a:r>
              <a:rPr lang="en-US" sz="1400" b="1" dirty="0">
                <a:solidFill>
                  <a:srgbClr val="000000"/>
                </a:solidFill>
                <a:latin typeface="Consolas" panose="020B0609020204030204" pitchFamily="49" charset="0"/>
              </a:rPr>
              <a:t>&lt;&gt;(</a:t>
            </a:r>
            <a:r>
              <a:rPr lang="en-US" sz="1400" b="1" dirty="0">
                <a:solidFill>
                  <a:srgbClr val="2A00FF"/>
                </a:solidFill>
                <a:latin typeface="Consolas" panose="020B0609020204030204" pitchFamily="49" charset="0"/>
              </a:rPr>
              <a:t>"</a:t>
            </a:r>
            <a:r>
              <a:rPr lang="en-US" sz="1400" b="1" dirty="0" err="1">
                <a:solidFill>
                  <a:srgbClr val="2A00FF"/>
                </a:solidFill>
                <a:latin typeface="Consolas" panose="020B0609020204030204" pitchFamily="49" charset="0"/>
              </a:rPr>
              <a:t>VatRate</a:t>
            </a:r>
            <a:r>
              <a:rPr lang="en-US" sz="1400" b="1" dirty="0">
                <a:solidFill>
                  <a:srgbClr val="2A00FF"/>
                </a:solidFill>
                <a:latin typeface="Consolas" panose="020B0609020204030204" pitchFamily="49" charset="0"/>
              </a:rPr>
              <a:t> not found"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HttpStatus.</a:t>
            </a:r>
            <a:r>
              <a:rPr lang="en-US" sz="1400" b="1" i="1" dirty="0" err="1">
                <a:solidFill>
                  <a:srgbClr val="0000C0"/>
                </a:solidFill>
                <a:latin typeface="Consolas" panose="020B0609020204030204" pitchFamily="49" charset="0"/>
              </a:rPr>
              <a:t>NOT_FOUND</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a:t>
            </a:r>
            <a:r>
              <a:rPr lang="en-US" sz="1400" dirty="0" err="1">
                <a:solidFill>
                  <a:srgbClr val="646464"/>
                </a:solidFill>
                <a:latin typeface="Consolas" panose="020B0609020204030204" pitchFamily="49" charset="0"/>
              </a:rPr>
              <a:t>ExceptionHandler</a:t>
            </a:r>
            <a:r>
              <a:rPr lang="en-US" sz="1400" dirty="0">
                <a:solidFill>
                  <a:srgbClr val="000000"/>
                </a:solidFill>
                <a:latin typeface="Consolas" panose="020B0609020204030204" pitchFamily="49" charset="0"/>
              </a:rPr>
              <a:t>(value = </a:t>
            </a:r>
            <a:r>
              <a:rPr lang="en-US" sz="1400" dirty="0" err="1">
                <a:solidFill>
                  <a:srgbClr val="000000"/>
                </a:solidFill>
                <a:latin typeface="Consolas" panose="020B0609020204030204" pitchFamily="49" charset="0"/>
              </a:rPr>
              <a:t>DuplicateRateException.</a:t>
            </a:r>
            <a:r>
              <a:rPr lang="en-US" sz="1400" b="1" dirty="0" err="1">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ResponseEntity</a:t>
            </a:r>
            <a:r>
              <a:rPr lang="en-US" sz="1400" b="1" dirty="0">
                <a:solidFill>
                  <a:srgbClr val="000000"/>
                </a:solidFill>
                <a:latin typeface="Consolas" panose="020B0609020204030204" pitchFamily="49" charset="0"/>
              </a:rPr>
              <a:t>&lt;Object&gt; exception2(</a:t>
            </a:r>
            <a:r>
              <a:rPr lang="en-US" sz="1400" b="1" dirty="0" err="1">
                <a:solidFill>
                  <a:srgbClr val="000000"/>
                </a:solidFill>
                <a:latin typeface="Consolas" panose="020B0609020204030204" pitchFamily="49" charset="0"/>
              </a:rPr>
              <a:t>DuplicateRateException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exception</a:t>
            </a:r>
            <a:r>
              <a:rPr lang="en-US" sz="1400" b="1" dirty="0">
                <a:solidFill>
                  <a:srgbClr val="000000"/>
                </a:solidFill>
                <a:latin typeface="Consolas" panose="020B0609020204030204" pitchFamily="49" charset="0"/>
              </a:rPr>
              <a:t>) {</a:t>
            </a:r>
          </a:p>
          <a:p>
            <a:pPr lvl="1"/>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ResponseEntity</a:t>
            </a:r>
            <a:r>
              <a:rPr lang="en-US" sz="1400" b="1" dirty="0">
                <a:solidFill>
                  <a:srgbClr val="000000"/>
                </a:solidFill>
                <a:latin typeface="Consolas" panose="020B0609020204030204" pitchFamily="49" charset="0"/>
              </a:rPr>
              <a:t>&lt;&gt;(</a:t>
            </a:r>
            <a:r>
              <a:rPr lang="en-US" sz="1400" b="1" dirty="0">
                <a:solidFill>
                  <a:srgbClr val="2A00FF"/>
                </a:solidFill>
                <a:latin typeface="Consolas" panose="020B0609020204030204" pitchFamily="49" charset="0"/>
              </a:rPr>
              <a:t>"Rate Duplication"</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HttpStatus.</a:t>
            </a:r>
            <a:r>
              <a:rPr lang="en-US" sz="1400" b="1" i="1" dirty="0" err="1">
                <a:solidFill>
                  <a:srgbClr val="0000C0"/>
                </a:solidFill>
                <a:latin typeface="Consolas" panose="020B0609020204030204" pitchFamily="49" charset="0"/>
              </a:rPr>
              <a:t>CONFLICT</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580744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6"/>
          <p:cNvSpPr/>
          <p:nvPr/>
        </p:nvSpPr>
        <p:spPr>
          <a:xfrm>
            <a:off x="229565" y="176657"/>
            <a:ext cx="4145687" cy="584775"/>
          </a:xfrm>
          <a:prstGeom prst="rect">
            <a:avLst/>
          </a:prstGeom>
        </p:spPr>
        <p:txBody>
          <a:bodyPr wrap="none">
            <a:spAutoFit/>
          </a:bodyPr>
          <a:lstStyle/>
          <a:p>
            <a:r>
              <a:rPr lang="en-US" sz="3200" b="1" i="1" dirty="0">
                <a:solidFill>
                  <a:srgbClr val="C00000"/>
                </a:solidFill>
                <a:latin typeface="FranklinGothic-DemiItal"/>
              </a:rPr>
              <a:t>Advising controllers</a:t>
            </a:r>
            <a:endParaRPr lang="en-US" sz="3200" dirty="0">
              <a:solidFill>
                <a:srgbClr val="C00000"/>
              </a:solidFill>
            </a:endParaRPr>
          </a:p>
        </p:txBody>
      </p:sp>
      <p:sp>
        <p:nvSpPr>
          <p:cNvPr id="18" name="Rectangle 17"/>
          <p:cNvSpPr/>
          <p:nvPr/>
        </p:nvSpPr>
        <p:spPr>
          <a:xfrm>
            <a:off x="304801" y="823457"/>
            <a:ext cx="10089265" cy="369332"/>
          </a:xfrm>
          <a:prstGeom prst="rect">
            <a:avLst/>
          </a:prstGeom>
        </p:spPr>
        <p:txBody>
          <a:bodyPr wrap="square">
            <a:spAutoFit/>
          </a:bodyPr>
          <a:lstStyle/>
          <a:p>
            <a:r>
              <a:rPr lang="en-US" dirty="0" smtClean="0">
                <a:latin typeface="NewBaskerville-Roman"/>
              </a:rPr>
              <a:t>Both </a:t>
            </a:r>
            <a:r>
              <a:rPr lang="en-US" dirty="0" smtClean="0">
                <a:solidFill>
                  <a:srgbClr val="00B050"/>
                </a:solidFill>
                <a:latin typeface="NewBaskerville-Roman"/>
              </a:rPr>
              <a:t>HAPPY</a:t>
            </a:r>
            <a:r>
              <a:rPr lang="en-US" dirty="0" smtClean="0">
                <a:latin typeface="NewBaskerville-Roman"/>
              </a:rPr>
              <a:t> and </a:t>
            </a:r>
            <a:r>
              <a:rPr lang="en-US" dirty="0" smtClean="0">
                <a:solidFill>
                  <a:srgbClr val="C00000"/>
                </a:solidFill>
                <a:latin typeface="NewBaskerville-Roman"/>
              </a:rPr>
              <a:t>FAIL (</a:t>
            </a:r>
            <a:r>
              <a:rPr lang="en-US" dirty="0" err="1" smtClean="0">
                <a:solidFill>
                  <a:srgbClr val="C00000"/>
                </a:solidFill>
                <a:latin typeface="NewBaskerville-Roman"/>
              </a:rPr>
              <a:t>VatRate</a:t>
            </a:r>
            <a:r>
              <a:rPr lang="en-US" dirty="0" smtClean="0">
                <a:solidFill>
                  <a:srgbClr val="C00000"/>
                </a:solidFill>
                <a:latin typeface="NewBaskerville-Roman"/>
              </a:rPr>
              <a:t> not found)</a:t>
            </a:r>
            <a:r>
              <a:rPr lang="en-US" dirty="0" smtClean="0">
                <a:latin typeface="NewBaskerville-Roman"/>
              </a:rPr>
              <a:t> scenarios are  with pretty OBJECT form </a:t>
            </a:r>
            <a:r>
              <a:rPr lang="en-US" dirty="0" smtClean="0">
                <a:solidFill>
                  <a:srgbClr val="00B050"/>
                </a:solidFill>
                <a:latin typeface="NewBaskerville-Roman"/>
                <a:sym typeface="Wingdings" panose="05000000000000000000" pitchFamily="2" charset="2"/>
              </a:rPr>
              <a:t></a:t>
            </a:r>
            <a:r>
              <a:rPr lang="en-US" dirty="0" smtClean="0">
                <a:latin typeface="NewBaskerville-Roman"/>
                <a:sym typeface="Wingdings" panose="05000000000000000000" pitchFamily="2" charset="2"/>
              </a:rPr>
              <a:t> </a:t>
            </a:r>
            <a:r>
              <a:rPr lang="en-US" dirty="0" smtClean="0">
                <a:latin typeface="NewBaskerville-Roman"/>
              </a:rPr>
              <a:t> </a:t>
            </a:r>
            <a:endParaRPr lang="en-US" dirty="0"/>
          </a:p>
        </p:txBody>
      </p:sp>
      <p:pic>
        <p:nvPicPr>
          <p:cNvPr id="23" name="Picture 22"/>
          <p:cNvPicPr>
            <a:picLocks noChangeAspect="1"/>
          </p:cNvPicPr>
          <p:nvPr/>
        </p:nvPicPr>
        <p:blipFill>
          <a:blip r:embed="rId3"/>
          <a:stretch>
            <a:fillRect/>
          </a:stretch>
        </p:blipFill>
        <p:spPr>
          <a:xfrm rot="21225916">
            <a:off x="6371864" y="4192689"/>
            <a:ext cx="5245019" cy="2318613"/>
          </a:xfrm>
          <a:prstGeom prst="rect">
            <a:avLst/>
          </a:prstGeom>
        </p:spPr>
      </p:pic>
      <p:pic>
        <p:nvPicPr>
          <p:cNvPr id="26" name="Picture 25"/>
          <p:cNvPicPr>
            <a:picLocks noChangeAspect="1"/>
          </p:cNvPicPr>
          <p:nvPr/>
        </p:nvPicPr>
        <p:blipFill>
          <a:blip r:embed="rId4"/>
          <a:stretch>
            <a:fillRect/>
          </a:stretch>
        </p:blipFill>
        <p:spPr>
          <a:xfrm>
            <a:off x="694482" y="1361098"/>
            <a:ext cx="3378788" cy="3606099"/>
          </a:xfrm>
          <a:prstGeom prst="rect">
            <a:avLst/>
          </a:prstGeom>
        </p:spPr>
      </p:pic>
      <p:pic>
        <p:nvPicPr>
          <p:cNvPr id="25" name="Picture 24"/>
          <p:cNvPicPr>
            <a:picLocks noChangeAspect="1"/>
          </p:cNvPicPr>
          <p:nvPr/>
        </p:nvPicPr>
        <p:blipFill>
          <a:blip r:embed="rId5"/>
          <a:stretch>
            <a:fillRect/>
          </a:stretch>
        </p:blipFill>
        <p:spPr>
          <a:xfrm rot="537472">
            <a:off x="344920" y="4045679"/>
            <a:ext cx="4927861" cy="2443568"/>
          </a:xfrm>
          <a:prstGeom prst="rect">
            <a:avLst/>
          </a:prstGeom>
        </p:spPr>
      </p:pic>
      <p:pic>
        <p:nvPicPr>
          <p:cNvPr id="27" name="Picture 26"/>
          <p:cNvPicPr>
            <a:picLocks noChangeAspect="1"/>
          </p:cNvPicPr>
          <p:nvPr/>
        </p:nvPicPr>
        <p:blipFill>
          <a:blip r:embed="rId6"/>
          <a:stretch>
            <a:fillRect/>
          </a:stretch>
        </p:blipFill>
        <p:spPr>
          <a:xfrm>
            <a:off x="5081286" y="1481112"/>
            <a:ext cx="6472237" cy="1722826"/>
          </a:xfrm>
          <a:prstGeom prst="rect">
            <a:avLst/>
          </a:prstGeom>
        </p:spPr>
      </p:pic>
    </p:spTree>
    <p:extLst>
      <p:ext uri="{BB962C8B-B14F-4D97-AF65-F5344CB8AC3E}">
        <p14:creationId xmlns:p14="http://schemas.microsoft.com/office/powerpoint/2010/main" val="1306937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6"/>
          <p:cNvSpPr/>
          <p:nvPr/>
        </p:nvSpPr>
        <p:spPr>
          <a:xfrm>
            <a:off x="229565" y="176657"/>
            <a:ext cx="3962944" cy="584775"/>
          </a:xfrm>
          <a:prstGeom prst="rect">
            <a:avLst/>
          </a:prstGeom>
        </p:spPr>
        <p:txBody>
          <a:bodyPr wrap="none">
            <a:spAutoFit/>
          </a:bodyPr>
          <a:lstStyle/>
          <a:p>
            <a:r>
              <a:rPr lang="en-US" sz="3200" b="1" i="1" dirty="0" smtClean="0">
                <a:solidFill>
                  <a:srgbClr val="C00000"/>
                </a:solidFill>
                <a:latin typeface="FranklinGothic-DemiItal"/>
              </a:rPr>
              <a:t>Spring 5 and above</a:t>
            </a:r>
            <a:endParaRPr lang="en-US" sz="3200" dirty="0">
              <a:solidFill>
                <a:srgbClr val="C00000"/>
              </a:solidFill>
            </a:endParaRPr>
          </a:p>
        </p:txBody>
      </p:sp>
      <p:sp>
        <p:nvSpPr>
          <p:cNvPr id="18" name="Rectangle 17"/>
          <p:cNvSpPr/>
          <p:nvPr/>
        </p:nvSpPr>
        <p:spPr>
          <a:xfrm>
            <a:off x="184731" y="807151"/>
            <a:ext cx="11887199" cy="369332"/>
          </a:xfrm>
          <a:prstGeom prst="rect">
            <a:avLst/>
          </a:prstGeom>
        </p:spPr>
        <p:txBody>
          <a:bodyPr wrap="square">
            <a:spAutoFit/>
          </a:bodyPr>
          <a:lstStyle/>
          <a:p>
            <a:r>
              <a:rPr lang="en-US" dirty="0"/>
              <a:t> </a:t>
            </a:r>
            <a:r>
              <a:rPr lang="en-US" b="1" dirty="0"/>
              <a:t>Spring 5 introduces the </a:t>
            </a:r>
            <a:r>
              <a:rPr lang="en-US" b="1" i="1" dirty="0" err="1"/>
              <a:t>ResponseStatusException</a:t>
            </a:r>
            <a:r>
              <a:rPr lang="en-US" b="1" i="1" dirty="0"/>
              <a:t> </a:t>
            </a:r>
            <a:r>
              <a:rPr lang="en-US" b="1" dirty="0"/>
              <a:t>class</a:t>
            </a:r>
            <a:r>
              <a:rPr lang="en-US" dirty="0"/>
              <a:t> — a fast way for basic error handling in our REST APIs.</a:t>
            </a:r>
          </a:p>
        </p:txBody>
      </p:sp>
      <p:pic>
        <p:nvPicPr>
          <p:cNvPr id="25" name="Picture 24"/>
          <p:cNvPicPr>
            <a:picLocks noChangeAspect="1"/>
          </p:cNvPicPr>
          <p:nvPr/>
        </p:nvPicPr>
        <p:blipFill>
          <a:blip r:embed="rId3"/>
          <a:stretch>
            <a:fillRect/>
          </a:stretch>
        </p:blipFill>
        <p:spPr>
          <a:xfrm>
            <a:off x="377393" y="1364192"/>
            <a:ext cx="9877327" cy="3354564"/>
          </a:xfrm>
          <a:prstGeom prst="rect">
            <a:avLst/>
          </a:prstGeom>
        </p:spPr>
      </p:pic>
      <p:sp>
        <p:nvSpPr>
          <p:cNvPr id="27" name="Rectangle 26"/>
          <p:cNvSpPr/>
          <p:nvPr/>
        </p:nvSpPr>
        <p:spPr>
          <a:xfrm>
            <a:off x="304801" y="5021808"/>
            <a:ext cx="11887199" cy="1754326"/>
          </a:xfrm>
          <a:prstGeom prst="rect">
            <a:avLst/>
          </a:prstGeom>
        </p:spPr>
        <p:txBody>
          <a:bodyPr wrap="square">
            <a:spAutoFit/>
          </a:bodyPr>
          <a:lstStyle/>
          <a:p>
            <a:r>
              <a:rPr lang="en-US" dirty="0" smtClean="0"/>
              <a:t>+ Excellent </a:t>
            </a:r>
            <a:r>
              <a:rPr lang="en-US" dirty="0"/>
              <a:t>for prototyping: We can implement a basic solution quite fast.</a:t>
            </a:r>
          </a:p>
          <a:p>
            <a:r>
              <a:rPr lang="en-US" dirty="0" smtClean="0"/>
              <a:t>+ One </a:t>
            </a:r>
            <a:r>
              <a:rPr lang="en-US" dirty="0"/>
              <a:t>type, multiple status codes: One exception type can lead to multiple different responses</a:t>
            </a:r>
            <a:r>
              <a:rPr lang="en-US" dirty="0" smtClean="0"/>
              <a:t>.</a:t>
            </a:r>
          </a:p>
          <a:p>
            <a:r>
              <a:rPr lang="en-US" dirty="0" smtClean="0"/>
              <a:t>+ We </a:t>
            </a:r>
            <a:r>
              <a:rPr lang="en-US" dirty="0"/>
              <a:t>won't have to create as many custom exception </a:t>
            </a:r>
            <a:r>
              <a:rPr lang="en-US" dirty="0" smtClean="0"/>
              <a:t>classes, exceptions </a:t>
            </a:r>
            <a:r>
              <a:rPr lang="en-US" dirty="0"/>
              <a:t>can be created programmatically.</a:t>
            </a:r>
          </a:p>
          <a:p>
            <a:endParaRPr lang="en-US" dirty="0" smtClean="0"/>
          </a:p>
          <a:p>
            <a:pPr marL="285750" indent="-285750">
              <a:buFontTx/>
              <a:buChar char="-"/>
            </a:pPr>
            <a:r>
              <a:rPr lang="en-US" dirty="0" smtClean="0"/>
              <a:t>There's </a:t>
            </a:r>
            <a:r>
              <a:rPr lang="en-US" dirty="0"/>
              <a:t>no unified way of exception handling: </a:t>
            </a:r>
            <a:r>
              <a:rPr lang="en-US" dirty="0" smtClean="0"/>
              <a:t> as </a:t>
            </a:r>
            <a:r>
              <a:rPr lang="en-US" dirty="0"/>
              <a:t>opposed to </a:t>
            </a:r>
            <a:r>
              <a:rPr lang="en-US" i="1" dirty="0"/>
              <a:t>@</a:t>
            </a:r>
            <a:r>
              <a:rPr lang="en-US" i="1" dirty="0" err="1"/>
              <a:t>ControllerAdvice</a:t>
            </a:r>
            <a:r>
              <a:rPr lang="en-US" dirty="0"/>
              <a:t>, which provides a global approach</a:t>
            </a:r>
            <a:r>
              <a:rPr lang="en-US" dirty="0" smtClean="0"/>
              <a:t>.</a:t>
            </a:r>
          </a:p>
          <a:p>
            <a:pPr marL="285750" indent="-285750">
              <a:buFontTx/>
              <a:buChar char="-"/>
            </a:pPr>
            <a:r>
              <a:rPr lang="en-US" dirty="0" smtClean="0"/>
              <a:t>Code </a:t>
            </a:r>
            <a:r>
              <a:rPr lang="en-US" dirty="0"/>
              <a:t>duplication: We may find ourselves replicating code in multiple controllers.</a:t>
            </a:r>
          </a:p>
        </p:txBody>
      </p:sp>
    </p:spTree>
    <p:extLst>
      <p:ext uri="{BB962C8B-B14F-4D97-AF65-F5344CB8AC3E}">
        <p14:creationId xmlns:p14="http://schemas.microsoft.com/office/powerpoint/2010/main" val="1011620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6"/>
          <p:cNvSpPr/>
          <p:nvPr/>
        </p:nvSpPr>
        <p:spPr>
          <a:xfrm>
            <a:off x="229565" y="176657"/>
            <a:ext cx="4442242" cy="584775"/>
          </a:xfrm>
          <a:prstGeom prst="rect">
            <a:avLst/>
          </a:prstGeom>
        </p:spPr>
        <p:txBody>
          <a:bodyPr wrap="none">
            <a:spAutoFit/>
          </a:bodyPr>
          <a:lstStyle/>
          <a:p>
            <a:r>
              <a:rPr lang="en-US" sz="3200" b="1" i="1" dirty="0" smtClean="0">
                <a:solidFill>
                  <a:srgbClr val="C00000"/>
                </a:solidFill>
                <a:latin typeface="FranklinGothic-DemiItal"/>
              </a:rPr>
              <a:t>Spring Boot Support  </a:t>
            </a:r>
            <a:endParaRPr lang="en-US" sz="3200" dirty="0">
              <a:solidFill>
                <a:srgbClr val="C00000"/>
              </a:solidFill>
            </a:endParaRPr>
          </a:p>
        </p:txBody>
      </p:sp>
      <p:sp>
        <p:nvSpPr>
          <p:cNvPr id="18" name="Rectangle 17"/>
          <p:cNvSpPr/>
          <p:nvPr/>
        </p:nvSpPr>
        <p:spPr>
          <a:xfrm>
            <a:off x="184731" y="807151"/>
            <a:ext cx="11887199" cy="369332"/>
          </a:xfrm>
          <a:prstGeom prst="rect">
            <a:avLst/>
          </a:prstGeom>
        </p:spPr>
        <p:txBody>
          <a:bodyPr wrap="square">
            <a:spAutoFit/>
          </a:bodyPr>
          <a:lstStyle/>
          <a:p>
            <a:r>
              <a:rPr lang="en-US" dirty="0" smtClean="0"/>
              <a:t>A </a:t>
            </a:r>
            <a:r>
              <a:rPr lang="en-US" dirty="0"/>
              <a:t>fallback error page for browsers (a.k.a. the </a:t>
            </a:r>
            <a:r>
              <a:rPr lang="en-US" dirty="0" err="1"/>
              <a:t>Whitelabel</a:t>
            </a:r>
            <a:r>
              <a:rPr lang="en-US" dirty="0"/>
              <a:t> Error Page) and a JSON response for RESTful, non-HTML requests:</a:t>
            </a:r>
          </a:p>
        </p:txBody>
      </p:sp>
      <p:pic>
        <p:nvPicPr>
          <p:cNvPr id="23" name="Picture 22"/>
          <p:cNvPicPr>
            <a:picLocks noChangeAspect="1"/>
          </p:cNvPicPr>
          <p:nvPr/>
        </p:nvPicPr>
        <p:blipFill>
          <a:blip r:embed="rId3"/>
          <a:stretch>
            <a:fillRect/>
          </a:stretch>
        </p:blipFill>
        <p:spPr>
          <a:xfrm>
            <a:off x="473251" y="1528557"/>
            <a:ext cx="6391275" cy="1495425"/>
          </a:xfrm>
          <a:prstGeom prst="rect">
            <a:avLst/>
          </a:prstGeom>
        </p:spPr>
      </p:pic>
      <p:sp>
        <p:nvSpPr>
          <p:cNvPr id="24" name="Rectangle 23"/>
          <p:cNvSpPr/>
          <p:nvPr/>
        </p:nvSpPr>
        <p:spPr>
          <a:xfrm>
            <a:off x="327376" y="3371969"/>
            <a:ext cx="11458223" cy="1477328"/>
          </a:xfrm>
          <a:prstGeom prst="rect">
            <a:avLst/>
          </a:prstGeom>
        </p:spPr>
        <p:txBody>
          <a:bodyPr wrap="square">
            <a:spAutoFit/>
          </a:bodyPr>
          <a:lstStyle/>
          <a:p>
            <a:r>
              <a:rPr lang="en-US" dirty="0">
                <a:solidFill>
                  <a:srgbClr val="000000"/>
                </a:solidFill>
                <a:latin typeface="raleway"/>
              </a:rPr>
              <a:t>As usual, Spring Boot allows configuring these features with properties:</a:t>
            </a:r>
          </a:p>
          <a:p>
            <a:pPr>
              <a:buFont typeface="Arial" panose="020B0604020202020204" pitchFamily="34" charset="0"/>
              <a:buChar char="•"/>
            </a:pPr>
            <a:r>
              <a:rPr lang="en-US" i="1" dirty="0" smtClean="0">
                <a:solidFill>
                  <a:srgbClr val="000000"/>
                </a:solidFill>
                <a:latin typeface="raleway"/>
              </a:rPr>
              <a:t> </a:t>
            </a:r>
            <a:r>
              <a:rPr lang="en-US" b="1" i="1" dirty="0" err="1" smtClean="0">
                <a:solidFill>
                  <a:srgbClr val="000000"/>
                </a:solidFill>
                <a:latin typeface="raleway"/>
              </a:rPr>
              <a:t>server.error.whitelabel.enabled</a:t>
            </a:r>
            <a:r>
              <a:rPr lang="en-US" dirty="0">
                <a:solidFill>
                  <a:srgbClr val="000000"/>
                </a:solidFill>
                <a:latin typeface="raleway"/>
              </a:rPr>
              <a:t>: can be used to disable the </a:t>
            </a:r>
            <a:r>
              <a:rPr lang="en-US" dirty="0" err="1">
                <a:solidFill>
                  <a:srgbClr val="000000"/>
                </a:solidFill>
                <a:latin typeface="raleway"/>
              </a:rPr>
              <a:t>Whitelabel</a:t>
            </a:r>
            <a:r>
              <a:rPr lang="en-US" dirty="0">
                <a:solidFill>
                  <a:srgbClr val="000000"/>
                </a:solidFill>
                <a:latin typeface="raleway"/>
              </a:rPr>
              <a:t> Error Page and rely on the servlet container to provide an HTML error message</a:t>
            </a:r>
          </a:p>
          <a:p>
            <a:pPr>
              <a:buFont typeface="Arial" panose="020B0604020202020204" pitchFamily="34" charset="0"/>
              <a:buChar char="•"/>
            </a:pPr>
            <a:r>
              <a:rPr lang="en-US" b="1" i="1" dirty="0" smtClean="0">
                <a:solidFill>
                  <a:srgbClr val="000000"/>
                </a:solidFill>
                <a:latin typeface="raleway"/>
              </a:rPr>
              <a:t> </a:t>
            </a:r>
            <a:r>
              <a:rPr lang="en-US" b="1" i="1" dirty="0" err="1" smtClean="0">
                <a:solidFill>
                  <a:srgbClr val="000000"/>
                </a:solidFill>
                <a:latin typeface="raleway"/>
              </a:rPr>
              <a:t>server.error.include-stacktrace</a:t>
            </a:r>
            <a:r>
              <a:rPr lang="en-US" dirty="0">
                <a:solidFill>
                  <a:srgbClr val="000000"/>
                </a:solidFill>
                <a:latin typeface="raleway"/>
              </a:rPr>
              <a:t>: with an </a:t>
            </a:r>
            <a:r>
              <a:rPr lang="en-US" i="1" dirty="0">
                <a:solidFill>
                  <a:srgbClr val="000000"/>
                </a:solidFill>
                <a:latin typeface="raleway"/>
              </a:rPr>
              <a:t>always </a:t>
            </a:r>
            <a:r>
              <a:rPr lang="en-US" dirty="0">
                <a:solidFill>
                  <a:srgbClr val="000000"/>
                </a:solidFill>
                <a:latin typeface="raleway"/>
              </a:rPr>
              <a:t>value; includes the </a:t>
            </a:r>
            <a:r>
              <a:rPr lang="en-US" dirty="0" err="1">
                <a:solidFill>
                  <a:srgbClr val="000000"/>
                </a:solidFill>
                <a:latin typeface="raleway"/>
              </a:rPr>
              <a:t>stacktrace</a:t>
            </a:r>
            <a:r>
              <a:rPr lang="en-US" dirty="0">
                <a:solidFill>
                  <a:srgbClr val="000000"/>
                </a:solidFill>
                <a:latin typeface="raleway"/>
              </a:rPr>
              <a:t> in both the HTML and the JSON default response</a:t>
            </a:r>
            <a:endParaRPr lang="en-US" b="0" i="0" dirty="0">
              <a:solidFill>
                <a:srgbClr val="000000"/>
              </a:solidFill>
              <a:effectLst/>
              <a:latin typeface="raleway"/>
            </a:endParaRPr>
          </a:p>
        </p:txBody>
      </p:sp>
      <p:sp>
        <p:nvSpPr>
          <p:cNvPr id="26" name="Rectangle 25"/>
          <p:cNvSpPr/>
          <p:nvPr/>
        </p:nvSpPr>
        <p:spPr>
          <a:xfrm>
            <a:off x="229564" y="4942891"/>
            <a:ext cx="11842365" cy="646331"/>
          </a:xfrm>
          <a:prstGeom prst="rect">
            <a:avLst/>
          </a:prstGeom>
        </p:spPr>
        <p:txBody>
          <a:bodyPr wrap="square">
            <a:spAutoFit/>
          </a:bodyPr>
          <a:lstStyle/>
          <a:p>
            <a:r>
              <a:rPr lang="en-US" dirty="0">
                <a:solidFill>
                  <a:srgbClr val="000000"/>
                </a:solidFill>
                <a:latin typeface="raleway"/>
              </a:rPr>
              <a:t>Apart from these properties,</a:t>
            </a:r>
            <a:r>
              <a:rPr lang="en-US" b="1" dirty="0">
                <a:solidFill>
                  <a:srgbClr val="000000"/>
                </a:solidFill>
                <a:latin typeface="raleway"/>
              </a:rPr>
              <a:t> we can provide our own view-resolver mapping for /</a:t>
            </a:r>
            <a:r>
              <a:rPr lang="en-US" b="1" i="1" dirty="0">
                <a:solidFill>
                  <a:srgbClr val="000000"/>
                </a:solidFill>
                <a:latin typeface="raleway"/>
              </a:rPr>
              <a:t>error, </a:t>
            </a:r>
            <a:r>
              <a:rPr lang="en-US" b="1" dirty="0">
                <a:solidFill>
                  <a:srgbClr val="000000"/>
                </a:solidFill>
                <a:latin typeface="raleway"/>
              </a:rPr>
              <a:t>overriding the </a:t>
            </a:r>
            <a:r>
              <a:rPr lang="en-US" b="1" dirty="0" err="1">
                <a:solidFill>
                  <a:srgbClr val="000000"/>
                </a:solidFill>
                <a:latin typeface="raleway"/>
              </a:rPr>
              <a:t>Whitelabel</a:t>
            </a:r>
            <a:r>
              <a:rPr lang="en-US" b="1" dirty="0">
                <a:solidFill>
                  <a:srgbClr val="000000"/>
                </a:solidFill>
                <a:latin typeface="raleway"/>
              </a:rPr>
              <a:t> Page.</a:t>
            </a:r>
            <a:endParaRPr lang="en-US" dirty="0"/>
          </a:p>
        </p:txBody>
      </p:sp>
      <p:sp>
        <p:nvSpPr>
          <p:cNvPr id="28" name="Rectangle 27"/>
          <p:cNvSpPr/>
          <p:nvPr/>
        </p:nvSpPr>
        <p:spPr>
          <a:xfrm>
            <a:off x="201340" y="5682816"/>
            <a:ext cx="6758258" cy="954107"/>
          </a:xfrm>
          <a:prstGeom prst="rect">
            <a:avLst/>
          </a:prstGeom>
        </p:spPr>
        <p:txBody>
          <a:bodyPr wrap="square">
            <a:spAutoFit/>
          </a:bodyPr>
          <a:lstStyle/>
          <a:p>
            <a:r>
              <a:rPr lang="en-US" sz="1400" dirty="0">
                <a:solidFill>
                  <a:srgbClr val="1F7199"/>
                </a:solidFill>
                <a:latin typeface="source code pro"/>
              </a:rPr>
              <a:t>@Component</a:t>
            </a:r>
            <a:r>
              <a:rPr lang="en-US" sz="1400" dirty="0">
                <a:solidFill>
                  <a:srgbClr val="444444"/>
                </a:solidFill>
                <a:latin typeface="source code pro"/>
              </a:rPr>
              <a:t> </a:t>
            </a:r>
            <a:r>
              <a:rPr lang="en-US" sz="1400" b="1" dirty="0">
                <a:solidFill>
                  <a:srgbClr val="63B175"/>
                </a:solidFill>
                <a:latin typeface="source code pro"/>
              </a:rPr>
              <a:t>public</a:t>
            </a:r>
            <a:r>
              <a:rPr lang="en-US" sz="1400" dirty="0">
                <a:solidFill>
                  <a:srgbClr val="444444"/>
                </a:solidFill>
                <a:latin typeface="source code pro"/>
              </a:rPr>
              <a:t> </a:t>
            </a:r>
            <a:r>
              <a:rPr lang="en-US" sz="1400" b="1" dirty="0">
                <a:solidFill>
                  <a:srgbClr val="63B175"/>
                </a:solidFill>
                <a:latin typeface="source code pro"/>
              </a:rPr>
              <a:t>class</a:t>
            </a:r>
            <a:r>
              <a:rPr lang="en-US" sz="1400" dirty="0">
                <a:solidFill>
                  <a:srgbClr val="444444"/>
                </a:solidFill>
                <a:latin typeface="source code pro"/>
              </a:rPr>
              <a:t> </a:t>
            </a:r>
            <a:r>
              <a:rPr lang="en-US" sz="1400" b="1" dirty="0" err="1">
                <a:solidFill>
                  <a:srgbClr val="267438"/>
                </a:solidFill>
                <a:latin typeface="source code pro"/>
              </a:rPr>
              <a:t>MyCustomErrorAttributes</a:t>
            </a:r>
            <a:r>
              <a:rPr lang="en-US" sz="1400" dirty="0">
                <a:solidFill>
                  <a:srgbClr val="444444"/>
                </a:solidFill>
                <a:latin typeface="source code pro"/>
              </a:rPr>
              <a:t> </a:t>
            </a:r>
            <a:r>
              <a:rPr lang="en-US" sz="1400" b="1" dirty="0">
                <a:solidFill>
                  <a:srgbClr val="63B175"/>
                </a:solidFill>
                <a:latin typeface="source code pro"/>
              </a:rPr>
              <a:t>extends</a:t>
            </a:r>
            <a:r>
              <a:rPr lang="en-US" sz="1400" dirty="0">
                <a:solidFill>
                  <a:srgbClr val="444444"/>
                </a:solidFill>
                <a:latin typeface="source code pro"/>
              </a:rPr>
              <a:t> </a:t>
            </a:r>
            <a:r>
              <a:rPr lang="en-US" sz="1400" b="1" dirty="0" err="1">
                <a:solidFill>
                  <a:srgbClr val="267438"/>
                </a:solidFill>
                <a:latin typeface="source code pro"/>
              </a:rPr>
              <a:t>DefaultErrorAttributes</a:t>
            </a:r>
            <a:r>
              <a:rPr lang="en-US" sz="1400" dirty="0">
                <a:solidFill>
                  <a:srgbClr val="444444"/>
                </a:solidFill>
                <a:latin typeface="source code pro"/>
              </a:rPr>
              <a:t> { </a:t>
            </a:r>
            <a:r>
              <a:rPr lang="en-US" sz="1400" dirty="0">
                <a:solidFill>
                  <a:srgbClr val="1F7199"/>
                </a:solidFill>
                <a:latin typeface="source code pro"/>
              </a:rPr>
              <a:t>@Override</a:t>
            </a:r>
            <a:r>
              <a:rPr lang="en-US" sz="1400" dirty="0">
                <a:solidFill>
                  <a:srgbClr val="444444"/>
                </a:solidFill>
                <a:latin typeface="source code pro"/>
              </a:rPr>
              <a:t> </a:t>
            </a:r>
            <a:r>
              <a:rPr lang="en-US" sz="1400" b="1" dirty="0">
                <a:solidFill>
                  <a:srgbClr val="63B175"/>
                </a:solidFill>
                <a:latin typeface="source code pro"/>
              </a:rPr>
              <a:t>public</a:t>
            </a:r>
            <a:r>
              <a:rPr lang="en-US" sz="1400" dirty="0">
                <a:solidFill>
                  <a:srgbClr val="444444"/>
                </a:solidFill>
                <a:latin typeface="source code pro"/>
              </a:rPr>
              <a:t> Map&lt;String, Object&gt; </a:t>
            </a:r>
            <a:r>
              <a:rPr lang="en-US" sz="1400" b="1" dirty="0" err="1">
                <a:solidFill>
                  <a:srgbClr val="267438"/>
                </a:solidFill>
                <a:latin typeface="source code pro"/>
              </a:rPr>
              <a:t>getErrorAttributes</a:t>
            </a:r>
            <a:r>
              <a:rPr lang="en-US" sz="1400" dirty="0" smtClean="0">
                <a:solidFill>
                  <a:srgbClr val="444444"/>
                </a:solidFill>
                <a:latin typeface="source code pro"/>
              </a:rPr>
              <a:t>(</a:t>
            </a:r>
          </a:p>
          <a:p>
            <a:r>
              <a:rPr lang="en-US" sz="1400" dirty="0" smtClean="0">
                <a:solidFill>
                  <a:srgbClr val="444444"/>
                </a:solidFill>
                <a:latin typeface="source code pro"/>
              </a:rPr>
              <a:t>… </a:t>
            </a:r>
            <a:endParaRPr lang="en-US" sz="1400" dirty="0"/>
          </a:p>
        </p:txBody>
      </p:sp>
      <p:sp>
        <p:nvSpPr>
          <p:cNvPr id="29" name="Rectangle 28"/>
          <p:cNvSpPr/>
          <p:nvPr/>
        </p:nvSpPr>
        <p:spPr>
          <a:xfrm>
            <a:off x="6660445" y="5682816"/>
            <a:ext cx="5411484" cy="738664"/>
          </a:xfrm>
          <a:prstGeom prst="rect">
            <a:avLst/>
          </a:prstGeom>
        </p:spPr>
        <p:txBody>
          <a:bodyPr wrap="square">
            <a:spAutoFit/>
          </a:bodyPr>
          <a:lstStyle/>
          <a:p>
            <a:r>
              <a:rPr lang="en-US" sz="1400" dirty="0">
                <a:solidFill>
                  <a:srgbClr val="1F7199"/>
                </a:solidFill>
                <a:latin typeface="source code pro"/>
              </a:rPr>
              <a:t>@Component</a:t>
            </a:r>
            <a:r>
              <a:rPr lang="en-US" sz="1400" dirty="0">
                <a:solidFill>
                  <a:srgbClr val="444444"/>
                </a:solidFill>
                <a:latin typeface="source code pro"/>
              </a:rPr>
              <a:t> </a:t>
            </a:r>
            <a:r>
              <a:rPr lang="en-US" sz="1400" b="1" dirty="0">
                <a:solidFill>
                  <a:srgbClr val="63B175"/>
                </a:solidFill>
                <a:latin typeface="source code pro"/>
              </a:rPr>
              <a:t>public</a:t>
            </a:r>
            <a:r>
              <a:rPr lang="en-US" sz="1400" dirty="0">
                <a:solidFill>
                  <a:srgbClr val="444444"/>
                </a:solidFill>
                <a:latin typeface="source code pro"/>
              </a:rPr>
              <a:t> </a:t>
            </a:r>
            <a:r>
              <a:rPr lang="en-US" sz="1400" b="1" dirty="0">
                <a:solidFill>
                  <a:srgbClr val="63B175"/>
                </a:solidFill>
                <a:latin typeface="source code pro"/>
              </a:rPr>
              <a:t>class</a:t>
            </a:r>
            <a:r>
              <a:rPr lang="en-US" sz="1400" dirty="0">
                <a:solidFill>
                  <a:srgbClr val="444444"/>
                </a:solidFill>
                <a:latin typeface="source code pro"/>
              </a:rPr>
              <a:t> </a:t>
            </a:r>
            <a:r>
              <a:rPr lang="en-US" sz="1400" b="1" dirty="0" err="1">
                <a:solidFill>
                  <a:srgbClr val="267438"/>
                </a:solidFill>
                <a:latin typeface="source code pro"/>
              </a:rPr>
              <a:t>MyErrorController</a:t>
            </a:r>
            <a:r>
              <a:rPr lang="en-US" sz="1400" dirty="0">
                <a:solidFill>
                  <a:srgbClr val="444444"/>
                </a:solidFill>
                <a:latin typeface="source code pro"/>
              </a:rPr>
              <a:t> </a:t>
            </a:r>
            <a:r>
              <a:rPr lang="en-US" sz="1400" b="1" dirty="0">
                <a:solidFill>
                  <a:srgbClr val="63B175"/>
                </a:solidFill>
                <a:latin typeface="source code pro"/>
              </a:rPr>
              <a:t>extends</a:t>
            </a:r>
            <a:r>
              <a:rPr lang="en-US" sz="1400" dirty="0">
                <a:solidFill>
                  <a:srgbClr val="444444"/>
                </a:solidFill>
                <a:latin typeface="source code pro"/>
              </a:rPr>
              <a:t> </a:t>
            </a:r>
            <a:r>
              <a:rPr lang="en-US" sz="1400" b="1" dirty="0" err="1">
                <a:solidFill>
                  <a:srgbClr val="267438"/>
                </a:solidFill>
                <a:latin typeface="source code pro"/>
              </a:rPr>
              <a:t>BasicErrorController</a:t>
            </a:r>
            <a:r>
              <a:rPr lang="en-US" sz="1400" dirty="0">
                <a:solidFill>
                  <a:srgbClr val="444444"/>
                </a:solidFill>
                <a:latin typeface="source code pro"/>
              </a:rPr>
              <a:t> { </a:t>
            </a:r>
            <a:r>
              <a:rPr lang="en-US" sz="1400" b="1" dirty="0">
                <a:solidFill>
                  <a:srgbClr val="63B175"/>
                </a:solidFill>
                <a:latin typeface="source code pro"/>
              </a:rPr>
              <a:t>public</a:t>
            </a:r>
            <a:r>
              <a:rPr lang="en-US" sz="1400" dirty="0">
                <a:solidFill>
                  <a:srgbClr val="444444"/>
                </a:solidFill>
                <a:latin typeface="source code pro"/>
              </a:rPr>
              <a:t> </a:t>
            </a:r>
            <a:r>
              <a:rPr lang="en-US" sz="1400" b="1" dirty="0" err="1">
                <a:solidFill>
                  <a:srgbClr val="267438"/>
                </a:solidFill>
                <a:latin typeface="source code pro"/>
              </a:rPr>
              <a:t>MyErrorController</a:t>
            </a:r>
            <a:r>
              <a:rPr lang="en-US" sz="1400" dirty="0">
                <a:solidFill>
                  <a:srgbClr val="444444"/>
                </a:solidFill>
                <a:latin typeface="source code pro"/>
              </a:rPr>
              <a:t>(</a:t>
            </a:r>
            <a:r>
              <a:rPr lang="en-US" sz="1400" dirty="0" err="1">
                <a:solidFill>
                  <a:srgbClr val="444444"/>
                </a:solidFill>
                <a:latin typeface="source code pro"/>
              </a:rPr>
              <a:t>ErrorAttributes</a:t>
            </a:r>
            <a:r>
              <a:rPr lang="en-US" sz="1400" dirty="0">
                <a:solidFill>
                  <a:srgbClr val="444444"/>
                </a:solidFill>
                <a:latin typeface="source code pro"/>
              </a:rPr>
              <a:t> </a:t>
            </a:r>
            <a:r>
              <a:rPr lang="en-US" sz="1400" dirty="0" err="1">
                <a:solidFill>
                  <a:srgbClr val="444444"/>
                </a:solidFill>
                <a:latin typeface="source code pro"/>
              </a:rPr>
              <a:t>errorAttributes</a:t>
            </a:r>
            <a:r>
              <a:rPr lang="en-US" sz="1400" dirty="0">
                <a:solidFill>
                  <a:srgbClr val="444444"/>
                </a:solidFill>
                <a:latin typeface="source code pro"/>
              </a:rPr>
              <a:t>) { </a:t>
            </a:r>
            <a:r>
              <a:rPr lang="en-US" sz="1400" b="1" dirty="0">
                <a:solidFill>
                  <a:srgbClr val="63B175"/>
                </a:solidFill>
                <a:latin typeface="source code pro"/>
              </a:rPr>
              <a:t>super</a:t>
            </a:r>
            <a:r>
              <a:rPr lang="en-US" sz="1400" dirty="0">
                <a:solidFill>
                  <a:srgbClr val="444444"/>
                </a:solidFill>
                <a:latin typeface="source code pro"/>
              </a:rPr>
              <a:t>(</a:t>
            </a:r>
            <a:r>
              <a:rPr lang="en-US" sz="1400" dirty="0" err="1">
                <a:solidFill>
                  <a:srgbClr val="444444"/>
                </a:solidFill>
                <a:latin typeface="source code pro"/>
              </a:rPr>
              <a:t>errorAttributes</a:t>
            </a:r>
            <a:r>
              <a:rPr lang="en-US" sz="1400" dirty="0">
                <a:solidFill>
                  <a:srgbClr val="444444"/>
                </a:solidFill>
                <a:latin typeface="source code pro"/>
              </a:rPr>
              <a:t>, </a:t>
            </a:r>
            <a:r>
              <a:rPr lang="en-US" sz="1400" b="1" dirty="0">
                <a:solidFill>
                  <a:srgbClr val="63B175"/>
                </a:solidFill>
                <a:latin typeface="source code pro"/>
              </a:rPr>
              <a:t>new</a:t>
            </a:r>
            <a:r>
              <a:rPr lang="en-US" sz="1400" dirty="0">
                <a:solidFill>
                  <a:srgbClr val="444444"/>
                </a:solidFill>
                <a:latin typeface="source code pro"/>
              </a:rPr>
              <a:t> </a:t>
            </a:r>
            <a:r>
              <a:rPr lang="en-US" sz="1400" dirty="0" err="1">
                <a:solidFill>
                  <a:srgbClr val="444444"/>
                </a:solidFill>
                <a:latin typeface="source code pro"/>
              </a:rPr>
              <a:t>ErrorProperties</a:t>
            </a:r>
            <a:r>
              <a:rPr lang="en-US" sz="1400" dirty="0">
                <a:solidFill>
                  <a:srgbClr val="444444"/>
                </a:solidFill>
                <a:latin typeface="source code pro"/>
              </a:rPr>
              <a:t>()); }</a:t>
            </a:r>
            <a:endParaRPr lang="en-US" sz="1400" dirty="0"/>
          </a:p>
        </p:txBody>
      </p:sp>
      <p:cxnSp>
        <p:nvCxnSpPr>
          <p:cNvPr id="31" name="Straight Connector 30"/>
          <p:cNvCxnSpPr/>
          <p:nvPr/>
        </p:nvCxnSpPr>
        <p:spPr>
          <a:xfrm flipH="1">
            <a:off x="6039556" y="5682816"/>
            <a:ext cx="11288" cy="9541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272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7" name="Picture 26"/>
          <p:cNvPicPr>
            <a:picLocks noChangeAspect="1"/>
          </p:cNvPicPr>
          <p:nvPr/>
        </p:nvPicPr>
        <p:blipFill>
          <a:blip r:embed="rId3"/>
          <a:stretch>
            <a:fillRect/>
          </a:stretch>
        </p:blipFill>
        <p:spPr>
          <a:xfrm>
            <a:off x="11289" y="10067"/>
            <a:ext cx="7292069" cy="4976949"/>
          </a:xfrm>
          <a:prstGeom prst="rect">
            <a:avLst/>
          </a:prstGeom>
        </p:spPr>
      </p:pic>
      <p:sp>
        <p:nvSpPr>
          <p:cNvPr id="28" name="TextBox 27"/>
          <p:cNvSpPr txBox="1"/>
          <p:nvPr/>
        </p:nvSpPr>
        <p:spPr>
          <a:xfrm>
            <a:off x="7619999" y="2258328"/>
            <a:ext cx="4323646" cy="830997"/>
          </a:xfrm>
          <a:prstGeom prst="rect">
            <a:avLst/>
          </a:prstGeom>
          <a:noFill/>
        </p:spPr>
        <p:txBody>
          <a:bodyPr wrap="square" rtlCol="0">
            <a:spAutoFit/>
          </a:bodyPr>
          <a:lstStyle/>
          <a:p>
            <a:pPr marL="457200" lvl="0" indent="-228600" eaLnBrk="0" fontAlgn="base" hangingPunct="0">
              <a:spcBef>
                <a:spcPct val="0"/>
              </a:spcBef>
              <a:spcAft>
                <a:spcPct val="0"/>
              </a:spcAft>
              <a:buSzPts val="1400"/>
              <a:defRPr/>
            </a:pPr>
            <a:r>
              <a:rPr lang="en-US" sz="4800" b="1" dirty="0">
                <a:solidFill>
                  <a:schemeClr val="dk1"/>
                </a:solidFill>
                <a:ea typeface="Calibri"/>
                <a:cs typeface="Calibri"/>
                <a:sym typeface="Calibri"/>
              </a:rPr>
              <a:t> </a:t>
            </a:r>
            <a:r>
              <a:rPr lang="en-US" sz="4800" b="1" dirty="0" smtClean="0">
                <a:solidFill>
                  <a:schemeClr val="dk1"/>
                </a:solidFill>
                <a:ea typeface="Calibri"/>
                <a:cs typeface="Calibri"/>
                <a:sym typeface="Calibri"/>
              </a:rPr>
              <a:t>THANK YOU</a:t>
            </a:r>
            <a:endParaRPr lang="en-US" sz="4800" b="1" dirty="0" smtClean="0">
              <a:solidFill>
                <a:schemeClr val="dk1"/>
              </a:solidFill>
              <a:ea typeface="Calibri"/>
              <a:cs typeface="Calibri"/>
              <a:sym typeface="Calibri"/>
            </a:endParaRPr>
          </a:p>
        </p:txBody>
      </p:sp>
      <p:sp>
        <p:nvSpPr>
          <p:cNvPr id="25" name="TextBox 24"/>
          <p:cNvSpPr txBox="1"/>
          <p:nvPr/>
        </p:nvSpPr>
        <p:spPr>
          <a:xfrm>
            <a:off x="101601" y="5174211"/>
            <a:ext cx="8658578" cy="1477328"/>
          </a:xfrm>
          <a:prstGeom prst="rect">
            <a:avLst/>
          </a:prstGeom>
          <a:noFill/>
        </p:spPr>
        <p:txBody>
          <a:bodyPr wrap="square" rtlCol="0">
            <a:spAutoFit/>
          </a:bodyPr>
          <a:lstStyle/>
          <a:p>
            <a:pPr marL="457200" lvl="0" indent="-228600" eaLnBrk="0" fontAlgn="base" hangingPunct="0">
              <a:spcBef>
                <a:spcPct val="0"/>
              </a:spcBef>
              <a:spcAft>
                <a:spcPct val="0"/>
              </a:spcAft>
              <a:buSzPts val="1400"/>
              <a:defRPr/>
            </a:pPr>
            <a:r>
              <a:rPr lang="en-US" sz="2000" b="1" dirty="0" smtClean="0">
                <a:solidFill>
                  <a:schemeClr val="dk1"/>
                </a:solidFill>
                <a:ea typeface="Calibri"/>
                <a:cs typeface="Calibri"/>
                <a:sym typeface="Calibri"/>
              </a:rPr>
              <a:t>References</a:t>
            </a:r>
            <a:endParaRPr lang="en-US" sz="1400" b="1" dirty="0" smtClean="0">
              <a:solidFill>
                <a:schemeClr val="dk1"/>
              </a:solidFill>
              <a:ea typeface="Calibri"/>
              <a:cs typeface="Calibri"/>
              <a:sym typeface="Calibri"/>
            </a:endParaRPr>
          </a:p>
          <a:p>
            <a:pPr marL="457200" lvl="0" indent="-228600" eaLnBrk="0" fontAlgn="base" hangingPunct="0">
              <a:spcBef>
                <a:spcPct val="0"/>
              </a:spcBef>
              <a:spcAft>
                <a:spcPct val="0"/>
              </a:spcAft>
              <a:buSzPts val="1400"/>
              <a:defRPr/>
            </a:pPr>
            <a:r>
              <a:rPr lang="en-US" sz="1400" dirty="0">
                <a:solidFill>
                  <a:schemeClr val="dk1"/>
                </a:solidFill>
                <a:ea typeface="Calibri"/>
                <a:cs typeface="Calibri"/>
                <a:sym typeface="Calibri"/>
                <a:hlinkClick r:id="rId4"/>
              </a:rPr>
              <a:t>https://</a:t>
            </a:r>
            <a:r>
              <a:rPr lang="en-US" sz="1400" dirty="0" smtClean="0">
                <a:solidFill>
                  <a:schemeClr val="dk1"/>
                </a:solidFill>
                <a:ea typeface="Calibri"/>
                <a:cs typeface="Calibri"/>
                <a:sym typeface="Calibri"/>
                <a:hlinkClick r:id="rId4"/>
              </a:rPr>
              <a:t>github.com/azatsatklichov/vatinfo</a:t>
            </a:r>
            <a:endParaRPr lang="en-US" sz="1400" dirty="0" smtClean="0">
              <a:solidFill>
                <a:schemeClr val="dk1"/>
              </a:solidFill>
              <a:ea typeface="Calibri"/>
              <a:cs typeface="Calibri"/>
              <a:sym typeface="Calibri"/>
            </a:endParaRPr>
          </a:p>
          <a:p>
            <a:pPr marL="457200" lvl="0" indent="-228600" eaLnBrk="0" fontAlgn="base" hangingPunct="0">
              <a:spcBef>
                <a:spcPct val="0"/>
              </a:spcBef>
              <a:spcAft>
                <a:spcPct val="0"/>
              </a:spcAft>
              <a:buSzPts val="1400"/>
              <a:defRPr/>
            </a:pPr>
            <a:r>
              <a:rPr lang="en-US" sz="1400" dirty="0" smtClean="0">
                <a:solidFill>
                  <a:schemeClr val="dk1"/>
                </a:solidFill>
                <a:ea typeface="Calibri"/>
                <a:cs typeface="Calibri"/>
                <a:sym typeface="Calibri"/>
                <a:hlinkClick r:id="rId5"/>
              </a:rPr>
              <a:t>https</a:t>
            </a:r>
            <a:r>
              <a:rPr lang="en-US" sz="1400" dirty="0">
                <a:solidFill>
                  <a:schemeClr val="dk1"/>
                </a:solidFill>
                <a:ea typeface="Calibri"/>
                <a:cs typeface="Calibri"/>
                <a:sym typeface="Calibri"/>
                <a:hlinkClick r:id="rId5"/>
              </a:rPr>
              <a:t>://</a:t>
            </a:r>
            <a:r>
              <a:rPr lang="en-US" sz="1400" dirty="0" smtClean="0">
                <a:solidFill>
                  <a:schemeClr val="dk1"/>
                </a:solidFill>
                <a:ea typeface="Calibri"/>
                <a:cs typeface="Calibri"/>
                <a:sym typeface="Calibri"/>
                <a:hlinkClick r:id="rId5"/>
              </a:rPr>
              <a:t>www.manning.com/books/spring-in-action-fourth-edition</a:t>
            </a:r>
            <a:endParaRPr lang="en-US" sz="1400" dirty="0" smtClean="0">
              <a:solidFill>
                <a:schemeClr val="dk1"/>
              </a:solidFill>
              <a:ea typeface="Calibri"/>
              <a:cs typeface="Calibri"/>
              <a:sym typeface="Calibri"/>
            </a:endParaRPr>
          </a:p>
          <a:p>
            <a:pPr marL="457200" lvl="0" indent="-228600" eaLnBrk="0" fontAlgn="base" hangingPunct="0">
              <a:spcBef>
                <a:spcPct val="0"/>
              </a:spcBef>
              <a:spcAft>
                <a:spcPct val="0"/>
              </a:spcAft>
              <a:buSzPts val="1400"/>
              <a:defRPr/>
            </a:pPr>
            <a:r>
              <a:rPr lang="en-US" sz="1400" dirty="0">
                <a:solidFill>
                  <a:schemeClr val="dk1"/>
                </a:solidFill>
                <a:ea typeface="Calibri"/>
                <a:cs typeface="Calibri"/>
                <a:sym typeface="Calibri"/>
                <a:hlinkClick r:id="rId6"/>
              </a:rPr>
              <a:t>https://</a:t>
            </a:r>
            <a:r>
              <a:rPr lang="en-US" sz="1400" dirty="0" smtClean="0">
                <a:solidFill>
                  <a:schemeClr val="dk1"/>
                </a:solidFill>
                <a:ea typeface="Calibri"/>
                <a:cs typeface="Calibri"/>
                <a:sym typeface="Calibri"/>
                <a:hlinkClick r:id="rId6"/>
              </a:rPr>
              <a:t>developer.mozilla.org/en-US/docs/Web/HTTP/Methods</a:t>
            </a:r>
            <a:endParaRPr lang="en-US" sz="1400" dirty="0" smtClean="0">
              <a:solidFill>
                <a:schemeClr val="dk1"/>
              </a:solidFill>
              <a:ea typeface="Calibri"/>
              <a:cs typeface="Calibri"/>
              <a:sym typeface="Calibri"/>
            </a:endParaRPr>
          </a:p>
          <a:p>
            <a:pPr marL="457200" lvl="0" indent="-228600" eaLnBrk="0" fontAlgn="base" hangingPunct="0">
              <a:spcBef>
                <a:spcPct val="0"/>
              </a:spcBef>
              <a:spcAft>
                <a:spcPct val="0"/>
              </a:spcAft>
              <a:buSzPts val="1400"/>
              <a:defRPr/>
            </a:pPr>
            <a:r>
              <a:rPr lang="en-US" sz="1400" dirty="0">
                <a:solidFill>
                  <a:schemeClr val="dk1"/>
                </a:solidFill>
                <a:ea typeface="Calibri"/>
                <a:cs typeface="Calibri"/>
                <a:sym typeface="Calibri"/>
                <a:hlinkClick r:id="rId7"/>
              </a:rPr>
              <a:t>https://</a:t>
            </a:r>
            <a:r>
              <a:rPr lang="en-US" sz="1400" dirty="0" smtClean="0">
                <a:solidFill>
                  <a:schemeClr val="dk1"/>
                </a:solidFill>
                <a:ea typeface="Calibri"/>
                <a:cs typeface="Calibri"/>
                <a:sym typeface="Calibri"/>
                <a:hlinkClick r:id="rId7"/>
              </a:rPr>
              <a:t>spring.io/blog/2013/11/01/exception-handling-in-spring-mvc</a:t>
            </a:r>
            <a:r>
              <a:rPr lang="en-US" sz="1400" dirty="0" smtClean="0">
                <a:solidFill>
                  <a:schemeClr val="dk1"/>
                </a:solidFill>
                <a:ea typeface="Calibri"/>
                <a:cs typeface="Calibri"/>
                <a:sym typeface="Calibri"/>
              </a:rPr>
              <a:t>   </a:t>
            </a:r>
          </a:p>
          <a:p>
            <a:pPr marL="457200" lvl="0" indent="-228600" eaLnBrk="0" fontAlgn="base" hangingPunct="0">
              <a:spcBef>
                <a:spcPct val="0"/>
              </a:spcBef>
              <a:spcAft>
                <a:spcPct val="0"/>
              </a:spcAft>
              <a:buSzPts val="1400"/>
              <a:defRPr/>
            </a:pPr>
            <a:r>
              <a:rPr lang="en-US" sz="1400" dirty="0">
                <a:solidFill>
                  <a:schemeClr val="dk1"/>
                </a:solidFill>
                <a:ea typeface="Calibri"/>
                <a:cs typeface="Calibri"/>
                <a:sym typeface="Calibri"/>
                <a:hlinkClick r:id="rId8"/>
              </a:rPr>
              <a:t>https://</a:t>
            </a:r>
            <a:r>
              <a:rPr lang="en-US" sz="1400" dirty="0" smtClean="0">
                <a:solidFill>
                  <a:schemeClr val="dk1"/>
                </a:solidFill>
                <a:ea typeface="Calibri"/>
                <a:cs typeface="Calibri"/>
                <a:sym typeface="Calibri"/>
                <a:hlinkClick r:id="rId8"/>
              </a:rPr>
              <a:t>www.baeldung.com/exception-handling-for-rest-with-spring</a:t>
            </a:r>
            <a:r>
              <a:rPr lang="en-US" sz="1400" dirty="0" smtClean="0">
                <a:solidFill>
                  <a:schemeClr val="dk1"/>
                </a:solidFill>
                <a:ea typeface="Calibri"/>
                <a:cs typeface="Calibri"/>
                <a:sym typeface="Calibri"/>
              </a:rPr>
              <a:t> </a:t>
            </a:r>
          </a:p>
        </p:txBody>
      </p:sp>
    </p:spTree>
    <p:extLst>
      <p:ext uri="{BB962C8B-B14F-4D97-AF65-F5344CB8AC3E}">
        <p14:creationId xmlns:p14="http://schemas.microsoft.com/office/powerpoint/2010/main" val="3911537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p:cNvSpPr/>
          <p:nvPr/>
        </p:nvSpPr>
        <p:spPr>
          <a:xfrm>
            <a:off x="609650" y="284583"/>
            <a:ext cx="1770036" cy="646331"/>
          </a:xfrm>
          <a:prstGeom prst="rect">
            <a:avLst/>
          </a:prstGeom>
        </p:spPr>
        <p:txBody>
          <a:bodyPr wrap="none">
            <a:spAutoFit/>
          </a:bodyPr>
          <a:lstStyle/>
          <a:p>
            <a:r>
              <a:rPr lang="en-US" sz="3600" b="1" i="1" dirty="0" smtClean="0">
                <a:solidFill>
                  <a:srgbClr val="00B050"/>
                </a:solidFill>
              </a:rPr>
              <a:t>Agenda </a:t>
            </a:r>
            <a:endParaRPr lang="en-US" sz="3600" b="1" i="1" dirty="0">
              <a:solidFill>
                <a:srgbClr val="00B050"/>
              </a:solidFill>
            </a:endParaRPr>
          </a:p>
        </p:txBody>
      </p:sp>
      <p:sp>
        <p:nvSpPr>
          <p:cNvPr id="31" name="TextBox 30"/>
          <p:cNvSpPr txBox="1"/>
          <p:nvPr/>
        </p:nvSpPr>
        <p:spPr>
          <a:xfrm>
            <a:off x="520037" y="1536681"/>
            <a:ext cx="7698274" cy="2954655"/>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solidFill>
                  <a:schemeClr val="accent6">
                    <a:lumMod val="50000"/>
                  </a:schemeClr>
                </a:solidFill>
              </a:rPr>
              <a:t>Java Exceptions </a:t>
            </a:r>
          </a:p>
          <a:p>
            <a:pPr marL="285750" indent="-285750">
              <a:buFont typeface="Wingdings" panose="05000000000000000000" pitchFamily="2" charset="2"/>
              <a:buChar char="q"/>
            </a:pPr>
            <a:r>
              <a:rPr lang="en-US" sz="2400" dirty="0" smtClean="0">
                <a:solidFill>
                  <a:schemeClr val="accent6">
                    <a:lumMod val="50000"/>
                  </a:schemeClr>
                </a:solidFill>
              </a:rPr>
              <a:t>HTTP</a:t>
            </a:r>
            <a:r>
              <a:rPr lang="en-US" sz="2400" dirty="0">
                <a:solidFill>
                  <a:schemeClr val="accent6">
                    <a:lumMod val="50000"/>
                  </a:schemeClr>
                </a:solidFill>
              </a:rPr>
              <a:t> Request </a:t>
            </a:r>
            <a:r>
              <a:rPr lang="en-US" sz="2400" dirty="0" smtClean="0">
                <a:solidFill>
                  <a:schemeClr val="accent6">
                    <a:lumMod val="50000"/>
                  </a:schemeClr>
                </a:solidFill>
              </a:rPr>
              <a:t>Methods, Response Status Codes</a:t>
            </a:r>
          </a:p>
          <a:p>
            <a:pPr marL="285750" indent="-285750">
              <a:buFont typeface="Wingdings" panose="05000000000000000000" pitchFamily="2" charset="2"/>
              <a:buChar char="q"/>
            </a:pPr>
            <a:r>
              <a:rPr lang="en-US" sz="2400" dirty="0" smtClean="0">
                <a:solidFill>
                  <a:schemeClr val="accent6">
                    <a:lumMod val="50000"/>
                  </a:schemeClr>
                </a:solidFill>
              </a:rPr>
              <a:t>Handling </a:t>
            </a:r>
            <a:r>
              <a:rPr lang="en-US" sz="2400" dirty="0">
                <a:solidFill>
                  <a:schemeClr val="accent6">
                    <a:lumMod val="50000"/>
                  </a:schemeClr>
                </a:solidFill>
              </a:rPr>
              <a:t>exceptions in Spring Framework</a:t>
            </a:r>
          </a:p>
          <a:p>
            <a:pPr marL="285750" indent="-285750">
              <a:buFont typeface="Wingdings" panose="05000000000000000000" pitchFamily="2" charset="2"/>
              <a:buChar char="q"/>
            </a:pPr>
            <a:r>
              <a:rPr lang="en-US" sz="2400" dirty="0">
                <a:solidFill>
                  <a:schemeClr val="accent6">
                    <a:lumMod val="50000"/>
                  </a:schemeClr>
                </a:solidFill>
              </a:rPr>
              <a:t>Mapping exceptions to HTTP status code</a:t>
            </a:r>
          </a:p>
          <a:p>
            <a:pPr marL="285750" indent="-285750">
              <a:buFont typeface="Wingdings" panose="05000000000000000000" pitchFamily="2" charset="2"/>
              <a:buChar char="q"/>
            </a:pPr>
            <a:r>
              <a:rPr lang="en-US" sz="2400" dirty="0">
                <a:solidFill>
                  <a:schemeClr val="accent6">
                    <a:lumMod val="50000"/>
                  </a:schemeClr>
                </a:solidFill>
              </a:rPr>
              <a:t>Writing exception-handling methods</a:t>
            </a:r>
          </a:p>
          <a:p>
            <a:pPr marL="285750" indent="-285750">
              <a:buFont typeface="Wingdings" panose="05000000000000000000" pitchFamily="2" charset="2"/>
              <a:buChar char="q"/>
            </a:pPr>
            <a:r>
              <a:rPr lang="en-US" sz="2400" dirty="0" err="1">
                <a:solidFill>
                  <a:schemeClr val="accent6">
                    <a:lumMod val="50000"/>
                  </a:schemeClr>
                </a:solidFill>
              </a:rPr>
              <a:t>Adwising</a:t>
            </a:r>
            <a:r>
              <a:rPr lang="en-US" sz="2400" dirty="0">
                <a:solidFill>
                  <a:schemeClr val="accent6">
                    <a:lumMod val="50000"/>
                  </a:schemeClr>
                </a:solidFill>
              </a:rPr>
              <a:t> Controllers  - @</a:t>
            </a:r>
            <a:r>
              <a:rPr lang="en-US" sz="2400" dirty="0" err="1">
                <a:solidFill>
                  <a:schemeClr val="accent6">
                    <a:lumMod val="50000"/>
                  </a:schemeClr>
                </a:solidFill>
              </a:rPr>
              <a:t>ControllerAdvice</a:t>
            </a:r>
            <a:endParaRPr lang="en-US" sz="2400" dirty="0">
              <a:solidFill>
                <a:schemeClr val="accent6">
                  <a:lumMod val="50000"/>
                </a:schemeClr>
              </a:solidFill>
            </a:endParaRPr>
          </a:p>
          <a:p>
            <a:pPr marL="285750" indent="-285750">
              <a:buFont typeface="Wingdings" panose="05000000000000000000" pitchFamily="2" charset="2"/>
              <a:buChar char="q"/>
            </a:pPr>
            <a:r>
              <a:rPr lang="en-US" sz="2400" dirty="0" smtClean="0">
                <a:solidFill>
                  <a:schemeClr val="accent6">
                    <a:lumMod val="50000"/>
                  </a:schemeClr>
                </a:solidFill>
              </a:rPr>
              <a:t>References</a:t>
            </a:r>
            <a:r>
              <a:rPr lang="en-US" sz="2400" b="1" i="1" dirty="0" smtClean="0">
                <a:solidFill>
                  <a:schemeClr val="accent6">
                    <a:lumMod val="50000"/>
                  </a:schemeClr>
                </a:solidFill>
              </a:rPr>
              <a:t> </a:t>
            </a:r>
            <a:endParaRPr lang="en-US" sz="2400" b="1" i="1" dirty="0">
              <a:solidFill>
                <a:schemeClr val="accent6">
                  <a:lumMod val="50000"/>
                </a:schemeClr>
              </a:solidFill>
            </a:endParaRPr>
          </a:p>
          <a:p>
            <a:endParaRPr lang="en-US" dirty="0"/>
          </a:p>
        </p:txBody>
      </p:sp>
    </p:spTree>
    <p:extLst>
      <p:ext uri="{BB962C8B-B14F-4D97-AF65-F5344CB8AC3E}">
        <p14:creationId xmlns:p14="http://schemas.microsoft.com/office/powerpoint/2010/main" val="3792941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 descr="The Throwable class and its most significant subcla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6899" y="396848"/>
            <a:ext cx="3425101" cy="24054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TextBox 17"/>
          <p:cNvSpPr txBox="1"/>
          <p:nvPr/>
        </p:nvSpPr>
        <p:spPr>
          <a:xfrm>
            <a:off x="309832" y="820080"/>
            <a:ext cx="11660624" cy="3785652"/>
          </a:xfrm>
          <a:prstGeom prst="rect">
            <a:avLst/>
          </a:prstGeom>
          <a:noFill/>
        </p:spPr>
        <p:txBody>
          <a:bodyPr wrap="square" rtlCol="0">
            <a:spAutoFit/>
          </a:bodyPr>
          <a:lstStyle/>
          <a:p>
            <a:pPr marL="285750" indent="-285750">
              <a:buFontTx/>
              <a:buChar char="-"/>
            </a:pPr>
            <a:r>
              <a:rPr lang="en-US" b="1" dirty="0" smtClean="0"/>
              <a:t>Checked exceptions </a:t>
            </a:r>
            <a:r>
              <a:rPr lang="en-US" dirty="0"/>
              <a:t> </a:t>
            </a:r>
            <a:r>
              <a:rPr lang="en-US" dirty="0" smtClean="0"/>
              <a:t>-  exceptional </a:t>
            </a:r>
            <a:r>
              <a:rPr lang="en-US" dirty="0"/>
              <a:t>conditions </a:t>
            </a:r>
            <a:r>
              <a:rPr lang="en-US" dirty="0" smtClean="0"/>
              <a:t>should anticipate and </a:t>
            </a:r>
            <a:r>
              <a:rPr lang="en-US" dirty="0"/>
              <a:t>recover </a:t>
            </a:r>
            <a:r>
              <a:rPr lang="en-US" dirty="0" smtClean="0"/>
              <a:t>from, and</a:t>
            </a:r>
          </a:p>
          <a:p>
            <a:r>
              <a:rPr lang="en-US" dirty="0" smtClean="0"/>
              <a:t>subject to (compiler forces) </a:t>
            </a:r>
            <a:r>
              <a:rPr lang="en-US" u="sng" dirty="0" smtClean="0"/>
              <a:t>Handle or Declare(Specify) [*]</a:t>
            </a:r>
            <a:r>
              <a:rPr lang="en-US" dirty="0" smtClean="0"/>
              <a:t>. E.g. Path (wrong-file-name)  </a:t>
            </a:r>
          </a:p>
          <a:p>
            <a:pPr marL="285750" indent="-285750">
              <a:buFontTx/>
              <a:buChar char="-"/>
            </a:pPr>
            <a:r>
              <a:rPr lang="en-US" b="1" dirty="0" smtClean="0"/>
              <a:t>Unchecked exceptions (Errors, Runtime Exceptions) </a:t>
            </a:r>
            <a:r>
              <a:rPr lang="en-US" i="1" dirty="0"/>
              <a:t>are not </a:t>
            </a:r>
            <a:r>
              <a:rPr lang="en-US" i="1" dirty="0" smtClean="0"/>
              <a:t>subject to</a:t>
            </a:r>
            <a:r>
              <a:rPr lang="en-US" dirty="0"/>
              <a:t> </a:t>
            </a:r>
            <a:r>
              <a:rPr lang="en-US" dirty="0" smtClean="0"/>
              <a:t>[*])</a:t>
            </a:r>
          </a:p>
          <a:p>
            <a:r>
              <a:rPr lang="en-US" b="1" dirty="0" smtClean="0"/>
              <a:t>Errors</a:t>
            </a:r>
            <a:r>
              <a:rPr lang="en-US" dirty="0"/>
              <a:t> </a:t>
            </a:r>
            <a:r>
              <a:rPr lang="en-US" dirty="0" smtClean="0"/>
              <a:t> - </a:t>
            </a:r>
            <a:r>
              <a:rPr lang="en-US" i="1" dirty="0" smtClean="0"/>
              <a:t> </a:t>
            </a:r>
            <a:r>
              <a:rPr lang="en-US" dirty="0" smtClean="0"/>
              <a:t>external </a:t>
            </a:r>
            <a:r>
              <a:rPr lang="en-US" dirty="0"/>
              <a:t>to the </a:t>
            </a:r>
            <a:r>
              <a:rPr lang="en-US" dirty="0" smtClean="0"/>
              <a:t>app.,  recovery not possible.</a:t>
            </a:r>
            <a:r>
              <a:rPr lang="en-US" dirty="0"/>
              <a:t> </a:t>
            </a:r>
            <a:r>
              <a:rPr lang="en-US" dirty="0" smtClean="0"/>
              <a:t>E.g. Hardware issue</a:t>
            </a:r>
          </a:p>
          <a:p>
            <a:r>
              <a:rPr lang="en-US" b="1" dirty="0" smtClean="0"/>
              <a:t>R</a:t>
            </a:r>
            <a:r>
              <a:rPr lang="en-US" b="1" i="1" dirty="0" smtClean="0"/>
              <a:t>untime exception</a:t>
            </a:r>
            <a:r>
              <a:rPr lang="en-US" dirty="0"/>
              <a:t> </a:t>
            </a:r>
            <a:r>
              <a:rPr lang="en-US" dirty="0" smtClean="0"/>
              <a:t>-  internal </a:t>
            </a:r>
            <a:r>
              <a:rPr lang="en-US" dirty="0"/>
              <a:t>to the </a:t>
            </a:r>
            <a:r>
              <a:rPr lang="en-US" dirty="0" smtClean="0"/>
              <a:t>app., </a:t>
            </a:r>
            <a:r>
              <a:rPr lang="en-US" dirty="0"/>
              <a:t>recovery not </a:t>
            </a:r>
            <a:r>
              <a:rPr lang="en-US" dirty="0" smtClean="0"/>
              <a:t>possible.  E.g. Program err.</a:t>
            </a:r>
          </a:p>
          <a:p>
            <a:endParaRPr lang="en-US" sz="2400" dirty="0" smtClean="0">
              <a:solidFill>
                <a:srgbClr val="00B050"/>
              </a:solidFill>
            </a:endParaRPr>
          </a:p>
          <a:p>
            <a:r>
              <a:rPr lang="en-US" b="1" dirty="0" smtClean="0">
                <a:solidFill>
                  <a:srgbClr val="00B0F0"/>
                </a:solidFill>
              </a:rPr>
              <a:t>Enhanced Features</a:t>
            </a:r>
            <a:r>
              <a:rPr lang="en-US" dirty="0" smtClean="0"/>
              <a:t>: </a:t>
            </a:r>
          </a:p>
          <a:p>
            <a:r>
              <a:rPr lang="en-US" b="1" dirty="0" smtClean="0"/>
              <a:t>Java 7: </a:t>
            </a:r>
            <a:r>
              <a:rPr lang="en-US" dirty="0" smtClean="0"/>
              <a:t>try-with-resource (</a:t>
            </a:r>
            <a:r>
              <a:rPr lang="en-US" dirty="0" err="1" smtClean="0"/>
              <a:t>AutoCloseable</a:t>
            </a:r>
            <a:r>
              <a:rPr lang="en-US" dirty="0" smtClean="0"/>
              <a:t>),</a:t>
            </a:r>
          </a:p>
          <a:p>
            <a:r>
              <a:rPr lang="en-US" dirty="0" smtClean="0"/>
              <a:t>multi-catch examples, Suppressed,</a:t>
            </a:r>
          </a:p>
          <a:p>
            <a:r>
              <a:rPr lang="en-US" b="1" dirty="0" smtClean="0"/>
              <a:t>Java 9</a:t>
            </a:r>
            <a:r>
              <a:rPr lang="en-US" dirty="0" smtClean="0"/>
              <a:t>:  Thread’s |</a:t>
            </a:r>
            <a:r>
              <a:rPr lang="en-US" dirty="0" err="1" smtClean="0"/>
              <a:t>Throwables’s</a:t>
            </a:r>
            <a:r>
              <a:rPr lang="en-US" dirty="0" smtClean="0"/>
              <a:t> </a:t>
            </a:r>
            <a:r>
              <a:rPr lang="en-US" b="1" dirty="0" err="1" smtClean="0"/>
              <a:t>getStackTrace</a:t>
            </a:r>
            <a:r>
              <a:rPr lang="en-US" b="1" dirty="0" smtClean="0"/>
              <a:t>(),[] </a:t>
            </a:r>
            <a:r>
              <a:rPr lang="en-US" dirty="0" smtClean="0"/>
              <a:t>was costly so new lazy-access to stack-trace </a:t>
            </a:r>
            <a:r>
              <a:rPr lang="en-US" altLang="en-US" sz="1600" b="1" dirty="0" err="1" smtClean="0">
                <a:solidFill>
                  <a:srgbClr val="7C1806"/>
                </a:solidFill>
                <a:latin typeface="Courier New" panose="02070309020205020404" pitchFamily="49" charset="0"/>
                <a:cs typeface="Courier New" panose="02070309020205020404" pitchFamily="49" charset="0"/>
              </a:rPr>
              <a:t>java.lang.StackWalker</a:t>
            </a:r>
            <a:r>
              <a:rPr lang="en-US" altLang="en-US" sz="1600" dirty="0">
                <a:solidFill>
                  <a:srgbClr val="4E4242"/>
                </a:solidFill>
                <a:latin typeface="museo-sans"/>
              </a:rPr>
              <a:t> </a:t>
            </a:r>
            <a:r>
              <a:rPr lang="en-US" altLang="en-US" sz="1600" dirty="0"/>
              <a:t> </a:t>
            </a:r>
            <a:endParaRPr lang="en-US" altLang="en-US" sz="1600" dirty="0">
              <a:latin typeface="Arial" panose="020B0604020202020204" pitchFamily="34" charset="0"/>
            </a:endParaRPr>
          </a:p>
          <a:p>
            <a:r>
              <a:rPr lang="en-US" b="1" dirty="0" smtClean="0"/>
              <a:t>Java 10</a:t>
            </a:r>
            <a:r>
              <a:rPr lang="en-US" dirty="0" smtClean="0"/>
              <a:t> (</a:t>
            </a:r>
            <a:r>
              <a:rPr lang="en-US" altLang="en-US" sz="1200" b="1" dirty="0" smtClean="0">
                <a:solidFill>
                  <a:srgbClr val="000088"/>
                </a:solidFill>
                <a:latin typeface="Courier New" panose="02070309020205020404" pitchFamily="49" charset="0"/>
                <a:cs typeface="Courier New" panose="02070309020205020404" pitchFamily="49" charset="0"/>
              </a:rPr>
              <a:t>try</a:t>
            </a: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dirty="0">
                <a:solidFill>
                  <a:srgbClr val="666600"/>
                </a:solidFill>
                <a:latin typeface="Courier New" panose="02070309020205020404" pitchFamily="49" charset="0"/>
                <a:cs typeface="Courier New" panose="02070309020205020404" pitchFamily="49" charset="0"/>
              </a:rPr>
              <a:t>(</a:t>
            </a:r>
            <a:r>
              <a:rPr lang="en-US" altLang="en-US" sz="1200" b="1" dirty="0" err="1">
                <a:solidFill>
                  <a:srgbClr val="000088"/>
                </a:solidFill>
                <a:latin typeface="Courier New" panose="02070309020205020404" pitchFamily="49" charset="0"/>
                <a:cs typeface="Courier New" panose="02070309020205020404" pitchFamily="49" charset="0"/>
              </a:rPr>
              <a:t>var</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fis</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a:solidFill>
                  <a:srgbClr val="666600"/>
                </a:solidFill>
                <a:latin typeface="Courier New" panose="02070309020205020404" pitchFamily="49" charset="0"/>
                <a:cs typeface="Courier New" panose="02070309020205020404" pitchFamily="49" charset="0"/>
              </a:rPr>
              <a:t>=</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8"/>
                </a:solidFill>
                <a:latin typeface="Courier New" panose="02070309020205020404" pitchFamily="49" charset="0"/>
                <a:cs typeface="Courier New" panose="02070309020205020404" pitchFamily="49" charset="0"/>
              </a:rPr>
              <a:t>new</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err="1">
                <a:solidFill>
                  <a:srgbClr val="660066"/>
                </a:solidFill>
                <a:latin typeface="Courier New" panose="02070309020205020404" pitchFamily="49" charset="0"/>
                <a:cs typeface="Courier New" panose="02070309020205020404" pitchFamily="49" charset="0"/>
              </a:rPr>
              <a:t>FileInputStream</a:t>
            </a:r>
            <a:r>
              <a:rPr lang="en-US" altLang="en-US" sz="1200" dirty="0">
                <a:solidFill>
                  <a:srgbClr val="666600"/>
                </a:solidFill>
                <a:latin typeface="Courier New" panose="02070309020205020404" pitchFamily="49" charset="0"/>
                <a:cs typeface="Courier New" panose="02070309020205020404" pitchFamily="49" charset="0"/>
              </a:rPr>
              <a:t>(</a:t>
            </a:r>
            <a:r>
              <a:rPr lang="en-US" altLang="en-US" sz="1200" dirty="0">
                <a:solidFill>
                  <a:srgbClr val="008800"/>
                </a:solidFill>
                <a:latin typeface="Courier New" panose="02070309020205020404" pitchFamily="49" charset="0"/>
                <a:cs typeface="Courier New" panose="02070309020205020404" pitchFamily="49" charset="0"/>
              </a:rPr>
              <a:t>"abc.txt"</a:t>
            </a:r>
            <a:r>
              <a:rPr lang="en-US" altLang="en-US" sz="1200" dirty="0">
                <a:solidFill>
                  <a:srgbClr val="666600"/>
                </a:solidFill>
                <a:latin typeface="Courier New" panose="02070309020205020404" pitchFamily="49" charset="0"/>
                <a:cs typeface="Courier New" panose="02070309020205020404" pitchFamily="49" charset="0"/>
              </a:rPr>
              <a:t>)</a:t>
            </a:r>
            <a:r>
              <a:rPr lang="en-US" altLang="en-US" dirty="0">
                <a:solidFill>
                  <a:srgbClr val="666600"/>
                </a:solidFill>
                <a:latin typeface="Courier New" panose="02070309020205020404" pitchFamily="49" charset="0"/>
                <a:cs typeface="Courier New" panose="02070309020205020404" pitchFamily="49" charset="0"/>
              </a:rPr>
              <a:t>)</a:t>
            </a:r>
            <a:r>
              <a:rPr lang="en-US" altLang="en-US" sz="1400" dirty="0"/>
              <a:t> </a:t>
            </a:r>
            <a:endParaRPr lang="en-US" altLang="en-US" sz="4000" dirty="0">
              <a:latin typeface="Arial" panose="020B0604020202020204" pitchFamily="34" charset="0"/>
            </a:endParaRPr>
          </a:p>
          <a:p>
            <a:endParaRPr lang="en-US" dirty="0" smtClean="0"/>
          </a:p>
          <a:p>
            <a:endParaRPr lang="en-US" dirty="0"/>
          </a:p>
        </p:txBody>
      </p:sp>
      <p:sp>
        <p:nvSpPr>
          <p:cNvPr id="26" name="Rectangle 25"/>
          <p:cNvSpPr/>
          <p:nvPr/>
        </p:nvSpPr>
        <p:spPr>
          <a:xfrm>
            <a:off x="316888" y="175403"/>
            <a:ext cx="2839432" cy="584775"/>
          </a:xfrm>
          <a:prstGeom prst="rect">
            <a:avLst/>
          </a:prstGeom>
        </p:spPr>
        <p:txBody>
          <a:bodyPr wrap="none">
            <a:spAutoFit/>
          </a:bodyPr>
          <a:lstStyle/>
          <a:p>
            <a:r>
              <a:rPr lang="en-US" sz="3200" b="1" i="1" dirty="0" smtClean="0">
                <a:solidFill>
                  <a:srgbClr val="00B050"/>
                </a:solidFill>
              </a:rPr>
              <a:t>Java Exceptions</a:t>
            </a:r>
            <a:endParaRPr lang="en-US" sz="3200" b="1" i="1" dirty="0">
              <a:solidFill>
                <a:srgbClr val="00B050"/>
              </a:solidFill>
            </a:endParaRPr>
          </a:p>
        </p:txBody>
      </p:sp>
      <p:pic>
        <p:nvPicPr>
          <p:cNvPr id="35" name="Picture 34"/>
          <p:cNvPicPr>
            <a:picLocks noChangeAspect="1"/>
          </p:cNvPicPr>
          <p:nvPr/>
        </p:nvPicPr>
        <p:blipFill>
          <a:blip r:embed="rId4"/>
          <a:stretch>
            <a:fillRect/>
          </a:stretch>
        </p:blipFill>
        <p:spPr>
          <a:xfrm>
            <a:off x="4684889" y="2467188"/>
            <a:ext cx="5682545" cy="895032"/>
          </a:xfrm>
          <a:prstGeom prst="rect">
            <a:avLst/>
          </a:prstGeom>
        </p:spPr>
      </p:pic>
      <p:sp>
        <p:nvSpPr>
          <p:cNvPr id="39" name="TextBox 38"/>
          <p:cNvSpPr txBox="1"/>
          <p:nvPr/>
        </p:nvSpPr>
        <p:spPr>
          <a:xfrm>
            <a:off x="184731" y="4250649"/>
            <a:ext cx="4883252" cy="2369880"/>
          </a:xfrm>
          <a:prstGeom prst="rect">
            <a:avLst/>
          </a:prstGeom>
          <a:noFill/>
        </p:spPr>
        <p:txBody>
          <a:bodyPr wrap="square" rtlCol="0">
            <a:spAutoFit/>
          </a:bodyPr>
          <a:lstStyle/>
          <a:p>
            <a:r>
              <a:rPr lang="en-US" b="1" dirty="0" smtClean="0">
                <a:solidFill>
                  <a:srgbClr val="00B050"/>
                </a:solidFill>
              </a:rPr>
              <a:t>Suppressed Exceptions </a:t>
            </a:r>
            <a:r>
              <a:rPr lang="en-US" b="1" dirty="0" smtClean="0"/>
              <a:t>-  </a:t>
            </a:r>
            <a:r>
              <a:rPr lang="en-US" sz="1600" b="1" dirty="0" err="1" smtClean="0"/>
              <a:t>demoSuppressException</a:t>
            </a:r>
            <a:r>
              <a:rPr lang="en-US" sz="1600" dirty="0" smtClean="0"/>
              <a:t>  method throws </a:t>
            </a:r>
            <a:r>
              <a:rPr lang="en-US" sz="1600" dirty="0"/>
              <a:t>the exception thrown from  </a:t>
            </a:r>
            <a:r>
              <a:rPr lang="en-US" sz="1600" dirty="0" smtClean="0"/>
              <a:t>the</a:t>
            </a:r>
            <a:r>
              <a:rPr lang="en-US" sz="1600" dirty="0"/>
              <a:t> </a:t>
            </a:r>
            <a:r>
              <a:rPr lang="en-US" sz="1600" b="1" dirty="0"/>
              <a:t>finally block</a:t>
            </a:r>
            <a:r>
              <a:rPr lang="en-US" sz="1600" dirty="0" smtClean="0"/>
              <a:t>;  </a:t>
            </a:r>
            <a:r>
              <a:rPr lang="en-US" sz="1600" dirty="0"/>
              <a:t>the exception thrown from the </a:t>
            </a:r>
            <a:r>
              <a:rPr lang="en-US" sz="1600" b="1" dirty="0" smtClean="0"/>
              <a:t>catch block (or even in try block)</a:t>
            </a:r>
            <a:r>
              <a:rPr lang="en-US" sz="1600" dirty="0" smtClean="0"/>
              <a:t> </a:t>
            </a:r>
            <a:r>
              <a:rPr lang="en-US" sz="1600" dirty="0"/>
              <a:t>is </a:t>
            </a:r>
            <a:r>
              <a:rPr lang="en-US" sz="1600" b="1" dirty="0"/>
              <a:t>suppressed</a:t>
            </a:r>
            <a:r>
              <a:rPr lang="en-US" sz="1600" dirty="0" smtClean="0"/>
              <a:t>. </a:t>
            </a:r>
          </a:p>
          <a:p>
            <a:pPr marL="342900" indent="-342900">
              <a:buAutoNum type="arabicParenR"/>
            </a:pPr>
            <a:r>
              <a:rPr lang="en-US" sz="1600" dirty="0" smtClean="0"/>
              <a:t>Use Java 7 </a:t>
            </a:r>
            <a:r>
              <a:rPr lang="en-US" sz="1600" dirty="0"/>
              <a:t> </a:t>
            </a:r>
            <a:r>
              <a:rPr lang="en-US" sz="1600" b="1" dirty="0" err="1" smtClean="0">
                <a:solidFill>
                  <a:srgbClr val="7030A0"/>
                </a:solidFill>
              </a:rPr>
              <a:t>Throwable</a:t>
            </a:r>
            <a:r>
              <a:rPr lang="en-US" sz="1600" b="1" dirty="0" smtClean="0">
                <a:solidFill>
                  <a:srgbClr val="7030A0"/>
                </a:solidFill>
              </a:rPr>
              <a:t> </a:t>
            </a:r>
            <a:r>
              <a:rPr lang="en-US" sz="1600" b="1" dirty="0" err="1" smtClean="0">
                <a:solidFill>
                  <a:srgbClr val="7030A0"/>
                </a:solidFill>
              </a:rPr>
              <a:t>addSuppressed</a:t>
            </a:r>
            <a:r>
              <a:rPr lang="en-US" sz="1600" b="1" dirty="0" smtClean="0">
                <a:solidFill>
                  <a:srgbClr val="7030A0"/>
                </a:solidFill>
              </a:rPr>
              <a:t> </a:t>
            </a:r>
            <a:r>
              <a:rPr lang="en-US" dirty="0" smtClean="0"/>
              <a:t> and </a:t>
            </a:r>
            <a:r>
              <a:rPr lang="en-US" sz="1600" b="1" dirty="0" err="1" smtClean="0">
                <a:solidFill>
                  <a:srgbClr val="7030A0"/>
                </a:solidFill>
              </a:rPr>
              <a:t>getSuppressed</a:t>
            </a:r>
            <a:r>
              <a:rPr lang="en-US" sz="1600" b="1" dirty="0">
                <a:solidFill>
                  <a:srgbClr val="7030A0"/>
                </a:solidFill>
              </a:rPr>
              <a:t> </a:t>
            </a:r>
            <a:r>
              <a:rPr lang="en-US" sz="1600" dirty="0" smtClean="0"/>
              <a:t>methods to get lost exceptions </a:t>
            </a:r>
          </a:p>
          <a:p>
            <a:pPr marL="342900" indent="-342900">
              <a:buAutoNum type="arabicParenR"/>
            </a:pPr>
            <a:r>
              <a:rPr lang="en-US" sz="1600" dirty="0" smtClean="0"/>
              <a:t>Or use try-with-resource Java approach, then you see original Exception will be thrown </a:t>
            </a:r>
          </a:p>
          <a:p>
            <a:pPr marL="342900" indent="-342900">
              <a:buAutoNum type="arabicParenR"/>
            </a:pPr>
            <a:r>
              <a:rPr lang="en-US" sz="1600" dirty="0" smtClean="0"/>
              <a:t>Or safe code – validation check </a:t>
            </a:r>
            <a:endParaRPr lang="en-US" sz="1600" dirty="0"/>
          </a:p>
        </p:txBody>
      </p:sp>
      <p:pic>
        <p:nvPicPr>
          <p:cNvPr id="44" name="Picture 43"/>
          <p:cNvPicPr>
            <a:picLocks noChangeAspect="1"/>
          </p:cNvPicPr>
          <p:nvPr/>
        </p:nvPicPr>
        <p:blipFill>
          <a:blip r:embed="rId5"/>
          <a:stretch>
            <a:fillRect/>
          </a:stretch>
        </p:blipFill>
        <p:spPr>
          <a:xfrm>
            <a:off x="4876050" y="4500235"/>
            <a:ext cx="7219507" cy="2119107"/>
          </a:xfrm>
          <a:prstGeom prst="rect">
            <a:avLst/>
          </a:prstGeom>
        </p:spPr>
      </p:pic>
    </p:spTree>
    <p:extLst>
      <p:ext uri="{BB962C8B-B14F-4D97-AF65-F5344CB8AC3E}">
        <p14:creationId xmlns:p14="http://schemas.microsoft.com/office/powerpoint/2010/main" val="3244324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TextBox 17"/>
          <p:cNvSpPr txBox="1"/>
          <p:nvPr/>
        </p:nvSpPr>
        <p:spPr>
          <a:xfrm>
            <a:off x="184731" y="629430"/>
            <a:ext cx="11875112" cy="1200329"/>
          </a:xfrm>
          <a:prstGeom prst="rect">
            <a:avLst/>
          </a:prstGeom>
          <a:noFill/>
        </p:spPr>
        <p:txBody>
          <a:bodyPr wrap="square" rtlCol="0">
            <a:spAutoFit/>
          </a:bodyPr>
          <a:lstStyle/>
          <a:p>
            <a:r>
              <a:rPr lang="en-US" dirty="0" smtClean="0"/>
              <a:t>Java </a:t>
            </a:r>
            <a:r>
              <a:rPr lang="en-US" dirty="0"/>
              <a:t>programming language does not require methods to </a:t>
            </a:r>
            <a:r>
              <a:rPr lang="en-US" b="1" dirty="0"/>
              <a:t>catch or to specify</a:t>
            </a:r>
            <a:r>
              <a:rPr lang="en-US" dirty="0"/>
              <a:t> unchecked </a:t>
            </a:r>
            <a:r>
              <a:rPr lang="en-US" dirty="0" smtClean="0"/>
              <a:t>exceptions (compiler not forces) </a:t>
            </a:r>
            <a:endParaRPr lang="en-US" dirty="0"/>
          </a:p>
          <a:p>
            <a:r>
              <a:rPr lang="en-US" b="1" dirty="0" smtClean="0">
                <a:solidFill>
                  <a:srgbClr val="00B0F0"/>
                </a:solidFill>
              </a:rPr>
              <a:t>Wrap </a:t>
            </a:r>
            <a:r>
              <a:rPr lang="en-US" b="1" dirty="0">
                <a:solidFill>
                  <a:srgbClr val="00B0F0"/>
                </a:solidFill>
              </a:rPr>
              <a:t>the Exception Without Consuming </a:t>
            </a:r>
            <a:r>
              <a:rPr lang="en-US" b="1" dirty="0" smtClean="0">
                <a:solidFill>
                  <a:srgbClr val="00B0F0"/>
                </a:solidFill>
              </a:rPr>
              <a:t>it – </a:t>
            </a:r>
            <a:r>
              <a:rPr lang="en-US" dirty="0" smtClean="0"/>
              <a:t>your </a:t>
            </a:r>
          </a:p>
          <a:p>
            <a:r>
              <a:rPr lang="en-US" dirty="0" smtClean="0"/>
              <a:t>Custom Exceptions to add additional business spec-info. E.g. </a:t>
            </a:r>
          </a:p>
          <a:p>
            <a:r>
              <a:rPr lang="en-US" dirty="0" smtClean="0"/>
              <a:t>Contactless payment Provisioning err. Or Spring </a:t>
            </a:r>
            <a:r>
              <a:rPr lang="en-US" dirty="0"/>
              <a:t> </a:t>
            </a:r>
            <a:r>
              <a:rPr lang="en-US" dirty="0" smtClean="0"/>
              <a:t>exceptions.</a:t>
            </a:r>
          </a:p>
        </p:txBody>
      </p:sp>
      <p:sp>
        <p:nvSpPr>
          <p:cNvPr id="26" name="Rectangle 25"/>
          <p:cNvSpPr/>
          <p:nvPr/>
        </p:nvSpPr>
        <p:spPr>
          <a:xfrm>
            <a:off x="184731" y="96901"/>
            <a:ext cx="7224863" cy="1077218"/>
          </a:xfrm>
          <a:prstGeom prst="rect">
            <a:avLst/>
          </a:prstGeom>
        </p:spPr>
        <p:txBody>
          <a:bodyPr wrap="none">
            <a:spAutoFit/>
          </a:bodyPr>
          <a:lstStyle/>
          <a:p>
            <a:r>
              <a:rPr lang="en-US" sz="3200" b="1" i="1" dirty="0" smtClean="0">
                <a:solidFill>
                  <a:srgbClr val="00B050"/>
                </a:solidFill>
              </a:rPr>
              <a:t>Unchecked </a:t>
            </a:r>
            <a:r>
              <a:rPr lang="en-US" sz="3200" b="1" i="1" dirty="0">
                <a:solidFill>
                  <a:srgbClr val="00B050"/>
                </a:solidFill>
              </a:rPr>
              <a:t>Exceptions — The Controversy</a:t>
            </a:r>
          </a:p>
          <a:p>
            <a:endParaRPr lang="en-US" sz="3200" b="1" i="1" dirty="0">
              <a:solidFill>
                <a:srgbClr val="00B050"/>
              </a:solidFill>
            </a:endParaRPr>
          </a:p>
        </p:txBody>
      </p:sp>
      <p:sp>
        <p:nvSpPr>
          <p:cNvPr id="17" name="Rectangle 16"/>
          <p:cNvSpPr/>
          <p:nvPr/>
        </p:nvSpPr>
        <p:spPr>
          <a:xfrm>
            <a:off x="184731" y="2059713"/>
            <a:ext cx="11589580" cy="1477328"/>
          </a:xfrm>
          <a:prstGeom prst="rect">
            <a:avLst/>
          </a:prstGeom>
        </p:spPr>
        <p:txBody>
          <a:bodyPr wrap="square">
            <a:spAutoFit/>
          </a:bodyPr>
          <a:lstStyle/>
          <a:p>
            <a:r>
              <a:rPr lang="en-US" dirty="0" smtClean="0">
                <a:solidFill>
                  <a:srgbClr val="FF0000"/>
                </a:solidFill>
                <a:latin typeface="Arial" panose="020B0604020202020204" pitchFamily="34" charset="0"/>
              </a:rPr>
              <a:t>Avoid </a:t>
            </a:r>
            <a:r>
              <a:rPr lang="en-US" dirty="0">
                <a:solidFill>
                  <a:srgbClr val="FF0000"/>
                </a:solidFill>
                <a:latin typeface="Arial" panose="020B0604020202020204" pitchFamily="34" charset="0"/>
              </a:rPr>
              <a:t>unnecessary use of Checked </a:t>
            </a:r>
            <a:r>
              <a:rPr lang="en-US" dirty="0" smtClean="0">
                <a:solidFill>
                  <a:srgbClr val="FF0000"/>
                </a:solidFill>
                <a:latin typeface="Arial" panose="020B0604020202020204" pitchFamily="34" charset="0"/>
              </a:rPr>
              <a:t>Exceptions</a:t>
            </a:r>
            <a:r>
              <a:rPr lang="en-US" dirty="0" smtClean="0">
                <a:solidFill>
                  <a:srgbClr val="000000"/>
                </a:solidFill>
                <a:latin typeface="Arial" panose="020B0604020202020204" pitchFamily="34" charset="0"/>
              </a:rPr>
              <a:t> </a:t>
            </a:r>
            <a:r>
              <a:rPr lang="en-US" dirty="0" smtClean="0"/>
              <a:t> </a:t>
            </a:r>
          </a:p>
          <a:p>
            <a:r>
              <a:rPr lang="en-US" dirty="0" smtClean="0"/>
              <a:t>Checked </a:t>
            </a:r>
            <a:r>
              <a:rPr lang="en-US" dirty="0"/>
              <a:t>exceptions can increase </a:t>
            </a:r>
            <a:r>
              <a:rPr lang="en-US" dirty="0" smtClean="0"/>
              <a:t>the reliability </a:t>
            </a:r>
            <a:r>
              <a:rPr lang="en-US" dirty="0"/>
              <a:t>of </a:t>
            </a:r>
            <a:r>
              <a:rPr lang="en-US" dirty="0" smtClean="0"/>
              <a:t>programs [;) see swallowed exception] - when </a:t>
            </a:r>
            <a:r>
              <a:rPr lang="en-US" dirty="0"/>
              <a:t>overused, they make APIs painful to use</a:t>
            </a:r>
            <a:r>
              <a:rPr lang="en-US" dirty="0" smtClean="0"/>
              <a:t>.  Java </a:t>
            </a:r>
            <a:r>
              <a:rPr lang="en-US" dirty="0"/>
              <a:t>8, as </a:t>
            </a:r>
            <a:r>
              <a:rPr lang="en-US" dirty="0" smtClean="0"/>
              <a:t>methods throwing </a:t>
            </a:r>
            <a:r>
              <a:rPr lang="en-US" b="1" dirty="0"/>
              <a:t>checked exceptions can’t be used directly in </a:t>
            </a:r>
            <a:r>
              <a:rPr lang="en-US" b="1" dirty="0" smtClean="0"/>
              <a:t>streams </a:t>
            </a:r>
          </a:p>
          <a:p>
            <a:r>
              <a:rPr lang="en-US" dirty="0" smtClean="0"/>
              <a:t> -  Instead </a:t>
            </a:r>
            <a:r>
              <a:rPr lang="en-US" dirty="0"/>
              <a:t>of throwing a checked exception, </a:t>
            </a:r>
            <a:r>
              <a:rPr lang="en-US" dirty="0" smtClean="0"/>
              <a:t>the method </a:t>
            </a:r>
            <a:r>
              <a:rPr lang="en-US" dirty="0"/>
              <a:t>simply returns an empty optional</a:t>
            </a:r>
            <a:r>
              <a:rPr lang="en-US" dirty="0" smtClean="0"/>
              <a:t>. (can’t return additional info)</a:t>
            </a:r>
          </a:p>
          <a:p>
            <a:r>
              <a:rPr lang="en-US" dirty="0" smtClean="0"/>
              <a:t>-  Turn Checked Exception  into Unchecked </a:t>
            </a:r>
            <a:endParaRPr lang="en-US" dirty="0"/>
          </a:p>
        </p:txBody>
      </p:sp>
      <p:pic>
        <p:nvPicPr>
          <p:cNvPr id="25" name="Picture 24"/>
          <p:cNvPicPr>
            <a:picLocks noChangeAspect="1"/>
          </p:cNvPicPr>
          <p:nvPr/>
        </p:nvPicPr>
        <p:blipFill>
          <a:blip r:embed="rId3"/>
          <a:stretch>
            <a:fillRect/>
          </a:stretch>
        </p:blipFill>
        <p:spPr>
          <a:xfrm>
            <a:off x="668284" y="3689490"/>
            <a:ext cx="3644071" cy="1175776"/>
          </a:xfrm>
          <a:prstGeom prst="rect">
            <a:avLst/>
          </a:prstGeom>
        </p:spPr>
      </p:pic>
      <p:pic>
        <p:nvPicPr>
          <p:cNvPr id="27" name="Picture 26"/>
          <p:cNvPicPr>
            <a:picLocks noChangeAspect="1"/>
          </p:cNvPicPr>
          <p:nvPr/>
        </p:nvPicPr>
        <p:blipFill>
          <a:blip r:embed="rId4"/>
          <a:stretch>
            <a:fillRect/>
          </a:stretch>
        </p:blipFill>
        <p:spPr>
          <a:xfrm>
            <a:off x="5207032" y="3412713"/>
            <a:ext cx="6290273" cy="1614710"/>
          </a:xfrm>
          <a:prstGeom prst="rect">
            <a:avLst/>
          </a:prstGeom>
        </p:spPr>
      </p:pic>
      <p:cxnSp>
        <p:nvCxnSpPr>
          <p:cNvPr id="30" name="Straight Connector 29"/>
          <p:cNvCxnSpPr/>
          <p:nvPr/>
        </p:nvCxnSpPr>
        <p:spPr>
          <a:xfrm>
            <a:off x="4754049" y="3689490"/>
            <a:ext cx="11289" cy="1061156"/>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84731" y="4826675"/>
            <a:ext cx="11589580" cy="2031325"/>
          </a:xfrm>
          <a:prstGeom prst="rect">
            <a:avLst/>
          </a:prstGeom>
        </p:spPr>
        <p:txBody>
          <a:bodyPr wrap="square">
            <a:spAutoFit/>
          </a:bodyPr>
          <a:lstStyle/>
          <a:p>
            <a:r>
              <a:rPr lang="en-US" dirty="0" err="1" smtClean="0">
                <a:solidFill>
                  <a:srgbClr val="FF0000"/>
                </a:solidFill>
                <a:latin typeface="Arial" panose="020B0604020202020204" pitchFamily="34" charset="0"/>
              </a:rPr>
              <a:t>Antipatterns</a:t>
            </a:r>
            <a:r>
              <a:rPr lang="en-US" dirty="0" smtClean="0">
                <a:solidFill>
                  <a:srgbClr val="FF0000"/>
                </a:solidFill>
                <a:latin typeface="Arial" panose="020B0604020202020204" pitchFamily="34" charset="0"/>
              </a:rPr>
              <a:t> </a:t>
            </a:r>
          </a:p>
          <a:p>
            <a:r>
              <a:rPr lang="en-US" dirty="0" smtClean="0"/>
              <a:t>- </a:t>
            </a:r>
            <a:r>
              <a:rPr lang="en-US" b="1" dirty="0" smtClean="0"/>
              <a:t>   Swallowing Exceptions</a:t>
            </a:r>
            <a:r>
              <a:rPr lang="en-US" dirty="0" smtClean="0"/>
              <a:t>:     </a:t>
            </a:r>
            <a:r>
              <a:rPr lang="en-US" dirty="0"/>
              <a:t>try { // ... } catch (Exception e) {} // &lt;== catch and </a:t>
            </a:r>
            <a:r>
              <a:rPr lang="en-US" dirty="0" smtClean="0"/>
              <a:t>swallow  </a:t>
            </a:r>
          </a:p>
          <a:p>
            <a:pPr marL="285750" indent="-285750">
              <a:buFontTx/>
              <a:buChar char="-"/>
            </a:pPr>
            <a:r>
              <a:rPr lang="en-US" b="1" dirty="0" smtClean="0"/>
              <a:t>Using</a:t>
            </a:r>
            <a:r>
              <a:rPr lang="en-US" b="1" dirty="0"/>
              <a:t> </a:t>
            </a:r>
            <a:r>
              <a:rPr lang="en-US" b="1" i="1" dirty="0" smtClean="0"/>
              <a:t>return</a:t>
            </a:r>
            <a:r>
              <a:rPr lang="en-US" b="1" dirty="0"/>
              <a:t> in a </a:t>
            </a:r>
            <a:r>
              <a:rPr lang="en-US" b="1" i="1" dirty="0"/>
              <a:t>finally </a:t>
            </a:r>
            <a:r>
              <a:rPr lang="en-US" b="1" dirty="0" smtClean="0"/>
              <a:t>Block: </a:t>
            </a:r>
            <a:r>
              <a:rPr lang="en-US" dirty="0" smtClean="0"/>
              <a:t>see </a:t>
            </a:r>
            <a:r>
              <a:rPr lang="en-US" b="1" dirty="0" smtClean="0"/>
              <a:t> </a:t>
            </a:r>
            <a:r>
              <a:rPr lang="en-US" dirty="0" err="1" smtClean="0">
                <a:solidFill>
                  <a:srgbClr val="FF0000"/>
                </a:solidFill>
              </a:rPr>
              <a:t>JavaDemoExceptionsAntipatterns</a:t>
            </a:r>
            <a:r>
              <a:rPr lang="en-US" b="1" dirty="0" smtClean="0">
                <a:solidFill>
                  <a:srgbClr val="FF0000"/>
                </a:solidFill>
              </a:rPr>
              <a:t> </a:t>
            </a:r>
            <a:r>
              <a:rPr lang="en-US" dirty="0"/>
              <a:t>and </a:t>
            </a:r>
            <a:r>
              <a:rPr lang="en-US" dirty="0" smtClean="0"/>
              <a:t>According </a:t>
            </a:r>
            <a:r>
              <a:rPr lang="en-US" dirty="0"/>
              <a:t>to the </a:t>
            </a:r>
            <a:r>
              <a:rPr lang="en-US" dirty="0">
                <a:hlinkClick r:id="rId5"/>
              </a:rPr>
              <a:t>Java Language Specification</a:t>
            </a:r>
            <a:r>
              <a:rPr lang="en-US" dirty="0" smtClean="0"/>
              <a:t>:</a:t>
            </a:r>
          </a:p>
          <a:p>
            <a:pPr marL="285750" indent="-285750">
              <a:buFontTx/>
              <a:buChar char="-"/>
            </a:pPr>
            <a:r>
              <a:rPr lang="en-US" b="1" dirty="0" smtClean="0"/>
              <a:t>Using</a:t>
            </a:r>
            <a:r>
              <a:rPr lang="en-US" b="1" dirty="0"/>
              <a:t> </a:t>
            </a:r>
            <a:r>
              <a:rPr lang="en-US" b="1" dirty="0" smtClean="0"/>
              <a:t>throw in </a:t>
            </a:r>
            <a:r>
              <a:rPr lang="en-US" b="1" dirty="0"/>
              <a:t>a </a:t>
            </a:r>
            <a:r>
              <a:rPr lang="en-US" b="1" i="1" dirty="0"/>
              <a:t>finally </a:t>
            </a:r>
            <a:r>
              <a:rPr lang="en-US" b="1" dirty="0" smtClean="0"/>
              <a:t>Block</a:t>
            </a:r>
            <a:r>
              <a:rPr lang="en-US" b="1" dirty="0"/>
              <a:t> </a:t>
            </a:r>
            <a:endParaRPr lang="en-US" b="1" dirty="0" smtClean="0"/>
          </a:p>
          <a:p>
            <a:pPr marL="285750" indent="-285750">
              <a:buFontTx/>
              <a:buChar char="-"/>
            </a:pPr>
            <a:r>
              <a:rPr lang="en-US" b="1" dirty="0"/>
              <a:t>Using throw </a:t>
            </a:r>
            <a:r>
              <a:rPr lang="en-US" b="1" dirty="0" smtClean="0"/>
              <a:t>as Go To  </a:t>
            </a:r>
          </a:p>
          <a:p>
            <a:pPr marL="285750" indent="-285750">
              <a:buFontTx/>
              <a:buChar char="-"/>
            </a:pPr>
            <a:r>
              <a:rPr lang="en-US" b="1" dirty="0" smtClean="0"/>
              <a:t>Log and Throw</a:t>
            </a:r>
            <a:r>
              <a:rPr lang="en-US" dirty="0" smtClean="0"/>
              <a:t> - </a:t>
            </a:r>
            <a:r>
              <a:rPr lang="en-US" dirty="0"/>
              <a:t>try { // ... } catch (Exception e) </a:t>
            </a:r>
            <a:r>
              <a:rPr lang="en-US" dirty="0" smtClean="0"/>
              <a:t>{ </a:t>
            </a:r>
            <a:r>
              <a:rPr lang="en-US" dirty="0" err="1" smtClean="0"/>
              <a:t>log.error</a:t>
            </a:r>
            <a:r>
              <a:rPr lang="en-US" dirty="0" smtClean="0"/>
              <a:t>(e); throw e};   //It will write multiple err-</a:t>
            </a:r>
            <a:r>
              <a:rPr lang="en-US" dirty="0" err="1" smtClean="0"/>
              <a:t>msg</a:t>
            </a:r>
            <a:r>
              <a:rPr lang="en-US" dirty="0" smtClean="0"/>
              <a:t> for same ex.</a:t>
            </a:r>
          </a:p>
          <a:p>
            <a:pPr marL="285750" indent="-285750">
              <a:buFontTx/>
              <a:buChar char="-"/>
            </a:pPr>
            <a:r>
              <a:rPr lang="en-US" b="1" dirty="0" smtClean="0"/>
              <a:t>Not documenting </a:t>
            </a:r>
            <a:r>
              <a:rPr lang="en-US" b="1" dirty="0" err="1" smtClean="0"/>
              <a:t>Exceptiong</a:t>
            </a:r>
            <a:r>
              <a:rPr lang="en-US" b="1" dirty="0" smtClean="0"/>
              <a:t> in Java doc  - </a:t>
            </a:r>
            <a:r>
              <a:rPr lang="en-US" dirty="0" smtClean="0"/>
              <a:t>@throws</a:t>
            </a:r>
            <a:endParaRPr lang="en-US" dirty="0"/>
          </a:p>
        </p:txBody>
      </p:sp>
      <p:pic>
        <p:nvPicPr>
          <p:cNvPr id="31" name="Picture 30"/>
          <p:cNvPicPr>
            <a:picLocks noChangeAspect="1"/>
          </p:cNvPicPr>
          <p:nvPr/>
        </p:nvPicPr>
        <p:blipFill>
          <a:blip r:embed="rId6"/>
          <a:stretch>
            <a:fillRect/>
          </a:stretch>
        </p:blipFill>
        <p:spPr>
          <a:xfrm>
            <a:off x="6121249" y="1123453"/>
            <a:ext cx="5600700" cy="1276350"/>
          </a:xfrm>
          <a:prstGeom prst="rect">
            <a:avLst/>
          </a:prstGeom>
        </p:spPr>
      </p:pic>
    </p:spTree>
    <p:extLst>
      <p:ext uri="{BB962C8B-B14F-4D97-AF65-F5344CB8AC3E}">
        <p14:creationId xmlns:p14="http://schemas.microsoft.com/office/powerpoint/2010/main" val="432745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TextBox 17"/>
          <p:cNvSpPr txBox="1"/>
          <p:nvPr/>
        </p:nvSpPr>
        <p:spPr>
          <a:xfrm>
            <a:off x="215288" y="805673"/>
            <a:ext cx="10852388" cy="923330"/>
          </a:xfrm>
          <a:prstGeom prst="rect">
            <a:avLst/>
          </a:prstGeom>
          <a:noFill/>
        </p:spPr>
        <p:txBody>
          <a:bodyPr wrap="square" rtlCol="0">
            <a:spAutoFit/>
          </a:bodyPr>
          <a:lstStyle/>
          <a:p>
            <a:r>
              <a:rPr lang="en-US" dirty="0"/>
              <a:t>HTTP works as a request-response protocol between a client and server</a:t>
            </a:r>
            <a:r>
              <a:rPr lang="en-US" dirty="0" smtClean="0"/>
              <a:t>.  </a:t>
            </a:r>
          </a:p>
          <a:p>
            <a:r>
              <a:rPr lang="en-US" dirty="0"/>
              <a:t>HTTP Methods:   </a:t>
            </a:r>
            <a:r>
              <a:rPr lang="en-US" dirty="0">
                <a:solidFill>
                  <a:srgbClr val="000000"/>
                </a:solidFill>
                <a:latin typeface="Verdana" panose="020B0604030504040204" pitchFamily="34" charset="0"/>
              </a:rPr>
              <a:t>GET, POST, PUT, HEAD, DELETE, PATCH, </a:t>
            </a:r>
            <a:r>
              <a:rPr lang="en-US" dirty="0" smtClean="0">
                <a:solidFill>
                  <a:srgbClr val="000000"/>
                </a:solidFill>
                <a:latin typeface="Verdana" panose="020B0604030504040204" pitchFamily="34" charset="0"/>
              </a:rPr>
              <a:t>CONNECT, OPTIONS, TRACE</a:t>
            </a:r>
            <a:endParaRPr lang="en-US" dirty="0">
              <a:solidFill>
                <a:srgbClr val="000000"/>
              </a:solidFill>
              <a:latin typeface="Verdana" panose="020B0604030504040204" pitchFamily="34" charset="0"/>
            </a:endParaRPr>
          </a:p>
          <a:p>
            <a:r>
              <a:rPr lang="en-US" dirty="0" smtClean="0"/>
              <a:t> </a:t>
            </a:r>
            <a:endParaRPr lang="en-US" sz="2400" dirty="0" smtClean="0">
              <a:solidFill>
                <a:srgbClr val="00B050"/>
              </a:solidFill>
            </a:endParaRPr>
          </a:p>
        </p:txBody>
      </p:sp>
      <p:sp>
        <p:nvSpPr>
          <p:cNvPr id="26" name="Rectangle 25"/>
          <p:cNvSpPr/>
          <p:nvPr/>
        </p:nvSpPr>
        <p:spPr>
          <a:xfrm>
            <a:off x="215288" y="220898"/>
            <a:ext cx="4505914" cy="584775"/>
          </a:xfrm>
          <a:prstGeom prst="rect">
            <a:avLst/>
          </a:prstGeom>
        </p:spPr>
        <p:txBody>
          <a:bodyPr wrap="none">
            <a:spAutoFit/>
          </a:bodyPr>
          <a:lstStyle/>
          <a:p>
            <a:r>
              <a:rPr lang="en-US" sz="3200" b="1" i="1" dirty="0" smtClean="0">
                <a:solidFill>
                  <a:srgbClr val="00B050"/>
                </a:solidFill>
              </a:rPr>
              <a:t>HTTP</a:t>
            </a:r>
            <a:r>
              <a:rPr lang="en-US" sz="3200" b="1" i="1" dirty="0">
                <a:solidFill>
                  <a:srgbClr val="00B050"/>
                </a:solidFill>
              </a:rPr>
              <a:t> </a:t>
            </a:r>
            <a:r>
              <a:rPr lang="en-US" sz="3200" b="1" i="1" dirty="0" smtClean="0">
                <a:solidFill>
                  <a:srgbClr val="00B050"/>
                </a:solidFill>
              </a:rPr>
              <a:t>Request Methods    </a:t>
            </a:r>
            <a:endParaRPr lang="en-US" sz="3200" b="1" i="1" dirty="0">
              <a:solidFill>
                <a:srgbClr val="00B050"/>
              </a:solidFill>
            </a:endParaRPr>
          </a:p>
        </p:txBody>
      </p:sp>
      <p:cxnSp>
        <p:nvCxnSpPr>
          <p:cNvPr id="42" name="Straight Connector 41"/>
          <p:cNvCxnSpPr/>
          <p:nvPr/>
        </p:nvCxnSpPr>
        <p:spPr>
          <a:xfrm flipV="1">
            <a:off x="2968061" y="5387273"/>
            <a:ext cx="9174825" cy="54451"/>
          </a:xfrm>
          <a:prstGeom prst="line">
            <a:avLst/>
          </a:prstGeom>
          <a:ln>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a:off x="215288" y="1612119"/>
            <a:ext cx="11817235" cy="5018364"/>
          </a:xfrm>
          <a:prstGeom prst="rect">
            <a:avLst/>
          </a:prstGeom>
        </p:spPr>
      </p:pic>
    </p:spTree>
    <p:extLst>
      <p:ext uri="{BB962C8B-B14F-4D97-AF65-F5344CB8AC3E}">
        <p14:creationId xmlns:p14="http://schemas.microsoft.com/office/powerpoint/2010/main" val="3074472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TextBox 17"/>
          <p:cNvSpPr txBox="1"/>
          <p:nvPr/>
        </p:nvSpPr>
        <p:spPr>
          <a:xfrm>
            <a:off x="449795" y="858478"/>
            <a:ext cx="11242390" cy="738664"/>
          </a:xfrm>
          <a:prstGeom prst="rect">
            <a:avLst/>
          </a:prstGeom>
          <a:noFill/>
        </p:spPr>
        <p:txBody>
          <a:bodyPr wrap="square" rtlCol="0">
            <a:spAutoFit/>
          </a:bodyPr>
          <a:lstStyle/>
          <a:p>
            <a:r>
              <a:rPr lang="en-US" dirty="0" smtClean="0"/>
              <a:t>When </a:t>
            </a:r>
            <a:r>
              <a:rPr lang="en-US" dirty="0"/>
              <a:t>a browser requests a service from a web server, an error might occur, and the server might return an error </a:t>
            </a:r>
            <a:r>
              <a:rPr lang="en-US" dirty="0" smtClean="0"/>
              <a:t>code (</a:t>
            </a:r>
            <a:r>
              <a:rPr lang="en-US" b="1" dirty="0" smtClean="0"/>
              <a:t>status code</a:t>
            </a:r>
            <a:r>
              <a:rPr lang="en-US" dirty="0" smtClean="0"/>
              <a:t>) </a:t>
            </a:r>
            <a:r>
              <a:rPr lang="en-US" dirty="0"/>
              <a:t>like "404 Not Found</a:t>
            </a:r>
            <a:r>
              <a:rPr lang="en-US" dirty="0" smtClean="0"/>
              <a:t>". </a:t>
            </a:r>
            <a:r>
              <a:rPr lang="en-US" dirty="0"/>
              <a:t>Below is a list of HTTP status messages that might be </a:t>
            </a:r>
            <a:r>
              <a:rPr lang="en-US" dirty="0" smtClean="0"/>
              <a:t>returned.  XX (00-99)</a:t>
            </a:r>
            <a:r>
              <a:rPr lang="en-US" sz="2400" dirty="0" smtClean="0">
                <a:solidFill>
                  <a:srgbClr val="00B050"/>
                </a:solidFill>
              </a:rPr>
              <a:t> </a:t>
            </a:r>
          </a:p>
        </p:txBody>
      </p:sp>
      <p:sp>
        <p:nvSpPr>
          <p:cNvPr id="26" name="Rectangle 25"/>
          <p:cNvSpPr/>
          <p:nvPr/>
        </p:nvSpPr>
        <p:spPr>
          <a:xfrm>
            <a:off x="449795" y="168938"/>
            <a:ext cx="5031314" cy="1077218"/>
          </a:xfrm>
          <a:prstGeom prst="rect">
            <a:avLst/>
          </a:prstGeom>
        </p:spPr>
        <p:txBody>
          <a:bodyPr wrap="none">
            <a:spAutoFit/>
          </a:bodyPr>
          <a:lstStyle/>
          <a:p>
            <a:r>
              <a:rPr lang="en-US" sz="3200" b="1" i="1" dirty="0" smtClean="0">
                <a:solidFill>
                  <a:srgbClr val="00B050"/>
                </a:solidFill>
              </a:rPr>
              <a:t>HTTP Response Status Codes</a:t>
            </a:r>
            <a:endParaRPr lang="en-US" sz="3200" b="1" i="1" dirty="0">
              <a:solidFill>
                <a:srgbClr val="00B050"/>
              </a:solidFill>
            </a:endParaRPr>
          </a:p>
          <a:p>
            <a:r>
              <a:rPr lang="en-US" sz="3200" b="1" i="1" dirty="0" smtClean="0">
                <a:solidFill>
                  <a:srgbClr val="00B050"/>
                </a:solidFill>
              </a:rPr>
              <a:t>   </a:t>
            </a:r>
            <a:endParaRPr lang="en-US" sz="3200" b="1" i="1" dirty="0">
              <a:solidFill>
                <a:srgbClr val="00B050"/>
              </a:solidFill>
            </a:endParaRPr>
          </a:p>
        </p:txBody>
      </p:sp>
      <p:sp>
        <p:nvSpPr>
          <p:cNvPr id="17" name="Rectangle 16"/>
          <p:cNvSpPr/>
          <p:nvPr/>
        </p:nvSpPr>
        <p:spPr>
          <a:xfrm>
            <a:off x="528263" y="1760693"/>
            <a:ext cx="2006383" cy="369332"/>
          </a:xfrm>
          <a:prstGeom prst="rect">
            <a:avLst/>
          </a:prstGeom>
        </p:spPr>
        <p:txBody>
          <a:bodyPr wrap="none">
            <a:spAutoFit/>
          </a:bodyPr>
          <a:lstStyle/>
          <a:p>
            <a:r>
              <a:rPr lang="en-US" b="1" dirty="0">
                <a:solidFill>
                  <a:srgbClr val="000000"/>
                </a:solidFill>
                <a:latin typeface="Segoe UI" panose="020B0502040204020203" pitchFamily="34" charset="0"/>
              </a:rPr>
              <a:t>1xx: Information</a:t>
            </a:r>
            <a:endParaRPr lang="en-US" b="1" i="0" dirty="0">
              <a:solidFill>
                <a:srgbClr val="000000"/>
              </a:solidFill>
              <a:effectLst/>
              <a:latin typeface="Segoe UI" panose="020B0502040204020203" pitchFamily="34" charset="0"/>
            </a:endParaRPr>
          </a:p>
        </p:txBody>
      </p:sp>
      <p:sp>
        <p:nvSpPr>
          <p:cNvPr id="23" name="Rectangle 22"/>
          <p:cNvSpPr/>
          <p:nvPr/>
        </p:nvSpPr>
        <p:spPr>
          <a:xfrm>
            <a:off x="579014" y="2330005"/>
            <a:ext cx="1811714" cy="369332"/>
          </a:xfrm>
          <a:prstGeom prst="rect">
            <a:avLst/>
          </a:prstGeom>
        </p:spPr>
        <p:txBody>
          <a:bodyPr wrap="none">
            <a:spAutoFit/>
          </a:bodyPr>
          <a:lstStyle/>
          <a:p>
            <a:r>
              <a:rPr lang="en-US" b="1" dirty="0">
                <a:solidFill>
                  <a:srgbClr val="000000"/>
                </a:solidFill>
                <a:latin typeface="Segoe UI" panose="020B0502040204020203" pitchFamily="34" charset="0"/>
              </a:rPr>
              <a:t>2xx: Successful</a:t>
            </a:r>
            <a:endParaRPr lang="en-US" b="1" i="0" dirty="0">
              <a:solidFill>
                <a:srgbClr val="000000"/>
              </a:solidFill>
              <a:effectLst/>
              <a:latin typeface="Segoe UI" panose="020B0502040204020203" pitchFamily="34" charset="0"/>
            </a:endParaRPr>
          </a:p>
        </p:txBody>
      </p:sp>
      <p:sp>
        <p:nvSpPr>
          <p:cNvPr id="24" name="Rectangle 23"/>
          <p:cNvSpPr/>
          <p:nvPr/>
        </p:nvSpPr>
        <p:spPr>
          <a:xfrm>
            <a:off x="570358" y="3329436"/>
            <a:ext cx="1941301" cy="369332"/>
          </a:xfrm>
          <a:prstGeom prst="rect">
            <a:avLst/>
          </a:prstGeom>
        </p:spPr>
        <p:txBody>
          <a:bodyPr wrap="none">
            <a:spAutoFit/>
          </a:bodyPr>
          <a:lstStyle/>
          <a:p>
            <a:r>
              <a:rPr lang="en-US" b="1" dirty="0">
                <a:solidFill>
                  <a:srgbClr val="000000"/>
                </a:solidFill>
                <a:latin typeface="Segoe UI" panose="020B0502040204020203" pitchFamily="34" charset="0"/>
              </a:rPr>
              <a:t>3xx: Redirection</a:t>
            </a:r>
            <a:endParaRPr lang="en-US" b="1" i="0" dirty="0">
              <a:solidFill>
                <a:srgbClr val="000000"/>
              </a:solidFill>
              <a:effectLst/>
              <a:latin typeface="Segoe UI" panose="020B0502040204020203" pitchFamily="34" charset="0"/>
            </a:endParaRPr>
          </a:p>
        </p:txBody>
      </p:sp>
      <p:sp>
        <p:nvSpPr>
          <p:cNvPr id="27" name="Rectangle 26"/>
          <p:cNvSpPr/>
          <p:nvPr/>
        </p:nvSpPr>
        <p:spPr>
          <a:xfrm>
            <a:off x="528263" y="4275975"/>
            <a:ext cx="1932645" cy="369332"/>
          </a:xfrm>
          <a:prstGeom prst="rect">
            <a:avLst/>
          </a:prstGeom>
        </p:spPr>
        <p:txBody>
          <a:bodyPr wrap="none">
            <a:spAutoFit/>
          </a:bodyPr>
          <a:lstStyle/>
          <a:p>
            <a:r>
              <a:rPr lang="en-US" b="1" dirty="0">
                <a:solidFill>
                  <a:srgbClr val="000000"/>
                </a:solidFill>
                <a:latin typeface="Segoe UI" panose="020B0502040204020203" pitchFamily="34" charset="0"/>
              </a:rPr>
              <a:t>4xx: Client Error</a:t>
            </a:r>
            <a:endParaRPr lang="en-US" b="1" i="0" dirty="0">
              <a:solidFill>
                <a:srgbClr val="000000"/>
              </a:solidFill>
              <a:effectLst/>
              <a:latin typeface="Segoe UI" panose="020B0502040204020203" pitchFamily="34" charset="0"/>
            </a:endParaRPr>
          </a:p>
        </p:txBody>
      </p:sp>
      <p:sp>
        <p:nvSpPr>
          <p:cNvPr id="28" name="Rectangle 27"/>
          <p:cNvSpPr/>
          <p:nvPr/>
        </p:nvSpPr>
        <p:spPr>
          <a:xfrm>
            <a:off x="537304" y="5389732"/>
            <a:ext cx="1997342" cy="369332"/>
          </a:xfrm>
          <a:prstGeom prst="rect">
            <a:avLst/>
          </a:prstGeom>
        </p:spPr>
        <p:txBody>
          <a:bodyPr wrap="none">
            <a:spAutoFit/>
          </a:bodyPr>
          <a:lstStyle/>
          <a:p>
            <a:r>
              <a:rPr lang="en-US" b="1" dirty="0">
                <a:solidFill>
                  <a:srgbClr val="000000"/>
                </a:solidFill>
                <a:latin typeface="Segoe UI" panose="020B0502040204020203" pitchFamily="34" charset="0"/>
              </a:rPr>
              <a:t>5xx: Server Error</a:t>
            </a:r>
            <a:endParaRPr lang="en-US" b="1" i="0" dirty="0">
              <a:solidFill>
                <a:srgbClr val="000000"/>
              </a:solidFill>
              <a:effectLst/>
              <a:latin typeface="Segoe UI" panose="020B0502040204020203" pitchFamily="34" charset="0"/>
            </a:endParaRPr>
          </a:p>
        </p:txBody>
      </p:sp>
      <p:graphicFrame>
        <p:nvGraphicFramePr>
          <p:cNvPr id="30" name="Table 29"/>
          <p:cNvGraphicFramePr>
            <a:graphicFrameLocks noGrp="1"/>
          </p:cNvGraphicFramePr>
          <p:nvPr>
            <p:extLst>
              <p:ext uri="{D42A27DB-BD31-4B8C-83A1-F6EECF244321}">
                <p14:modId xmlns:p14="http://schemas.microsoft.com/office/powerpoint/2010/main" val="1706776032"/>
              </p:ext>
            </p:extLst>
          </p:nvPr>
        </p:nvGraphicFramePr>
        <p:xfrm>
          <a:off x="2894385" y="1624568"/>
          <a:ext cx="9118491" cy="579120"/>
        </p:xfrm>
        <a:graphic>
          <a:graphicData uri="http://schemas.openxmlformats.org/drawingml/2006/table">
            <a:tbl>
              <a:tblPr firstRow="1" bandRow="1">
                <a:tableStyleId>{5C22544A-7EE6-4342-B048-85BDC9FD1C3A}</a:tableStyleId>
              </a:tblPr>
              <a:tblGrid>
                <a:gridCol w="3039497">
                  <a:extLst>
                    <a:ext uri="{9D8B030D-6E8A-4147-A177-3AD203B41FA5}">
                      <a16:colId xmlns:a16="http://schemas.microsoft.com/office/drawing/2014/main" val="1819105684"/>
                    </a:ext>
                  </a:extLst>
                </a:gridCol>
                <a:gridCol w="2269727">
                  <a:extLst>
                    <a:ext uri="{9D8B030D-6E8A-4147-A177-3AD203B41FA5}">
                      <a16:colId xmlns:a16="http://schemas.microsoft.com/office/drawing/2014/main" val="3110006933"/>
                    </a:ext>
                  </a:extLst>
                </a:gridCol>
                <a:gridCol w="3809267">
                  <a:extLst>
                    <a:ext uri="{9D8B030D-6E8A-4147-A177-3AD203B41FA5}">
                      <a16:colId xmlns:a16="http://schemas.microsoft.com/office/drawing/2014/main" val="3731979845"/>
                    </a:ext>
                  </a:extLst>
                </a:gridCol>
              </a:tblGrid>
              <a:tr h="370840">
                <a:tc>
                  <a:txBody>
                    <a:bodyPr/>
                    <a:lstStyle/>
                    <a:p>
                      <a:r>
                        <a:rPr lang="en-US" sz="1600" b="0" i="0" kern="1200" dirty="0" smtClean="0">
                          <a:solidFill>
                            <a:srgbClr val="0070C0"/>
                          </a:solidFill>
                          <a:effectLst/>
                          <a:latin typeface="+mn-lt"/>
                          <a:ea typeface="+mn-ea"/>
                          <a:cs typeface="+mn-cs"/>
                        </a:rPr>
                        <a:t>100 Continue</a:t>
                      </a:r>
                      <a:endParaRPr lang="en-US" sz="1600" b="0" dirty="0">
                        <a:solidFill>
                          <a:srgbClr val="0070C0"/>
                        </a:solidFill>
                      </a:endParaRPr>
                    </a:p>
                  </a:txBody>
                  <a:tcPr>
                    <a:noFill/>
                  </a:tcPr>
                </a:tc>
                <a:tc>
                  <a:txBody>
                    <a:bodyPr/>
                    <a:lstStyle/>
                    <a:p>
                      <a:r>
                        <a:rPr lang="en-US" sz="1600" b="0" i="0" kern="1200" dirty="0" smtClean="0">
                          <a:solidFill>
                            <a:srgbClr val="0070C0"/>
                          </a:solidFill>
                          <a:effectLst/>
                          <a:latin typeface="+mn-lt"/>
                          <a:ea typeface="+mn-ea"/>
                          <a:cs typeface="+mn-cs"/>
                        </a:rPr>
                        <a:t>101 Switching Protocols</a:t>
                      </a:r>
                      <a:endParaRPr lang="en-US" sz="1600" b="0" dirty="0">
                        <a:solidFill>
                          <a:srgbClr val="0070C0"/>
                        </a:solidFill>
                      </a:endParaRPr>
                    </a:p>
                  </a:txBody>
                  <a:tcPr>
                    <a:noFill/>
                  </a:tcPr>
                </a:tc>
                <a:tc>
                  <a:txBody>
                    <a:bodyPr/>
                    <a:lstStyle/>
                    <a:p>
                      <a:r>
                        <a:rPr lang="en-US" sz="1600" b="0" i="0" kern="1200" dirty="0" smtClean="0">
                          <a:solidFill>
                            <a:srgbClr val="0070C0"/>
                          </a:solidFill>
                          <a:effectLst/>
                          <a:latin typeface="+mn-lt"/>
                          <a:ea typeface="+mn-ea"/>
                          <a:cs typeface="+mn-cs"/>
                        </a:rPr>
                        <a:t>102 Processing</a:t>
                      </a:r>
                      <a:r>
                        <a:rPr lang="en-US" sz="1600" b="0" i="0" kern="1200" dirty="0" smtClean="0">
                          <a:solidFill>
                            <a:schemeClr val="tx1"/>
                          </a:solidFill>
                          <a:effectLst/>
                          <a:latin typeface="+mn-lt"/>
                          <a:ea typeface="+mn-ea"/>
                          <a:cs typeface="+mn-cs"/>
                        </a:rPr>
                        <a:t>(WebDAV)</a:t>
                      </a:r>
                      <a:r>
                        <a:rPr lang="en-US" sz="1600" b="0" i="0" kern="1200" dirty="0" smtClean="0">
                          <a:solidFill>
                            <a:srgbClr val="0070C0"/>
                          </a:solidFill>
                          <a:effectLst/>
                          <a:latin typeface="+mn-lt"/>
                          <a:ea typeface="+mn-ea"/>
                          <a:cs typeface="+mn-cs"/>
                        </a:rPr>
                        <a:t>,  </a:t>
                      </a:r>
                    </a:p>
                    <a:p>
                      <a:r>
                        <a:rPr lang="en-US" sz="1600" b="0" i="0" kern="1200" dirty="0" smtClean="0">
                          <a:solidFill>
                            <a:srgbClr val="0070C0"/>
                          </a:solidFill>
                          <a:effectLst/>
                          <a:latin typeface="+mn-lt"/>
                          <a:ea typeface="+mn-ea"/>
                          <a:cs typeface="+mn-cs"/>
                        </a:rPr>
                        <a:t>103 Checkpoint </a:t>
                      </a:r>
                      <a:r>
                        <a:rPr lang="en-US" sz="1600" b="0" i="0" kern="1200" dirty="0" smtClean="0">
                          <a:solidFill>
                            <a:schemeClr val="tx1"/>
                          </a:solidFill>
                          <a:effectLst/>
                          <a:latin typeface="+mn-lt"/>
                          <a:ea typeface="+mn-ea"/>
                          <a:cs typeface="+mn-cs"/>
                        </a:rPr>
                        <a:t>(early</a:t>
                      </a:r>
                      <a:r>
                        <a:rPr lang="en-US" sz="1600" b="0" i="0" kern="1200" baseline="0" dirty="0" smtClean="0">
                          <a:solidFill>
                            <a:schemeClr val="tx1"/>
                          </a:solidFill>
                          <a:effectLst/>
                          <a:latin typeface="+mn-lt"/>
                          <a:ea typeface="+mn-ea"/>
                          <a:cs typeface="+mn-cs"/>
                        </a:rPr>
                        <a:t> hints, Link Header)</a:t>
                      </a:r>
                      <a:endParaRPr lang="en-US" sz="1600" b="0" dirty="0">
                        <a:solidFill>
                          <a:srgbClr val="0070C0"/>
                        </a:solidFill>
                      </a:endParaRPr>
                    </a:p>
                  </a:txBody>
                  <a:tcPr>
                    <a:noFill/>
                  </a:tcPr>
                </a:tc>
                <a:extLst>
                  <a:ext uri="{0D108BD9-81ED-4DB2-BD59-A6C34878D82A}">
                    <a16:rowId xmlns:a16="http://schemas.microsoft.com/office/drawing/2014/main" val="3180383650"/>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3127381958"/>
              </p:ext>
            </p:extLst>
          </p:nvPr>
        </p:nvGraphicFramePr>
        <p:xfrm>
          <a:off x="2894388" y="2216145"/>
          <a:ext cx="8797797" cy="741680"/>
        </p:xfrm>
        <a:graphic>
          <a:graphicData uri="http://schemas.openxmlformats.org/drawingml/2006/table">
            <a:tbl>
              <a:tblPr firstRow="1" bandRow="1">
                <a:tableStyleId>{5C22544A-7EE6-4342-B048-85BDC9FD1C3A}</a:tableStyleId>
              </a:tblPr>
              <a:tblGrid>
                <a:gridCol w="3380734">
                  <a:extLst>
                    <a:ext uri="{9D8B030D-6E8A-4147-A177-3AD203B41FA5}">
                      <a16:colId xmlns:a16="http://schemas.microsoft.com/office/drawing/2014/main" val="1819105684"/>
                    </a:ext>
                  </a:extLst>
                </a:gridCol>
                <a:gridCol w="2484464">
                  <a:extLst>
                    <a:ext uri="{9D8B030D-6E8A-4147-A177-3AD203B41FA5}">
                      <a16:colId xmlns:a16="http://schemas.microsoft.com/office/drawing/2014/main" val="3110006933"/>
                    </a:ext>
                  </a:extLst>
                </a:gridCol>
                <a:gridCol w="2932599">
                  <a:extLst>
                    <a:ext uri="{9D8B030D-6E8A-4147-A177-3AD203B41FA5}">
                      <a16:colId xmlns:a16="http://schemas.microsoft.com/office/drawing/2014/main" val="3731979845"/>
                    </a:ext>
                  </a:extLst>
                </a:gridCol>
              </a:tblGrid>
              <a:tr h="370840">
                <a:tc>
                  <a:txBody>
                    <a:bodyPr/>
                    <a:lstStyle/>
                    <a:p>
                      <a:r>
                        <a:rPr lang="en-US" sz="1600" b="0" i="0" kern="1200" dirty="0" smtClean="0">
                          <a:solidFill>
                            <a:srgbClr val="0070C0"/>
                          </a:solidFill>
                          <a:effectLst/>
                          <a:latin typeface="+mn-lt"/>
                          <a:ea typeface="+mn-ea"/>
                          <a:cs typeface="+mn-cs"/>
                        </a:rPr>
                        <a:t>200 OK </a:t>
                      </a:r>
                      <a:r>
                        <a:rPr lang="en-US" sz="1600" b="0" i="0" kern="1200" dirty="0" smtClean="0">
                          <a:solidFill>
                            <a:schemeClr val="tx1"/>
                          </a:solidFill>
                          <a:effectLst/>
                          <a:latin typeface="+mn-lt"/>
                          <a:ea typeface="+mn-ea"/>
                          <a:cs typeface="+mn-cs"/>
                        </a:rPr>
                        <a:t>(GET, HEAD, PUT, POST, TRACE)</a:t>
                      </a:r>
                      <a:endParaRPr lang="en-US" sz="1600" b="0" dirty="0">
                        <a:solidFill>
                          <a:schemeClr val="tx1"/>
                        </a:solidFill>
                      </a:endParaRPr>
                    </a:p>
                  </a:txBody>
                  <a:tcPr>
                    <a:noFill/>
                  </a:tcPr>
                </a:tc>
                <a:tc>
                  <a:txBody>
                    <a:bodyPr/>
                    <a:lstStyle/>
                    <a:p>
                      <a:r>
                        <a:rPr lang="en-US" sz="1600" b="0" i="0" kern="1200" dirty="0" smtClean="0">
                          <a:solidFill>
                            <a:srgbClr val="0070C0"/>
                          </a:solidFill>
                          <a:effectLst/>
                          <a:latin typeface="+mn-lt"/>
                          <a:ea typeface="+mn-ea"/>
                          <a:cs typeface="+mn-cs"/>
                        </a:rPr>
                        <a:t>201 Created </a:t>
                      </a:r>
                      <a:r>
                        <a:rPr lang="en-US" sz="1600" b="0" i="0" kern="1200" dirty="0" smtClean="0">
                          <a:solidFill>
                            <a:schemeClr val="tx1"/>
                          </a:solidFill>
                          <a:effectLst/>
                          <a:latin typeface="+mn-lt"/>
                          <a:ea typeface="+mn-ea"/>
                          <a:cs typeface="+mn-cs"/>
                        </a:rPr>
                        <a:t>(POST,</a:t>
                      </a:r>
                      <a:r>
                        <a:rPr lang="en-US" sz="1600" b="0" i="0" kern="1200" baseline="0" dirty="0" smtClean="0">
                          <a:solidFill>
                            <a:schemeClr val="tx1"/>
                          </a:solidFill>
                          <a:effectLst/>
                          <a:latin typeface="+mn-lt"/>
                          <a:ea typeface="+mn-ea"/>
                          <a:cs typeface="+mn-cs"/>
                        </a:rPr>
                        <a:t> PUT</a:t>
                      </a:r>
                      <a:r>
                        <a:rPr lang="en-US" sz="1600" b="0" i="0" kern="1200" dirty="0" smtClean="0">
                          <a:solidFill>
                            <a:schemeClr val="tx1"/>
                          </a:solidFill>
                          <a:effectLst/>
                          <a:latin typeface="+mn-lt"/>
                          <a:ea typeface="+mn-ea"/>
                          <a:cs typeface="+mn-cs"/>
                        </a:rPr>
                        <a:t>)</a:t>
                      </a:r>
                      <a:endParaRPr lang="en-US" sz="1600" b="0" dirty="0">
                        <a:solidFill>
                          <a:schemeClr val="tx1"/>
                        </a:solidFill>
                      </a:endParaRPr>
                    </a:p>
                  </a:txBody>
                  <a:tcPr>
                    <a:noFill/>
                  </a:tcPr>
                </a:tc>
                <a:tc>
                  <a:txBody>
                    <a:bodyPr/>
                    <a:lstStyle/>
                    <a:p>
                      <a:r>
                        <a:rPr lang="en-US" sz="1600" b="0" i="0" kern="1200" dirty="0" smtClean="0">
                          <a:solidFill>
                            <a:srgbClr val="0070C0"/>
                          </a:solidFill>
                          <a:effectLst/>
                          <a:latin typeface="+mn-lt"/>
                          <a:ea typeface="+mn-ea"/>
                          <a:cs typeface="+mn-cs"/>
                        </a:rPr>
                        <a:t>202 Accepted </a:t>
                      </a:r>
                      <a:r>
                        <a:rPr lang="en-US" sz="1600" b="0" i="0" kern="1200" dirty="0" smtClean="0">
                          <a:solidFill>
                            <a:schemeClr val="tx1"/>
                          </a:solidFill>
                          <a:effectLst/>
                          <a:latin typeface="+mn-lt"/>
                          <a:ea typeface="+mn-ea"/>
                          <a:cs typeface="+mn-cs"/>
                        </a:rPr>
                        <a:t>(noncommittal</a:t>
                      </a:r>
                      <a:r>
                        <a:rPr lang="en-US" sz="1600" b="0" i="0" kern="1200" baseline="0" dirty="0" smtClean="0">
                          <a:solidFill>
                            <a:schemeClr val="tx1"/>
                          </a:solidFill>
                          <a:effectLst/>
                          <a:latin typeface="+mn-lt"/>
                          <a:ea typeface="+mn-ea"/>
                          <a:cs typeface="+mn-cs"/>
                        </a:rPr>
                        <a:t>)</a:t>
                      </a:r>
                      <a:endParaRPr lang="en-US" sz="1600" b="0" dirty="0">
                        <a:solidFill>
                          <a:srgbClr val="0070C0"/>
                        </a:solidFill>
                      </a:endParaRPr>
                    </a:p>
                  </a:txBody>
                  <a:tcPr>
                    <a:noFill/>
                  </a:tcPr>
                </a:tc>
                <a:extLst>
                  <a:ext uri="{0D108BD9-81ED-4DB2-BD59-A6C34878D82A}">
                    <a16:rowId xmlns:a16="http://schemas.microsoft.com/office/drawing/2014/main" val="3180383650"/>
                  </a:ext>
                </a:extLst>
              </a:tr>
              <a:tr h="370840">
                <a:tc>
                  <a:txBody>
                    <a:bodyPr/>
                    <a:lstStyle/>
                    <a:p>
                      <a:pPr marL="0" algn="l" defTabSz="914400" rtl="0" eaLnBrk="1" latinLnBrk="0" hangingPunct="1"/>
                      <a:r>
                        <a:rPr lang="en-US" sz="1600" b="0" i="0" kern="1200" dirty="0" smtClean="0">
                          <a:solidFill>
                            <a:srgbClr val="0070C0"/>
                          </a:solidFill>
                          <a:effectLst/>
                          <a:latin typeface="+mn-lt"/>
                          <a:ea typeface="+mn-ea"/>
                          <a:cs typeface="+mn-cs"/>
                        </a:rPr>
                        <a:t>203 Non-Authoritative Information</a:t>
                      </a:r>
                      <a:endParaRPr lang="en-US" sz="1600" b="0" i="0" kern="1200" dirty="0">
                        <a:solidFill>
                          <a:srgbClr val="0070C0"/>
                        </a:solidFill>
                        <a:effectLst/>
                        <a:latin typeface="+mn-lt"/>
                        <a:ea typeface="+mn-ea"/>
                        <a:cs typeface="+mn-cs"/>
                      </a:endParaRPr>
                    </a:p>
                  </a:txBody>
                  <a:tcPr>
                    <a:noFill/>
                  </a:tcPr>
                </a:tc>
                <a:tc>
                  <a:txBody>
                    <a:bodyPr/>
                    <a:lstStyle/>
                    <a:p>
                      <a:pPr marL="0" algn="l" defTabSz="914400" rtl="0" eaLnBrk="1" latinLnBrk="0" hangingPunct="1"/>
                      <a:r>
                        <a:rPr lang="en-US" sz="1600" b="0" i="0" kern="1200" dirty="0" smtClean="0">
                          <a:solidFill>
                            <a:srgbClr val="0070C0"/>
                          </a:solidFill>
                          <a:effectLst/>
                          <a:latin typeface="+mn-lt"/>
                          <a:ea typeface="+mn-ea"/>
                          <a:cs typeface="+mn-cs"/>
                        </a:rPr>
                        <a:t>204 No Content</a:t>
                      </a:r>
                      <a:endParaRPr lang="en-US" sz="1600" b="0" i="0" kern="1200" dirty="0">
                        <a:solidFill>
                          <a:srgbClr val="0070C0"/>
                        </a:solidFill>
                        <a:effectLst/>
                        <a:latin typeface="+mn-lt"/>
                        <a:ea typeface="+mn-ea"/>
                        <a:cs typeface="+mn-cs"/>
                      </a:endParaRPr>
                    </a:p>
                  </a:txBody>
                  <a:tcPr>
                    <a:noFill/>
                  </a:tcPr>
                </a:tc>
                <a:tc>
                  <a:txBody>
                    <a:bodyPr/>
                    <a:lstStyle/>
                    <a:p>
                      <a:pPr marL="0" algn="l" defTabSz="914400" rtl="0" eaLnBrk="1" latinLnBrk="0" hangingPunct="1"/>
                      <a:r>
                        <a:rPr lang="en-US" sz="1600" b="0" i="0" kern="1200" dirty="0" smtClean="0">
                          <a:solidFill>
                            <a:srgbClr val="0070C0"/>
                          </a:solidFill>
                          <a:effectLst/>
                          <a:latin typeface="+mn-lt"/>
                          <a:ea typeface="+mn-ea"/>
                          <a:cs typeface="+mn-cs"/>
                        </a:rPr>
                        <a:t>205 Reset Content,    …</a:t>
                      </a:r>
                      <a:endParaRPr lang="en-US" sz="1600" b="0" i="0" kern="1200" dirty="0">
                        <a:solidFill>
                          <a:srgbClr val="0070C0"/>
                        </a:solidFill>
                        <a:effectLst/>
                        <a:latin typeface="+mn-lt"/>
                        <a:ea typeface="+mn-ea"/>
                        <a:cs typeface="+mn-cs"/>
                      </a:endParaRPr>
                    </a:p>
                  </a:txBody>
                  <a:tcPr>
                    <a:noFill/>
                  </a:tcPr>
                </a:tc>
                <a:extLst>
                  <a:ext uri="{0D108BD9-81ED-4DB2-BD59-A6C34878D82A}">
                    <a16:rowId xmlns:a16="http://schemas.microsoft.com/office/drawing/2014/main" val="3910791527"/>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3284503842"/>
              </p:ext>
            </p:extLst>
          </p:nvPr>
        </p:nvGraphicFramePr>
        <p:xfrm>
          <a:off x="2894387" y="3137206"/>
          <a:ext cx="8594115" cy="741680"/>
        </p:xfrm>
        <a:graphic>
          <a:graphicData uri="http://schemas.openxmlformats.org/drawingml/2006/table">
            <a:tbl>
              <a:tblPr firstRow="1" bandRow="1">
                <a:tableStyleId>{5C22544A-7EE6-4342-B048-85BDC9FD1C3A}</a:tableStyleId>
              </a:tblPr>
              <a:tblGrid>
                <a:gridCol w="2864705">
                  <a:extLst>
                    <a:ext uri="{9D8B030D-6E8A-4147-A177-3AD203B41FA5}">
                      <a16:colId xmlns:a16="http://schemas.microsoft.com/office/drawing/2014/main" val="1819105684"/>
                    </a:ext>
                  </a:extLst>
                </a:gridCol>
                <a:gridCol w="2864705">
                  <a:extLst>
                    <a:ext uri="{9D8B030D-6E8A-4147-A177-3AD203B41FA5}">
                      <a16:colId xmlns:a16="http://schemas.microsoft.com/office/drawing/2014/main" val="3110006933"/>
                    </a:ext>
                  </a:extLst>
                </a:gridCol>
                <a:gridCol w="2864705">
                  <a:extLst>
                    <a:ext uri="{9D8B030D-6E8A-4147-A177-3AD203B41FA5}">
                      <a16:colId xmlns:a16="http://schemas.microsoft.com/office/drawing/2014/main" val="3731979845"/>
                    </a:ext>
                  </a:extLst>
                </a:gridCol>
              </a:tblGrid>
              <a:tr h="370840">
                <a:tc>
                  <a:txBody>
                    <a:bodyPr/>
                    <a:lstStyle/>
                    <a:p>
                      <a:r>
                        <a:rPr lang="en-US" sz="1600" b="0" i="0" kern="1200" dirty="0" smtClean="0">
                          <a:solidFill>
                            <a:srgbClr val="0070C0"/>
                          </a:solidFill>
                          <a:effectLst/>
                          <a:latin typeface="+mn-lt"/>
                          <a:ea typeface="+mn-ea"/>
                          <a:cs typeface="+mn-cs"/>
                        </a:rPr>
                        <a:t>300 Multiple Choices</a:t>
                      </a:r>
                      <a:endParaRPr lang="en-US" sz="1600" b="0" i="0" kern="1200" dirty="0">
                        <a:solidFill>
                          <a:srgbClr val="0070C0"/>
                        </a:solidFill>
                        <a:effectLst/>
                        <a:latin typeface="+mn-lt"/>
                        <a:ea typeface="+mn-ea"/>
                        <a:cs typeface="+mn-cs"/>
                      </a:endParaRPr>
                    </a:p>
                  </a:txBody>
                  <a:tcPr>
                    <a:noFill/>
                  </a:tcPr>
                </a:tc>
                <a:tc>
                  <a:txBody>
                    <a:bodyPr/>
                    <a:lstStyle/>
                    <a:p>
                      <a:r>
                        <a:rPr lang="en-US" sz="1600" b="0" i="0" kern="1200" dirty="0" smtClean="0">
                          <a:solidFill>
                            <a:srgbClr val="0070C0"/>
                          </a:solidFill>
                          <a:effectLst/>
                          <a:latin typeface="+mn-lt"/>
                          <a:ea typeface="+mn-ea"/>
                          <a:cs typeface="+mn-cs"/>
                        </a:rPr>
                        <a:t>301 Moved Permanently</a:t>
                      </a:r>
                      <a:endParaRPr lang="en-US" sz="1600" b="0" i="0" kern="1200" dirty="0">
                        <a:solidFill>
                          <a:srgbClr val="0070C0"/>
                        </a:solidFill>
                        <a:effectLst/>
                        <a:latin typeface="+mn-lt"/>
                        <a:ea typeface="+mn-ea"/>
                        <a:cs typeface="+mn-cs"/>
                      </a:endParaRPr>
                    </a:p>
                  </a:txBody>
                  <a:tcPr>
                    <a:noFill/>
                  </a:tcPr>
                </a:tc>
                <a:tc>
                  <a:txBody>
                    <a:bodyPr/>
                    <a:lstStyle/>
                    <a:p>
                      <a:r>
                        <a:rPr lang="en-US" sz="1600" b="0" i="0" kern="1200" dirty="0" smtClean="0">
                          <a:solidFill>
                            <a:srgbClr val="0070C0"/>
                          </a:solidFill>
                          <a:effectLst/>
                          <a:latin typeface="+mn-lt"/>
                          <a:ea typeface="+mn-ea"/>
                          <a:cs typeface="+mn-cs"/>
                        </a:rPr>
                        <a:t>302 Found</a:t>
                      </a:r>
                      <a:endParaRPr lang="en-US" sz="1600" b="0" i="0" kern="1200" dirty="0">
                        <a:solidFill>
                          <a:srgbClr val="0070C0"/>
                        </a:solidFill>
                        <a:effectLst/>
                        <a:latin typeface="+mn-lt"/>
                        <a:ea typeface="+mn-ea"/>
                        <a:cs typeface="+mn-cs"/>
                      </a:endParaRPr>
                    </a:p>
                  </a:txBody>
                  <a:tcPr>
                    <a:noFill/>
                  </a:tcPr>
                </a:tc>
                <a:extLst>
                  <a:ext uri="{0D108BD9-81ED-4DB2-BD59-A6C34878D82A}">
                    <a16:rowId xmlns:a16="http://schemas.microsoft.com/office/drawing/2014/main" val="3180383650"/>
                  </a:ext>
                </a:extLst>
              </a:tr>
              <a:tr h="370840">
                <a:tc>
                  <a:txBody>
                    <a:bodyPr/>
                    <a:lstStyle/>
                    <a:p>
                      <a:pPr marL="0" algn="l" defTabSz="914400" rtl="0" eaLnBrk="1" latinLnBrk="0" hangingPunct="1"/>
                      <a:r>
                        <a:rPr lang="en-US" sz="1600" b="0" i="0" kern="1200" dirty="0" smtClean="0">
                          <a:solidFill>
                            <a:srgbClr val="0070C0"/>
                          </a:solidFill>
                          <a:effectLst/>
                          <a:latin typeface="+mn-lt"/>
                          <a:ea typeface="+mn-ea"/>
                          <a:cs typeface="+mn-cs"/>
                        </a:rPr>
                        <a:t>303 See Other </a:t>
                      </a:r>
                      <a:r>
                        <a:rPr lang="en-US" sz="1600" b="0" i="0" kern="1200" dirty="0" smtClean="0">
                          <a:solidFill>
                            <a:schemeClr val="tx1"/>
                          </a:solidFill>
                          <a:effectLst/>
                          <a:latin typeface="+mn-lt"/>
                          <a:ea typeface="+mn-ea"/>
                          <a:cs typeface="+mn-cs"/>
                        </a:rPr>
                        <a:t>(GET</a:t>
                      </a:r>
                      <a:r>
                        <a:rPr lang="en-US" sz="1600" b="0" i="0" kern="1200" baseline="0" dirty="0" smtClean="0">
                          <a:solidFill>
                            <a:schemeClr val="tx1"/>
                          </a:solidFill>
                          <a:effectLst/>
                          <a:latin typeface="+mn-lt"/>
                          <a:ea typeface="+mn-ea"/>
                          <a:cs typeface="+mn-cs"/>
                        </a:rPr>
                        <a:t>)</a:t>
                      </a:r>
                      <a:endParaRPr lang="en-US" sz="1600" b="0" i="0" kern="1200" dirty="0">
                        <a:solidFill>
                          <a:srgbClr val="0070C0"/>
                        </a:solidFill>
                        <a:effectLst/>
                        <a:latin typeface="+mn-lt"/>
                        <a:ea typeface="+mn-ea"/>
                        <a:cs typeface="+mn-cs"/>
                      </a:endParaRPr>
                    </a:p>
                  </a:txBody>
                  <a:tcPr>
                    <a:noFill/>
                  </a:tcPr>
                </a:tc>
                <a:tc>
                  <a:txBody>
                    <a:bodyPr/>
                    <a:lstStyle/>
                    <a:p>
                      <a:pPr marL="0" algn="l" defTabSz="914400" rtl="0" eaLnBrk="1" latinLnBrk="0" hangingPunct="1"/>
                      <a:r>
                        <a:rPr lang="en-US" sz="1600" b="0" i="0" kern="1200" dirty="0" smtClean="0">
                          <a:solidFill>
                            <a:srgbClr val="0070C0"/>
                          </a:solidFill>
                          <a:effectLst/>
                          <a:latin typeface="+mn-lt"/>
                          <a:ea typeface="+mn-ea"/>
                          <a:cs typeface="+mn-cs"/>
                        </a:rPr>
                        <a:t>304 Not Modified</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forcaching</a:t>
                      </a:r>
                      <a:r>
                        <a:rPr lang="en-US" sz="1600" b="0" i="0" kern="1200" baseline="0" dirty="0" smtClean="0">
                          <a:solidFill>
                            <a:schemeClr val="tx1"/>
                          </a:solidFill>
                          <a:effectLst/>
                          <a:latin typeface="+mn-lt"/>
                          <a:ea typeface="+mn-ea"/>
                          <a:cs typeface="+mn-cs"/>
                        </a:rPr>
                        <a:t>)</a:t>
                      </a:r>
                      <a:endParaRPr lang="en-US" sz="1600" b="0" i="0" kern="1200" dirty="0">
                        <a:solidFill>
                          <a:srgbClr val="0070C0"/>
                        </a:solidFill>
                        <a:effectLst/>
                        <a:latin typeface="+mn-lt"/>
                        <a:ea typeface="+mn-ea"/>
                        <a:cs typeface="+mn-cs"/>
                      </a:endParaRPr>
                    </a:p>
                  </a:txBody>
                  <a:tcPr>
                    <a:noFill/>
                  </a:tcPr>
                </a:tc>
                <a:tc>
                  <a:txBody>
                    <a:bodyPr/>
                    <a:lstStyle/>
                    <a:p>
                      <a:pPr marL="0" algn="l" defTabSz="914400" rtl="0" eaLnBrk="1" latinLnBrk="0" hangingPunct="1"/>
                      <a:r>
                        <a:rPr lang="en-US" sz="1600" b="0" i="0" kern="1200" dirty="0" smtClean="0">
                          <a:solidFill>
                            <a:srgbClr val="0070C0"/>
                          </a:solidFill>
                          <a:effectLst/>
                          <a:latin typeface="+mn-lt"/>
                          <a:ea typeface="+mn-ea"/>
                          <a:cs typeface="+mn-cs"/>
                        </a:rPr>
                        <a:t>306 Switch Proxy,       …  </a:t>
                      </a:r>
                      <a:endParaRPr lang="en-US" sz="1600" b="0" i="0" kern="1200" dirty="0">
                        <a:solidFill>
                          <a:srgbClr val="0070C0"/>
                        </a:solidFill>
                        <a:effectLst/>
                        <a:latin typeface="+mn-lt"/>
                        <a:ea typeface="+mn-ea"/>
                        <a:cs typeface="+mn-cs"/>
                      </a:endParaRPr>
                    </a:p>
                  </a:txBody>
                  <a:tcPr>
                    <a:noFill/>
                  </a:tcPr>
                </a:tc>
                <a:extLst>
                  <a:ext uri="{0D108BD9-81ED-4DB2-BD59-A6C34878D82A}">
                    <a16:rowId xmlns:a16="http://schemas.microsoft.com/office/drawing/2014/main" val="3910791527"/>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443052214"/>
              </p:ext>
            </p:extLst>
          </p:nvPr>
        </p:nvGraphicFramePr>
        <p:xfrm>
          <a:off x="2894387" y="4095613"/>
          <a:ext cx="9263664" cy="1112520"/>
        </p:xfrm>
        <a:graphic>
          <a:graphicData uri="http://schemas.openxmlformats.org/drawingml/2006/table">
            <a:tbl>
              <a:tblPr firstRow="1" bandRow="1">
                <a:tableStyleId>{5C22544A-7EE6-4342-B048-85BDC9FD1C3A}</a:tableStyleId>
              </a:tblPr>
              <a:tblGrid>
                <a:gridCol w="3087888">
                  <a:extLst>
                    <a:ext uri="{9D8B030D-6E8A-4147-A177-3AD203B41FA5}">
                      <a16:colId xmlns:a16="http://schemas.microsoft.com/office/drawing/2014/main" val="1819105684"/>
                    </a:ext>
                  </a:extLst>
                </a:gridCol>
                <a:gridCol w="3001379">
                  <a:extLst>
                    <a:ext uri="{9D8B030D-6E8A-4147-A177-3AD203B41FA5}">
                      <a16:colId xmlns:a16="http://schemas.microsoft.com/office/drawing/2014/main" val="3110006933"/>
                    </a:ext>
                  </a:extLst>
                </a:gridCol>
                <a:gridCol w="3174397">
                  <a:extLst>
                    <a:ext uri="{9D8B030D-6E8A-4147-A177-3AD203B41FA5}">
                      <a16:colId xmlns:a16="http://schemas.microsoft.com/office/drawing/2014/main" val="3731979845"/>
                    </a:ext>
                  </a:extLst>
                </a:gridCol>
              </a:tblGrid>
              <a:tr h="370840">
                <a:tc>
                  <a:txBody>
                    <a:bodyPr/>
                    <a:lstStyle/>
                    <a:p>
                      <a:r>
                        <a:rPr lang="en-US" sz="1600" b="0" i="0" kern="1200" dirty="0" smtClean="0">
                          <a:solidFill>
                            <a:srgbClr val="0070C0"/>
                          </a:solidFill>
                          <a:effectLst/>
                          <a:latin typeface="+mn-lt"/>
                          <a:ea typeface="+mn-ea"/>
                          <a:cs typeface="+mn-cs"/>
                        </a:rPr>
                        <a:t>400 Bad Request</a:t>
                      </a:r>
                      <a:endParaRPr lang="en-US" sz="1600" b="0" i="0" kern="1200" dirty="0">
                        <a:solidFill>
                          <a:srgbClr val="0070C0"/>
                        </a:solidFill>
                        <a:effectLst/>
                        <a:latin typeface="+mn-lt"/>
                        <a:ea typeface="+mn-ea"/>
                        <a:cs typeface="+mn-cs"/>
                      </a:endParaRPr>
                    </a:p>
                  </a:txBody>
                  <a:tcPr>
                    <a:noFill/>
                  </a:tcPr>
                </a:tc>
                <a:tc>
                  <a:txBody>
                    <a:bodyPr/>
                    <a:lstStyle/>
                    <a:p>
                      <a:r>
                        <a:rPr lang="en-US" sz="1600" b="0" i="0" kern="1200" dirty="0" smtClean="0">
                          <a:solidFill>
                            <a:srgbClr val="0070C0"/>
                          </a:solidFill>
                          <a:effectLst/>
                          <a:latin typeface="+mn-lt"/>
                          <a:ea typeface="+mn-ea"/>
                          <a:cs typeface="+mn-cs"/>
                        </a:rPr>
                        <a:t>401 Unauthorized</a:t>
                      </a:r>
                      <a:endParaRPr lang="en-US" sz="1600" b="0" i="0" kern="1200" dirty="0">
                        <a:solidFill>
                          <a:srgbClr val="0070C0"/>
                        </a:solidFill>
                        <a:effectLst/>
                        <a:latin typeface="+mn-lt"/>
                        <a:ea typeface="+mn-ea"/>
                        <a:cs typeface="+mn-cs"/>
                      </a:endParaRPr>
                    </a:p>
                  </a:txBody>
                  <a:tcPr>
                    <a:noFill/>
                  </a:tcPr>
                </a:tc>
                <a:tc>
                  <a:txBody>
                    <a:bodyPr/>
                    <a:lstStyle/>
                    <a:p>
                      <a:r>
                        <a:rPr lang="en-US" sz="1600" b="0" i="0" kern="1200" dirty="0" smtClean="0">
                          <a:solidFill>
                            <a:srgbClr val="0070C0"/>
                          </a:solidFill>
                          <a:effectLst/>
                          <a:latin typeface="+mn-lt"/>
                          <a:ea typeface="+mn-ea"/>
                          <a:cs typeface="+mn-cs"/>
                        </a:rPr>
                        <a:t>402 Payment Required </a:t>
                      </a:r>
                      <a:r>
                        <a:rPr lang="en-US" sz="1600" b="0" i="0" kern="1200" dirty="0" smtClean="0">
                          <a:solidFill>
                            <a:schemeClr val="tx1"/>
                          </a:solidFill>
                          <a:effectLst/>
                          <a:latin typeface="+mn-lt"/>
                          <a:ea typeface="+mn-ea"/>
                          <a:cs typeface="+mn-cs"/>
                        </a:rPr>
                        <a:t>(future)</a:t>
                      </a:r>
                      <a:endParaRPr lang="en-US" sz="1600" b="0" i="0" kern="1200" dirty="0">
                        <a:solidFill>
                          <a:srgbClr val="0070C0"/>
                        </a:solidFill>
                        <a:effectLst/>
                        <a:latin typeface="+mn-lt"/>
                        <a:ea typeface="+mn-ea"/>
                        <a:cs typeface="+mn-cs"/>
                      </a:endParaRPr>
                    </a:p>
                  </a:txBody>
                  <a:tcPr>
                    <a:noFill/>
                  </a:tcPr>
                </a:tc>
                <a:extLst>
                  <a:ext uri="{0D108BD9-81ED-4DB2-BD59-A6C34878D82A}">
                    <a16:rowId xmlns:a16="http://schemas.microsoft.com/office/drawing/2014/main" val="3180383650"/>
                  </a:ext>
                </a:extLst>
              </a:tr>
              <a:tr h="370840">
                <a:tc>
                  <a:txBody>
                    <a:bodyPr/>
                    <a:lstStyle/>
                    <a:p>
                      <a:pPr marL="0" algn="l" defTabSz="914400" rtl="0" eaLnBrk="1" latinLnBrk="0" hangingPunct="1"/>
                      <a:r>
                        <a:rPr lang="en-US" sz="1600" b="0" i="0" kern="1200" dirty="0" smtClean="0">
                          <a:solidFill>
                            <a:srgbClr val="0070C0"/>
                          </a:solidFill>
                          <a:effectLst/>
                          <a:latin typeface="+mn-lt"/>
                          <a:ea typeface="+mn-ea"/>
                          <a:cs typeface="+mn-cs"/>
                        </a:rPr>
                        <a:t>403 Forbidden</a:t>
                      </a:r>
                      <a:endParaRPr lang="en-US" sz="1600" b="0" i="0" kern="1200" dirty="0">
                        <a:solidFill>
                          <a:srgbClr val="0070C0"/>
                        </a:solidFill>
                        <a:effectLst/>
                        <a:latin typeface="+mn-lt"/>
                        <a:ea typeface="+mn-ea"/>
                        <a:cs typeface="+mn-cs"/>
                      </a:endParaRPr>
                    </a:p>
                  </a:txBody>
                  <a:tcPr>
                    <a:noFill/>
                  </a:tcPr>
                </a:tc>
                <a:tc>
                  <a:txBody>
                    <a:bodyPr/>
                    <a:lstStyle/>
                    <a:p>
                      <a:pPr marL="0" algn="l" defTabSz="914400" rtl="0" eaLnBrk="1" latinLnBrk="0" hangingPunct="1"/>
                      <a:r>
                        <a:rPr lang="en-US" sz="1600" b="1" i="0" kern="1200" dirty="0" smtClean="0">
                          <a:solidFill>
                            <a:srgbClr val="0070C0"/>
                          </a:solidFill>
                          <a:effectLst/>
                          <a:latin typeface="+mn-lt"/>
                          <a:ea typeface="+mn-ea"/>
                          <a:cs typeface="+mn-cs"/>
                        </a:rPr>
                        <a:t>404 Not Found</a:t>
                      </a:r>
                      <a:endParaRPr lang="en-US" sz="1600" b="1" i="0" kern="1200" dirty="0">
                        <a:solidFill>
                          <a:srgbClr val="0070C0"/>
                        </a:solidFill>
                        <a:effectLst/>
                        <a:latin typeface="+mn-lt"/>
                        <a:ea typeface="+mn-ea"/>
                        <a:cs typeface="+mn-cs"/>
                      </a:endParaRPr>
                    </a:p>
                  </a:txBody>
                  <a:tcPr>
                    <a:noFill/>
                  </a:tcPr>
                </a:tc>
                <a:tc>
                  <a:txBody>
                    <a:bodyPr/>
                    <a:lstStyle/>
                    <a:p>
                      <a:pPr marL="0" algn="l" defTabSz="914400" rtl="0" eaLnBrk="1" latinLnBrk="0" hangingPunct="1"/>
                      <a:r>
                        <a:rPr lang="en-US" sz="1600" b="0" i="0" kern="1200" dirty="0" smtClean="0">
                          <a:solidFill>
                            <a:srgbClr val="0070C0"/>
                          </a:solidFill>
                          <a:effectLst/>
                          <a:latin typeface="+mn-lt"/>
                          <a:ea typeface="+mn-ea"/>
                          <a:cs typeface="+mn-cs"/>
                        </a:rPr>
                        <a:t>405 Method Not Allowed </a:t>
                      </a:r>
                      <a:r>
                        <a:rPr lang="en-US" sz="1600" b="0" i="0" kern="1200" dirty="0" smtClean="0">
                          <a:solidFill>
                            <a:schemeClr val="tx1"/>
                          </a:solidFill>
                          <a:effectLst/>
                          <a:latin typeface="+mn-lt"/>
                          <a:ea typeface="+mn-ea"/>
                          <a:cs typeface="+mn-cs"/>
                        </a:rPr>
                        <a:t>(security)</a:t>
                      </a:r>
                      <a:r>
                        <a:rPr lang="en-US" sz="1600" b="0" i="0" kern="1200" dirty="0" smtClean="0">
                          <a:solidFill>
                            <a:srgbClr val="0070C0"/>
                          </a:solidFill>
                          <a:effectLst/>
                          <a:latin typeface="+mn-lt"/>
                          <a:ea typeface="+mn-ea"/>
                          <a:cs typeface="+mn-cs"/>
                        </a:rPr>
                        <a:t> </a:t>
                      </a:r>
                      <a:endParaRPr lang="en-US" sz="1600" b="0" i="0" kern="1200" dirty="0">
                        <a:solidFill>
                          <a:srgbClr val="0070C0"/>
                        </a:solidFill>
                        <a:effectLst/>
                        <a:latin typeface="+mn-lt"/>
                        <a:ea typeface="+mn-ea"/>
                        <a:cs typeface="+mn-cs"/>
                      </a:endParaRPr>
                    </a:p>
                  </a:txBody>
                  <a:tcPr>
                    <a:noFill/>
                  </a:tcPr>
                </a:tc>
                <a:extLst>
                  <a:ext uri="{0D108BD9-81ED-4DB2-BD59-A6C34878D82A}">
                    <a16:rowId xmlns:a16="http://schemas.microsoft.com/office/drawing/2014/main" val="3910791527"/>
                  </a:ext>
                </a:extLst>
              </a:tr>
              <a:tr h="370840">
                <a:tc>
                  <a:txBody>
                    <a:bodyPr/>
                    <a:lstStyle/>
                    <a:p>
                      <a:pPr marL="0" algn="l" defTabSz="914400" rtl="0" eaLnBrk="1" latinLnBrk="0" hangingPunct="1"/>
                      <a:r>
                        <a:rPr lang="en-US" sz="1600" b="0" i="0" kern="1200" dirty="0" smtClean="0">
                          <a:solidFill>
                            <a:srgbClr val="0070C0"/>
                          </a:solidFill>
                          <a:effectLst/>
                          <a:latin typeface="+mn-lt"/>
                          <a:ea typeface="+mn-ea"/>
                          <a:cs typeface="+mn-cs"/>
                        </a:rPr>
                        <a:t>406 Not Acceptable</a:t>
                      </a:r>
                      <a:endParaRPr lang="en-US" sz="1600" b="0" i="0" kern="1200" dirty="0">
                        <a:solidFill>
                          <a:srgbClr val="0070C0"/>
                        </a:solidFill>
                        <a:effectLst/>
                        <a:latin typeface="+mn-lt"/>
                        <a:ea typeface="+mn-ea"/>
                        <a:cs typeface="+mn-cs"/>
                      </a:endParaRPr>
                    </a:p>
                  </a:txBody>
                  <a:tcPr>
                    <a:noFill/>
                  </a:tcPr>
                </a:tc>
                <a:tc>
                  <a:txBody>
                    <a:bodyPr/>
                    <a:lstStyle/>
                    <a:p>
                      <a:pPr marL="0" algn="l" defTabSz="914400" rtl="0" eaLnBrk="1" latinLnBrk="0" hangingPunct="1"/>
                      <a:r>
                        <a:rPr lang="en-US" sz="1800" b="0" i="0" kern="1200" dirty="0" smtClean="0">
                          <a:solidFill>
                            <a:srgbClr val="0070C0"/>
                          </a:solidFill>
                          <a:effectLst/>
                          <a:latin typeface="+mn-lt"/>
                          <a:ea typeface="+mn-ea"/>
                          <a:cs typeface="+mn-cs"/>
                        </a:rPr>
                        <a:t>415 Unsupported Media Type </a:t>
                      </a:r>
                      <a:endParaRPr lang="en-US" sz="1600" b="0" i="0" kern="1200" dirty="0">
                        <a:solidFill>
                          <a:srgbClr val="0070C0"/>
                        </a:solidFill>
                        <a:effectLst/>
                        <a:latin typeface="+mn-lt"/>
                        <a:ea typeface="+mn-ea"/>
                        <a:cs typeface="+mn-cs"/>
                      </a:endParaRPr>
                    </a:p>
                  </a:txBody>
                  <a:tcPr>
                    <a:noFill/>
                  </a:tcPr>
                </a:tc>
                <a:tc>
                  <a:txBody>
                    <a:bodyPr/>
                    <a:lstStyle/>
                    <a:p>
                      <a:pPr marL="0" algn="l" defTabSz="914400" rtl="0" eaLnBrk="1" latinLnBrk="0" hangingPunct="1"/>
                      <a:r>
                        <a:rPr lang="en-US" sz="1600" b="0" i="0" kern="1200" dirty="0" smtClean="0">
                          <a:solidFill>
                            <a:srgbClr val="0070C0"/>
                          </a:solidFill>
                          <a:effectLst/>
                          <a:latin typeface="+mn-lt"/>
                          <a:ea typeface="+mn-ea"/>
                          <a:cs typeface="+mn-cs"/>
                        </a:rPr>
                        <a:t>…</a:t>
                      </a:r>
                      <a:endParaRPr lang="en-US" sz="1600" b="0" i="0" kern="1200" dirty="0">
                        <a:solidFill>
                          <a:srgbClr val="0070C0"/>
                        </a:solidFill>
                        <a:effectLst/>
                        <a:latin typeface="+mn-lt"/>
                        <a:ea typeface="+mn-ea"/>
                        <a:cs typeface="+mn-cs"/>
                      </a:endParaRPr>
                    </a:p>
                  </a:txBody>
                  <a:tcPr>
                    <a:noFill/>
                  </a:tcPr>
                </a:tc>
                <a:extLst>
                  <a:ext uri="{0D108BD9-81ED-4DB2-BD59-A6C34878D82A}">
                    <a16:rowId xmlns:a16="http://schemas.microsoft.com/office/drawing/2014/main" val="717894618"/>
                  </a:ext>
                </a:extLst>
              </a:tr>
            </a:tbl>
          </a:graphicData>
        </a:graphic>
      </p:graphicFrame>
      <p:sp>
        <p:nvSpPr>
          <p:cNvPr id="35" name="Rectangle 34"/>
          <p:cNvSpPr/>
          <p:nvPr/>
        </p:nvSpPr>
        <p:spPr>
          <a:xfrm>
            <a:off x="6179385" y="285069"/>
            <a:ext cx="5596981" cy="369332"/>
          </a:xfrm>
          <a:prstGeom prst="rect">
            <a:avLst/>
          </a:prstGeom>
        </p:spPr>
        <p:txBody>
          <a:bodyPr wrap="none">
            <a:spAutoFit/>
          </a:bodyPr>
          <a:lstStyle/>
          <a:p>
            <a:r>
              <a:rPr lang="en-US" dirty="0">
                <a:solidFill>
                  <a:srgbClr val="00B050"/>
                </a:solidFill>
                <a:hlinkClick r:id="rId3"/>
              </a:rPr>
              <a:t>https://www.w3schools.com/tags/ref_httpmessages.asp</a:t>
            </a:r>
            <a:r>
              <a:rPr lang="en-US" dirty="0">
                <a:solidFill>
                  <a:srgbClr val="00B050"/>
                </a:solidFill>
              </a:rPr>
              <a:t>  </a:t>
            </a:r>
          </a:p>
        </p:txBody>
      </p:sp>
      <p:graphicFrame>
        <p:nvGraphicFramePr>
          <p:cNvPr id="37" name="Table 36"/>
          <p:cNvGraphicFramePr>
            <a:graphicFrameLocks noGrp="1"/>
          </p:cNvGraphicFramePr>
          <p:nvPr>
            <p:extLst>
              <p:ext uri="{D42A27DB-BD31-4B8C-83A1-F6EECF244321}">
                <p14:modId xmlns:p14="http://schemas.microsoft.com/office/powerpoint/2010/main" val="565314040"/>
              </p:ext>
            </p:extLst>
          </p:nvPr>
        </p:nvGraphicFramePr>
        <p:xfrm>
          <a:off x="2903274" y="5311615"/>
          <a:ext cx="9245890" cy="1493520"/>
        </p:xfrm>
        <a:graphic>
          <a:graphicData uri="http://schemas.openxmlformats.org/drawingml/2006/table">
            <a:tbl>
              <a:tblPr firstRow="1" bandRow="1">
                <a:tableStyleId>{5C22544A-7EE6-4342-B048-85BDC9FD1C3A}</a:tableStyleId>
              </a:tblPr>
              <a:tblGrid>
                <a:gridCol w="3802751">
                  <a:extLst>
                    <a:ext uri="{9D8B030D-6E8A-4147-A177-3AD203B41FA5}">
                      <a16:colId xmlns:a16="http://schemas.microsoft.com/office/drawing/2014/main" val="1819105684"/>
                    </a:ext>
                  </a:extLst>
                </a:gridCol>
                <a:gridCol w="2699520">
                  <a:extLst>
                    <a:ext uri="{9D8B030D-6E8A-4147-A177-3AD203B41FA5}">
                      <a16:colId xmlns:a16="http://schemas.microsoft.com/office/drawing/2014/main" val="3110006933"/>
                    </a:ext>
                  </a:extLst>
                </a:gridCol>
                <a:gridCol w="2743619">
                  <a:extLst>
                    <a:ext uri="{9D8B030D-6E8A-4147-A177-3AD203B41FA5}">
                      <a16:colId xmlns:a16="http://schemas.microsoft.com/office/drawing/2014/main" val="3731979845"/>
                    </a:ext>
                  </a:extLst>
                </a:gridCol>
              </a:tblGrid>
              <a:tr h="512273">
                <a:tc>
                  <a:txBody>
                    <a:bodyPr/>
                    <a:lstStyle/>
                    <a:p>
                      <a:r>
                        <a:rPr lang="en-US" sz="1600" b="1" i="0" kern="1200" dirty="0" smtClean="0">
                          <a:solidFill>
                            <a:srgbClr val="0070C0"/>
                          </a:solidFill>
                          <a:effectLst/>
                          <a:latin typeface="+mn-lt"/>
                          <a:ea typeface="+mn-ea"/>
                          <a:cs typeface="+mn-cs"/>
                        </a:rPr>
                        <a:t>500 Internal Server Error</a:t>
                      </a:r>
                      <a:endParaRPr lang="en-US" sz="1600" b="1" i="0" kern="1200" dirty="0">
                        <a:solidFill>
                          <a:srgbClr val="0070C0"/>
                        </a:solidFill>
                        <a:effectLst/>
                        <a:latin typeface="+mn-lt"/>
                        <a:ea typeface="+mn-ea"/>
                        <a:cs typeface="+mn-cs"/>
                      </a:endParaRPr>
                    </a:p>
                  </a:txBody>
                  <a:tcPr>
                    <a:noFill/>
                  </a:tcPr>
                </a:tc>
                <a:tc>
                  <a:txBody>
                    <a:bodyPr/>
                    <a:lstStyle/>
                    <a:p>
                      <a:r>
                        <a:rPr lang="en-US" sz="1600" b="0" i="0" kern="1200" dirty="0" smtClean="0">
                          <a:solidFill>
                            <a:srgbClr val="0070C0"/>
                          </a:solidFill>
                          <a:effectLst/>
                          <a:latin typeface="+mn-lt"/>
                          <a:ea typeface="+mn-ea"/>
                          <a:cs typeface="+mn-cs"/>
                        </a:rPr>
                        <a:t>501 Not Implemented </a:t>
                      </a:r>
                      <a:r>
                        <a:rPr lang="en-US" sz="1600" b="0" i="0" kern="1200" dirty="0" smtClean="0">
                          <a:solidFill>
                            <a:schemeClr val="tx1"/>
                          </a:solidFill>
                          <a:effectLst/>
                          <a:latin typeface="+mn-lt"/>
                          <a:ea typeface="+mn-ea"/>
                          <a:cs typeface="+mn-cs"/>
                        </a:rPr>
                        <a:t>(Server must support GET, HEAD)</a:t>
                      </a:r>
                      <a:endParaRPr lang="en-US" sz="1600" b="0" i="0" kern="1200" dirty="0">
                        <a:solidFill>
                          <a:srgbClr val="0070C0"/>
                        </a:solidFill>
                        <a:effectLst/>
                        <a:latin typeface="+mn-lt"/>
                        <a:ea typeface="+mn-ea"/>
                        <a:cs typeface="+mn-cs"/>
                      </a:endParaRPr>
                    </a:p>
                  </a:txBody>
                  <a:tcPr>
                    <a:noFill/>
                  </a:tcPr>
                </a:tc>
                <a:tc>
                  <a:txBody>
                    <a:bodyPr/>
                    <a:lstStyle/>
                    <a:p>
                      <a:r>
                        <a:rPr lang="en-US" sz="1600" b="0" i="0" kern="1200" dirty="0" smtClean="0">
                          <a:solidFill>
                            <a:srgbClr val="0070C0"/>
                          </a:solidFill>
                          <a:effectLst/>
                          <a:latin typeface="+mn-lt"/>
                          <a:ea typeface="+mn-ea"/>
                          <a:cs typeface="+mn-cs"/>
                        </a:rPr>
                        <a:t>502 Bad Gateway</a:t>
                      </a:r>
                      <a:endParaRPr lang="en-US" sz="1600" b="0" i="0" kern="1200" dirty="0">
                        <a:solidFill>
                          <a:srgbClr val="0070C0"/>
                        </a:solidFill>
                        <a:effectLst/>
                        <a:latin typeface="+mn-lt"/>
                        <a:ea typeface="+mn-ea"/>
                        <a:cs typeface="+mn-cs"/>
                      </a:endParaRPr>
                    </a:p>
                  </a:txBody>
                  <a:tcPr>
                    <a:noFill/>
                  </a:tcPr>
                </a:tc>
                <a:extLst>
                  <a:ext uri="{0D108BD9-81ED-4DB2-BD59-A6C34878D82A}">
                    <a16:rowId xmlns:a16="http://schemas.microsoft.com/office/drawing/2014/main" val="3180383650"/>
                  </a:ext>
                </a:extLst>
              </a:tr>
              <a:tr h="512273">
                <a:tc>
                  <a:txBody>
                    <a:bodyPr/>
                    <a:lstStyle/>
                    <a:p>
                      <a:pPr marL="0" algn="l" defTabSz="914400" rtl="0" eaLnBrk="1" latinLnBrk="0" hangingPunct="1"/>
                      <a:r>
                        <a:rPr lang="en-US" sz="1600" b="0" i="0" kern="1200" dirty="0" smtClean="0">
                          <a:solidFill>
                            <a:srgbClr val="0070C0"/>
                          </a:solidFill>
                          <a:effectLst/>
                          <a:latin typeface="+mn-lt"/>
                          <a:ea typeface="+mn-ea"/>
                          <a:cs typeface="+mn-cs"/>
                        </a:rPr>
                        <a:t>503 Service Unavailable</a:t>
                      </a:r>
                      <a:endParaRPr lang="en-US" sz="1600" b="0" i="0" kern="1200" dirty="0">
                        <a:solidFill>
                          <a:srgbClr val="0070C0"/>
                        </a:solidFill>
                        <a:effectLst/>
                        <a:latin typeface="+mn-lt"/>
                        <a:ea typeface="+mn-ea"/>
                        <a:cs typeface="+mn-cs"/>
                      </a:endParaRPr>
                    </a:p>
                  </a:txBody>
                  <a:tcPr>
                    <a:noFill/>
                  </a:tcPr>
                </a:tc>
                <a:tc>
                  <a:txBody>
                    <a:bodyPr/>
                    <a:lstStyle/>
                    <a:p>
                      <a:pPr marL="0" algn="l" defTabSz="914400" rtl="0" eaLnBrk="1" latinLnBrk="0" hangingPunct="1"/>
                      <a:r>
                        <a:rPr lang="en-US" sz="1600" b="0" i="0" kern="1200" dirty="0" smtClean="0">
                          <a:solidFill>
                            <a:srgbClr val="0070C0"/>
                          </a:solidFill>
                          <a:effectLst/>
                          <a:latin typeface="+mn-lt"/>
                          <a:ea typeface="+mn-ea"/>
                          <a:cs typeface="+mn-cs"/>
                        </a:rPr>
                        <a:t>504 Gateway Timeout </a:t>
                      </a:r>
                      <a:endParaRPr lang="en-US" sz="1600" b="0" i="0" kern="1200" dirty="0">
                        <a:solidFill>
                          <a:srgbClr val="0070C0"/>
                        </a:solidFill>
                        <a:effectLst/>
                        <a:latin typeface="+mn-lt"/>
                        <a:ea typeface="+mn-ea"/>
                        <a:cs typeface="+mn-cs"/>
                      </a:endParaRPr>
                    </a:p>
                  </a:txBody>
                  <a:tcPr>
                    <a:noFill/>
                  </a:tcPr>
                </a:tc>
                <a:tc>
                  <a:txBody>
                    <a:bodyPr/>
                    <a:lstStyle/>
                    <a:p>
                      <a:pPr marL="0" algn="l" defTabSz="914400" rtl="0" eaLnBrk="1" latinLnBrk="0" hangingPunct="1"/>
                      <a:r>
                        <a:rPr lang="en-US" sz="1600" b="0" i="0" kern="1200" dirty="0" smtClean="0">
                          <a:solidFill>
                            <a:srgbClr val="0070C0"/>
                          </a:solidFill>
                          <a:effectLst/>
                          <a:latin typeface="+mn-lt"/>
                          <a:ea typeface="+mn-ea"/>
                          <a:cs typeface="+mn-cs"/>
                        </a:rPr>
                        <a:t>505 HTTP Version Not Supported</a:t>
                      </a:r>
                      <a:endParaRPr lang="en-US" sz="1600" b="0" i="0" kern="1200" dirty="0">
                        <a:solidFill>
                          <a:srgbClr val="0070C0"/>
                        </a:solidFill>
                        <a:effectLst/>
                        <a:latin typeface="+mn-lt"/>
                        <a:ea typeface="+mn-ea"/>
                        <a:cs typeface="+mn-cs"/>
                      </a:endParaRPr>
                    </a:p>
                  </a:txBody>
                  <a:tcPr>
                    <a:noFill/>
                  </a:tcPr>
                </a:tc>
                <a:extLst>
                  <a:ext uri="{0D108BD9-81ED-4DB2-BD59-A6C34878D82A}">
                    <a16:rowId xmlns:a16="http://schemas.microsoft.com/office/drawing/2014/main" val="3910791527"/>
                  </a:ext>
                </a:extLst>
              </a:tr>
              <a:tr h="328035">
                <a:tc>
                  <a:txBody>
                    <a:bodyPr/>
                    <a:lstStyle/>
                    <a:p>
                      <a:pPr marL="0" algn="l" defTabSz="914400" rtl="0" eaLnBrk="1" latinLnBrk="0" hangingPunct="1"/>
                      <a:r>
                        <a:rPr lang="en-US" sz="1600" b="0" i="0" kern="1200" dirty="0" smtClean="0">
                          <a:solidFill>
                            <a:srgbClr val="0070C0"/>
                          </a:solidFill>
                          <a:effectLst/>
                          <a:latin typeface="+mn-lt"/>
                          <a:ea typeface="+mn-ea"/>
                          <a:cs typeface="+mn-cs"/>
                        </a:rPr>
                        <a:t>511 Network Authentication Required</a:t>
                      </a:r>
                      <a:endParaRPr lang="en-US" sz="1600" b="0" i="0" kern="1200" dirty="0">
                        <a:solidFill>
                          <a:srgbClr val="0070C0"/>
                        </a:solidFill>
                        <a:effectLst/>
                        <a:latin typeface="+mn-lt"/>
                        <a:ea typeface="+mn-ea"/>
                        <a:cs typeface="+mn-cs"/>
                      </a:endParaRPr>
                    </a:p>
                  </a:txBody>
                  <a:tcPr>
                    <a:noFill/>
                  </a:tcPr>
                </a:tc>
                <a:tc>
                  <a:txBody>
                    <a:bodyPr/>
                    <a:lstStyle/>
                    <a:p>
                      <a:pPr marL="0" algn="l" defTabSz="914400" rtl="0" eaLnBrk="1" latinLnBrk="0" hangingPunct="1"/>
                      <a:r>
                        <a:rPr lang="en-US" sz="1600" b="0" i="0" kern="1200" dirty="0" smtClean="0">
                          <a:solidFill>
                            <a:srgbClr val="0070C0"/>
                          </a:solidFill>
                          <a:effectLst/>
                          <a:latin typeface="+mn-lt"/>
                          <a:ea typeface="+mn-ea"/>
                          <a:cs typeface="+mn-cs"/>
                        </a:rPr>
                        <a:t>… </a:t>
                      </a:r>
                      <a:endParaRPr lang="en-US" sz="1600" b="0" i="0" kern="1200" dirty="0">
                        <a:solidFill>
                          <a:srgbClr val="0070C0"/>
                        </a:solidFill>
                        <a:effectLst/>
                        <a:latin typeface="+mn-lt"/>
                        <a:ea typeface="+mn-ea"/>
                        <a:cs typeface="+mn-cs"/>
                      </a:endParaRPr>
                    </a:p>
                  </a:txBody>
                  <a:tcPr>
                    <a:noFill/>
                  </a:tcPr>
                </a:tc>
                <a:tc>
                  <a:txBody>
                    <a:bodyPr/>
                    <a:lstStyle/>
                    <a:p>
                      <a:pPr marL="0" algn="l" defTabSz="914400" rtl="0" eaLnBrk="1" latinLnBrk="0" hangingPunct="1"/>
                      <a:endParaRPr lang="en-US" sz="1600" b="0" i="0" kern="1200" dirty="0">
                        <a:solidFill>
                          <a:srgbClr val="0070C0"/>
                        </a:solidFill>
                        <a:effectLst/>
                        <a:latin typeface="+mn-lt"/>
                        <a:ea typeface="+mn-ea"/>
                        <a:cs typeface="+mn-cs"/>
                      </a:endParaRPr>
                    </a:p>
                  </a:txBody>
                  <a:tcPr>
                    <a:noFill/>
                  </a:tcPr>
                </a:tc>
                <a:extLst>
                  <a:ext uri="{0D108BD9-81ED-4DB2-BD59-A6C34878D82A}">
                    <a16:rowId xmlns:a16="http://schemas.microsoft.com/office/drawing/2014/main" val="362061333"/>
                  </a:ext>
                </a:extLst>
              </a:tr>
            </a:tbl>
          </a:graphicData>
        </a:graphic>
      </p:graphicFrame>
      <p:cxnSp>
        <p:nvCxnSpPr>
          <p:cNvPr id="40" name="Straight Connector 39"/>
          <p:cNvCxnSpPr/>
          <p:nvPr/>
        </p:nvCxnSpPr>
        <p:spPr>
          <a:xfrm flipV="1">
            <a:off x="2938807" y="2940305"/>
            <a:ext cx="9174825" cy="54451"/>
          </a:xfrm>
          <a:prstGeom prst="line">
            <a:avLst/>
          </a:prstGeom>
          <a:ln>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965452" y="3888870"/>
            <a:ext cx="9174825" cy="54451"/>
          </a:xfrm>
          <a:prstGeom prst="line">
            <a:avLst/>
          </a:prstGeom>
          <a:ln>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002401" y="5162050"/>
            <a:ext cx="9174825" cy="54451"/>
          </a:xfrm>
          <a:prstGeom prst="line">
            <a:avLst/>
          </a:prstGeom>
          <a:ln>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676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TextBox 17"/>
          <p:cNvSpPr txBox="1"/>
          <p:nvPr/>
        </p:nvSpPr>
        <p:spPr>
          <a:xfrm>
            <a:off x="449795" y="1048166"/>
            <a:ext cx="10852388" cy="830997"/>
          </a:xfrm>
          <a:prstGeom prst="rect">
            <a:avLst/>
          </a:prstGeom>
          <a:noFill/>
        </p:spPr>
        <p:txBody>
          <a:bodyPr wrap="square" rtlCol="0">
            <a:spAutoFit/>
          </a:bodyPr>
          <a:lstStyle/>
          <a:p>
            <a:r>
              <a:rPr lang="en-US" sz="2400" dirty="0">
                <a:solidFill>
                  <a:srgbClr val="00B050"/>
                </a:solidFill>
              </a:rPr>
              <a:t>No matter what </a:t>
            </a:r>
            <a:r>
              <a:rPr lang="en-US" sz="2400" dirty="0" smtClean="0">
                <a:solidFill>
                  <a:srgbClr val="00B050"/>
                </a:solidFill>
              </a:rPr>
              <a:t>happens</a:t>
            </a:r>
            <a:r>
              <a:rPr lang="en-US" sz="2400" dirty="0">
                <a:solidFill>
                  <a:srgbClr val="00B050"/>
                </a:solidFill>
              </a:rPr>
              <a:t> </a:t>
            </a:r>
            <a:r>
              <a:rPr lang="en-US" sz="2400" dirty="0" smtClean="0">
                <a:solidFill>
                  <a:srgbClr val="00B050"/>
                </a:solidFill>
              </a:rPr>
              <a:t>(positive or negative  output),  the </a:t>
            </a:r>
            <a:r>
              <a:rPr lang="en-US" sz="2400" dirty="0">
                <a:solidFill>
                  <a:srgbClr val="00B050"/>
                </a:solidFill>
              </a:rPr>
              <a:t>outcome of a servlet request is a </a:t>
            </a:r>
            <a:r>
              <a:rPr lang="en-US" sz="2400" dirty="0" smtClean="0">
                <a:solidFill>
                  <a:srgbClr val="00B050"/>
                </a:solidFill>
              </a:rPr>
              <a:t>servlet response !!!  </a:t>
            </a:r>
            <a:endParaRPr lang="en-US" sz="2400" dirty="0">
              <a:solidFill>
                <a:srgbClr val="00B050"/>
              </a:solidFill>
            </a:endParaRPr>
          </a:p>
        </p:txBody>
      </p:sp>
      <p:sp>
        <p:nvSpPr>
          <p:cNvPr id="25" name="TextBox 24"/>
          <p:cNvSpPr txBox="1"/>
          <p:nvPr/>
        </p:nvSpPr>
        <p:spPr>
          <a:xfrm>
            <a:off x="449795" y="2404533"/>
            <a:ext cx="11595450" cy="2677656"/>
          </a:xfrm>
          <a:prstGeom prst="rect">
            <a:avLst/>
          </a:prstGeom>
          <a:noFill/>
        </p:spPr>
        <p:txBody>
          <a:bodyPr wrap="square" rtlCol="0">
            <a:spAutoFit/>
          </a:bodyPr>
          <a:lstStyle/>
          <a:p>
            <a:r>
              <a:rPr lang="en-US" sz="2400" b="1" dirty="0">
                <a:solidFill>
                  <a:srgbClr val="C00000"/>
                </a:solidFill>
              </a:rPr>
              <a:t>Spring offers a handful of ways to translate exceptions to responses</a:t>
            </a:r>
            <a:r>
              <a:rPr lang="en-US" sz="2400" b="1" dirty="0" smtClean="0">
                <a:solidFill>
                  <a:srgbClr val="C00000"/>
                </a:solidFill>
              </a:rPr>
              <a:t>:</a:t>
            </a:r>
          </a:p>
          <a:p>
            <a:endParaRPr lang="en-US" sz="2400" dirty="0"/>
          </a:p>
          <a:p>
            <a:pPr marL="285750" indent="-285750">
              <a:buFont typeface="Wingdings" panose="05000000000000000000" pitchFamily="2" charset="2"/>
              <a:buChar char="§"/>
            </a:pPr>
            <a:r>
              <a:rPr lang="en-US" sz="2400" dirty="0" smtClean="0"/>
              <a:t>Certain </a:t>
            </a:r>
            <a:r>
              <a:rPr lang="en-US" sz="2400" dirty="0"/>
              <a:t>Spring exceptions are automatically mapped to specific HTTP </a:t>
            </a:r>
            <a:r>
              <a:rPr lang="en-US" sz="2400" dirty="0" smtClean="0"/>
              <a:t>status codes.</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smtClean="0"/>
              <a:t>An </a:t>
            </a:r>
            <a:r>
              <a:rPr lang="en-US" sz="2400" dirty="0"/>
              <a:t>exception can be annotated with </a:t>
            </a:r>
            <a:r>
              <a:rPr lang="en-US" sz="2400" b="1" dirty="0"/>
              <a:t>@</a:t>
            </a:r>
            <a:r>
              <a:rPr lang="en-US" sz="2400" b="1" dirty="0" err="1"/>
              <a:t>ResponseStatus</a:t>
            </a:r>
            <a:r>
              <a:rPr lang="en-US" sz="2400" b="1" dirty="0"/>
              <a:t> </a:t>
            </a:r>
            <a:r>
              <a:rPr lang="en-US" sz="2400" dirty="0"/>
              <a:t>to map it to an HTTP </a:t>
            </a:r>
            <a:r>
              <a:rPr lang="en-US" sz="2400" dirty="0" smtClean="0"/>
              <a:t>status code.</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smtClean="0"/>
              <a:t>A </a:t>
            </a:r>
            <a:r>
              <a:rPr lang="en-US" sz="2400" dirty="0"/>
              <a:t>method can be annotated with </a:t>
            </a:r>
            <a:r>
              <a:rPr lang="en-US" sz="2400" b="1" dirty="0"/>
              <a:t>@</a:t>
            </a:r>
            <a:r>
              <a:rPr lang="en-US" sz="2400" b="1" dirty="0" err="1"/>
              <a:t>ExceptionHandler</a:t>
            </a:r>
            <a:r>
              <a:rPr lang="en-US" sz="2400" dirty="0"/>
              <a:t> to handle the exception.</a:t>
            </a:r>
          </a:p>
        </p:txBody>
      </p:sp>
      <p:sp>
        <p:nvSpPr>
          <p:cNvPr id="26" name="Rectangle 25"/>
          <p:cNvSpPr/>
          <p:nvPr/>
        </p:nvSpPr>
        <p:spPr>
          <a:xfrm>
            <a:off x="449795" y="319824"/>
            <a:ext cx="3613874" cy="584775"/>
          </a:xfrm>
          <a:prstGeom prst="rect">
            <a:avLst/>
          </a:prstGeom>
        </p:spPr>
        <p:txBody>
          <a:bodyPr wrap="none">
            <a:spAutoFit/>
          </a:bodyPr>
          <a:lstStyle/>
          <a:p>
            <a:r>
              <a:rPr lang="en-US" sz="3200" b="1" i="1" dirty="0">
                <a:solidFill>
                  <a:srgbClr val="00B050"/>
                </a:solidFill>
              </a:rPr>
              <a:t>Handling exceptions</a:t>
            </a:r>
          </a:p>
        </p:txBody>
      </p:sp>
    </p:spTree>
    <p:extLst>
      <p:ext uri="{BB962C8B-B14F-4D97-AF65-F5344CB8AC3E}">
        <p14:creationId xmlns:p14="http://schemas.microsoft.com/office/powerpoint/2010/main" val="1330443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3"/>
          <p:cNvSpPr/>
          <p:nvPr/>
        </p:nvSpPr>
        <p:spPr>
          <a:xfrm>
            <a:off x="427277" y="46756"/>
            <a:ext cx="7361887" cy="830997"/>
          </a:xfrm>
          <a:prstGeom prst="rect">
            <a:avLst/>
          </a:prstGeom>
        </p:spPr>
        <p:txBody>
          <a:bodyPr wrap="none">
            <a:spAutoFit/>
          </a:bodyPr>
          <a:lstStyle/>
          <a:p>
            <a:r>
              <a:rPr lang="en-US" sz="3200" b="1" i="1" dirty="0">
                <a:solidFill>
                  <a:srgbClr val="C00000"/>
                </a:solidFill>
              </a:rPr>
              <a:t>Mapping exceptions to HTTP status codes</a:t>
            </a:r>
            <a:r>
              <a:rPr lang="en-US" sz="4800" dirty="0">
                <a:solidFill>
                  <a:srgbClr val="C00000"/>
                </a:solidFill>
              </a:rPr>
              <a:t> </a:t>
            </a:r>
            <a:endParaRPr lang="en-US" sz="4800" b="1" i="1" dirty="0">
              <a:solidFill>
                <a:srgbClr val="C00000"/>
              </a:solidFill>
            </a:endParaRPr>
          </a:p>
        </p:txBody>
      </p:sp>
      <p:pic>
        <p:nvPicPr>
          <p:cNvPr id="17" name="Picture 16"/>
          <p:cNvPicPr>
            <a:picLocks noChangeAspect="1"/>
          </p:cNvPicPr>
          <p:nvPr/>
        </p:nvPicPr>
        <p:blipFill>
          <a:blip r:embed="rId3"/>
          <a:stretch>
            <a:fillRect/>
          </a:stretch>
        </p:blipFill>
        <p:spPr>
          <a:xfrm>
            <a:off x="4720127" y="982114"/>
            <a:ext cx="7429500" cy="5238750"/>
          </a:xfrm>
          <a:prstGeom prst="rect">
            <a:avLst/>
          </a:prstGeom>
        </p:spPr>
      </p:pic>
      <p:sp>
        <p:nvSpPr>
          <p:cNvPr id="18" name="Rectangle 17"/>
          <p:cNvSpPr/>
          <p:nvPr/>
        </p:nvSpPr>
        <p:spPr>
          <a:xfrm>
            <a:off x="184731" y="1129459"/>
            <a:ext cx="4489660" cy="1077218"/>
          </a:xfrm>
          <a:prstGeom prst="rect">
            <a:avLst/>
          </a:prstGeom>
        </p:spPr>
        <p:txBody>
          <a:bodyPr wrap="square">
            <a:spAutoFit/>
          </a:bodyPr>
          <a:lstStyle/>
          <a:p>
            <a:r>
              <a:rPr lang="en-US" sz="1600" dirty="0" smtClean="0">
                <a:latin typeface="NewBaskerville-Roman"/>
              </a:rPr>
              <a:t>Spring automatically (built-in) </a:t>
            </a:r>
            <a:r>
              <a:rPr lang="en-US" sz="1600" dirty="0">
                <a:latin typeface="NewBaskerville-Roman"/>
              </a:rPr>
              <a:t>maps a dozen of its own </a:t>
            </a:r>
            <a:r>
              <a:rPr lang="en-US" sz="1600" dirty="0" smtClean="0">
                <a:latin typeface="NewBaskerville-Roman"/>
              </a:rPr>
              <a:t>exceptions (</a:t>
            </a:r>
            <a:r>
              <a:rPr lang="en-US" sz="1600" dirty="0">
                <a:latin typeface="NewBaskerville-Roman"/>
              </a:rPr>
              <a:t>result of </a:t>
            </a:r>
            <a:r>
              <a:rPr lang="en-US" sz="1600" dirty="0" smtClean="0">
                <a:latin typeface="NewBaskerville-Roman"/>
              </a:rPr>
              <a:t>something going </a:t>
            </a:r>
            <a:r>
              <a:rPr lang="en-US" sz="1600" dirty="0">
                <a:latin typeface="NewBaskerville-Roman"/>
              </a:rPr>
              <a:t>wrong in </a:t>
            </a:r>
            <a:r>
              <a:rPr lang="en-US" sz="1600" dirty="0" err="1" smtClean="0">
                <a:latin typeface="NewBaskerville-Roman"/>
              </a:rPr>
              <a:t>DispatcherServlet</a:t>
            </a:r>
            <a:r>
              <a:rPr lang="en-US" sz="1600" dirty="0" smtClean="0">
                <a:latin typeface="NewBaskerville-Roman"/>
              </a:rPr>
              <a:t> </a:t>
            </a:r>
            <a:r>
              <a:rPr lang="en-US" sz="1600" dirty="0">
                <a:latin typeface="NewBaskerville-Roman"/>
              </a:rPr>
              <a:t>or while performing </a:t>
            </a:r>
            <a:r>
              <a:rPr lang="en-US" sz="1600" dirty="0" smtClean="0">
                <a:latin typeface="NewBaskerville-Roman"/>
              </a:rPr>
              <a:t>validation) </a:t>
            </a:r>
            <a:r>
              <a:rPr lang="en-US" sz="1600" dirty="0">
                <a:latin typeface="NewBaskerville-Roman"/>
              </a:rPr>
              <a:t>to appropriate status </a:t>
            </a:r>
            <a:r>
              <a:rPr lang="en-US" sz="1600" dirty="0" smtClean="0">
                <a:latin typeface="NewBaskerville-Roman"/>
              </a:rPr>
              <a:t>codes. </a:t>
            </a:r>
            <a:endParaRPr lang="en-US" sz="1600" dirty="0">
              <a:latin typeface="NewBaskerville-Roman"/>
            </a:endParaRPr>
          </a:p>
        </p:txBody>
      </p:sp>
      <p:sp>
        <p:nvSpPr>
          <p:cNvPr id="23" name="Rectangle 22"/>
          <p:cNvSpPr/>
          <p:nvPr/>
        </p:nvSpPr>
        <p:spPr>
          <a:xfrm>
            <a:off x="222289" y="2461205"/>
            <a:ext cx="4414544" cy="923330"/>
          </a:xfrm>
          <a:prstGeom prst="rect">
            <a:avLst/>
          </a:prstGeom>
        </p:spPr>
        <p:txBody>
          <a:bodyPr wrap="square">
            <a:spAutoFit/>
          </a:bodyPr>
          <a:lstStyle/>
          <a:p>
            <a:r>
              <a:rPr lang="en-US" dirty="0"/>
              <a:t>Although these built-in mappings are helpful, they do no good for any</a:t>
            </a:r>
            <a:r>
              <a:rPr lang="en-US" b="1" dirty="0"/>
              <a:t> application</a:t>
            </a:r>
          </a:p>
          <a:p>
            <a:r>
              <a:rPr lang="en-US" b="1" dirty="0"/>
              <a:t>exceptions</a:t>
            </a:r>
            <a:r>
              <a:rPr lang="en-US" dirty="0"/>
              <a:t> that may be thrown. </a:t>
            </a:r>
          </a:p>
        </p:txBody>
      </p:sp>
      <p:sp>
        <p:nvSpPr>
          <p:cNvPr id="25" name="Rectangle 24"/>
          <p:cNvSpPr/>
          <p:nvPr/>
        </p:nvSpPr>
        <p:spPr>
          <a:xfrm>
            <a:off x="328073" y="5250247"/>
            <a:ext cx="2516822" cy="461665"/>
          </a:xfrm>
          <a:prstGeom prst="rect">
            <a:avLst/>
          </a:prstGeom>
        </p:spPr>
        <p:txBody>
          <a:bodyPr wrap="square">
            <a:spAutoFit/>
          </a:bodyPr>
          <a:lstStyle/>
          <a:p>
            <a:r>
              <a:rPr lang="en-US" sz="2400" b="1" dirty="0" smtClean="0">
                <a:solidFill>
                  <a:srgbClr val="FF0000"/>
                </a:solidFill>
              </a:rPr>
              <a:t>How?</a:t>
            </a:r>
            <a:endParaRPr lang="en-US" sz="2400" b="1" dirty="0">
              <a:solidFill>
                <a:srgbClr val="FF0000"/>
              </a:solidFill>
            </a:endParaRPr>
          </a:p>
        </p:txBody>
      </p:sp>
      <p:pic>
        <p:nvPicPr>
          <p:cNvPr id="27" name="Picture 26"/>
          <p:cNvPicPr>
            <a:picLocks noChangeAspect="1"/>
          </p:cNvPicPr>
          <p:nvPr/>
        </p:nvPicPr>
        <p:blipFill>
          <a:blip r:embed="rId4"/>
          <a:stretch>
            <a:fillRect/>
          </a:stretch>
        </p:blipFill>
        <p:spPr>
          <a:xfrm>
            <a:off x="1627019" y="4727780"/>
            <a:ext cx="2527224" cy="1593452"/>
          </a:xfrm>
          <a:prstGeom prst="rect">
            <a:avLst/>
          </a:prstGeom>
        </p:spPr>
      </p:pic>
      <p:sp>
        <p:nvSpPr>
          <p:cNvPr id="29" name="Rectangle 28"/>
          <p:cNvSpPr/>
          <p:nvPr/>
        </p:nvSpPr>
        <p:spPr>
          <a:xfrm>
            <a:off x="291627" y="3658597"/>
            <a:ext cx="4660289" cy="1169551"/>
          </a:xfrm>
          <a:prstGeom prst="rect">
            <a:avLst/>
          </a:prstGeom>
        </p:spPr>
        <p:txBody>
          <a:bodyPr wrap="square">
            <a:spAutoFit/>
          </a:bodyPr>
          <a:lstStyle/>
          <a:p>
            <a:r>
              <a:rPr lang="en-US" sz="1400" b="1" dirty="0" smtClean="0">
                <a:solidFill>
                  <a:srgbClr val="7F0055"/>
                </a:solidFill>
                <a:latin typeface="Consolas" panose="020B0609020204030204" pitchFamily="49" charset="0"/>
              </a:rPr>
              <a:t>public</a:t>
            </a:r>
            <a:r>
              <a:rPr lang="en-US" sz="1400" b="1" dirty="0" smtClean="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smtClean="0">
                <a:solidFill>
                  <a:srgbClr val="000000"/>
                </a:solidFill>
                <a:latin typeface="Consolas" panose="020B0609020204030204" pitchFamily="49" charset="0"/>
              </a:rPr>
              <a:t>RateNotFoundException</a:t>
            </a:r>
            <a:r>
              <a:rPr lang="en-US" sz="1400" b="1" dirty="0" smtClean="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extends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RuntimeException</a:t>
            </a:r>
            <a:r>
              <a:rPr lang="en-US" sz="1400" b="1" dirty="0">
                <a:solidFill>
                  <a:srgbClr val="000000"/>
                </a:solidFill>
                <a:latin typeface="Consolas" panose="020B0609020204030204" pitchFamily="49" charset="0"/>
              </a:rPr>
              <a:t> </a:t>
            </a:r>
            <a:r>
              <a:rPr lang="en-US" sz="1400" b="1" dirty="0" smtClean="0">
                <a:solidFill>
                  <a:srgbClr val="000000"/>
                </a:solidFill>
                <a:latin typeface="Consolas" panose="020B0609020204030204" pitchFamily="49" charset="0"/>
              </a:rPr>
              <a:t>{ </a:t>
            </a:r>
            <a:endParaRPr lang="en-US" sz="1400" dirty="0">
              <a:latin typeface="Consolas" panose="020B0609020204030204" pitchFamily="49" charset="0"/>
            </a:endParaRPr>
          </a:p>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err="1" smtClean="0">
                <a:solidFill>
                  <a:srgbClr val="000000"/>
                </a:solidFill>
                <a:latin typeface="Consolas" panose="020B0609020204030204" pitchFamily="49" charset="0"/>
              </a:rPr>
              <a:t>RateNotFoundException</a:t>
            </a:r>
            <a:r>
              <a:rPr lang="en-US" sz="1400" b="1" dirty="0" smtClean="0">
                <a:solidFill>
                  <a:srgbClr val="000000"/>
                </a:solidFill>
                <a:latin typeface="Consolas" panose="020B0609020204030204" pitchFamily="49" charset="0"/>
              </a:rPr>
              <a:t>(String </a:t>
            </a:r>
            <a:r>
              <a:rPr lang="en-US" sz="1400" b="1" dirty="0" err="1">
                <a:solidFill>
                  <a:srgbClr val="6A3E3E"/>
                </a:solidFill>
                <a:latin typeface="Consolas" panose="020B0609020204030204" pitchFamily="49" charset="0"/>
              </a:rPr>
              <a:t>msg</a:t>
            </a:r>
            <a:r>
              <a:rPr lang="en-US" sz="1400" b="1"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super</a:t>
            </a:r>
            <a:r>
              <a:rPr lang="en-US" sz="1400" b="1" dirty="0">
                <a:solidFill>
                  <a:srgbClr val="000000"/>
                </a:solidFill>
                <a:latin typeface="Consolas" panose="020B0609020204030204" pitchFamily="49" charset="0"/>
              </a:rPr>
              <a:t>(</a:t>
            </a:r>
            <a:r>
              <a:rPr lang="en-US" sz="1400" b="1" dirty="0" err="1">
                <a:solidFill>
                  <a:srgbClr val="6A3E3E"/>
                </a:solidFill>
                <a:latin typeface="Consolas" panose="020B0609020204030204" pitchFamily="49" charset="0"/>
              </a:rPr>
              <a:t>msg</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
        <p:nvSpPr>
          <p:cNvPr id="30" name="Rectangle 29"/>
          <p:cNvSpPr/>
          <p:nvPr/>
        </p:nvSpPr>
        <p:spPr>
          <a:xfrm>
            <a:off x="291626" y="6396335"/>
            <a:ext cx="11448229" cy="369332"/>
          </a:xfrm>
          <a:prstGeom prst="rect">
            <a:avLst/>
          </a:prstGeom>
        </p:spPr>
        <p:txBody>
          <a:bodyPr wrap="square">
            <a:spAutoFit/>
          </a:bodyPr>
          <a:lstStyle/>
          <a:p>
            <a:r>
              <a:rPr lang="en-US" dirty="0" smtClean="0">
                <a:solidFill>
                  <a:srgbClr val="FF0000"/>
                </a:solidFill>
              </a:rPr>
              <a:t>What if some engine processes your data and makes a decision based on your STATUS Code? E.g. games, rates, …  </a:t>
            </a:r>
            <a:endParaRPr lang="en-US" dirty="0">
              <a:solidFill>
                <a:srgbClr val="FF0000"/>
              </a:solidFill>
            </a:endParaRPr>
          </a:p>
        </p:txBody>
      </p:sp>
    </p:spTree>
    <p:extLst>
      <p:ext uri="{BB962C8B-B14F-4D97-AF65-F5344CB8AC3E}">
        <p14:creationId xmlns:p14="http://schemas.microsoft.com/office/powerpoint/2010/main" val="1973112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3"/>
          <p:cNvSpPr/>
          <p:nvPr/>
        </p:nvSpPr>
        <p:spPr>
          <a:xfrm>
            <a:off x="427277" y="46756"/>
            <a:ext cx="7361887" cy="830997"/>
          </a:xfrm>
          <a:prstGeom prst="rect">
            <a:avLst/>
          </a:prstGeom>
        </p:spPr>
        <p:txBody>
          <a:bodyPr wrap="none">
            <a:spAutoFit/>
          </a:bodyPr>
          <a:lstStyle/>
          <a:p>
            <a:r>
              <a:rPr lang="en-US" sz="3200" b="1" i="1" dirty="0">
                <a:solidFill>
                  <a:srgbClr val="C00000"/>
                </a:solidFill>
              </a:rPr>
              <a:t>Mapping exceptions to HTTP status codes</a:t>
            </a:r>
            <a:r>
              <a:rPr lang="en-US" sz="4800" dirty="0">
                <a:solidFill>
                  <a:srgbClr val="C00000"/>
                </a:solidFill>
              </a:rPr>
              <a:t> </a:t>
            </a:r>
            <a:endParaRPr lang="en-US" sz="4800" b="1" i="1" dirty="0">
              <a:solidFill>
                <a:srgbClr val="C00000"/>
              </a:solidFill>
            </a:endParaRPr>
          </a:p>
        </p:txBody>
      </p:sp>
      <p:sp>
        <p:nvSpPr>
          <p:cNvPr id="26" name="Rectangle 25"/>
          <p:cNvSpPr/>
          <p:nvPr/>
        </p:nvSpPr>
        <p:spPr>
          <a:xfrm>
            <a:off x="375273" y="975097"/>
            <a:ext cx="11165235" cy="646331"/>
          </a:xfrm>
          <a:prstGeom prst="rect">
            <a:avLst/>
          </a:prstGeom>
        </p:spPr>
        <p:txBody>
          <a:bodyPr wrap="square">
            <a:spAutoFit/>
          </a:bodyPr>
          <a:lstStyle/>
          <a:p>
            <a:r>
              <a:rPr lang="en-US" dirty="0" smtClean="0"/>
              <a:t>E.g.  You search item by ID or by some criteria, and data is not found, but you receive “Not FOUND” </a:t>
            </a:r>
          </a:p>
          <a:p>
            <a:r>
              <a:rPr lang="en-US" dirty="0" smtClean="0"/>
              <a:t>error message with status code </a:t>
            </a:r>
            <a:r>
              <a:rPr lang="en-US" dirty="0" smtClean="0">
                <a:solidFill>
                  <a:srgbClr val="FF0000"/>
                </a:solidFill>
              </a:rPr>
              <a:t>500 ;(    (Internal Server Error)</a:t>
            </a:r>
            <a:endParaRPr lang="en-US" dirty="0">
              <a:solidFill>
                <a:srgbClr val="FF0000"/>
              </a:solidFill>
            </a:endParaRPr>
          </a:p>
        </p:txBody>
      </p:sp>
      <p:pic>
        <p:nvPicPr>
          <p:cNvPr id="29" name="Picture 28"/>
          <p:cNvPicPr>
            <a:picLocks noChangeAspect="1"/>
          </p:cNvPicPr>
          <p:nvPr/>
        </p:nvPicPr>
        <p:blipFill>
          <a:blip r:embed="rId3"/>
          <a:stretch>
            <a:fillRect/>
          </a:stretch>
        </p:blipFill>
        <p:spPr>
          <a:xfrm rot="346235">
            <a:off x="335271" y="2143644"/>
            <a:ext cx="8658225" cy="4105275"/>
          </a:xfrm>
          <a:prstGeom prst="rect">
            <a:avLst/>
          </a:prstGeom>
        </p:spPr>
      </p:pic>
      <p:pic>
        <p:nvPicPr>
          <p:cNvPr id="30" name="Picture 29"/>
          <p:cNvPicPr>
            <a:picLocks noChangeAspect="1"/>
          </p:cNvPicPr>
          <p:nvPr/>
        </p:nvPicPr>
        <p:blipFill>
          <a:blip r:embed="rId4"/>
          <a:stretch>
            <a:fillRect/>
          </a:stretch>
        </p:blipFill>
        <p:spPr>
          <a:xfrm rot="20925799">
            <a:off x="5767054" y="1575393"/>
            <a:ext cx="5943600" cy="3019425"/>
          </a:xfrm>
          <a:prstGeom prst="rect">
            <a:avLst/>
          </a:prstGeom>
        </p:spPr>
      </p:pic>
      <p:pic>
        <p:nvPicPr>
          <p:cNvPr id="31" name="Picture 30"/>
          <p:cNvPicPr>
            <a:picLocks noChangeAspect="1"/>
          </p:cNvPicPr>
          <p:nvPr/>
        </p:nvPicPr>
        <p:blipFill>
          <a:blip r:embed="rId5"/>
          <a:stretch>
            <a:fillRect/>
          </a:stretch>
        </p:blipFill>
        <p:spPr>
          <a:xfrm>
            <a:off x="335271" y="2125475"/>
            <a:ext cx="895350" cy="276225"/>
          </a:xfrm>
          <a:prstGeom prst="rect">
            <a:avLst/>
          </a:prstGeom>
        </p:spPr>
      </p:pic>
    </p:spTree>
    <p:extLst>
      <p:ext uri="{BB962C8B-B14F-4D97-AF65-F5344CB8AC3E}">
        <p14:creationId xmlns:p14="http://schemas.microsoft.com/office/powerpoint/2010/main" val="3234848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30287</TotalTime>
  <Words>4220</Words>
  <Application>Microsoft Office PowerPoint</Application>
  <PresentationFormat>Widescreen</PresentationFormat>
  <Paragraphs>384</Paragraphs>
  <Slides>17</Slides>
  <Notes>17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17</vt:i4>
      </vt:variant>
    </vt:vector>
  </HeadingPairs>
  <TitlesOfParts>
    <vt:vector size="34" baseType="lpstr">
      <vt:lpstr>Arial</vt:lpstr>
      <vt:lpstr>Calibri</vt:lpstr>
      <vt:lpstr>Calibri Light</vt:lpstr>
      <vt:lpstr>Consolas</vt:lpstr>
      <vt:lpstr>Courier</vt:lpstr>
      <vt:lpstr>Courier New</vt:lpstr>
      <vt:lpstr>FranklinGothic-DemiItal</vt:lpstr>
      <vt:lpstr>guardian-text-oreilly</vt:lpstr>
      <vt:lpstr>museo-sans</vt:lpstr>
      <vt:lpstr>NewBaskerville-Italic</vt:lpstr>
      <vt:lpstr>NewBaskerville-Roman</vt:lpstr>
      <vt:lpstr>raleway</vt:lpstr>
      <vt:lpstr>Segoe UI</vt:lpstr>
      <vt:lpstr>source code pro</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Broadcom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 of Using AssertThat Over Other Assert Methods</dc:title>
  <dc:creator>Azat Satklichov</dc:creator>
  <cp:lastModifiedBy>Azat Satklichov</cp:lastModifiedBy>
  <cp:revision>3881</cp:revision>
  <dcterms:created xsi:type="dcterms:W3CDTF">2020-07-14T16:59:29Z</dcterms:created>
  <dcterms:modified xsi:type="dcterms:W3CDTF">2021-02-21T09:29:49Z</dcterms:modified>
</cp:coreProperties>
</file>