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2" r:id="rId2"/>
    <p:sldId id="321" r:id="rId3"/>
    <p:sldId id="320" r:id="rId4"/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70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4668-6769-4D63-A6FC-E13EFE781D4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9B4A-50AD-4921-98D2-3767FE82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 can be found at </a:t>
            </a:r>
            <a:r>
              <a:rPr lang="en-US" i="1" dirty="0" smtClean="0"/>
              <a:t>http://www.JSLint.com/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composed of: Values, Operators, Expressions, Keywords, and Comments.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programs (and JavaScript statements) are often called JavaScript code.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x, y, z;    // Statement 1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 5;          // Statement 2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 6;          // Statement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 * 10; //Statement 4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uses the </a:t>
            </a:r>
            <a:r>
              <a:rPr lang="en-US" dirty="0" err="1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combination of values, variables, and operators, which computes to a value. E.g. 5 * 10    or x * 10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containers for storing data values.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JavaScript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names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JavaScript identifiers are case-sensitive.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variable in JavaScript is called "declaring" a variable.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Unicode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UTF-8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list of characters with unique decimal numbers (code points). A = 65, B = 66, C = 67, ....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list of decimal numbers represent the string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ahello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97 104 101 108 108 111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how these numbers are translated into binary numbers to be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computer: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 encoding will store "hello" like this (binary): 01101000 01100101 01101100 01101100  01101111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numbers into binary 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characters to numbers.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https://developer.mozilla.org/en-US/docs/Web/HTTP/Caching</a:t>
            </a:r>
          </a:p>
          <a:p>
            <a:endParaRPr lang="en-US" dirty="0" smtClean="0"/>
          </a:p>
          <a:p>
            <a:r>
              <a:rPr lang="en-US" dirty="0" smtClean="0"/>
              <a:t>https://www.restapitutorial.com/httpstatuscodes.html</a:t>
            </a:r>
          </a:p>
          <a:p>
            <a:endParaRPr lang="en-US" dirty="0" smtClean="0"/>
          </a:p>
          <a:p>
            <a:r>
              <a:rPr lang="en-US" dirty="0" smtClean="0"/>
              <a:t>https://www.tutorialspoint.com/http/http_caching.htm</a:t>
            </a:r>
          </a:p>
          <a:p>
            <a:endParaRPr lang="en-US" dirty="0" smtClean="0"/>
          </a:p>
          <a:p>
            <a:r>
              <a:rPr lang="en-US" dirty="0" smtClean="0"/>
              <a:t>https://www.baeldung.com/java-exceptions</a:t>
            </a:r>
          </a:p>
          <a:p>
            <a:r>
              <a:rPr lang="en-US" dirty="0" smtClean="0"/>
              <a:t>http://tutorials.jenkov.com/java-exception-handling/checked-or-unchecked-exceptions.html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usually write code in an idealized environment: the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always contains our files, the network is healthy, and the JVM always has enough memory. Sometimes we call this the “happy path”.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exceptions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to this point, we’ve been assuming that everything will always work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Spittr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 But what if something goes wrong? What if, while handling a request,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 is thrown? What response will be sent to the client when thing go awry?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matter what happens, good or bad, the outcome of a servlet request is a servlet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 If an exception occurs during request processing, the outcome is still a servlet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 Somehow, the exception must be translated into a response.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https://developer.mozilla.org/en-US/docs/Web/HTTP/Caching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ats@seznam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azatsatklichov/vatinfo" TargetMode="External"/><Relationship Id="rId4" Type="http://schemas.openxmlformats.org/officeDocument/2006/relationships/hyperlink" Target="http://sahet.net/htm/jav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exception-handling-for-rest-with-spr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pring.io/blog/2013/11/01/exception-handling-in-spring-mv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n-US/docs/Web/HTTP/Methods" TargetMode="External"/><Relationship Id="rId5" Type="http://schemas.openxmlformats.org/officeDocument/2006/relationships/hyperlink" Target="https://www.manning.com/books/spring-in-action-fourth-edition" TargetMode="External"/><Relationship Id="rId4" Type="http://schemas.openxmlformats.org/officeDocument/2006/relationships/hyperlink" Target="https://github.com/azatsatklichov/vatinf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Google Shape;128;p1"/>
          <p:cNvSpPr txBox="1">
            <a:spLocks noGrp="1"/>
          </p:cNvSpPr>
          <p:nvPr>
            <p:ph type="subTitle" idx="4294967295"/>
          </p:nvPr>
        </p:nvSpPr>
        <p:spPr>
          <a:xfrm>
            <a:off x="385876" y="5332120"/>
            <a:ext cx="745236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Azat Satklichov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3"/>
              </a:rPr>
              <a:t>azats@seznam.cz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sahet.net/htm/java.html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>
                <a:hlinkClick r:id="rId5"/>
              </a:rPr>
              <a:t>https://github.com/azatsatklichov/vatinfo</a:t>
            </a:r>
            <a:r>
              <a:rPr lang="en-US" sz="1800" dirty="0"/>
              <a:t> 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/>
              <a:t> </a:t>
            </a:r>
            <a:endParaRPr sz="1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7115" y="341883"/>
            <a:ext cx="2000250" cy="2000250"/>
          </a:xfrm>
          <a:prstGeom prst="rect">
            <a:avLst/>
          </a:prstGeom>
        </p:spPr>
      </p:pic>
      <p:sp>
        <p:nvSpPr>
          <p:cNvPr id="26" name="Google Shape;126;p1"/>
          <p:cNvSpPr txBox="1">
            <a:spLocks/>
          </p:cNvSpPr>
          <p:nvPr/>
        </p:nvSpPr>
        <p:spPr>
          <a:xfrm>
            <a:off x="385876" y="2821794"/>
            <a:ext cx="10121053" cy="1218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b="1" dirty="0" smtClean="0">
                <a:solidFill>
                  <a:srgbClr val="00B050"/>
                </a:solidFill>
              </a:rPr>
              <a:t>Dependency </a:t>
            </a:r>
            <a:r>
              <a:rPr lang="en-US" sz="4400" b="1" dirty="0" smtClean="0">
                <a:solidFill>
                  <a:srgbClr val="00B050"/>
                </a:solidFill>
              </a:rPr>
              <a:t>Injection Frameworks </a:t>
            </a:r>
          </a:p>
          <a:p>
            <a:pPr>
              <a:spcBef>
                <a:spcPts val="0"/>
              </a:spcBef>
            </a:pPr>
            <a:r>
              <a:rPr lang="en-US" sz="4400" b="1" dirty="0" smtClean="0">
                <a:solidFill>
                  <a:srgbClr val="00B050"/>
                </a:solidFill>
              </a:rPr>
              <a:t>Dagger | </a:t>
            </a:r>
            <a:r>
              <a:rPr lang="en-US" sz="4400" b="1" dirty="0" err="1" smtClean="0">
                <a:solidFill>
                  <a:srgbClr val="00B050"/>
                </a:solidFill>
              </a:rPr>
              <a:t>Guice</a:t>
            </a:r>
            <a:r>
              <a:rPr lang="en-US" sz="4400" b="1" dirty="0" smtClean="0">
                <a:solidFill>
                  <a:srgbClr val="00B050"/>
                </a:solidFill>
              </a:rPr>
              <a:t> | Spring </a:t>
            </a:r>
            <a:endParaRPr lang="en-US" sz="4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50" y="284583"/>
            <a:ext cx="1770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00B050"/>
                </a:solidFill>
              </a:rPr>
              <a:t>Agenda 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037" y="1536681"/>
            <a:ext cx="76982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Java Exceptions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Request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Methods, Response Status Codes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Handling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exceptions in Spring Framework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Mapping exceptions to HTTP status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Writing exception-handling methods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Adwising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Controllers  - @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ControllerAdvice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795" y="319824"/>
            <a:ext cx="2742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DI Frameworks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DI frameworks:   </a:t>
            </a:r>
            <a:r>
              <a:rPr lang="en-US" dirty="0"/>
              <a:t>This clutter can be all but eliminated by using a </a:t>
            </a:r>
            <a:r>
              <a:rPr lang="en-US" i="1" dirty="0"/>
              <a:t>dependency injection framework</a:t>
            </a:r>
            <a:r>
              <a:rPr lang="en-US" dirty="0"/>
              <a:t>,</a:t>
            </a:r>
          </a:p>
          <a:p>
            <a:r>
              <a:rPr lang="en-US" dirty="0"/>
              <a:t>such as </a:t>
            </a:r>
            <a:r>
              <a:rPr lang="en-US" b="1" dirty="0"/>
              <a:t>Dagger [Dagger], </a:t>
            </a:r>
            <a:r>
              <a:rPr lang="en-US" b="1" dirty="0" err="1"/>
              <a:t>Guice</a:t>
            </a:r>
            <a:r>
              <a:rPr lang="en-US" b="1" dirty="0"/>
              <a:t> [</a:t>
            </a:r>
            <a:r>
              <a:rPr lang="en-US" b="1" dirty="0" err="1"/>
              <a:t>Guice</a:t>
            </a:r>
            <a:r>
              <a:rPr lang="en-US" b="1" dirty="0"/>
              <a:t>], or Spring [Spring].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304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" y="10067"/>
            <a:ext cx="7292069" cy="49769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619999" y="2258328"/>
            <a:ext cx="432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4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sz="4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601" y="5174211"/>
            <a:ext cx="8658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References</a:t>
            </a:r>
            <a:endParaRPr lang="en-US" sz="14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4"/>
              </a:rPr>
              <a:t>github.com/azatsatklichov/vatinfo</a:t>
            </a:r>
            <a:endParaRPr lang="en-US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5"/>
              </a:rPr>
              <a:t>https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5"/>
              </a:rPr>
              <a:t>://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5"/>
              </a:rPr>
              <a:t>www.manning.com/books/spring-in-action-fourth-edition</a:t>
            </a:r>
            <a:endParaRPr lang="en-US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6"/>
              </a:rPr>
              <a:t>https://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6"/>
              </a:rPr>
              <a:t>developer.mozilla.org/en-US/docs/Web/HTTP/Methods</a:t>
            </a:r>
            <a:endParaRPr lang="en-US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7"/>
              </a:rPr>
              <a:t>https://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7"/>
              </a:rPr>
              <a:t>spring.io/blog/2013/11/01/exception-handling-in-spring-mvc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</a:t>
            </a: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8"/>
              </a:rPr>
              <a:t>https://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8"/>
              </a:rPr>
              <a:t>www.baeldung.com/exception-handling-for-rest-with-spring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5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30287</TotalTime>
  <Words>573</Words>
  <Application>Microsoft Office PowerPoint</Application>
  <PresentationFormat>Widescreen</PresentationFormat>
  <Paragraphs>79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 of Using AssertThat Over Other Assert Methods</dc:title>
  <dc:creator>Azat Satklichov</dc:creator>
  <cp:lastModifiedBy>Azat Satklichov</cp:lastModifiedBy>
  <cp:revision>3886</cp:revision>
  <dcterms:created xsi:type="dcterms:W3CDTF">2020-07-14T16:59:29Z</dcterms:created>
  <dcterms:modified xsi:type="dcterms:W3CDTF">2021-02-21T09:42:29Z</dcterms:modified>
</cp:coreProperties>
</file>