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9" r:id="rId6"/>
    <p:sldId id="262" r:id="rId7"/>
    <p:sldId id="258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57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7F4D-B7D6-4DAF-A44F-7F2488E5B17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3014-B284-473D-AB12-4AEE566F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FJhEPrbycQ" TargetMode="External"/><Relationship Id="rId2" Type="http://schemas.openxmlformats.org/officeDocument/2006/relationships/hyperlink" Target="https://www.youtube.com/watch?v=NdF1QDTRk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All </a:t>
            </a:r>
            <a:r>
              <a:rPr lang="en-US" smtClean="0"/>
              <a:t>materials available 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https://github.com/azavadil/az_recursion.git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Recursive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 err="1" smtClean="0"/>
              <a:t>recSubsets</a:t>
            </a:r>
            <a:r>
              <a:rPr lang="en-US" sz="2600" dirty="0" smtClean="0"/>
              <a:t> </a:t>
            </a:r>
            <a:r>
              <a:rPr lang="en-US" sz="2600" dirty="0" smtClean="0"/>
              <a:t>= function(</a:t>
            </a:r>
            <a:r>
              <a:rPr lang="en-US" sz="2600" dirty="0" err="1" smtClean="0"/>
              <a:t>sofar</a:t>
            </a:r>
            <a:r>
              <a:rPr lang="en-US" sz="2600" dirty="0" smtClean="0"/>
              <a:t>, rest){ </a:t>
            </a:r>
          </a:p>
          <a:p>
            <a:pPr>
              <a:buNone/>
            </a:pPr>
            <a:r>
              <a:rPr lang="en-US" sz="2600" dirty="0" smtClean="0"/>
              <a:t>  if( </a:t>
            </a:r>
            <a:r>
              <a:rPr lang="en-US" sz="2600" dirty="0" err="1" smtClean="0"/>
              <a:t>rest.length</a:t>
            </a:r>
            <a:r>
              <a:rPr lang="en-US" sz="2600" dirty="0" smtClean="0"/>
              <a:t> === 0) { </a:t>
            </a:r>
          </a:p>
          <a:p>
            <a:pPr>
              <a:buNone/>
            </a:pPr>
            <a:r>
              <a:rPr lang="en-US" sz="2600" dirty="0" smtClean="0"/>
              <a:t>    console.log(‘base case reached:’, </a:t>
            </a:r>
            <a:r>
              <a:rPr lang="en-US" sz="2600" dirty="0" err="1" smtClean="0"/>
              <a:t>sofar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  } else { 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recSubsets</a:t>
            </a:r>
            <a:r>
              <a:rPr lang="en-US" sz="2600" dirty="0" smtClean="0"/>
              <a:t>(</a:t>
            </a:r>
            <a:r>
              <a:rPr lang="en-US" sz="2600" dirty="0" err="1" smtClean="0"/>
              <a:t>sofar</a:t>
            </a:r>
            <a:r>
              <a:rPr lang="en-US" sz="2600" dirty="0" smtClean="0"/>
              <a:t> + </a:t>
            </a:r>
            <a:r>
              <a:rPr lang="en-US" sz="2600" dirty="0" err="1" smtClean="0"/>
              <a:t>rest.charAt</a:t>
            </a:r>
            <a:r>
              <a:rPr lang="en-US" sz="2600" dirty="0" smtClean="0"/>
              <a:t>(0), </a:t>
            </a:r>
            <a:r>
              <a:rPr lang="en-US" sz="2600" dirty="0" err="1" smtClean="0"/>
              <a:t>rest.substring</a:t>
            </a:r>
            <a:r>
              <a:rPr lang="en-US" sz="2600" dirty="0" smtClean="0"/>
              <a:t>(1); 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   </a:t>
            </a:r>
            <a:r>
              <a:rPr lang="en-US" sz="2600" dirty="0" err="1" smtClean="0"/>
              <a:t>recSubsets</a:t>
            </a:r>
            <a:r>
              <a:rPr lang="en-US" sz="2600" dirty="0" smtClean="0"/>
              <a:t>(</a:t>
            </a:r>
            <a:r>
              <a:rPr lang="en-US" sz="2600" dirty="0" err="1" smtClean="0"/>
              <a:t>sofar</a:t>
            </a:r>
            <a:r>
              <a:rPr lang="en-US" sz="2600" dirty="0" smtClean="0"/>
              <a:t>, </a:t>
            </a:r>
            <a:r>
              <a:rPr lang="en-US" sz="2600" dirty="0" err="1" smtClean="0"/>
              <a:t>rest.substring</a:t>
            </a:r>
            <a:r>
              <a:rPr lang="en-US" sz="2600" dirty="0" smtClean="0"/>
              <a:t>(1); 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}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0" y="2209800"/>
            <a:ext cx="8991600" cy="2856131"/>
            <a:chOff x="0" y="609600"/>
            <a:chExt cx="8991600" cy="2856131"/>
          </a:xfrm>
        </p:grpSpPr>
        <p:grpSp>
          <p:nvGrpSpPr>
            <p:cNvPr id="82" name="Group 81"/>
            <p:cNvGrpSpPr/>
            <p:nvPr/>
          </p:nvGrpSpPr>
          <p:grpSpPr>
            <a:xfrm>
              <a:off x="1172360" y="609600"/>
              <a:ext cx="7819240" cy="2731532"/>
              <a:chOff x="143264" y="609600"/>
              <a:chExt cx="7819240" cy="27315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38600" y="609600"/>
                <a:ext cx="821956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‘’</a:t>
                </a:r>
                <a:r>
                  <a:rPr lang="en-US" dirty="0" smtClean="0"/>
                  <a:t>, ‘</a:t>
                </a:r>
                <a:r>
                  <a:rPr lang="en-US" dirty="0" err="1" smtClean="0"/>
                  <a:t>abc</a:t>
                </a:r>
                <a:r>
                  <a:rPr lang="en-US" dirty="0" smtClean="0"/>
                  <a:t>’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05000" y="1371600"/>
                <a:ext cx="828368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‘a’</a:t>
                </a:r>
                <a:r>
                  <a:rPr lang="en-US" dirty="0" smtClean="0"/>
                  <a:t>, </a:t>
                </a:r>
                <a:r>
                  <a:rPr lang="en-US" dirty="0" smtClean="0"/>
                  <a:t>’</a:t>
                </a:r>
                <a:r>
                  <a:rPr lang="en-US" dirty="0" err="1" smtClean="0"/>
                  <a:t>bc</a:t>
                </a:r>
                <a:r>
                  <a:rPr lang="en-US" dirty="0" smtClean="0"/>
                  <a:t>’</a:t>
                </a:r>
                <a:endParaRPr lang="en-US" dirty="0" smtClean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38200" y="2209800"/>
                <a:ext cx="811248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</a:t>
                </a:r>
                <a:r>
                  <a:rPr lang="en-US" dirty="0" err="1" smtClean="0"/>
                  <a:t>ab</a:t>
                </a:r>
                <a:r>
                  <a:rPr lang="en-US" dirty="0" smtClean="0"/>
                  <a:t>’, ‘c</a:t>
                </a:r>
                <a:r>
                  <a:rPr lang="en-US" dirty="0" smtClean="0"/>
                  <a:t>’</a:t>
                </a:r>
                <a:endParaRPr lang="en-US" dirty="0" smtClean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3264" y="2971800"/>
                <a:ext cx="881267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</a:t>
                </a:r>
                <a:r>
                  <a:rPr lang="en-US" dirty="0" err="1" smtClean="0"/>
                  <a:t>abc</a:t>
                </a:r>
                <a:r>
                  <a:rPr lang="en-US" dirty="0" smtClean="0"/>
                  <a:t>’</a:t>
                </a:r>
                <a:r>
                  <a:rPr lang="en-US" dirty="0" smtClean="0"/>
                  <a:t>, ‘’ </a:t>
                </a:r>
                <a:endParaRPr lang="en-US" dirty="0" smtClean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47800" y="2971800"/>
                <a:ext cx="724173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</a:t>
                </a:r>
                <a:r>
                  <a:rPr lang="en-US" dirty="0" err="1" smtClean="0"/>
                  <a:t>ab</a:t>
                </a:r>
                <a:r>
                  <a:rPr lang="en-US" dirty="0" smtClean="0"/>
                  <a:t>’</a:t>
                </a:r>
                <a:r>
                  <a:rPr lang="en-US" dirty="0" smtClean="0"/>
                  <a:t>, ‘’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24200" y="2209800"/>
                <a:ext cx="68942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‘a’</a:t>
                </a:r>
                <a:r>
                  <a:rPr lang="en-US" dirty="0" smtClean="0"/>
                  <a:t>, ‘c’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90800" y="2971800"/>
                <a:ext cx="700128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‘ac’</a:t>
                </a:r>
                <a:r>
                  <a:rPr lang="en-US" dirty="0" smtClean="0"/>
                  <a:t>, ‘’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81400" y="2971800"/>
                <a:ext cx="608756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‘a’</a:t>
                </a:r>
                <a:r>
                  <a:rPr lang="en-US" dirty="0" smtClean="0"/>
                  <a:t>, ‘’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15000" y="1371600"/>
                <a:ext cx="739305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‘’</a:t>
                </a:r>
                <a:r>
                  <a:rPr lang="en-US" dirty="0" smtClean="0"/>
                  <a:t>, </a:t>
                </a:r>
                <a:r>
                  <a:rPr lang="en-US" dirty="0" smtClean="0"/>
                  <a:t>‘</a:t>
                </a:r>
                <a:r>
                  <a:rPr lang="en-US" dirty="0" err="1" smtClean="0"/>
                  <a:t>bc</a:t>
                </a:r>
                <a:r>
                  <a:rPr lang="en-US" dirty="0" smtClean="0"/>
                  <a:t>’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76800" y="2209800"/>
                <a:ext cx="706284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‘b’</a:t>
                </a:r>
                <a:r>
                  <a:rPr lang="en-US" dirty="0" smtClean="0"/>
                  <a:t>, ‘c’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81800" y="2209800"/>
                <a:ext cx="590867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‘’</a:t>
                </a:r>
                <a:r>
                  <a:rPr lang="en-US" dirty="0" smtClean="0"/>
                  <a:t>, ‘c’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95800" y="2971800"/>
                <a:ext cx="716991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</a:t>
                </a:r>
                <a:r>
                  <a:rPr lang="en-US" dirty="0" err="1" smtClean="0"/>
                  <a:t>bc</a:t>
                </a:r>
                <a:r>
                  <a:rPr lang="en-US" dirty="0" smtClean="0"/>
                  <a:t>’</a:t>
                </a:r>
                <a:r>
                  <a:rPr lang="en-US" dirty="0" smtClean="0"/>
                  <a:t>, ‘’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10200" y="2971800"/>
                <a:ext cx="625620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‘b’</a:t>
                </a:r>
                <a:r>
                  <a:rPr lang="en-US" dirty="0" smtClean="0"/>
                  <a:t>, ‘’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248400" y="2971800"/>
                <a:ext cx="590867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‘c’</a:t>
                </a:r>
                <a:r>
                  <a:rPr lang="en-US" dirty="0" smtClean="0"/>
                  <a:t>, ‘’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7398" y="2971800"/>
                <a:ext cx="519694" cy="369332"/>
              </a:xfrm>
              <a:prstGeom prst="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‘’</a:t>
                </a:r>
                <a:r>
                  <a:rPr lang="en-US" dirty="0" smtClean="0"/>
                  <a:t>, </a:t>
                </a:r>
                <a:r>
                  <a:rPr lang="en-US" dirty="0" smtClean="0"/>
                  <a:t>‘’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4" idx="2"/>
                <a:endCxn id="5" idx="0"/>
              </p:cNvCxnSpPr>
              <p:nvPr/>
            </p:nvCxnSpPr>
            <p:spPr>
              <a:xfrm flipH="1">
                <a:off x="2319184" y="978932"/>
                <a:ext cx="2130394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2"/>
              </p:cNvCxnSpPr>
              <p:nvPr/>
            </p:nvCxnSpPr>
            <p:spPr>
              <a:xfrm flipH="1">
                <a:off x="723505" y="2579132"/>
                <a:ext cx="520319" cy="40433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" idx="2"/>
                <a:endCxn id="6" idx="0"/>
              </p:cNvCxnSpPr>
              <p:nvPr/>
            </p:nvCxnSpPr>
            <p:spPr>
              <a:xfrm flipH="1">
                <a:off x="1243824" y="1740932"/>
                <a:ext cx="1075360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6" idx="2"/>
                <a:endCxn id="8" idx="0"/>
              </p:cNvCxnSpPr>
              <p:nvPr/>
            </p:nvCxnSpPr>
            <p:spPr>
              <a:xfrm>
                <a:off x="1243824" y="2579132"/>
                <a:ext cx="566063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2940864" y="2579132"/>
                <a:ext cx="528046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5" idx="2"/>
                <a:endCxn id="9" idx="0"/>
              </p:cNvCxnSpPr>
              <p:nvPr/>
            </p:nvCxnSpPr>
            <p:spPr>
              <a:xfrm>
                <a:off x="2319184" y="1740932"/>
                <a:ext cx="1149726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9" idx="2"/>
                <a:endCxn id="11" idx="0"/>
              </p:cNvCxnSpPr>
              <p:nvPr/>
            </p:nvCxnSpPr>
            <p:spPr>
              <a:xfrm>
                <a:off x="3468910" y="2579132"/>
                <a:ext cx="416868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" idx="2"/>
                <a:endCxn id="12" idx="0"/>
              </p:cNvCxnSpPr>
              <p:nvPr/>
            </p:nvCxnSpPr>
            <p:spPr>
              <a:xfrm>
                <a:off x="4449578" y="978932"/>
                <a:ext cx="1635075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2" idx="2"/>
                <a:endCxn id="13" idx="0"/>
              </p:cNvCxnSpPr>
              <p:nvPr/>
            </p:nvCxnSpPr>
            <p:spPr>
              <a:xfrm flipH="1">
                <a:off x="5229942" y="1740932"/>
                <a:ext cx="854711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12" idx="2"/>
                <a:endCxn id="14" idx="0"/>
              </p:cNvCxnSpPr>
              <p:nvPr/>
            </p:nvCxnSpPr>
            <p:spPr>
              <a:xfrm>
                <a:off x="6084653" y="1740932"/>
                <a:ext cx="992581" cy="4688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16" idx="0"/>
              </p:cNvCxnSpPr>
              <p:nvPr/>
            </p:nvCxnSpPr>
            <p:spPr>
              <a:xfrm>
                <a:off x="5334000" y="2590800"/>
                <a:ext cx="389010" cy="38100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4" idx="2"/>
                <a:endCxn id="18" idx="0"/>
              </p:cNvCxnSpPr>
              <p:nvPr/>
            </p:nvCxnSpPr>
            <p:spPr>
              <a:xfrm>
                <a:off x="7077234" y="2579132"/>
                <a:ext cx="530011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14" idx="2"/>
                <a:endCxn id="17" idx="0"/>
              </p:cNvCxnSpPr>
              <p:nvPr/>
            </p:nvCxnSpPr>
            <p:spPr>
              <a:xfrm flipH="1">
                <a:off x="6543834" y="2579132"/>
                <a:ext cx="533400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13" idx="2"/>
                <a:endCxn id="15" idx="0"/>
              </p:cNvCxnSpPr>
              <p:nvPr/>
            </p:nvCxnSpPr>
            <p:spPr>
              <a:xfrm flipH="1">
                <a:off x="4854296" y="2579132"/>
                <a:ext cx="375646" cy="3926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71800" y="762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371600" y="1688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429000" y="1688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7526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81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667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8862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38800" y="762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324600" y="2526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781800" y="1688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6482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38800" y="2526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0" y="1688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543800" y="2526268"/>
                <a:ext cx="418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0" y="281940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Recursive</a:t>
              </a:r>
            </a:p>
            <a:p>
              <a:r>
                <a:rPr lang="en-US" dirty="0" smtClean="0"/>
                <a:t>Base Case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299108" y="533400"/>
            <a:ext cx="353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to Recursive </a:t>
            </a:r>
            <a:r>
              <a:rPr lang="en-US" dirty="0" smtClean="0"/>
              <a:t>Subsets with 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57200" y="1143000"/>
            <a:ext cx="3429000" cy="3810000"/>
            <a:chOff x="2667000" y="1143000"/>
            <a:chExt cx="3429000" cy="3810000"/>
          </a:xfrm>
        </p:grpSpPr>
        <p:sp>
          <p:nvSpPr>
            <p:cNvPr id="4" name="Oval 3"/>
            <p:cNvSpPr/>
            <p:nvPr/>
          </p:nvSpPr>
          <p:spPr>
            <a:xfrm>
              <a:off x="4267200" y="1828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3352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7200" y="2362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19600" y="28956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53000" y="2286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029200" y="28956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2286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38600" y="3733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3886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14800" y="3429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2743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86400" y="4876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91000" y="46482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33800" y="36576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67400" y="3429000"/>
              <a:ext cx="76200" cy="76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2667000" y="1143000"/>
              <a:ext cx="3429000" cy="175260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781800" y="3352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9800" y="2590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00800" y="2362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53200" y="28956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86600" y="2286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162800" y="28956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43800" y="2286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172200" y="3733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162800" y="3886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48400" y="3429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000" y="3429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848600" y="2743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20000" y="4876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391400" y="44958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24600" y="46482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867400" y="36576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01000" y="3429000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562600" y="1676400"/>
            <a:ext cx="1066800" cy="24384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4400" y="381000"/>
            <a:ext cx="751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each step we create two subsets: one with the point, one without the point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Recursive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recPerms</a:t>
            </a:r>
            <a:r>
              <a:rPr lang="en-US" sz="1800" dirty="0" smtClean="0"/>
              <a:t> = function(</a:t>
            </a:r>
            <a:r>
              <a:rPr lang="en-US" sz="1800" dirty="0" err="1" smtClean="0"/>
              <a:t>sofar</a:t>
            </a:r>
            <a:r>
              <a:rPr lang="en-US" sz="1800" dirty="0" smtClean="0"/>
              <a:t>, rest){ </a:t>
            </a:r>
          </a:p>
          <a:p>
            <a:pPr>
              <a:buNone/>
            </a:pPr>
            <a:r>
              <a:rPr lang="en-US" sz="1800" dirty="0" smtClean="0"/>
              <a:t>  if( </a:t>
            </a:r>
            <a:r>
              <a:rPr lang="en-US" sz="1800" dirty="0" err="1" smtClean="0"/>
              <a:t>rest.length</a:t>
            </a:r>
            <a:r>
              <a:rPr lang="en-US" sz="1800" dirty="0" smtClean="0"/>
              <a:t> === 0) { </a:t>
            </a:r>
          </a:p>
          <a:p>
            <a:pPr>
              <a:buNone/>
            </a:pPr>
            <a:r>
              <a:rPr lang="en-US" sz="1800" dirty="0" smtClean="0"/>
              <a:t>    console.log(‘base case reached:’, </a:t>
            </a:r>
            <a:r>
              <a:rPr lang="en-US" sz="1800" dirty="0" err="1" smtClean="0"/>
              <a:t>sofar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 } else { </a:t>
            </a:r>
          </a:p>
          <a:p>
            <a:pPr>
              <a:buNone/>
            </a:pPr>
            <a:r>
              <a:rPr lang="en-US" sz="1800" dirty="0" smtClean="0"/>
              <a:t>    for(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</a:t>
            </a:r>
            <a:r>
              <a:rPr lang="en-US" sz="1800" dirty="0" err="1" smtClean="0"/>
              <a:t>rest.length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++ ){ 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remaining = </a:t>
            </a:r>
            <a:r>
              <a:rPr lang="en-US" sz="1800" dirty="0" err="1" smtClean="0"/>
              <a:t>rest.substring</a:t>
            </a:r>
            <a:r>
              <a:rPr lang="en-US" sz="1800" dirty="0" smtClean="0"/>
              <a:t>(0,i) + </a:t>
            </a:r>
            <a:r>
              <a:rPr lang="en-US" sz="1800" dirty="0" err="1" smtClean="0"/>
              <a:t>rest.substring</a:t>
            </a:r>
            <a:r>
              <a:rPr lang="en-US" sz="1800" dirty="0" smtClean="0"/>
              <a:t>(i+1);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smtClean="0"/>
              <a:t>next = </a:t>
            </a:r>
            <a:r>
              <a:rPr lang="en-US" sz="1800" dirty="0" err="1" smtClean="0"/>
              <a:t>sofar</a:t>
            </a:r>
            <a:r>
              <a:rPr lang="en-US" sz="1800" dirty="0" smtClean="0"/>
              <a:t> + </a:t>
            </a:r>
            <a:r>
              <a:rPr lang="en-US" sz="1800" dirty="0" err="1" smtClean="0"/>
              <a:t>rest.charAt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recPerms</a:t>
            </a:r>
            <a:r>
              <a:rPr lang="en-US" sz="1800" dirty="0" smtClean="0"/>
              <a:t>(next</a:t>
            </a:r>
            <a:r>
              <a:rPr lang="en-US" sz="1800" dirty="0" smtClean="0"/>
              <a:t>, remaining);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 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363" y="2133600"/>
            <a:ext cx="84427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7871" y="2971800"/>
            <a:ext cx="82195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smtClean="0"/>
              <a:t>a’, </a:t>
            </a:r>
            <a:r>
              <a:rPr lang="en-US" dirty="0" smtClean="0"/>
              <a:t>‘</a:t>
            </a:r>
            <a:r>
              <a:rPr lang="en-US" dirty="0" err="1" smtClean="0"/>
              <a:t>bc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810000"/>
            <a:ext cx="83356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ab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‘c’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5368" y="4572000"/>
            <a:ext cx="821956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r>
              <a:rPr lang="en-US" dirty="0" smtClean="0"/>
              <a:t>, ‘’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86000" y="3810000"/>
            <a:ext cx="96532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‘ac’</a:t>
            </a:r>
            <a:r>
              <a:rPr lang="en-US" dirty="0" smtClean="0"/>
              <a:t>, ‘b’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572000"/>
            <a:ext cx="10230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acb</a:t>
            </a:r>
            <a:r>
              <a:rPr lang="en-US" dirty="0" smtClean="0"/>
              <a:t>’</a:t>
            </a:r>
            <a:r>
              <a:rPr lang="en-US" dirty="0" smtClean="0"/>
              <a:t>, ‘’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2971800"/>
            <a:ext cx="84427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‘b’</a:t>
            </a:r>
            <a:r>
              <a:rPr lang="en-US" dirty="0" smtClean="0"/>
              <a:t>, </a:t>
            </a:r>
            <a:r>
              <a:rPr lang="en-US" dirty="0" smtClean="0"/>
              <a:t>‘ac’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3810000"/>
            <a:ext cx="81689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ba</a:t>
            </a:r>
            <a:r>
              <a:rPr lang="en-US" dirty="0" smtClean="0"/>
              <a:t>’</a:t>
            </a:r>
            <a:r>
              <a:rPr lang="en-US" dirty="0" smtClean="0"/>
              <a:t>, ‘c’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3810000"/>
            <a:ext cx="82195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bc</a:t>
            </a:r>
            <a:r>
              <a:rPr lang="en-US" dirty="0" smtClean="0"/>
              <a:t>’</a:t>
            </a:r>
            <a:r>
              <a:rPr lang="en-US" dirty="0" smtClean="0"/>
              <a:t>, ‘a’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4572000"/>
            <a:ext cx="827599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bac</a:t>
            </a:r>
            <a:r>
              <a:rPr lang="en-US" dirty="0" smtClean="0"/>
              <a:t>’</a:t>
            </a:r>
            <a:r>
              <a:rPr lang="en-US" dirty="0" smtClean="0"/>
              <a:t>, ‘’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4572000"/>
            <a:ext cx="825675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bca</a:t>
            </a:r>
            <a:r>
              <a:rPr lang="en-US" dirty="0" smtClean="0"/>
              <a:t>’</a:t>
            </a:r>
            <a:r>
              <a:rPr lang="en-US" dirty="0" smtClean="0"/>
              <a:t>, ‘’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flipH="1">
            <a:off x="2188849" y="2502932"/>
            <a:ext cx="2315649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 flipH="1">
            <a:off x="1506346" y="4179332"/>
            <a:ext cx="129635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635981" y="3341132"/>
            <a:ext cx="552868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0" idx="0"/>
          </p:cNvCxnSpPr>
          <p:nvPr/>
        </p:nvCxnSpPr>
        <p:spPr>
          <a:xfrm>
            <a:off x="2768665" y="4179332"/>
            <a:ext cx="28854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2188849" y="3341132"/>
            <a:ext cx="579816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12" idx="0"/>
          </p:cNvCxnSpPr>
          <p:nvPr/>
        </p:nvCxnSpPr>
        <p:spPr>
          <a:xfrm>
            <a:off x="4504498" y="2502932"/>
            <a:ext cx="32437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>
          <a:xfrm flipH="1">
            <a:off x="3989845" y="3341132"/>
            <a:ext cx="54709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2"/>
            <a:endCxn id="14" idx="0"/>
          </p:cNvCxnSpPr>
          <p:nvPr/>
        </p:nvCxnSpPr>
        <p:spPr>
          <a:xfrm>
            <a:off x="4536935" y="3341132"/>
            <a:ext cx="522243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17" idx="0"/>
          </p:cNvCxnSpPr>
          <p:nvPr/>
        </p:nvCxnSpPr>
        <p:spPr>
          <a:xfrm>
            <a:off x="5059178" y="4179332"/>
            <a:ext cx="230460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  <a:endCxn id="15" idx="0"/>
          </p:cNvCxnSpPr>
          <p:nvPr/>
        </p:nvCxnSpPr>
        <p:spPr>
          <a:xfrm flipH="1">
            <a:off x="3919000" y="4179332"/>
            <a:ext cx="70845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245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478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98514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22514" y="42026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10696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6576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895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886200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0" y="441960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14600" y="533400"/>
            <a:ext cx="393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to Recursive Permutations for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0851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81800" y="2971800"/>
            <a:ext cx="81124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‘c’</a:t>
            </a:r>
            <a:r>
              <a:rPr lang="en-US" dirty="0" smtClean="0"/>
              <a:t>, ‘</a:t>
            </a:r>
            <a:r>
              <a:rPr lang="en-US" dirty="0" err="1" smtClean="0"/>
              <a:t>ab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248400" y="3810000"/>
            <a:ext cx="814967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‘ca’</a:t>
            </a:r>
            <a:r>
              <a:rPr lang="en-US" dirty="0" smtClean="0"/>
              <a:t>, ‘b’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315200" y="3810000"/>
            <a:ext cx="81766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cb</a:t>
            </a:r>
            <a:r>
              <a:rPr lang="en-US" dirty="0" smtClean="0"/>
              <a:t>’</a:t>
            </a:r>
            <a:r>
              <a:rPr lang="en-US" dirty="0" smtClean="0"/>
              <a:t>, ‘a’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172200" y="4572000"/>
            <a:ext cx="81496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‘cab’</a:t>
            </a:r>
            <a:r>
              <a:rPr lang="en-US" dirty="0" smtClean="0"/>
              <a:t>, ‘’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43800" y="4572000"/>
            <a:ext cx="816890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cba</a:t>
            </a:r>
            <a:r>
              <a:rPr lang="en-US" dirty="0" smtClean="0"/>
              <a:t>’</a:t>
            </a:r>
            <a:r>
              <a:rPr lang="en-US" dirty="0" smtClean="0"/>
              <a:t>, ‘’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4" idx="2"/>
            <a:endCxn id="86" idx="0"/>
          </p:cNvCxnSpPr>
          <p:nvPr/>
        </p:nvCxnSpPr>
        <p:spPr>
          <a:xfrm>
            <a:off x="4504498" y="2502932"/>
            <a:ext cx="2682926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6" idx="2"/>
            <a:endCxn id="87" idx="0"/>
          </p:cNvCxnSpPr>
          <p:nvPr/>
        </p:nvCxnSpPr>
        <p:spPr>
          <a:xfrm flipH="1">
            <a:off x="6655884" y="3341132"/>
            <a:ext cx="531540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2"/>
            <a:endCxn id="88" idx="0"/>
          </p:cNvCxnSpPr>
          <p:nvPr/>
        </p:nvCxnSpPr>
        <p:spPr>
          <a:xfrm>
            <a:off x="7187424" y="3341132"/>
            <a:ext cx="536606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8" idx="2"/>
            <a:endCxn id="90" idx="0"/>
          </p:cNvCxnSpPr>
          <p:nvPr/>
        </p:nvCxnSpPr>
        <p:spPr>
          <a:xfrm>
            <a:off x="7724030" y="4179332"/>
            <a:ext cx="228215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7" idx="2"/>
            <a:endCxn id="89" idx="0"/>
          </p:cNvCxnSpPr>
          <p:nvPr/>
        </p:nvCxnSpPr>
        <p:spPr>
          <a:xfrm flipH="1">
            <a:off x="6579684" y="4179332"/>
            <a:ext cx="76200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9342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3246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156514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553200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775514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363" y="1371600"/>
            <a:ext cx="96609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err="1" smtClean="0"/>
              <a:t>abcd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2971800"/>
            <a:ext cx="94378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smtClean="0"/>
              <a:t>a’, </a:t>
            </a:r>
            <a:r>
              <a:rPr lang="en-US" dirty="0" smtClean="0"/>
              <a:t>‘</a:t>
            </a:r>
            <a:r>
              <a:rPr lang="en-US" dirty="0" err="1" smtClean="0"/>
              <a:t>bcd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135" y="3810000"/>
            <a:ext cx="938719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ab</a:t>
            </a:r>
            <a:r>
              <a:rPr lang="en-US" dirty="0" smtClean="0"/>
              <a:t>’</a:t>
            </a:r>
            <a:r>
              <a:rPr lang="en-US" dirty="0" smtClean="0"/>
              <a:t>, ‘</a:t>
            </a:r>
            <a:r>
              <a:rPr lang="en-US" dirty="0" err="1" smtClean="0"/>
              <a:t>cd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955268"/>
            <a:ext cx="996683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abcd</a:t>
            </a:r>
            <a:r>
              <a:rPr lang="en-US" dirty="0" smtClean="0"/>
              <a:t>’</a:t>
            </a:r>
            <a:r>
              <a:rPr lang="en-US" dirty="0" smtClean="0"/>
              <a:t>, ‘’ 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41535" y="3810000"/>
            <a:ext cx="11430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smtClean="0"/>
              <a:t>ac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err="1" smtClean="0"/>
              <a:t>bd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1" y="5955268"/>
            <a:ext cx="1219200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abdc</a:t>
            </a:r>
            <a:r>
              <a:rPr lang="en-US" dirty="0" smtClean="0"/>
              <a:t>’</a:t>
            </a:r>
            <a:r>
              <a:rPr lang="en-US" dirty="0" smtClean="0"/>
              <a:t>, ‘’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flipH="1">
            <a:off x="2834093" y="1740932"/>
            <a:ext cx="1731319" cy="1230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82" idx="0"/>
          </p:cNvCxnSpPr>
          <p:nvPr/>
        </p:nvCxnSpPr>
        <p:spPr>
          <a:xfrm flipH="1">
            <a:off x="1531601" y="4179332"/>
            <a:ext cx="78894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10495" y="3341132"/>
            <a:ext cx="1223598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84" idx="0"/>
          </p:cNvCxnSpPr>
          <p:nvPr/>
        </p:nvCxnSpPr>
        <p:spPr>
          <a:xfrm>
            <a:off x="1610495" y="4179332"/>
            <a:ext cx="1216378" cy="4805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34093" y="3341132"/>
            <a:ext cx="2078942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54" idx="0"/>
          </p:cNvCxnSpPr>
          <p:nvPr/>
        </p:nvCxnSpPr>
        <p:spPr>
          <a:xfrm>
            <a:off x="4565412" y="1740932"/>
            <a:ext cx="2078681" cy="12425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84514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981200" y="3341132"/>
            <a:ext cx="3016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463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450914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981200" y="4191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10000" y="3341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-76200" y="5830669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28800" y="533400"/>
            <a:ext cx="522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to Recursive Permutations for </a:t>
            </a:r>
            <a:r>
              <a:rPr lang="en-US" dirty="0" smtClean="0"/>
              <a:t>‘</a:t>
            </a:r>
            <a:r>
              <a:rPr lang="en-US" dirty="0" err="1" smtClean="0"/>
              <a:t>abcd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one branch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4" idx="2"/>
            <a:endCxn id="55" idx="0"/>
          </p:cNvCxnSpPr>
          <p:nvPr/>
        </p:nvCxnSpPr>
        <p:spPr>
          <a:xfrm>
            <a:off x="4565412" y="1740932"/>
            <a:ext cx="3600816" cy="12308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74935" y="2971800"/>
            <a:ext cx="94378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smtClean="0"/>
              <a:t>b</a:t>
            </a:r>
            <a:r>
              <a:rPr lang="en-US" dirty="0" smtClean="0"/>
              <a:t>’</a:t>
            </a:r>
            <a:r>
              <a:rPr lang="en-US" dirty="0" smtClean="0"/>
              <a:t>, ‘</a:t>
            </a:r>
            <a:r>
              <a:rPr lang="en-US" dirty="0" err="1" smtClean="0"/>
              <a:t>acd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983468"/>
            <a:ext cx="94378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smtClean="0"/>
              <a:t>c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err="1" smtClean="0"/>
              <a:t>abd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94335" y="2971800"/>
            <a:ext cx="94378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smtClean="0"/>
              <a:t>d</a:t>
            </a:r>
            <a:r>
              <a:rPr lang="en-US" dirty="0" smtClean="0"/>
              <a:t>’</a:t>
            </a:r>
            <a:r>
              <a:rPr lang="en-US" dirty="0" smtClean="0"/>
              <a:t>, 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" idx="2"/>
            <a:endCxn id="53" idx="0"/>
          </p:cNvCxnSpPr>
          <p:nvPr/>
        </p:nvCxnSpPr>
        <p:spPr>
          <a:xfrm>
            <a:off x="4565412" y="1740932"/>
            <a:ext cx="781416" cy="12308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74382" y="3810000"/>
            <a:ext cx="12192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smtClean="0"/>
              <a:t>ad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err="1" smtClean="0"/>
              <a:t>bc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5" idx="2"/>
            <a:endCxn id="71" idx="0"/>
          </p:cNvCxnSpPr>
          <p:nvPr/>
        </p:nvCxnSpPr>
        <p:spPr>
          <a:xfrm>
            <a:off x="2834093" y="3341132"/>
            <a:ext cx="5049889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64935" y="4648200"/>
            <a:ext cx="93333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smtClean="0"/>
              <a:t>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0335" y="4659868"/>
            <a:ext cx="93307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abd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smtClean="0"/>
              <a:t>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55735" y="4648200"/>
            <a:ext cx="93333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acb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smtClean="0"/>
              <a:t>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951135" y="4659868"/>
            <a:ext cx="94378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acd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smtClean="0"/>
              <a:t>b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9" idx="2"/>
            <a:endCxn id="101" idx="0"/>
          </p:cNvCxnSpPr>
          <p:nvPr/>
        </p:nvCxnSpPr>
        <p:spPr>
          <a:xfrm flipH="1">
            <a:off x="4122401" y="4179332"/>
            <a:ext cx="790634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" idx="2"/>
            <a:endCxn id="102" idx="0"/>
          </p:cNvCxnSpPr>
          <p:nvPr/>
        </p:nvCxnSpPr>
        <p:spPr>
          <a:xfrm>
            <a:off x="4913035" y="4179332"/>
            <a:ext cx="509993" cy="4805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83782" y="4648200"/>
            <a:ext cx="93307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smtClean="0"/>
              <a:t>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807782" y="4648200"/>
            <a:ext cx="94378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adc</a:t>
            </a:r>
            <a:r>
              <a:rPr lang="en-US" dirty="0" smtClean="0"/>
              <a:t>’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smtClean="0"/>
              <a:t>b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71" idx="2"/>
            <a:endCxn id="113" idx="0"/>
          </p:cNvCxnSpPr>
          <p:nvPr/>
        </p:nvCxnSpPr>
        <p:spPr>
          <a:xfrm>
            <a:off x="7883982" y="4179332"/>
            <a:ext cx="395693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1" idx="2"/>
            <a:endCxn id="112" idx="0"/>
          </p:cNvCxnSpPr>
          <p:nvPr/>
        </p:nvCxnSpPr>
        <p:spPr>
          <a:xfrm flipH="1">
            <a:off x="6750320" y="4179332"/>
            <a:ext cx="1133662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2" idx="2"/>
            <a:endCxn id="7" idx="0"/>
          </p:cNvCxnSpPr>
          <p:nvPr/>
        </p:nvCxnSpPr>
        <p:spPr>
          <a:xfrm flipH="1">
            <a:off x="1488942" y="5017532"/>
            <a:ext cx="42659" cy="9377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4" idx="2"/>
            <a:endCxn id="10" idx="0"/>
          </p:cNvCxnSpPr>
          <p:nvPr/>
        </p:nvCxnSpPr>
        <p:spPr>
          <a:xfrm>
            <a:off x="2826873" y="5029200"/>
            <a:ext cx="144928" cy="9260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810000" y="5943600"/>
            <a:ext cx="13278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acbd</a:t>
            </a:r>
            <a:r>
              <a:rPr lang="en-US" dirty="0" smtClean="0"/>
              <a:t>’, ‘’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257800" y="5943600"/>
            <a:ext cx="1327837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acdb</a:t>
            </a:r>
            <a:r>
              <a:rPr lang="en-US" dirty="0" smtClean="0"/>
              <a:t>’</a:t>
            </a:r>
            <a:r>
              <a:rPr lang="en-US" dirty="0" smtClean="0"/>
              <a:t>, ‘’</a:t>
            </a:r>
            <a:endParaRPr lang="en-US" dirty="0"/>
          </a:p>
        </p:txBody>
      </p:sp>
      <p:cxnSp>
        <p:nvCxnSpPr>
          <p:cNvPr id="134" name="Straight Arrow Connector 133"/>
          <p:cNvCxnSpPr>
            <a:stCxn id="101" idx="2"/>
            <a:endCxn id="132" idx="0"/>
          </p:cNvCxnSpPr>
          <p:nvPr/>
        </p:nvCxnSpPr>
        <p:spPr>
          <a:xfrm>
            <a:off x="4122401" y="5017532"/>
            <a:ext cx="351518" cy="9260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2" idx="2"/>
            <a:endCxn id="133" idx="0"/>
          </p:cNvCxnSpPr>
          <p:nvPr/>
        </p:nvCxnSpPr>
        <p:spPr>
          <a:xfrm>
            <a:off x="5423028" y="5029200"/>
            <a:ext cx="498691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747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46514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148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2314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89514" y="525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867400" y="3341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back-</a:t>
            </a:r>
            <a:r>
              <a:rPr lang="en-US" dirty="0" err="1" smtClean="0"/>
              <a:t>trackcing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smtClean="0"/>
              <a:t>Exhaustive recursion may be more expensive than necessary. </a:t>
            </a:r>
          </a:p>
          <a:p>
            <a:pPr>
              <a:buNone/>
            </a:pPr>
            <a:r>
              <a:rPr lang="en-US" sz="1400" dirty="0" smtClean="0"/>
              <a:t>Let’s say all we want to know if a jumble of letters is a word.</a:t>
            </a:r>
          </a:p>
          <a:p>
            <a:pPr>
              <a:buNone/>
            </a:pPr>
            <a:r>
              <a:rPr lang="en-US" sz="1400" dirty="0" smtClean="0"/>
              <a:t>Naïve approach: try all permutations of the scrambled letters to see if any are words.</a:t>
            </a:r>
          </a:p>
          <a:p>
            <a:pPr>
              <a:buNone/>
            </a:pPr>
            <a:r>
              <a:rPr lang="en-US" sz="1400" dirty="0" smtClean="0"/>
              <a:t>Better approach: short circuit if we find a match</a:t>
            </a:r>
          </a:p>
          <a:p>
            <a:pPr>
              <a:buNone/>
            </a:pPr>
            <a:r>
              <a:rPr lang="en-US" sz="1400" dirty="0" smtClean="0"/>
              <a:t>Notice this only a minor modification of the recursive permutations algorithms from the prior page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isAnagram</a:t>
            </a:r>
            <a:r>
              <a:rPr lang="en-US" sz="1400" dirty="0" smtClean="0"/>
              <a:t> = function(</a:t>
            </a:r>
            <a:r>
              <a:rPr lang="en-US" sz="1400" dirty="0" err="1" smtClean="0"/>
              <a:t>sofar</a:t>
            </a:r>
            <a:r>
              <a:rPr lang="en-US" sz="1400" dirty="0" smtClean="0"/>
              <a:t>, rest, dictionary){ </a:t>
            </a:r>
          </a:p>
          <a:p>
            <a:pPr>
              <a:buNone/>
            </a:pPr>
            <a:r>
              <a:rPr lang="en-US" sz="1400" dirty="0" smtClean="0"/>
              <a:t>  if( </a:t>
            </a:r>
            <a:r>
              <a:rPr lang="en-US" sz="1400" dirty="0" err="1" smtClean="0"/>
              <a:t>rest.length</a:t>
            </a:r>
            <a:r>
              <a:rPr lang="en-US" sz="1400" dirty="0" smtClean="0"/>
              <a:t> === 0 ) {</a:t>
            </a:r>
          </a:p>
          <a:p>
            <a:pPr>
              <a:buNone/>
            </a:pPr>
            <a:r>
              <a:rPr lang="en-US" sz="1400" dirty="0" smtClean="0"/>
              <a:t>    return dictionary[</a:t>
            </a:r>
            <a:r>
              <a:rPr lang="en-US" sz="1400" dirty="0" err="1" smtClean="0"/>
              <a:t>sofar</a:t>
            </a:r>
            <a:r>
              <a:rPr lang="en-US" sz="1400" dirty="0" smtClean="0"/>
              <a:t>]);</a:t>
            </a:r>
          </a:p>
          <a:p>
            <a:pPr>
              <a:buNone/>
            </a:pPr>
            <a:r>
              <a:rPr lang="en-US" sz="1400" dirty="0" smtClean="0"/>
              <a:t>  } else { </a:t>
            </a:r>
          </a:p>
          <a:p>
            <a:pPr>
              <a:buNone/>
            </a:pPr>
            <a:r>
              <a:rPr lang="en-US" sz="1400" dirty="0" smtClean="0"/>
              <a:t>    for(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rest.length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){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remaining = </a:t>
            </a:r>
            <a:r>
              <a:rPr lang="en-US" sz="1400" dirty="0" err="1" smtClean="0"/>
              <a:t>rest.substring</a:t>
            </a:r>
            <a:r>
              <a:rPr lang="en-US" sz="1400" dirty="0" smtClean="0"/>
              <a:t>(0,i) + </a:t>
            </a:r>
            <a:r>
              <a:rPr lang="en-US" sz="1400" dirty="0" err="1" smtClean="0"/>
              <a:t>rest.substring</a:t>
            </a:r>
            <a:r>
              <a:rPr lang="en-US" sz="1400" dirty="0" smtClean="0"/>
              <a:t>(i+1); 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next = </a:t>
            </a:r>
            <a:r>
              <a:rPr lang="en-US" sz="1400" dirty="0" err="1" smtClean="0"/>
              <a:t>sofar</a:t>
            </a:r>
            <a:r>
              <a:rPr lang="en-US" sz="1400" dirty="0" smtClean="0"/>
              <a:t> + </a:t>
            </a:r>
            <a:r>
              <a:rPr lang="en-US" sz="1400" dirty="0" err="1" smtClean="0"/>
              <a:t>rest.charAt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  if( </a:t>
            </a:r>
            <a:r>
              <a:rPr lang="en-US" sz="1400" dirty="0" err="1" smtClean="0"/>
              <a:t>isAnagram</a:t>
            </a:r>
            <a:r>
              <a:rPr lang="en-US" sz="1400" dirty="0" smtClean="0"/>
              <a:t>(next, remaining, dictionary) ){ </a:t>
            </a:r>
          </a:p>
          <a:p>
            <a:pPr>
              <a:buNone/>
            </a:pPr>
            <a:r>
              <a:rPr lang="en-US" sz="1400" dirty="0" smtClean="0"/>
              <a:t>        return true; </a:t>
            </a:r>
          </a:p>
          <a:p>
            <a:pPr>
              <a:buNone/>
            </a:pPr>
            <a:r>
              <a:rPr lang="en-US" sz="1400" dirty="0" smtClean="0"/>
              <a:t>      } 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}</a:t>
            </a:r>
          </a:p>
          <a:p>
            <a:pPr>
              <a:buNone/>
            </a:pPr>
            <a:r>
              <a:rPr lang="en-US" sz="1400" dirty="0" smtClean="0"/>
              <a:t>  return false; 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Covered well by Stanford Engineering Everywhere Programming Abstractions, lectures 8-10 on </a:t>
            </a:r>
            <a:r>
              <a:rPr lang="en-US" sz="2400" dirty="0" err="1" smtClean="0"/>
              <a:t>youtube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Recursive subsets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https://www.youtube.com/watch?v=NdF1QDTRkck#t=12m19s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Recursive permutations: </a:t>
            </a:r>
          </a:p>
          <a:p>
            <a:pPr>
              <a:buNone/>
            </a:pPr>
            <a:r>
              <a:rPr lang="en-US" sz="2400" dirty="0" smtClean="0">
                <a:hlinkClick r:id="rId3"/>
              </a:rPr>
              <a:t>https://www.youtube.com/watch?v=uFJhEPrbycQ#t=37m00s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Recursive back-tracking: 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https://www.youtube.com/watch?v=NdF1QDTRkck#t=25m00s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652</Words>
  <Application>Microsoft Office PowerPoint</Application>
  <PresentationFormat>On-screen Show (4:3)</PresentationFormat>
  <Paragraphs>155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Recursive Patterns</vt:lpstr>
      <vt:lpstr>Code for Recursive Subsets</vt:lpstr>
      <vt:lpstr>Slide 3</vt:lpstr>
      <vt:lpstr>Slide 4</vt:lpstr>
      <vt:lpstr>Code for Recursive Permutations</vt:lpstr>
      <vt:lpstr>Slide 6</vt:lpstr>
      <vt:lpstr>Slide 7</vt:lpstr>
      <vt:lpstr>Recursive back-trackcing</vt:lpstr>
      <vt:lpstr>Further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</dc:creator>
  <cp:lastModifiedBy>Note</cp:lastModifiedBy>
  <cp:revision>33</cp:revision>
  <dcterms:created xsi:type="dcterms:W3CDTF">2014-06-15T18:56:58Z</dcterms:created>
  <dcterms:modified xsi:type="dcterms:W3CDTF">2014-06-18T15:40:28Z</dcterms:modified>
</cp:coreProperties>
</file>