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3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7F4D-B7D6-4DAF-A44F-7F2488E5B17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FJhEPrbycQ" TargetMode="External"/><Relationship Id="rId2" Type="http://schemas.openxmlformats.org/officeDocument/2006/relationships/hyperlink" Target="https://www.youtube.com/watch?v=NdF1QDTRk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All </a:t>
            </a:r>
            <a:r>
              <a:rPr lang="en-US" smtClean="0"/>
              <a:t>materials available 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https://github.com/azavadil/az_recursion.git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0" y="2209800"/>
            <a:ext cx="8991600" cy="2856131"/>
            <a:chOff x="0" y="609600"/>
            <a:chExt cx="8991600" cy="2856131"/>
          </a:xfrm>
        </p:grpSpPr>
        <p:grpSp>
          <p:nvGrpSpPr>
            <p:cNvPr id="82" name="Group 81"/>
            <p:cNvGrpSpPr/>
            <p:nvPr/>
          </p:nvGrpSpPr>
          <p:grpSpPr>
            <a:xfrm>
              <a:off x="1172360" y="609600"/>
              <a:ext cx="7819240" cy="2731532"/>
              <a:chOff x="143264" y="609600"/>
              <a:chExt cx="7819240" cy="27315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38600" y="609600"/>
                <a:ext cx="1023037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[], [</a:t>
                </a:r>
                <a:r>
                  <a:rPr lang="en-US" dirty="0" err="1" smtClean="0"/>
                  <a:t>a,b,c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05000" y="1371600"/>
                <a:ext cx="965329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[a], [</a:t>
                </a:r>
                <a:r>
                  <a:rPr lang="en-US" dirty="0" err="1" smtClean="0"/>
                  <a:t>b,c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38200" y="2209800"/>
                <a:ext cx="965329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], [c]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3264" y="2971800"/>
                <a:ext cx="1075936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a,b,c</a:t>
                </a:r>
                <a:r>
                  <a:rPr lang="en-US" dirty="0" smtClean="0"/>
                  <a:t>], [] 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47800" y="2971800"/>
                <a:ext cx="867545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], []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24200" y="2209800"/>
                <a:ext cx="78579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[a], [c]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90800" y="2971800"/>
                <a:ext cx="843501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a,c</a:t>
                </a:r>
                <a:r>
                  <a:rPr lang="en-US" dirty="0" smtClean="0"/>
                  <a:t>], []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81400" y="2971800"/>
                <a:ext cx="688009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[a], []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15000" y="1371600"/>
                <a:ext cx="854721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[], [</a:t>
                </a:r>
                <a:r>
                  <a:rPr lang="en-US" dirty="0" err="1" smtClean="0"/>
                  <a:t>b,c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76800" y="2209800"/>
                <a:ext cx="79701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[b], [c]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81800" y="2209800"/>
                <a:ext cx="675185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[], [c]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95800" y="2971800"/>
                <a:ext cx="854721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b,c</a:t>
                </a:r>
                <a:r>
                  <a:rPr lang="en-US" dirty="0" smtClean="0"/>
                  <a:t>], []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10200" y="2971800"/>
                <a:ext cx="699230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[b], []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248400" y="2971800"/>
                <a:ext cx="675185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[c], []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7398" y="2971800"/>
                <a:ext cx="577402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[], []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4" idx="2"/>
                <a:endCxn id="5" idx="0"/>
              </p:cNvCxnSpPr>
              <p:nvPr/>
            </p:nvCxnSpPr>
            <p:spPr>
              <a:xfrm flipH="1">
                <a:off x="2387665" y="978932"/>
                <a:ext cx="2162454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2"/>
                <a:endCxn id="7" idx="0"/>
              </p:cNvCxnSpPr>
              <p:nvPr/>
            </p:nvCxnSpPr>
            <p:spPr>
              <a:xfrm flipH="1">
                <a:off x="681232" y="2579132"/>
                <a:ext cx="639633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" idx="2"/>
                <a:endCxn id="6" idx="0"/>
              </p:cNvCxnSpPr>
              <p:nvPr/>
            </p:nvCxnSpPr>
            <p:spPr>
              <a:xfrm flipH="1">
                <a:off x="1320865" y="1740932"/>
                <a:ext cx="1066800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6" idx="2"/>
                <a:endCxn id="8" idx="0"/>
              </p:cNvCxnSpPr>
              <p:nvPr/>
            </p:nvCxnSpPr>
            <p:spPr>
              <a:xfrm>
                <a:off x="1320865" y="2579132"/>
                <a:ext cx="560708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3012551" y="2579132"/>
                <a:ext cx="504546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5" idx="2"/>
                <a:endCxn id="9" idx="0"/>
              </p:cNvCxnSpPr>
              <p:nvPr/>
            </p:nvCxnSpPr>
            <p:spPr>
              <a:xfrm>
                <a:off x="2387665" y="1740932"/>
                <a:ext cx="1129432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9" idx="2"/>
                <a:endCxn id="11" idx="0"/>
              </p:cNvCxnSpPr>
              <p:nvPr/>
            </p:nvCxnSpPr>
            <p:spPr>
              <a:xfrm>
                <a:off x="3517097" y="2579132"/>
                <a:ext cx="408308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" idx="2"/>
                <a:endCxn id="12" idx="0"/>
              </p:cNvCxnSpPr>
              <p:nvPr/>
            </p:nvCxnSpPr>
            <p:spPr>
              <a:xfrm>
                <a:off x="4550119" y="978932"/>
                <a:ext cx="1592242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2" idx="2"/>
                <a:endCxn id="13" idx="0"/>
              </p:cNvCxnSpPr>
              <p:nvPr/>
            </p:nvCxnSpPr>
            <p:spPr>
              <a:xfrm flipH="1">
                <a:off x="5275307" y="1740932"/>
                <a:ext cx="867054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12" idx="2"/>
                <a:endCxn id="14" idx="0"/>
              </p:cNvCxnSpPr>
              <p:nvPr/>
            </p:nvCxnSpPr>
            <p:spPr>
              <a:xfrm>
                <a:off x="6142361" y="1740932"/>
                <a:ext cx="977032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16" idx="0"/>
              </p:cNvCxnSpPr>
              <p:nvPr/>
            </p:nvCxnSpPr>
            <p:spPr>
              <a:xfrm>
                <a:off x="5334000" y="2590800"/>
                <a:ext cx="425815" cy="38100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4" idx="2"/>
                <a:endCxn id="18" idx="0"/>
              </p:cNvCxnSpPr>
              <p:nvPr/>
            </p:nvCxnSpPr>
            <p:spPr>
              <a:xfrm>
                <a:off x="7119393" y="2579132"/>
                <a:ext cx="516706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14" idx="2"/>
                <a:endCxn id="17" idx="0"/>
              </p:cNvCxnSpPr>
              <p:nvPr/>
            </p:nvCxnSpPr>
            <p:spPr>
              <a:xfrm flipH="1">
                <a:off x="6585993" y="2579132"/>
                <a:ext cx="533400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13" idx="2"/>
                <a:endCxn id="15" idx="0"/>
              </p:cNvCxnSpPr>
              <p:nvPr/>
            </p:nvCxnSpPr>
            <p:spPr>
              <a:xfrm flipH="1">
                <a:off x="4923161" y="2579132"/>
                <a:ext cx="352146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71800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371600" y="1688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429000" y="1688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7526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81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667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8862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38800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324600" y="2526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781800" y="1688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482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38800" y="2526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0" y="1688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543800" y="2526268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0" y="281940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Recursive</a:t>
              </a:r>
            </a:p>
            <a:p>
              <a:r>
                <a:rPr lang="en-US" dirty="0" smtClean="0"/>
                <a:t>Base Case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299108" y="533400"/>
            <a:ext cx="2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to Recursive Subsets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57200" y="1143000"/>
            <a:ext cx="3429000" cy="3810000"/>
            <a:chOff x="2667000" y="1143000"/>
            <a:chExt cx="3429000" cy="3810000"/>
          </a:xfrm>
        </p:grpSpPr>
        <p:sp>
          <p:nvSpPr>
            <p:cNvPr id="4" name="Oval 3"/>
            <p:cNvSpPr/>
            <p:nvPr/>
          </p:nvSpPr>
          <p:spPr>
            <a:xfrm>
              <a:off x="4267200" y="1828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3352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7200" y="2362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19600" y="28956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53000" y="2286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029200" y="28956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2286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38600" y="3733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3886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14800" y="3429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2743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86400" y="4876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91000" y="4648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36576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67400" y="3429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2667000" y="1143000"/>
              <a:ext cx="3429000" cy="175260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781800" y="3352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9800" y="2590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00800" y="2362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53200" y="28956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86600" y="2286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162800" y="28956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43800" y="2286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172200" y="3733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162800" y="3886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48400" y="3429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000" y="3429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848600" y="2743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20000" y="4876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391400" y="4495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4600" y="4648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867400" y="36576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01000" y="3429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562600" y="1676400"/>
            <a:ext cx="1066800" cy="24384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4400" y="381000"/>
            <a:ext cx="751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each step we create two subsets: one with the point, one without the point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363" y="2133600"/>
            <a:ext cx="1023037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[], [</a:t>
            </a:r>
            <a:r>
              <a:rPr lang="en-US" dirty="0" err="1" smtClean="0"/>
              <a:t>a,b,c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7871" y="29718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[a], [</a:t>
            </a:r>
            <a:r>
              <a:rPr lang="en-US" dirty="0" err="1" smtClean="0"/>
              <a:t>b,c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], [c]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5368" y="4572000"/>
            <a:ext cx="1075936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a,b,c</a:t>
            </a:r>
            <a:r>
              <a:rPr lang="en-US" dirty="0" smtClean="0"/>
              <a:t>], []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</a:t>
            </a:r>
            <a:r>
              <a:rPr lang="en-US" dirty="0" smtClean="0"/>
              <a:t>], [b]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a,c,b</a:t>
            </a:r>
            <a:r>
              <a:rPr lang="en-US" dirty="0" smtClean="0"/>
              <a:t>], []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29718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[b], [</a:t>
            </a:r>
            <a:r>
              <a:rPr lang="en-US" dirty="0" err="1" smtClean="0"/>
              <a:t>a,c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b,a</a:t>
            </a:r>
            <a:r>
              <a:rPr lang="en-US" dirty="0" smtClean="0"/>
              <a:t>], [c]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b,c</a:t>
            </a:r>
            <a:r>
              <a:rPr lang="en-US" dirty="0" smtClean="0"/>
              <a:t>], [a]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b,a,c</a:t>
            </a:r>
            <a:r>
              <a:rPr lang="en-US" dirty="0" smtClean="0"/>
              <a:t>], []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b,c,a</a:t>
            </a:r>
            <a:r>
              <a:rPr lang="en-US" dirty="0" smtClean="0"/>
              <a:t>], []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2260536" y="2502932"/>
            <a:ext cx="2333346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 flipH="1">
            <a:off x="1633336" y="4179332"/>
            <a:ext cx="68529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701865" y="3341132"/>
            <a:ext cx="558671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0" idx="0"/>
          </p:cNvCxnSpPr>
          <p:nvPr/>
        </p:nvCxnSpPr>
        <p:spPr>
          <a:xfrm>
            <a:off x="2768665" y="4179332"/>
            <a:ext cx="28854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2260536" y="3341132"/>
            <a:ext cx="508129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12" idx="0"/>
          </p:cNvCxnSpPr>
          <p:nvPr/>
        </p:nvCxnSpPr>
        <p:spPr>
          <a:xfrm>
            <a:off x="4593882" y="2502932"/>
            <a:ext cx="3583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 flipH="1">
            <a:off x="4064065" y="3341132"/>
            <a:ext cx="5334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2"/>
            <a:endCxn id="14" idx="0"/>
          </p:cNvCxnSpPr>
          <p:nvPr/>
        </p:nvCxnSpPr>
        <p:spPr>
          <a:xfrm>
            <a:off x="4597465" y="3341132"/>
            <a:ext cx="5334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17" idx="0"/>
          </p:cNvCxnSpPr>
          <p:nvPr/>
        </p:nvCxnSpPr>
        <p:spPr>
          <a:xfrm>
            <a:off x="5130865" y="4179332"/>
            <a:ext cx="257454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  <a:endCxn id="15" idx="0"/>
          </p:cNvCxnSpPr>
          <p:nvPr/>
        </p:nvCxnSpPr>
        <p:spPr>
          <a:xfrm flipH="1">
            <a:off x="4016719" y="4179332"/>
            <a:ext cx="47346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45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478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98514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22514" y="4202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10696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6576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895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862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0" y="441960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14600" y="533400"/>
            <a:ext cx="408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to Recursive Permutations for [</a:t>
            </a:r>
            <a:r>
              <a:rPr lang="en-US" dirty="0" err="1" smtClean="0"/>
              <a:t>a,b,c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0851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81800" y="29718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[c], 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484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c,a</a:t>
            </a:r>
            <a:r>
              <a:rPr lang="en-US" dirty="0" smtClean="0"/>
              <a:t>], [b]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3152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c,b</a:t>
            </a:r>
            <a:r>
              <a:rPr lang="en-US" dirty="0" smtClean="0"/>
              <a:t>], [a]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1722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c,a,b</a:t>
            </a:r>
            <a:r>
              <a:rPr lang="en-US" dirty="0" smtClean="0"/>
              <a:t>], []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438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c,b,a</a:t>
            </a:r>
            <a:r>
              <a:rPr lang="en-US" dirty="0" smtClean="0"/>
              <a:t>], []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4" idx="2"/>
            <a:endCxn id="86" idx="0"/>
          </p:cNvCxnSpPr>
          <p:nvPr/>
        </p:nvCxnSpPr>
        <p:spPr>
          <a:xfrm>
            <a:off x="4593882" y="2502932"/>
            <a:ext cx="2670583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2"/>
            <a:endCxn id="87" idx="0"/>
          </p:cNvCxnSpPr>
          <p:nvPr/>
        </p:nvCxnSpPr>
        <p:spPr>
          <a:xfrm flipH="1">
            <a:off x="6731065" y="3341132"/>
            <a:ext cx="5334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2"/>
            <a:endCxn id="88" idx="0"/>
          </p:cNvCxnSpPr>
          <p:nvPr/>
        </p:nvCxnSpPr>
        <p:spPr>
          <a:xfrm>
            <a:off x="7264465" y="3341132"/>
            <a:ext cx="5334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8" idx="2"/>
            <a:endCxn id="90" idx="0"/>
          </p:cNvCxnSpPr>
          <p:nvPr/>
        </p:nvCxnSpPr>
        <p:spPr>
          <a:xfrm>
            <a:off x="7797865" y="4179332"/>
            <a:ext cx="257454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7" idx="2"/>
            <a:endCxn id="89" idx="0"/>
          </p:cNvCxnSpPr>
          <p:nvPr/>
        </p:nvCxnSpPr>
        <p:spPr>
          <a:xfrm flipH="1">
            <a:off x="6683719" y="4179332"/>
            <a:ext cx="47346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9342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3246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156514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553200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775514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363" y="1371600"/>
            <a:ext cx="120257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[], [</a:t>
            </a:r>
            <a:r>
              <a:rPr lang="en-US" dirty="0" err="1" smtClean="0"/>
              <a:t>a,b,c,d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9718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[a], [</a:t>
            </a:r>
            <a:r>
              <a:rPr lang="en-US" dirty="0" err="1" smtClean="0"/>
              <a:t>b,c,d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135" y="38100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], [</a:t>
            </a:r>
            <a:r>
              <a:rPr lang="en-US" dirty="0" err="1" smtClean="0"/>
              <a:t>c,d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955268"/>
            <a:ext cx="1255472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a,b,c,d</a:t>
            </a:r>
            <a:r>
              <a:rPr lang="en-US" dirty="0" smtClean="0"/>
              <a:t>], []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1535" y="3810000"/>
            <a:ext cx="11430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</a:t>
            </a:r>
            <a:r>
              <a:rPr lang="en-US" dirty="0" smtClean="0"/>
              <a:t>], [</a:t>
            </a:r>
            <a:r>
              <a:rPr lang="en-US" dirty="0" err="1" smtClean="0"/>
              <a:t>b,d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5955268"/>
            <a:ext cx="13278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a,b,d,c</a:t>
            </a:r>
            <a:r>
              <a:rPr lang="en-US" dirty="0" smtClean="0"/>
              <a:t>], []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2934633" y="1740932"/>
            <a:ext cx="1749017" cy="1230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2" idx="0"/>
          </p:cNvCxnSpPr>
          <p:nvPr/>
        </p:nvCxnSpPr>
        <p:spPr>
          <a:xfrm flipH="1">
            <a:off x="1637368" y="4179332"/>
            <a:ext cx="7620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713568" y="3341132"/>
            <a:ext cx="1221065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84" idx="0"/>
          </p:cNvCxnSpPr>
          <p:nvPr/>
        </p:nvCxnSpPr>
        <p:spPr>
          <a:xfrm>
            <a:off x="1713568" y="4179332"/>
            <a:ext cx="1219200" cy="4805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2934633" y="3341132"/>
            <a:ext cx="1978402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54" idx="0"/>
          </p:cNvCxnSpPr>
          <p:nvPr/>
        </p:nvCxnSpPr>
        <p:spPr>
          <a:xfrm>
            <a:off x="4683650" y="1740932"/>
            <a:ext cx="2060983" cy="12425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45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478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82449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0249" y="4202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-76200" y="5830669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28800" y="533400"/>
            <a:ext cx="543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to Recursive Permutations for [</a:t>
            </a:r>
            <a:r>
              <a:rPr lang="en-US" dirty="0" err="1" smtClean="0"/>
              <a:t>a,b,c,d</a:t>
            </a:r>
            <a:r>
              <a:rPr lang="en-US" dirty="0" smtClean="0"/>
              <a:t>], one branch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4" idx="2"/>
            <a:endCxn id="55" idx="0"/>
          </p:cNvCxnSpPr>
          <p:nvPr/>
        </p:nvCxnSpPr>
        <p:spPr>
          <a:xfrm>
            <a:off x="4683650" y="1740932"/>
            <a:ext cx="3583118" cy="12308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49096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74935" y="29718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[b], [</a:t>
            </a:r>
            <a:r>
              <a:rPr lang="en-US" dirty="0" err="1" smtClean="0"/>
              <a:t>a,c,d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983468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[c], [</a:t>
            </a:r>
            <a:r>
              <a:rPr lang="en-US" dirty="0" err="1" smtClean="0"/>
              <a:t>a,b,d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94335" y="29718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[d], [</a:t>
            </a:r>
            <a:r>
              <a:rPr lang="en-US" dirty="0" err="1" smtClean="0"/>
              <a:t>a,b,c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" idx="2"/>
            <a:endCxn id="53" idx="0"/>
          </p:cNvCxnSpPr>
          <p:nvPr/>
        </p:nvCxnSpPr>
        <p:spPr>
          <a:xfrm>
            <a:off x="4683650" y="1740932"/>
            <a:ext cx="763718" cy="12308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74382" y="3810000"/>
            <a:ext cx="12192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a,d</a:t>
            </a:r>
            <a:r>
              <a:rPr lang="en-US" dirty="0" smtClean="0"/>
              <a:t>], [</a:t>
            </a:r>
            <a:r>
              <a:rPr lang="en-US" dirty="0" err="1" smtClean="0"/>
              <a:t>b,c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5" idx="2"/>
            <a:endCxn id="71" idx="0"/>
          </p:cNvCxnSpPr>
          <p:nvPr/>
        </p:nvCxnSpPr>
        <p:spPr>
          <a:xfrm>
            <a:off x="2934633" y="3341132"/>
            <a:ext cx="4949349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64935" y="46482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a,b,c</a:t>
            </a:r>
            <a:r>
              <a:rPr lang="en-US" dirty="0" smtClean="0"/>
              <a:t>], [d]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0335" y="4659868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a,b,d</a:t>
            </a:r>
            <a:r>
              <a:rPr lang="en-US" dirty="0" smtClean="0"/>
              <a:t>], [c]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55735" y="46482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a,c,b</a:t>
            </a:r>
            <a:r>
              <a:rPr lang="en-US" dirty="0" smtClean="0"/>
              <a:t>], [d]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1135" y="4659868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a,c,d</a:t>
            </a:r>
            <a:r>
              <a:rPr lang="en-US" dirty="0" smtClean="0"/>
              <a:t>], [b]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9" idx="2"/>
            <a:endCxn id="101" idx="0"/>
          </p:cNvCxnSpPr>
          <p:nvPr/>
        </p:nvCxnSpPr>
        <p:spPr>
          <a:xfrm flipH="1">
            <a:off x="4228168" y="4179332"/>
            <a:ext cx="684867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" idx="2"/>
            <a:endCxn id="102" idx="0"/>
          </p:cNvCxnSpPr>
          <p:nvPr/>
        </p:nvCxnSpPr>
        <p:spPr>
          <a:xfrm>
            <a:off x="4913035" y="4179332"/>
            <a:ext cx="610533" cy="4805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83782" y="46482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a,d,b</a:t>
            </a:r>
            <a:r>
              <a:rPr lang="en-US" dirty="0" smtClean="0"/>
              <a:t>], [c]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807782" y="4648200"/>
            <a:ext cx="11448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a,d,c</a:t>
            </a:r>
            <a:r>
              <a:rPr lang="en-US" dirty="0" smtClean="0"/>
              <a:t>], [b]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71" idx="2"/>
            <a:endCxn id="113" idx="0"/>
          </p:cNvCxnSpPr>
          <p:nvPr/>
        </p:nvCxnSpPr>
        <p:spPr>
          <a:xfrm>
            <a:off x="7883982" y="4179332"/>
            <a:ext cx="496233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1" idx="2"/>
            <a:endCxn id="112" idx="0"/>
          </p:cNvCxnSpPr>
          <p:nvPr/>
        </p:nvCxnSpPr>
        <p:spPr>
          <a:xfrm flipH="1">
            <a:off x="6856215" y="4179332"/>
            <a:ext cx="1027767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2" idx="2"/>
            <a:endCxn id="7" idx="0"/>
          </p:cNvCxnSpPr>
          <p:nvPr/>
        </p:nvCxnSpPr>
        <p:spPr>
          <a:xfrm flipH="1">
            <a:off x="1618336" y="5017532"/>
            <a:ext cx="19032" cy="9377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4" idx="2"/>
            <a:endCxn id="10" idx="0"/>
          </p:cNvCxnSpPr>
          <p:nvPr/>
        </p:nvCxnSpPr>
        <p:spPr>
          <a:xfrm>
            <a:off x="2932768" y="5029200"/>
            <a:ext cx="93351" cy="9260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810000" y="5943600"/>
            <a:ext cx="13278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a,c,b,d</a:t>
            </a:r>
            <a:r>
              <a:rPr lang="en-US" dirty="0" smtClean="0"/>
              <a:t>], []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257800" y="5943600"/>
            <a:ext cx="13278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a,c,d,b</a:t>
            </a:r>
            <a:r>
              <a:rPr lang="en-US" dirty="0" smtClean="0"/>
              <a:t>], []</a:t>
            </a:r>
            <a:endParaRPr lang="en-US" dirty="0"/>
          </a:p>
        </p:txBody>
      </p:sp>
      <p:cxnSp>
        <p:nvCxnSpPr>
          <p:cNvPr id="134" name="Straight Arrow Connector 133"/>
          <p:cNvCxnSpPr>
            <a:stCxn id="101" idx="2"/>
            <a:endCxn id="132" idx="0"/>
          </p:cNvCxnSpPr>
          <p:nvPr/>
        </p:nvCxnSpPr>
        <p:spPr>
          <a:xfrm>
            <a:off x="4228168" y="5017532"/>
            <a:ext cx="245751" cy="9260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2" idx="2"/>
            <a:endCxn id="133" idx="0"/>
          </p:cNvCxnSpPr>
          <p:nvPr/>
        </p:nvCxnSpPr>
        <p:spPr>
          <a:xfrm>
            <a:off x="5523568" y="5029200"/>
            <a:ext cx="398151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Exhaustive recursion is ‘exhaustive’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recPerms</a:t>
            </a:r>
            <a:r>
              <a:rPr lang="en-US" sz="1800" dirty="0" smtClean="0"/>
              <a:t> = function(</a:t>
            </a:r>
            <a:r>
              <a:rPr lang="en-US" sz="1800" dirty="0" err="1" smtClean="0"/>
              <a:t>sofar</a:t>
            </a:r>
            <a:r>
              <a:rPr lang="en-US" sz="1800" dirty="0" smtClean="0"/>
              <a:t>, rest){ </a:t>
            </a:r>
          </a:p>
          <a:p>
            <a:pPr>
              <a:buNone/>
            </a:pPr>
            <a:r>
              <a:rPr lang="en-US" sz="1800" dirty="0" smtClean="0"/>
              <a:t>  if( </a:t>
            </a:r>
            <a:r>
              <a:rPr lang="en-US" sz="1800" dirty="0" err="1" smtClean="0"/>
              <a:t>rest.length</a:t>
            </a:r>
            <a:r>
              <a:rPr lang="en-US" sz="1800" dirty="0" smtClean="0"/>
              <a:t> === 0) { </a:t>
            </a:r>
          </a:p>
          <a:p>
            <a:pPr>
              <a:buNone/>
            </a:pPr>
            <a:r>
              <a:rPr lang="en-US" sz="1800" dirty="0" smtClean="0"/>
              <a:t>    console.log(‘base case reached:’, </a:t>
            </a:r>
            <a:r>
              <a:rPr lang="en-US" sz="1800" dirty="0" err="1" smtClean="0"/>
              <a:t>sofar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} else { </a:t>
            </a:r>
          </a:p>
          <a:p>
            <a:pPr>
              <a:buNone/>
            </a:pPr>
            <a:r>
              <a:rPr lang="en-US" sz="1800" dirty="0" smtClean="0"/>
              <a:t>    for(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rest.length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++ ){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remaining = </a:t>
            </a:r>
            <a:r>
              <a:rPr lang="en-US" sz="1800" dirty="0" err="1" smtClean="0"/>
              <a:t>rest.slice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remaining.splice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, 1);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next = </a:t>
            </a:r>
            <a:r>
              <a:rPr lang="en-US" sz="1800" dirty="0" err="1" smtClean="0"/>
              <a:t>sofar.slice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next.push</a:t>
            </a:r>
            <a:r>
              <a:rPr lang="en-US" sz="1800" dirty="0" smtClean="0"/>
              <a:t>(rest[</a:t>
            </a:r>
            <a:r>
              <a:rPr lang="en-US" sz="1800" dirty="0" err="1" smtClean="0"/>
              <a:t>i</a:t>
            </a:r>
            <a:r>
              <a:rPr lang="en-US" sz="1800" dirty="0" smtClean="0"/>
              <a:t>]);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recPerms</a:t>
            </a:r>
            <a:r>
              <a:rPr lang="en-US" sz="1800" dirty="0" smtClean="0"/>
              <a:t>(next, remaining);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 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back-</a:t>
            </a:r>
            <a:r>
              <a:rPr lang="en-US" dirty="0" err="1" smtClean="0"/>
              <a:t>trackcing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smtClean="0"/>
              <a:t>Exhaustive recursion may be more expensive than necessary. </a:t>
            </a:r>
          </a:p>
          <a:p>
            <a:pPr>
              <a:buNone/>
            </a:pPr>
            <a:r>
              <a:rPr lang="en-US" sz="1400" dirty="0" smtClean="0"/>
              <a:t>Let’s say all we want to know if a jumble of letters is a word.</a:t>
            </a:r>
          </a:p>
          <a:p>
            <a:pPr>
              <a:buNone/>
            </a:pPr>
            <a:r>
              <a:rPr lang="en-US" sz="1400" dirty="0" smtClean="0"/>
              <a:t>Naïve approach: try all permutations of the scrambled letters to see if any are words.</a:t>
            </a:r>
          </a:p>
          <a:p>
            <a:pPr>
              <a:buNone/>
            </a:pPr>
            <a:r>
              <a:rPr lang="en-US" sz="1400" dirty="0" smtClean="0"/>
              <a:t>Better approach: short circuit if we find a match</a:t>
            </a:r>
          </a:p>
          <a:p>
            <a:pPr>
              <a:buNone/>
            </a:pPr>
            <a:r>
              <a:rPr lang="en-US" sz="1400" dirty="0" smtClean="0"/>
              <a:t>Notice this only a minor modification of the recursive permutations algorithms from the prior page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isAnagram</a:t>
            </a:r>
            <a:r>
              <a:rPr lang="en-US" sz="1400" dirty="0" smtClean="0"/>
              <a:t> = function(</a:t>
            </a:r>
            <a:r>
              <a:rPr lang="en-US" sz="1400" dirty="0" err="1" smtClean="0"/>
              <a:t>sofar</a:t>
            </a:r>
            <a:r>
              <a:rPr lang="en-US" sz="1400" dirty="0" smtClean="0"/>
              <a:t>, rest, dictionary){ </a:t>
            </a:r>
          </a:p>
          <a:p>
            <a:pPr>
              <a:buNone/>
            </a:pPr>
            <a:r>
              <a:rPr lang="en-US" sz="1400" dirty="0" smtClean="0"/>
              <a:t>  if( </a:t>
            </a:r>
            <a:r>
              <a:rPr lang="en-US" sz="1400" dirty="0" err="1" smtClean="0"/>
              <a:t>rest.length</a:t>
            </a:r>
            <a:r>
              <a:rPr lang="en-US" sz="1400" dirty="0" smtClean="0"/>
              <a:t> === 0 ) {</a:t>
            </a:r>
          </a:p>
          <a:p>
            <a:pPr>
              <a:buNone/>
            </a:pPr>
            <a:r>
              <a:rPr lang="en-US" sz="1400" dirty="0" smtClean="0"/>
              <a:t>    return dictionary[</a:t>
            </a:r>
            <a:r>
              <a:rPr lang="en-US" sz="1400" dirty="0" err="1" smtClean="0"/>
              <a:t>sofar</a:t>
            </a:r>
            <a:r>
              <a:rPr lang="en-US" sz="1400" dirty="0" smtClean="0"/>
              <a:t>]);</a:t>
            </a:r>
          </a:p>
          <a:p>
            <a:pPr>
              <a:buNone/>
            </a:pPr>
            <a:r>
              <a:rPr lang="en-US" sz="1400" dirty="0" smtClean="0"/>
              <a:t>  } else { </a:t>
            </a:r>
          </a:p>
          <a:p>
            <a:pPr>
              <a:buNone/>
            </a:pPr>
            <a:r>
              <a:rPr lang="en-US" sz="1400" dirty="0" smtClean="0"/>
              <a:t>    for(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rest.length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){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remaining = </a:t>
            </a:r>
            <a:r>
              <a:rPr lang="en-US" sz="1400" dirty="0" err="1" smtClean="0"/>
              <a:t>rest.substring</a:t>
            </a:r>
            <a:r>
              <a:rPr lang="en-US" sz="1400" dirty="0" smtClean="0"/>
              <a:t>(0,i) + </a:t>
            </a:r>
            <a:r>
              <a:rPr lang="en-US" sz="1400" dirty="0" err="1" smtClean="0"/>
              <a:t>rest.substring</a:t>
            </a:r>
            <a:r>
              <a:rPr lang="en-US" sz="1400" dirty="0" smtClean="0"/>
              <a:t>(i+1); 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next = </a:t>
            </a:r>
            <a:r>
              <a:rPr lang="en-US" sz="1400" dirty="0" err="1" smtClean="0"/>
              <a:t>sofar</a:t>
            </a:r>
            <a:r>
              <a:rPr lang="en-US" sz="1400" dirty="0" smtClean="0"/>
              <a:t> + </a:t>
            </a:r>
            <a:r>
              <a:rPr lang="en-US" sz="1400" dirty="0" err="1" smtClean="0"/>
              <a:t>rest.charAt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if( </a:t>
            </a:r>
            <a:r>
              <a:rPr lang="en-US" sz="1400" dirty="0" err="1" smtClean="0"/>
              <a:t>isAnagram</a:t>
            </a:r>
            <a:r>
              <a:rPr lang="en-US" sz="1400" dirty="0" smtClean="0"/>
              <a:t>(next, remaining, dictionary) ){ </a:t>
            </a:r>
          </a:p>
          <a:p>
            <a:pPr>
              <a:buNone/>
            </a:pPr>
            <a:r>
              <a:rPr lang="en-US" sz="1400" dirty="0" smtClean="0"/>
              <a:t>        return true; </a:t>
            </a:r>
          </a:p>
          <a:p>
            <a:pPr>
              <a:buNone/>
            </a:pPr>
            <a:r>
              <a:rPr lang="en-US" sz="1400" dirty="0" smtClean="0"/>
              <a:t>      } 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en-US" sz="1400" dirty="0" smtClean="0"/>
              <a:t>  return false; 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Covered well by Stanford Engineering Everywhere Programming Abstractions, lectures 8-10 on </a:t>
            </a:r>
            <a:r>
              <a:rPr lang="en-US" sz="2400" dirty="0" err="1" smtClean="0"/>
              <a:t>youtube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Recursive subsets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https://www.youtube.com/watch?v=NdF1QDTRkck#t=12m19s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Recursive permutations: </a:t>
            </a:r>
          </a:p>
          <a:p>
            <a:pPr>
              <a:buNone/>
            </a:pPr>
            <a:r>
              <a:rPr lang="en-US" sz="2400" dirty="0" smtClean="0">
                <a:hlinkClick r:id="rId3"/>
              </a:rPr>
              <a:t>https://www.youtube.com/watch?v=uFJhEPrbycQ#t=37m00s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Recursive back-tracking: 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https://www.youtube.com/watch?v=NdF1QDTRkck#t=25m00s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602</Words>
  <Application>Microsoft Office PowerPoint</Application>
  <PresentationFormat>On-screen Show 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Recursive Patterns</vt:lpstr>
      <vt:lpstr>Slide 2</vt:lpstr>
      <vt:lpstr>Slide 3</vt:lpstr>
      <vt:lpstr>Slide 4</vt:lpstr>
      <vt:lpstr>Slide 5</vt:lpstr>
      <vt:lpstr>Exhaustive recursion is ‘exhaustive’</vt:lpstr>
      <vt:lpstr>Recursive back-trackcing</vt:lpstr>
      <vt:lpstr>Further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</dc:creator>
  <cp:lastModifiedBy>Note</cp:lastModifiedBy>
  <cp:revision>25</cp:revision>
  <dcterms:created xsi:type="dcterms:W3CDTF">2014-06-15T18:56:58Z</dcterms:created>
  <dcterms:modified xsi:type="dcterms:W3CDTF">2014-06-16T21:06:18Z</dcterms:modified>
</cp:coreProperties>
</file>