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390" y="-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7F4D-B7D6-4DAF-A44F-7F2488E5B170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3014-B284-473D-AB12-4AEE566F1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7F4D-B7D6-4DAF-A44F-7F2488E5B170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3014-B284-473D-AB12-4AEE566F1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7F4D-B7D6-4DAF-A44F-7F2488E5B170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3014-B284-473D-AB12-4AEE566F1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7F4D-B7D6-4DAF-A44F-7F2488E5B170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3014-B284-473D-AB12-4AEE566F1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7F4D-B7D6-4DAF-A44F-7F2488E5B170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3014-B284-473D-AB12-4AEE566F1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7F4D-B7D6-4DAF-A44F-7F2488E5B170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3014-B284-473D-AB12-4AEE566F1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7F4D-B7D6-4DAF-A44F-7F2488E5B170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3014-B284-473D-AB12-4AEE566F1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7F4D-B7D6-4DAF-A44F-7F2488E5B170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3014-B284-473D-AB12-4AEE566F1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7F4D-B7D6-4DAF-A44F-7F2488E5B170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3014-B284-473D-AB12-4AEE566F1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7F4D-B7D6-4DAF-A44F-7F2488E5B170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3014-B284-473D-AB12-4AEE566F1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7F4D-B7D6-4DAF-A44F-7F2488E5B170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3014-B284-473D-AB12-4AEE566F1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7F4D-B7D6-4DAF-A44F-7F2488E5B170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F3014-B284-473D-AB12-4AEE566F1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FJhEPrbycQ" TargetMode="External"/><Relationship Id="rId2" Type="http://schemas.openxmlformats.org/officeDocument/2006/relationships/hyperlink" Target="https://www.youtube.com/watch?v=NdF1QDTRkc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0" y="2209800"/>
            <a:ext cx="8991600" cy="2856131"/>
            <a:chOff x="0" y="609600"/>
            <a:chExt cx="8991600" cy="2856131"/>
          </a:xfrm>
        </p:grpSpPr>
        <p:grpSp>
          <p:nvGrpSpPr>
            <p:cNvPr id="82" name="Group 81"/>
            <p:cNvGrpSpPr/>
            <p:nvPr/>
          </p:nvGrpSpPr>
          <p:grpSpPr>
            <a:xfrm>
              <a:off x="1172360" y="609600"/>
              <a:ext cx="7819240" cy="2731532"/>
              <a:chOff x="143264" y="609600"/>
              <a:chExt cx="7819240" cy="273153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38600" y="609600"/>
                <a:ext cx="1023037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[], [</a:t>
                </a:r>
                <a:r>
                  <a:rPr lang="en-US" dirty="0" err="1" smtClean="0"/>
                  <a:t>a,b,c</a:t>
                </a:r>
                <a:r>
                  <a:rPr lang="en-US" dirty="0" smtClean="0"/>
                  <a:t>]</a:t>
                </a:r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905000" y="1371600"/>
                <a:ext cx="965329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[a], [</a:t>
                </a:r>
                <a:r>
                  <a:rPr lang="en-US" dirty="0" err="1" smtClean="0"/>
                  <a:t>b,c</a:t>
                </a:r>
                <a:r>
                  <a:rPr lang="en-US" dirty="0" smtClean="0"/>
                  <a:t>]</a:t>
                </a:r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38200" y="2209800"/>
                <a:ext cx="965329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</a:t>
                </a:r>
                <a:r>
                  <a:rPr lang="en-US" dirty="0" err="1" smtClean="0"/>
                  <a:t>a,b</a:t>
                </a:r>
                <a:r>
                  <a:rPr lang="en-US" dirty="0" smtClean="0"/>
                  <a:t>], [c]</a:t>
                </a:r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43264" y="2971800"/>
                <a:ext cx="1075936" cy="369332"/>
              </a:xfrm>
              <a:prstGeom prst="rect">
                <a:avLst/>
              </a:prstGeom>
              <a:noFill/>
              <a:ln w="3175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</a:t>
                </a:r>
                <a:r>
                  <a:rPr lang="en-US" dirty="0" err="1" smtClean="0"/>
                  <a:t>a,b,c</a:t>
                </a:r>
                <a:r>
                  <a:rPr lang="en-US" dirty="0" smtClean="0"/>
                  <a:t>], [] 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447800" y="2971800"/>
                <a:ext cx="867545" cy="369332"/>
              </a:xfrm>
              <a:prstGeom prst="rect">
                <a:avLst/>
              </a:prstGeom>
              <a:noFill/>
              <a:ln w="3175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</a:t>
                </a:r>
                <a:r>
                  <a:rPr lang="en-US" dirty="0" err="1" smtClean="0"/>
                  <a:t>a,b</a:t>
                </a:r>
                <a:r>
                  <a:rPr lang="en-US" dirty="0" smtClean="0"/>
                  <a:t>], []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124200" y="2209800"/>
                <a:ext cx="785793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[a], [c]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590800" y="2971800"/>
                <a:ext cx="843501" cy="369332"/>
              </a:xfrm>
              <a:prstGeom prst="rect">
                <a:avLst/>
              </a:prstGeom>
              <a:noFill/>
              <a:ln w="3175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</a:t>
                </a:r>
                <a:r>
                  <a:rPr lang="en-US" dirty="0" err="1" smtClean="0"/>
                  <a:t>a,c</a:t>
                </a:r>
                <a:r>
                  <a:rPr lang="en-US" dirty="0" smtClean="0"/>
                  <a:t>], []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581400" y="2971800"/>
                <a:ext cx="688009" cy="369332"/>
              </a:xfrm>
              <a:prstGeom prst="rect">
                <a:avLst/>
              </a:prstGeom>
              <a:noFill/>
              <a:ln w="3175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[a], []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715000" y="1371600"/>
                <a:ext cx="854721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[], [</a:t>
                </a:r>
                <a:r>
                  <a:rPr lang="en-US" dirty="0" err="1" smtClean="0"/>
                  <a:t>b,c</a:t>
                </a:r>
                <a:r>
                  <a:rPr lang="en-US" dirty="0" smtClean="0"/>
                  <a:t>]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876800" y="2209800"/>
                <a:ext cx="797013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[b], [c]</a:t>
                </a:r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781800" y="2209800"/>
                <a:ext cx="675185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[], [c]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495800" y="2971800"/>
                <a:ext cx="854721" cy="369332"/>
              </a:xfrm>
              <a:prstGeom prst="rect">
                <a:avLst/>
              </a:prstGeom>
              <a:noFill/>
              <a:ln w="3175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</a:t>
                </a:r>
                <a:r>
                  <a:rPr lang="en-US" dirty="0" err="1" smtClean="0"/>
                  <a:t>b,c</a:t>
                </a:r>
                <a:r>
                  <a:rPr lang="en-US" dirty="0" smtClean="0"/>
                  <a:t>], []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410200" y="2971800"/>
                <a:ext cx="699230" cy="369332"/>
              </a:xfrm>
              <a:prstGeom prst="rect">
                <a:avLst/>
              </a:prstGeom>
              <a:noFill/>
              <a:ln w="3175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[b], []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248400" y="2971800"/>
                <a:ext cx="675185" cy="369332"/>
              </a:xfrm>
              <a:prstGeom prst="rect">
                <a:avLst/>
              </a:prstGeom>
              <a:noFill/>
              <a:ln w="3175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[c], []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347398" y="2971800"/>
                <a:ext cx="577402" cy="369332"/>
              </a:xfrm>
              <a:prstGeom prst="rect">
                <a:avLst/>
              </a:prstGeom>
              <a:noFill/>
              <a:ln w="3175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[], []</a:t>
                </a:r>
                <a:endParaRPr lang="en-US" dirty="0"/>
              </a:p>
            </p:txBody>
          </p:sp>
          <p:cxnSp>
            <p:nvCxnSpPr>
              <p:cNvPr id="20" name="Straight Arrow Connector 19"/>
              <p:cNvCxnSpPr>
                <a:stCxn id="4" idx="2"/>
                <a:endCxn id="5" idx="0"/>
              </p:cNvCxnSpPr>
              <p:nvPr/>
            </p:nvCxnSpPr>
            <p:spPr>
              <a:xfrm flipH="1">
                <a:off x="2387665" y="978932"/>
                <a:ext cx="2162454" cy="39266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6" idx="2"/>
                <a:endCxn id="7" idx="0"/>
              </p:cNvCxnSpPr>
              <p:nvPr/>
            </p:nvCxnSpPr>
            <p:spPr>
              <a:xfrm flipH="1">
                <a:off x="681232" y="2579132"/>
                <a:ext cx="639633" cy="39266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5" idx="2"/>
                <a:endCxn id="6" idx="0"/>
              </p:cNvCxnSpPr>
              <p:nvPr/>
            </p:nvCxnSpPr>
            <p:spPr>
              <a:xfrm flipH="1">
                <a:off x="1320865" y="1740932"/>
                <a:ext cx="1066800" cy="46886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6" idx="2"/>
                <a:endCxn id="8" idx="0"/>
              </p:cNvCxnSpPr>
              <p:nvPr/>
            </p:nvCxnSpPr>
            <p:spPr>
              <a:xfrm>
                <a:off x="1320865" y="2579132"/>
                <a:ext cx="560708" cy="39266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9" idx="2"/>
                <a:endCxn id="10" idx="0"/>
              </p:cNvCxnSpPr>
              <p:nvPr/>
            </p:nvCxnSpPr>
            <p:spPr>
              <a:xfrm flipH="1">
                <a:off x="3012551" y="2579132"/>
                <a:ext cx="504546" cy="39266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5" idx="2"/>
                <a:endCxn id="9" idx="0"/>
              </p:cNvCxnSpPr>
              <p:nvPr/>
            </p:nvCxnSpPr>
            <p:spPr>
              <a:xfrm>
                <a:off x="2387665" y="1740932"/>
                <a:ext cx="1129432" cy="46886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9" idx="2"/>
                <a:endCxn id="11" idx="0"/>
              </p:cNvCxnSpPr>
              <p:nvPr/>
            </p:nvCxnSpPr>
            <p:spPr>
              <a:xfrm>
                <a:off x="3517097" y="2579132"/>
                <a:ext cx="408308" cy="39266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4" idx="2"/>
                <a:endCxn id="12" idx="0"/>
              </p:cNvCxnSpPr>
              <p:nvPr/>
            </p:nvCxnSpPr>
            <p:spPr>
              <a:xfrm>
                <a:off x="4550119" y="978932"/>
                <a:ext cx="1592242" cy="39266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2" idx="2"/>
                <a:endCxn id="13" idx="0"/>
              </p:cNvCxnSpPr>
              <p:nvPr/>
            </p:nvCxnSpPr>
            <p:spPr>
              <a:xfrm flipH="1">
                <a:off x="5275307" y="1740932"/>
                <a:ext cx="867054" cy="46886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12" idx="2"/>
                <a:endCxn id="14" idx="0"/>
              </p:cNvCxnSpPr>
              <p:nvPr/>
            </p:nvCxnSpPr>
            <p:spPr>
              <a:xfrm>
                <a:off x="6142361" y="1740932"/>
                <a:ext cx="977032" cy="46886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16" idx="0"/>
              </p:cNvCxnSpPr>
              <p:nvPr/>
            </p:nvCxnSpPr>
            <p:spPr>
              <a:xfrm>
                <a:off x="5334000" y="2590800"/>
                <a:ext cx="425815" cy="38100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14" idx="2"/>
                <a:endCxn id="18" idx="0"/>
              </p:cNvCxnSpPr>
              <p:nvPr/>
            </p:nvCxnSpPr>
            <p:spPr>
              <a:xfrm>
                <a:off x="7119393" y="2579132"/>
                <a:ext cx="516706" cy="39266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14" idx="2"/>
                <a:endCxn id="17" idx="0"/>
              </p:cNvCxnSpPr>
              <p:nvPr/>
            </p:nvCxnSpPr>
            <p:spPr>
              <a:xfrm flipH="1">
                <a:off x="6585993" y="2579132"/>
                <a:ext cx="533400" cy="39266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13" idx="2"/>
                <a:endCxn id="15" idx="0"/>
              </p:cNvCxnSpPr>
              <p:nvPr/>
            </p:nvCxnSpPr>
            <p:spPr>
              <a:xfrm flipH="1">
                <a:off x="4923161" y="2579132"/>
                <a:ext cx="352146" cy="39266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2971800" y="762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371600" y="1688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429000" y="1688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752600" y="2526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81000" y="2526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667000" y="2526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886200" y="2526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638800" y="762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6324600" y="25262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12</a:t>
                </a:r>
                <a:endParaRPr lang="en-US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781800" y="1688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11</a:t>
                </a:r>
                <a:endParaRPr 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648200" y="2526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638800" y="25262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10</a:t>
                </a:r>
                <a:endParaRPr 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486400" y="1688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7543800" y="2526268"/>
                <a:ext cx="418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13</a:t>
                </a:r>
                <a:endParaRPr lang="en-US" dirty="0"/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0" y="2819400"/>
              <a:ext cx="1117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Recursive</a:t>
              </a:r>
            </a:p>
            <a:p>
              <a:r>
                <a:rPr lang="en-US" dirty="0" smtClean="0"/>
                <a:t>Base Case</a:t>
              </a:r>
              <a:endParaRPr lang="en-US" dirty="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3299108" y="533400"/>
            <a:ext cx="258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Calls to Recursive Subsets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457200" y="1143000"/>
            <a:ext cx="3429000" cy="3810000"/>
            <a:chOff x="2667000" y="1143000"/>
            <a:chExt cx="3429000" cy="3810000"/>
          </a:xfrm>
        </p:grpSpPr>
        <p:sp>
          <p:nvSpPr>
            <p:cNvPr id="4" name="Oval 3"/>
            <p:cNvSpPr/>
            <p:nvPr/>
          </p:nvSpPr>
          <p:spPr>
            <a:xfrm>
              <a:off x="4267200" y="18288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8200" y="33528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886200" y="25908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7200" y="23622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419600" y="28956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953000" y="22860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029200" y="28956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10200" y="22860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038600" y="37338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029200" y="38862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114800" y="34290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486400" y="34290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27432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486400" y="48768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257800" y="44958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191000" y="46482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733800" y="36576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867400" y="34290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 flipV="1">
              <a:off x="2667000" y="1143000"/>
              <a:ext cx="3429000" cy="175260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Oval 46"/>
          <p:cNvSpPr/>
          <p:nvPr/>
        </p:nvSpPr>
        <p:spPr>
          <a:xfrm>
            <a:off x="6781800" y="33528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019800" y="25908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400800" y="23622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553200" y="28956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086600" y="22860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162800" y="28956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543800" y="22860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172200" y="37338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162800" y="38862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248400" y="34290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620000" y="34290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848600" y="27432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620000" y="48768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391400" y="44958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324600" y="46482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867400" y="36576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001000" y="34290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5562600" y="1676400"/>
            <a:ext cx="1066800" cy="24384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14400" y="381000"/>
            <a:ext cx="751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each step we create two subsets: one with the point, one without the point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82363" y="2133600"/>
            <a:ext cx="1023037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[], [</a:t>
            </a:r>
            <a:r>
              <a:rPr lang="en-US" dirty="0" err="1" smtClean="0"/>
              <a:t>a,b,c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77871" y="2971800"/>
            <a:ext cx="965329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[a], [</a:t>
            </a:r>
            <a:r>
              <a:rPr lang="en-US" dirty="0" err="1" smtClean="0"/>
              <a:t>b,c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3810000"/>
            <a:ext cx="965329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a,b</a:t>
            </a:r>
            <a:r>
              <a:rPr lang="en-US" dirty="0" smtClean="0"/>
              <a:t>], [c]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5368" y="4572000"/>
            <a:ext cx="1075936" cy="369332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a,b,c</a:t>
            </a:r>
            <a:r>
              <a:rPr lang="en-US" dirty="0" smtClean="0"/>
              <a:t>], []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0" y="3810000"/>
            <a:ext cx="965329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a,c</a:t>
            </a:r>
            <a:r>
              <a:rPr lang="en-US" dirty="0" smtClean="0"/>
              <a:t>], [b]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0" y="4572000"/>
            <a:ext cx="1023037" cy="369332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a,c,b</a:t>
            </a:r>
            <a:r>
              <a:rPr lang="en-US" dirty="0" smtClean="0"/>
              <a:t>], []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14800" y="2971800"/>
            <a:ext cx="965329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[b], [</a:t>
            </a:r>
            <a:r>
              <a:rPr lang="en-US" dirty="0" err="1" smtClean="0"/>
              <a:t>a,c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81400" y="3810000"/>
            <a:ext cx="965329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b,a</a:t>
            </a:r>
            <a:r>
              <a:rPr lang="en-US" dirty="0" smtClean="0"/>
              <a:t>], [c]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48200" y="3810000"/>
            <a:ext cx="965329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b,c</a:t>
            </a:r>
            <a:r>
              <a:rPr lang="en-US" dirty="0" smtClean="0"/>
              <a:t>], [a]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05200" y="4572000"/>
            <a:ext cx="1023037" cy="369332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b,a,c</a:t>
            </a:r>
            <a:r>
              <a:rPr lang="en-US" dirty="0" smtClean="0"/>
              <a:t>], []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76800" y="4572000"/>
            <a:ext cx="1023037" cy="369332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b,c,a</a:t>
            </a:r>
            <a:r>
              <a:rPr lang="en-US" dirty="0" smtClean="0"/>
              <a:t>], []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4" idx="2"/>
            <a:endCxn id="5" idx="0"/>
          </p:cNvCxnSpPr>
          <p:nvPr/>
        </p:nvCxnSpPr>
        <p:spPr>
          <a:xfrm flipH="1">
            <a:off x="2260536" y="2502932"/>
            <a:ext cx="2333346" cy="468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7" idx="0"/>
          </p:cNvCxnSpPr>
          <p:nvPr/>
        </p:nvCxnSpPr>
        <p:spPr>
          <a:xfrm flipH="1">
            <a:off x="1633336" y="4179332"/>
            <a:ext cx="68529" cy="3926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6" idx="0"/>
          </p:cNvCxnSpPr>
          <p:nvPr/>
        </p:nvCxnSpPr>
        <p:spPr>
          <a:xfrm flipH="1">
            <a:off x="1701865" y="3341132"/>
            <a:ext cx="558671" cy="468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2"/>
            <a:endCxn id="10" idx="0"/>
          </p:cNvCxnSpPr>
          <p:nvPr/>
        </p:nvCxnSpPr>
        <p:spPr>
          <a:xfrm>
            <a:off x="2768665" y="4179332"/>
            <a:ext cx="28854" cy="3926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2"/>
            <a:endCxn id="9" idx="0"/>
          </p:cNvCxnSpPr>
          <p:nvPr/>
        </p:nvCxnSpPr>
        <p:spPr>
          <a:xfrm>
            <a:off x="2260536" y="3341132"/>
            <a:ext cx="508129" cy="468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" idx="2"/>
            <a:endCxn id="12" idx="0"/>
          </p:cNvCxnSpPr>
          <p:nvPr/>
        </p:nvCxnSpPr>
        <p:spPr>
          <a:xfrm>
            <a:off x="4593882" y="2502932"/>
            <a:ext cx="3583" cy="468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2"/>
            <a:endCxn id="13" idx="0"/>
          </p:cNvCxnSpPr>
          <p:nvPr/>
        </p:nvCxnSpPr>
        <p:spPr>
          <a:xfrm flipH="1">
            <a:off x="4064065" y="3341132"/>
            <a:ext cx="533400" cy="468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2" idx="2"/>
            <a:endCxn id="14" idx="0"/>
          </p:cNvCxnSpPr>
          <p:nvPr/>
        </p:nvCxnSpPr>
        <p:spPr>
          <a:xfrm>
            <a:off x="4597465" y="3341132"/>
            <a:ext cx="533400" cy="468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2"/>
            <a:endCxn id="17" idx="0"/>
          </p:cNvCxnSpPr>
          <p:nvPr/>
        </p:nvCxnSpPr>
        <p:spPr>
          <a:xfrm>
            <a:off x="5130865" y="4179332"/>
            <a:ext cx="257454" cy="3926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3" idx="2"/>
            <a:endCxn id="15" idx="0"/>
          </p:cNvCxnSpPr>
          <p:nvPr/>
        </p:nvCxnSpPr>
        <p:spPr>
          <a:xfrm flipH="1">
            <a:off x="4016719" y="4179332"/>
            <a:ext cx="47346" cy="3926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124200" y="2450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447800" y="3440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667000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298514" y="4191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822514" y="42026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267200" y="259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210696" y="4202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657600" y="4202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489514" y="4202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886200" y="3440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0" y="4419600"/>
            <a:ext cx="1117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Recursive</a:t>
            </a:r>
          </a:p>
          <a:p>
            <a:r>
              <a:rPr lang="en-US" dirty="0" smtClean="0"/>
              <a:t>Base Case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514600" y="533400"/>
            <a:ext cx="4083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Calls to Recursive </a:t>
            </a:r>
            <a:r>
              <a:rPr lang="en-US" dirty="0" smtClean="0"/>
              <a:t>Permutations for [</a:t>
            </a:r>
            <a:r>
              <a:rPr lang="en-US" dirty="0" err="1" smtClean="0"/>
              <a:t>a,b,c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08514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781800" y="2971800"/>
            <a:ext cx="965329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[c], [</a:t>
            </a:r>
            <a:r>
              <a:rPr lang="en-US" dirty="0" err="1" smtClean="0"/>
              <a:t>a,b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248400" y="3810000"/>
            <a:ext cx="965329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c,a</a:t>
            </a:r>
            <a:r>
              <a:rPr lang="en-US" dirty="0" smtClean="0"/>
              <a:t>], [b]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315200" y="3810000"/>
            <a:ext cx="965329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c,b</a:t>
            </a:r>
            <a:r>
              <a:rPr lang="en-US" dirty="0" smtClean="0"/>
              <a:t>], [a]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172200" y="4572000"/>
            <a:ext cx="1023037" cy="369332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c,a,b</a:t>
            </a:r>
            <a:r>
              <a:rPr lang="en-US" dirty="0" smtClean="0"/>
              <a:t>], []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543800" y="4572000"/>
            <a:ext cx="1023037" cy="369332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c,b,a</a:t>
            </a:r>
            <a:r>
              <a:rPr lang="en-US" dirty="0" smtClean="0"/>
              <a:t>], []</a:t>
            </a:r>
            <a:endParaRPr lang="en-US" dirty="0"/>
          </a:p>
        </p:txBody>
      </p:sp>
      <p:cxnSp>
        <p:nvCxnSpPr>
          <p:cNvPr id="91" name="Straight Arrow Connector 90"/>
          <p:cNvCxnSpPr>
            <a:stCxn id="4" idx="2"/>
            <a:endCxn id="86" idx="0"/>
          </p:cNvCxnSpPr>
          <p:nvPr/>
        </p:nvCxnSpPr>
        <p:spPr>
          <a:xfrm>
            <a:off x="4593882" y="2502932"/>
            <a:ext cx="2670583" cy="468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6" idx="2"/>
            <a:endCxn id="87" idx="0"/>
          </p:cNvCxnSpPr>
          <p:nvPr/>
        </p:nvCxnSpPr>
        <p:spPr>
          <a:xfrm flipH="1">
            <a:off x="6731065" y="3341132"/>
            <a:ext cx="533400" cy="468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6" idx="2"/>
            <a:endCxn id="88" idx="0"/>
          </p:cNvCxnSpPr>
          <p:nvPr/>
        </p:nvCxnSpPr>
        <p:spPr>
          <a:xfrm>
            <a:off x="7264465" y="3341132"/>
            <a:ext cx="533400" cy="468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8" idx="2"/>
            <a:endCxn id="90" idx="0"/>
          </p:cNvCxnSpPr>
          <p:nvPr/>
        </p:nvCxnSpPr>
        <p:spPr>
          <a:xfrm>
            <a:off x="7797865" y="4179332"/>
            <a:ext cx="257454" cy="3926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7" idx="2"/>
            <a:endCxn id="89" idx="0"/>
          </p:cNvCxnSpPr>
          <p:nvPr/>
        </p:nvCxnSpPr>
        <p:spPr>
          <a:xfrm flipH="1">
            <a:off x="6683719" y="4179332"/>
            <a:ext cx="47346" cy="3926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934200" y="2590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324600" y="4202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8156514" y="4202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6553200" y="344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7775514" y="3429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82363" y="1371600"/>
            <a:ext cx="1202573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[], [</a:t>
            </a:r>
            <a:r>
              <a:rPr lang="en-US" dirty="0" err="1" smtClean="0"/>
              <a:t>a,b,c,d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62200" y="2971800"/>
            <a:ext cx="1144865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[a], [</a:t>
            </a:r>
            <a:r>
              <a:rPr lang="en-US" dirty="0" err="1" smtClean="0"/>
              <a:t>b,c,d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1135" y="3810000"/>
            <a:ext cx="1144865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a,b</a:t>
            </a:r>
            <a:r>
              <a:rPr lang="en-US" dirty="0" smtClean="0"/>
              <a:t>], [</a:t>
            </a:r>
            <a:r>
              <a:rPr lang="en-US" dirty="0" err="1" smtClean="0"/>
              <a:t>c,d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5955268"/>
            <a:ext cx="1255472" cy="369332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a,b,c,d</a:t>
            </a:r>
            <a:r>
              <a:rPr lang="en-US" dirty="0" smtClean="0"/>
              <a:t>], </a:t>
            </a:r>
            <a:r>
              <a:rPr lang="en-US" dirty="0" smtClean="0"/>
              <a:t>[]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1535" y="3810000"/>
            <a:ext cx="1143000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a,c</a:t>
            </a:r>
            <a:r>
              <a:rPr lang="en-US" dirty="0" smtClean="0"/>
              <a:t>], [</a:t>
            </a:r>
            <a:r>
              <a:rPr lang="en-US" dirty="0" err="1" smtClean="0"/>
              <a:t>b,d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62200" y="5955268"/>
            <a:ext cx="1327837" cy="369332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a,b,d,c</a:t>
            </a:r>
            <a:r>
              <a:rPr lang="en-US" dirty="0" smtClean="0"/>
              <a:t>], </a:t>
            </a:r>
            <a:r>
              <a:rPr lang="en-US" dirty="0" smtClean="0"/>
              <a:t>[]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4" idx="2"/>
            <a:endCxn id="5" idx="0"/>
          </p:cNvCxnSpPr>
          <p:nvPr/>
        </p:nvCxnSpPr>
        <p:spPr>
          <a:xfrm flipH="1">
            <a:off x="2934633" y="1740932"/>
            <a:ext cx="1749017" cy="1230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82" idx="0"/>
          </p:cNvCxnSpPr>
          <p:nvPr/>
        </p:nvCxnSpPr>
        <p:spPr>
          <a:xfrm flipH="1">
            <a:off x="1637368" y="4179332"/>
            <a:ext cx="76200" cy="468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6" idx="0"/>
          </p:cNvCxnSpPr>
          <p:nvPr/>
        </p:nvCxnSpPr>
        <p:spPr>
          <a:xfrm flipH="1">
            <a:off x="1713568" y="3341132"/>
            <a:ext cx="1221065" cy="468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84" idx="0"/>
          </p:cNvCxnSpPr>
          <p:nvPr/>
        </p:nvCxnSpPr>
        <p:spPr>
          <a:xfrm>
            <a:off x="1713568" y="4179332"/>
            <a:ext cx="1219200" cy="48053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2"/>
            <a:endCxn id="9" idx="0"/>
          </p:cNvCxnSpPr>
          <p:nvPr/>
        </p:nvCxnSpPr>
        <p:spPr>
          <a:xfrm>
            <a:off x="2934633" y="3341132"/>
            <a:ext cx="1978402" cy="468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" idx="2"/>
            <a:endCxn id="54" idx="0"/>
          </p:cNvCxnSpPr>
          <p:nvPr/>
        </p:nvCxnSpPr>
        <p:spPr>
          <a:xfrm>
            <a:off x="4683650" y="1740932"/>
            <a:ext cx="2060983" cy="124253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124200" y="2450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447800" y="3440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667000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982449" y="4191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0249" y="42026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267200" y="259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-76200" y="5830669"/>
            <a:ext cx="1117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Recursive</a:t>
            </a:r>
          </a:p>
          <a:p>
            <a:r>
              <a:rPr lang="en-US" dirty="0" smtClean="0"/>
              <a:t>Base Case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828800" y="533400"/>
            <a:ext cx="5434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Calls to Recursive </a:t>
            </a:r>
            <a:r>
              <a:rPr lang="en-US" dirty="0" smtClean="0"/>
              <a:t>Permutations for [</a:t>
            </a:r>
            <a:r>
              <a:rPr lang="en-US" dirty="0" err="1" smtClean="0"/>
              <a:t>a,b,c,d</a:t>
            </a:r>
            <a:r>
              <a:rPr lang="en-US" dirty="0" smtClean="0"/>
              <a:t>], one branch</a:t>
            </a:r>
            <a:endParaRPr lang="en-US" dirty="0"/>
          </a:p>
        </p:txBody>
      </p:sp>
      <p:cxnSp>
        <p:nvCxnSpPr>
          <p:cNvPr id="91" name="Straight Arrow Connector 90"/>
          <p:cNvCxnSpPr>
            <a:stCxn id="4" idx="2"/>
            <a:endCxn id="55" idx="0"/>
          </p:cNvCxnSpPr>
          <p:nvPr/>
        </p:nvCxnSpPr>
        <p:spPr>
          <a:xfrm>
            <a:off x="4683650" y="1740932"/>
            <a:ext cx="3583118" cy="123086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649096" y="4202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874935" y="2971800"/>
            <a:ext cx="1144865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[b], [</a:t>
            </a:r>
            <a:r>
              <a:rPr lang="en-US" dirty="0" err="1" smtClean="0"/>
              <a:t>a</a:t>
            </a:r>
            <a:r>
              <a:rPr lang="en-US" dirty="0" err="1" smtClean="0"/>
              <a:t>,c,d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72200" y="2983468"/>
            <a:ext cx="1144865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[c], [</a:t>
            </a:r>
            <a:r>
              <a:rPr lang="en-US" dirty="0" err="1" smtClean="0"/>
              <a:t>a</a:t>
            </a:r>
            <a:r>
              <a:rPr lang="en-US" dirty="0" err="1" smtClean="0"/>
              <a:t>,b,d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694335" y="2971800"/>
            <a:ext cx="1144865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[d], [</a:t>
            </a:r>
            <a:r>
              <a:rPr lang="en-US" dirty="0" err="1" smtClean="0"/>
              <a:t>a,b,c</a:t>
            </a:r>
            <a:r>
              <a:rPr lang="en-US" dirty="0" smtClean="0"/>
              <a:t>]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4" idx="2"/>
            <a:endCxn id="53" idx="0"/>
          </p:cNvCxnSpPr>
          <p:nvPr/>
        </p:nvCxnSpPr>
        <p:spPr>
          <a:xfrm>
            <a:off x="4683650" y="1740932"/>
            <a:ext cx="763718" cy="123086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274382" y="3810000"/>
            <a:ext cx="1219200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a,d</a:t>
            </a:r>
            <a:r>
              <a:rPr lang="en-US" dirty="0" smtClean="0"/>
              <a:t>], </a:t>
            </a:r>
            <a:r>
              <a:rPr lang="en-US" dirty="0" smtClean="0"/>
              <a:t>[</a:t>
            </a:r>
            <a:r>
              <a:rPr lang="en-US" dirty="0" err="1" smtClean="0"/>
              <a:t>b,c</a:t>
            </a:r>
            <a:r>
              <a:rPr lang="en-US" dirty="0" smtClean="0"/>
              <a:t>]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5" idx="2"/>
            <a:endCxn id="71" idx="0"/>
          </p:cNvCxnSpPr>
          <p:nvPr/>
        </p:nvCxnSpPr>
        <p:spPr>
          <a:xfrm>
            <a:off x="2934633" y="3341132"/>
            <a:ext cx="4949349" cy="468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064935" y="4648200"/>
            <a:ext cx="1144865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a,b,c</a:t>
            </a:r>
            <a:r>
              <a:rPr lang="en-US" dirty="0" smtClean="0"/>
              <a:t>], [d]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360335" y="4659868"/>
            <a:ext cx="1144865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a,b,d</a:t>
            </a:r>
            <a:r>
              <a:rPr lang="en-US" dirty="0" smtClean="0"/>
              <a:t>], </a:t>
            </a:r>
            <a:r>
              <a:rPr lang="en-US" dirty="0" smtClean="0"/>
              <a:t>[</a:t>
            </a:r>
            <a:r>
              <a:rPr lang="en-US" dirty="0" smtClean="0"/>
              <a:t>c]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655735" y="4648200"/>
            <a:ext cx="1144865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a,c,b</a:t>
            </a:r>
            <a:r>
              <a:rPr lang="en-US" dirty="0" smtClean="0"/>
              <a:t>], [d]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4951135" y="4659868"/>
            <a:ext cx="1144865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a,c,d</a:t>
            </a:r>
            <a:r>
              <a:rPr lang="en-US" dirty="0" smtClean="0"/>
              <a:t>], [</a:t>
            </a:r>
            <a:r>
              <a:rPr lang="en-US" dirty="0" smtClean="0"/>
              <a:t>b</a:t>
            </a:r>
            <a:r>
              <a:rPr lang="en-US" dirty="0" smtClean="0"/>
              <a:t>]</a:t>
            </a:r>
            <a:endParaRPr lang="en-US" dirty="0"/>
          </a:p>
        </p:txBody>
      </p:sp>
      <p:cxnSp>
        <p:nvCxnSpPr>
          <p:cNvPr id="106" name="Straight Arrow Connector 105"/>
          <p:cNvCxnSpPr>
            <a:stCxn id="9" idx="2"/>
            <a:endCxn id="101" idx="0"/>
          </p:cNvCxnSpPr>
          <p:nvPr/>
        </p:nvCxnSpPr>
        <p:spPr>
          <a:xfrm flipH="1">
            <a:off x="4228168" y="4179332"/>
            <a:ext cx="684867" cy="468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" idx="2"/>
            <a:endCxn id="102" idx="0"/>
          </p:cNvCxnSpPr>
          <p:nvPr/>
        </p:nvCxnSpPr>
        <p:spPr>
          <a:xfrm>
            <a:off x="4913035" y="4179332"/>
            <a:ext cx="610533" cy="48053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283782" y="4648200"/>
            <a:ext cx="1144865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a,d,b</a:t>
            </a:r>
            <a:r>
              <a:rPr lang="en-US" dirty="0" smtClean="0"/>
              <a:t>], [c]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7807782" y="4648200"/>
            <a:ext cx="1144865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a,d,c</a:t>
            </a:r>
            <a:r>
              <a:rPr lang="en-US" dirty="0" smtClean="0"/>
              <a:t>], [</a:t>
            </a:r>
            <a:r>
              <a:rPr lang="en-US" dirty="0" smtClean="0"/>
              <a:t>b</a:t>
            </a:r>
            <a:r>
              <a:rPr lang="en-US" dirty="0" smtClean="0"/>
              <a:t>]</a:t>
            </a:r>
            <a:endParaRPr lang="en-US" dirty="0"/>
          </a:p>
        </p:txBody>
      </p:sp>
      <p:cxnSp>
        <p:nvCxnSpPr>
          <p:cNvPr id="114" name="Straight Arrow Connector 113"/>
          <p:cNvCxnSpPr>
            <a:stCxn id="71" idx="2"/>
            <a:endCxn id="113" idx="0"/>
          </p:cNvCxnSpPr>
          <p:nvPr/>
        </p:nvCxnSpPr>
        <p:spPr>
          <a:xfrm>
            <a:off x="7883982" y="4179332"/>
            <a:ext cx="496233" cy="468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71" idx="2"/>
            <a:endCxn id="112" idx="0"/>
          </p:cNvCxnSpPr>
          <p:nvPr/>
        </p:nvCxnSpPr>
        <p:spPr>
          <a:xfrm flipH="1">
            <a:off x="6856215" y="4179332"/>
            <a:ext cx="1027767" cy="468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82" idx="2"/>
            <a:endCxn id="7" idx="0"/>
          </p:cNvCxnSpPr>
          <p:nvPr/>
        </p:nvCxnSpPr>
        <p:spPr>
          <a:xfrm flipH="1">
            <a:off x="1618336" y="5017532"/>
            <a:ext cx="19032" cy="93773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84" idx="2"/>
            <a:endCxn id="10" idx="0"/>
          </p:cNvCxnSpPr>
          <p:nvPr/>
        </p:nvCxnSpPr>
        <p:spPr>
          <a:xfrm>
            <a:off x="2932768" y="5029200"/>
            <a:ext cx="93351" cy="9260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810000" y="5943600"/>
            <a:ext cx="1327837" cy="369332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a,c,b,d</a:t>
            </a:r>
            <a:r>
              <a:rPr lang="en-US" dirty="0" smtClean="0"/>
              <a:t>], </a:t>
            </a:r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5257800" y="5943600"/>
            <a:ext cx="1327837" cy="369332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a,c,d,b</a:t>
            </a:r>
            <a:r>
              <a:rPr lang="en-US" dirty="0" smtClean="0"/>
              <a:t>], </a:t>
            </a:r>
            <a:r>
              <a:rPr lang="en-US" dirty="0" smtClean="0"/>
              <a:t>[]</a:t>
            </a:r>
            <a:endParaRPr lang="en-US" dirty="0"/>
          </a:p>
        </p:txBody>
      </p:sp>
      <p:cxnSp>
        <p:nvCxnSpPr>
          <p:cNvPr id="134" name="Straight Arrow Connector 133"/>
          <p:cNvCxnSpPr>
            <a:stCxn id="101" idx="2"/>
            <a:endCxn id="132" idx="0"/>
          </p:cNvCxnSpPr>
          <p:nvPr/>
        </p:nvCxnSpPr>
        <p:spPr>
          <a:xfrm>
            <a:off x="4228168" y="5017532"/>
            <a:ext cx="245751" cy="9260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02" idx="2"/>
            <a:endCxn id="133" idx="0"/>
          </p:cNvCxnSpPr>
          <p:nvPr/>
        </p:nvCxnSpPr>
        <p:spPr>
          <a:xfrm>
            <a:off x="5523568" y="5029200"/>
            <a:ext cx="398151" cy="914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Exhaustive recursion is ‘exhaustive’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recPerms</a:t>
            </a:r>
            <a:r>
              <a:rPr lang="en-US" sz="1800" dirty="0" smtClean="0"/>
              <a:t> = function(</a:t>
            </a:r>
            <a:r>
              <a:rPr lang="en-US" sz="1800" dirty="0" err="1" smtClean="0"/>
              <a:t>sofar</a:t>
            </a:r>
            <a:r>
              <a:rPr lang="en-US" sz="1800" dirty="0" smtClean="0"/>
              <a:t>, rest){ </a:t>
            </a:r>
          </a:p>
          <a:p>
            <a:pPr>
              <a:buNone/>
            </a:pPr>
            <a:r>
              <a:rPr lang="en-US" sz="1800" dirty="0" smtClean="0"/>
              <a:t>  if( </a:t>
            </a:r>
            <a:r>
              <a:rPr lang="en-US" sz="1800" dirty="0" err="1" smtClean="0"/>
              <a:t>rest.length</a:t>
            </a:r>
            <a:r>
              <a:rPr lang="en-US" sz="1800" dirty="0" smtClean="0"/>
              <a:t> === 0) { </a:t>
            </a:r>
          </a:p>
          <a:p>
            <a:pPr>
              <a:buNone/>
            </a:pPr>
            <a:r>
              <a:rPr lang="en-US" sz="1800" dirty="0" smtClean="0"/>
              <a:t>    console.log(‘base case reached:’, </a:t>
            </a:r>
            <a:r>
              <a:rPr lang="en-US" sz="1800" dirty="0" err="1" smtClean="0"/>
              <a:t>sofar</a:t>
            </a:r>
            <a:r>
              <a:rPr lang="en-US" sz="1800" dirty="0" smtClean="0"/>
              <a:t>);</a:t>
            </a:r>
          </a:p>
          <a:p>
            <a:pPr>
              <a:buNone/>
            </a:pPr>
            <a:r>
              <a:rPr lang="en-US" sz="1800" dirty="0" smtClean="0"/>
              <a:t>  } else { </a:t>
            </a:r>
          </a:p>
          <a:p>
            <a:pPr>
              <a:buNone/>
            </a:pPr>
            <a:r>
              <a:rPr lang="en-US" sz="1800" dirty="0" smtClean="0"/>
              <a:t>    for(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= 0; </a:t>
            </a:r>
            <a:r>
              <a:rPr lang="en-US" sz="1800" dirty="0" err="1" smtClean="0"/>
              <a:t>i</a:t>
            </a:r>
            <a:r>
              <a:rPr lang="en-US" sz="1800" dirty="0" smtClean="0"/>
              <a:t> &lt; </a:t>
            </a:r>
            <a:r>
              <a:rPr lang="en-US" sz="1800" dirty="0" err="1" smtClean="0"/>
              <a:t>rest.length</a:t>
            </a:r>
            <a:r>
              <a:rPr lang="en-US" sz="1800" dirty="0" smtClean="0"/>
              <a:t>; </a:t>
            </a:r>
            <a:r>
              <a:rPr lang="en-US" sz="1800" dirty="0" err="1" smtClean="0"/>
              <a:t>i</a:t>
            </a:r>
            <a:r>
              <a:rPr lang="en-US" sz="1800" dirty="0" smtClean="0"/>
              <a:t>++ ){ </a:t>
            </a:r>
          </a:p>
          <a:p>
            <a:pPr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var</a:t>
            </a:r>
            <a:r>
              <a:rPr lang="en-US" sz="1800" dirty="0" smtClean="0"/>
              <a:t> remaining = </a:t>
            </a:r>
            <a:r>
              <a:rPr lang="en-US" sz="1800" dirty="0" err="1" smtClean="0"/>
              <a:t>rest.slice</a:t>
            </a:r>
            <a:r>
              <a:rPr lang="en-US" sz="1800" dirty="0" smtClean="0"/>
              <a:t>(); </a:t>
            </a:r>
          </a:p>
          <a:p>
            <a:pPr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remaining.splice</a:t>
            </a:r>
            <a:r>
              <a:rPr lang="en-US" sz="1800" dirty="0" smtClean="0"/>
              <a:t>(</a:t>
            </a:r>
            <a:r>
              <a:rPr lang="en-US" sz="1800" dirty="0" err="1" smtClean="0"/>
              <a:t>i</a:t>
            </a:r>
            <a:r>
              <a:rPr lang="en-US" sz="1800" dirty="0" smtClean="0"/>
              <a:t>, 1); </a:t>
            </a:r>
          </a:p>
          <a:p>
            <a:pPr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var</a:t>
            </a:r>
            <a:r>
              <a:rPr lang="en-US" sz="1800" dirty="0" smtClean="0"/>
              <a:t> next = </a:t>
            </a:r>
            <a:r>
              <a:rPr lang="en-US" sz="1800" dirty="0" err="1" smtClean="0"/>
              <a:t>sofar.slice</a:t>
            </a:r>
            <a:r>
              <a:rPr lang="en-US" sz="1800" dirty="0" smtClean="0"/>
              <a:t>(); </a:t>
            </a:r>
          </a:p>
          <a:p>
            <a:pPr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next.push</a:t>
            </a:r>
            <a:r>
              <a:rPr lang="en-US" sz="1800" dirty="0" smtClean="0"/>
              <a:t>(rest[</a:t>
            </a:r>
            <a:r>
              <a:rPr lang="en-US" sz="1800" dirty="0" err="1" smtClean="0"/>
              <a:t>i</a:t>
            </a:r>
            <a:r>
              <a:rPr lang="en-US" sz="1800" dirty="0" smtClean="0"/>
              <a:t>]); </a:t>
            </a:r>
          </a:p>
          <a:p>
            <a:pPr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recPerms</a:t>
            </a:r>
            <a:r>
              <a:rPr lang="en-US" sz="1800" dirty="0" smtClean="0"/>
              <a:t>(next, remaining);</a:t>
            </a:r>
          </a:p>
          <a:p>
            <a:pPr>
              <a:buNone/>
            </a:pPr>
            <a:r>
              <a:rPr lang="en-US" sz="1800" dirty="0" smtClean="0"/>
              <a:t>    }</a:t>
            </a:r>
          </a:p>
          <a:p>
            <a:pPr>
              <a:buNone/>
            </a:pPr>
            <a:r>
              <a:rPr lang="en-US" sz="1800" dirty="0" smtClean="0"/>
              <a:t>  }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</a:t>
            </a:r>
            <a:r>
              <a:rPr lang="en-US" dirty="0" smtClean="0"/>
              <a:t>back-</a:t>
            </a:r>
            <a:r>
              <a:rPr lang="en-US" dirty="0" err="1" smtClean="0"/>
              <a:t>trackcing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400" dirty="0" smtClean="0"/>
              <a:t>Exhaustive recursion may be more expensive than necessary. </a:t>
            </a:r>
          </a:p>
          <a:p>
            <a:pPr>
              <a:buNone/>
            </a:pPr>
            <a:r>
              <a:rPr lang="en-US" sz="1400" dirty="0" smtClean="0"/>
              <a:t>Let’s say all we want to know if a jumble of letters is a word.</a:t>
            </a:r>
          </a:p>
          <a:p>
            <a:pPr>
              <a:buNone/>
            </a:pPr>
            <a:r>
              <a:rPr lang="en-US" sz="1400" dirty="0" smtClean="0"/>
              <a:t>Naïve approach: try all permutations of the scrambled letters to see if any are words.</a:t>
            </a:r>
          </a:p>
          <a:p>
            <a:pPr>
              <a:buNone/>
            </a:pPr>
            <a:r>
              <a:rPr lang="en-US" sz="1400" dirty="0" smtClean="0"/>
              <a:t>Better approach: short circuit if we find a match</a:t>
            </a:r>
          </a:p>
          <a:p>
            <a:pPr>
              <a:buNone/>
            </a:pPr>
            <a:r>
              <a:rPr lang="en-US" sz="1400" dirty="0" smtClean="0"/>
              <a:t>Notice this only a minor modification of the recursive permutations algorithms from the prior page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isAnagram</a:t>
            </a:r>
            <a:r>
              <a:rPr lang="en-US" sz="1400" dirty="0" smtClean="0"/>
              <a:t> = function(</a:t>
            </a:r>
            <a:r>
              <a:rPr lang="en-US" sz="1400" dirty="0" err="1" smtClean="0"/>
              <a:t>sofar</a:t>
            </a:r>
            <a:r>
              <a:rPr lang="en-US" sz="1400" dirty="0" smtClean="0"/>
              <a:t>, rest, dictionary){ </a:t>
            </a:r>
          </a:p>
          <a:p>
            <a:pPr>
              <a:buNone/>
            </a:pPr>
            <a:r>
              <a:rPr lang="en-US" sz="1400" dirty="0" smtClean="0"/>
              <a:t>  if( </a:t>
            </a:r>
            <a:r>
              <a:rPr lang="en-US" sz="1400" dirty="0" err="1" smtClean="0"/>
              <a:t>rest.length</a:t>
            </a:r>
            <a:r>
              <a:rPr lang="en-US" sz="1400" dirty="0" smtClean="0"/>
              <a:t> === 0 ) {</a:t>
            </a:r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dirty="0" smtClean="0"/>
              <a:t>   return </a:t>
            </a:r>
            <a:r>
              <a:rPr lang="en-US" sz="1400" dirty="0" smtClean="0"/>
              <a:t>dictionary[</a:t>
            </a:r>
            <a:r>
              <a:rPr lang="en-US" sz="1400" dirty="0" err="1" smtClean="0"/>
              <a:t>sofar</a:t>
            </a:r>
            <a:r>
              <a:rPr lang="en-US" sz="1400" dirty="0" smtClean="0"/>
              <a:t>]);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} else { </a:t>
            </a:r>
          </a:p>
          <a:p>
            <a:pPr>
              <a:buNone/>
            </a:pPr>
            <a:r>
              <a:rPr lang="en-US" sz="1400" dirty="0" smtClean="0"/>
              <a:t>    for( </a:t>
            </a: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</a:t>
            </a:r>
            <a:r>
              <a:rPr lang="en-US" sz="1400" dirty="0" err="1" smtClean="0"/>
              <a:t>rest.length</a:t>
            </a:r>
            <a:r>
              <a:rPr lang="en-US" sz="1400" dirty="0" smtClean="0"/>
              <a:t>; </a:t>
            </a:r>
            <a:r>
              <a:rPr lang="en-US" sz="1400" dirty="0" err="1" smtClean="0"/>
              <a:t>i</a:t>
            </a:r>
            <a:r>
              <a:rPr lang="en-US" sz="1400" dirty="0" smtClean="0"/>
              <a:t>++ ){ </a:t>
            </a:r>
          </a:p>
          <a:p>
            <a:pPr>
              <a:buNone/>
            </a:pPr>
            <a:r>
              <a:rPr lang="en-US" sz="1400" dirty="0" smtClean="0"/>
              <a:t>      </a:t>
            </a:r>
            <a:r>
              <a:rPr lang="en-US" sz="1400" dirty="0" err="1" smtClean="0"/>
              <a:t>var</a:t>
            </a:r>
            <a:r>
              <a:rPr lang="en-US" sz="1400" dirty="0" smtClean="0"/>
              <a:t> remaining = </a:t>
            </a:r>
            <a:r>
              <a:rPr lang="en-US" sz="1400" dirty="0" err="1" smtClean="0"/>
              <a:t>rest.substring</a:t>
            </a:r>
            <a:r>
              <a:rPr lang="en-US" sz="1400" dirty="0" smtClean="0"/>
              <a:t>(0,i) + </a:t>
            </a:r>
            <a:r>
              <a:rPr lang="en-US" sz="1400" dirty="0" err="1" smtClean="0"/>
              <a:t>rest.substring</a:t>
            </a:r>
            <a:r>
              <a:rPr lang="en-US" sz="1400" dirty="0" smtClean="0"/>
              <a:t>(i+1);  </a:t>
            </a:r>
          </a:p>
          <a:p>
            <a:pPr>
              <a:buNone/>
            </a:pPr>
            <a:r>
              <a:rPr lang="en-US" sz="1400" dirty="0" smtClean="0"/>
              <a:t>      </a:t>
            </a:r>
            <a:r>
              <a:rPr lang="en-US" sz="1400" dirty="0" err="1" smtClean="0"/>
              <a:t>var</a:t>
            </a:r>
            <a:r>
              <a:rPr lang="en-US" sz="1400" dirty="0" smtClean="0"/>
              <a:t> next = </a:t>
            </a:r>
            <a:r>
              <a:rPr lang="en-US" sz="1400" dirty="0" err="1" smtClean="0"/>
              <a:t>sofar</a:t>
            </a:r>
            <a:r>
              <a:rPr lang="en-US" sz="1400" dirty="0" smtClean="0"/>
              <a:t> + </a:t>
            </a:r>
            <a:r>
              <a:rPr lang="en-US" sz="1400" dirty="0" err="1" smtClean="0"/>
              <a:t>rest.charAt</a:t>
            </a:r>
            <a:r>
              <a:rPr lang="en-US" sz="1400" dirty="0" smtClean="0"/>
              <a:t>(</a:t>
            </a:r>
            <a:r>
              <a:rPr lang="en-US" sz="1400" dirty="0" err="1" smtClean="0"/>
              <a:t>i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      if( </a:t>
            </a:r>
            <a:r>
              <a:rPr lang="en-US" sz="1400" dirty="0" err="1" smtClean="0"/>
              <a:t>isAnagram</a:t>
            </a:r>
            <a:r>
              <a:rPr lang="en-US" sz="1400" dirty="0" smtClean="0"/>
              <a:t>(next, remaining, dictionary) ){ </a:t>
            </a:r>
          </a:p>
          <a:p>
            <a:pPr>
              <a:buNone/>
            </a:pPr>
            <a:r>
              <a:rPr lang="en-US" sz="1400" dirty="0" smtClean="0"/>
              <a:t>        return true; </a:t>
            </a:r>
          </a:p>
          <a:p>
            <a:pPr>
              <a:buNone/>
            </a:pPr>
            <a:r>
              <a:rPr lang="en-US" sz="1400" dirty="0" smtClean="0"/>
              <a:t>      } </a:t>
            </a:r>
          </a:p>
          <a:p>
            <a:pPr>
              <a:buNone/>
            </a:pPr>
            <a:r>
              <a:rPr lang="en-US" sz="1400" dirty="0" smtClean="0"/>
              <a:t>    }</a:t>
            </a:r>
          </a:p>
          <a:p>
            <a:pPr>
              <a:buNone/>
            </a:pPr>
            <a:r>
              <a:rPr lang="en-US" sz="1400" dirty="0" smtClean="0"/>
              <a:t>  }</a:t>
            </a:r>
          </a:p>
          <a:p>
            <a:pPr>
              <a:buNone/>
            </a:pPr>
            <a:r>
              <a:rPr lang="en-US" sz="1400" dirty="0" smtClean="0"/>
              <a:t>  return false; 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endParaRPr lang="en-US" sz="16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Covered well by Stanford Engineering Everywhere Programming Abstractions, lectures 8-10 on </a:t>
            </a:r>
            <a:r>
              <a:rPr lang="en-US" sz="2400" dirty="0" err="1" smtClean="0"/>
              <a:t>youtube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Recursive subsets</a:t>
            </a:r>
          </a:p>
          <a:p>
            <a:pPr>
              <a:buNone/>
            </a:pPr>
            <a:r>
              <a:rPr lang="en-US" sz="2400" dirty="0" smtClean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www.youtube.com/watch?v=NdF1QDTRkck#t=12m19s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Recursive permutations: </a:t>
            </a:r>
          </a:p>
          <a:p>
            <a:pPr>
              <a:buNone/>
            </a:pPr>
            <a:r>
              <a:rPr lang="en-US" sz="2400" dirty="0" smtClean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www.youtube.com/watch?v=uFJhEPrbycQ#t=37m00s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Recursive back-tracking: </a:t>
            </a:r>
          </a:p>
          <a:p>
            <a:pPr>
              <a:buNone/>
            </a:pPr>
            <a:r>
              <a:rPr lang="en-US" sz="2400" dirty="0" smtClean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www.youtube.com/watch?v=NdF1QDTRkck#t=25m00s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593</Words>
  <Application>Microsoft Office PowerPoint</Application>
  <PresentationFormat>On-screen Show (4:3)</PresentationFormat>
  <Paragraphs>139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Exhaustive recursion is ‘exhaustive’</vt:lpstr>
      <vt:lpstr>Recursive back-trackcing</vt:lpstr>
      <vt:lpstr>Further 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Note</dc:creator>
  <cp:lastModifiedBy>Note</cp:lastModifiedBy>
  <cp:revision>24</cp:revision>
  <dcterms:created xsi:type="dcterms:W3CDTF">2014-06-15T18:56:58Z</dcterms:created>
  <dcterms:modified xsi:type="dcterms:W3CDTF">2014-06-16T03:25:34Z</dcterms:modified>
</cp:coreProperties>
</file>