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/>
    <p:restoredTop sz="96208"/>
  </p:normalViewPr>
  <p:slideViewPr>
    <p:cSldViewPr snapToGrid="0" snapToObjects="1">
      <p:cViewPr varScale="1">
        <p:scale>
          <a:sx n="95" d="100"/>
          <a:sy n="95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B5068-78BF-0840-AFE9-7B4593FEA78B}" type="doc">
      <dgm:prSet loTypeId="urn:microsoft.com/office/officeart/2005/8/layout/radial3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A4E6786D-7C33-1D44-AB4A-49E1218DECA1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Compound Disaster Risk</a:t>
          </a:r>
        </a:p>
      </dgm:t>
    </dgm:pt>
    <dgm:pt modelId="{D58021BA-8D68-7546-A86C-5A55BB1E31AD}" type="parTrans" cxnId="{856EE2AD-DABC-AB42-B70A-AF05FDB704A8}">
      <dgm:prSet/>
      <dgm:spPr/>
      <dgm:t>
        <a:bodyPr/>
        <a:lstStyle/>
        <a:p>
          <a:endParaRPr lang="en-GB"/>
        </a:p>
      </dgm:t>
    </dgm:pt>
    <dgm:pt modelId="{23D1AB52-00BA-EA49-88AB-3DD04974D99E}" type="sibTrans" cxnId="{856EE2AD-DABC-AB42-B70A-AF05FDB704A8}">
      <dgm:prSet/>
      <dgm:spPr/>
      <dgm:t>
        <a:bodyPr/>
        <a:lstStyle/>
        <a:p>
          <a:endParaRPr lang="en-GB"/>
        </a:p>
      </dgm:t>
    </dgm:pt>
    <dgm:pt modelId="{FE809A83-3CD5-8E49-B6A9-8090771E3DF6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Natural Hazards</a:t>
          </a:r>
        </a:p>
      </dgm:t>
    </dgm:pt>
    <dgm:pt modelId="{4ADB435D-F907-E64A-AD36-0ED2235C91CF}" type="parTrans" cxnId="{0B284F2D-1F94-D644-A76E-56DA341C009F}">
      <dgm:prSet/>
      <dgm:spPr/>
      <dgm:t>
        <a:bodyPr/>
        <a:lstStyle/>
        <a:p>
          <a:endParaRPr lang="en-GB"/>
        </a:p>
      </dgm:t>
    </dgm:pt>
    <dgm:pt modelId="{505A7607-7F2B-2A42-A2E3-18F3EFE09A37}" type="sibTrans" cxnId="{0B284F2D-1F94-D644-A76E-56DA341C009F}">
      <dgm:prSet/>
      <dgm:spPr/>
      <dgm:t>
        <a:bodyPr/>
        <a:lstStyle/>
        <a:p>
          <a:endParaRPr lang="en-GB"/>
        </a:p>
      </dgm:t>
    </dgm:pt>
    <dgm:pt modelId="{8E8AFD62-15BC-7940-BE52-D907AD082913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Food security</a:t>
          </a:r>
        </a:p>
      </dgm:t>
    </dgm:pt>
    <dgm:pt modelId="{BA02617D-85F2-974C-9919-342D1BA1800C}" type="parTrans" cxnId="{796BEBA7-2F56-3A4D-A05B-969C3816AAC2}">
      <dgm:prSet/>
      <dgm:spPr/>
      <dgm:t>
        <a:bodyPr/>
        <a:lstStyle/>
        <a:p>
          <a:endParaRPr lang="en-GB"/>
        </a:p>
      </dgm:t>
    </dgm:pt>
    <dgm:pt modelId="{2A16DAB7-154B-CB49-80D5-ED54937B7743}" type="sibTrans" cxnId="{796BEBA7-2F56-3A4D-A05B-969C3816AAC2}">
      <dgm:prSet/>
      <dgm:spPr/>
      <dgm:t>
        <a:bodyPr/>
        <a:lstStyle/>
        <a:p>
          <a:endParaRPr lang="en-GB"/>
        </a:p>
      </dgm:t>
    </dgm:pt>
    <dgm:pt modelId="{DA1DCD3D-1951-4640-8DF4-105AE0BF5EA1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Conflict and Fragility</a:t>
          </a:r>
        </a:p>
      </dgm:t>
    </dgm:pt>
    <dgm:pt modelId="{CAC9CBFB-2480-D748-972A-1E04BE59647E}" type="parTrans" cxnId="{D5961A9B-ACDA-9846-8D9B-4B414A014D35}">
      <dgm:prSet/>
      <dgm:spPr/>
      <dgm:t>
        <a:bodyPr/>
        <a:lstStyle/>
        <a:p>
          <a:endParaRPr lang="en-GB"/>
        </a:p>
      </dgm:t>
    </dgm:pt>
    <dgm:pt modelId="{296EA0DA-B6A1-4548-A8A2-5CC4875BCEAA}" type="sibTrans" cxnId="{D5961A9B-ACDA-9846-8D9B-4B414A014D35}">
      <dgm:prSet/>
      <dgm:spPr/>
      <dgm:t>
        <a:bodyPr/>
        <a:lstStyle/>
        <a:p>
          <a:endParaRPr lang="en-GB"/>
        </a:p>
      </dgm:t>
    </dgm:pt>
    <dgm:pt modelId="{B8F51145-F23E-FE43-A5D8-5F78BAC3D645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Macro-economic risk</a:t>
          </a:r>
        </a:p>
      </dgm:t>
    </dgm:pt>
    <dgm:pt modelId="{D78AAC17-F7EC-3540-B205-6440A5925478}" type="parTrans" cxnId="{640BEA6E-9FC5-9448-970C-DC423F4E8DC9}">
      <dgm:prSet/>
      <dgm:spPr/>
      <dgm:t>
        <a:bodyPr/>
        <a:lstStyle/>
        <a:p>
          <a:endParaRPr lang="en-GB"/>
        </a:p>
      </dgm:t>
    </dgm:pt>
    <dgm:pt modelId="{BA3A0830-0823-924F-87DD-7072A6231A11}" type="sibTrans" cxnId="{640BEA6E-9FC5-9448-970C-DC423F4E8DC9}">
      <dgm:prSet/>
      <dgm:spPr/>
      <dgm:t>
        <a:bodyPr/>
        <a:lstStyle/>
        <a:p>
          <a:endParaRPr lang="en-GB"/>
        </a:p>
      </dgm:t>
    </dgm:pt>
    <dgm:pt modelId="{5A802207-B910-E644-A374-6A5C68E14E6F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Fiscal risk</a:t>
          </a:r>
        </a:p>
      </dgm:t>
    </dgm:pt>
    <dgm:pt modelId="{A9A5201D-2F4E-334B-A0CE-5A31220EB33C}" type="parTrans" cxnId="{D3527C0E-B3BD-5546-A6A3-69BF89E5D06F}">
      <dgm:prSet/>
      <dgm:spPr/>
      <dgm:t>
        <a:bodyPr/>
        <a:lstStyle/>
        <a:p>
          <a:endParaRPr lang="en-GB"/>
        </a:p>
      </dgm:t>
    </dgm:pt>
    <dgm:pt modelId="{8824CA47-4805-5842-AB16-367879D12DA0}" type="sibTrans" cxnId="{D3527C0E-B3BD-5546-A6A3-69BF89E5D06F}">
      <dgm:prSet/>
      <dgm:spPr/>
      <dgm:t>
        <a:bodyPr/>
        <a:lstStyle/>
        <a:p>
          <a:endParaRPr lang="en-GB"/>
        </a:p>
      </dgm:t>
    </dgm:pt>
    <dgm:pt modelId="{8ED50994-8C9B-9041-BBF5-54E205278027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Socio-economic vulnerability</a:t>
          </a:r>
        </a:p>
      </dgm:t>
    </dgm:pt>
    <dgm:pt modelId="{7455188F-6DA7-364A-B2B7-E7C596FC00E6}" type="parTrans" cxnId="{1D7A851F-FDB4-2E41-B6FD-90D088906B4E}">
      <dgm:prSet/>
      <dgm:spPr/>
      <dgm:t>
        <a:bodyPr/>
        <a:lstStyle/>
        <a:p>
          <a:endParaRPr lang="en-GB"/>
        </a:p>
      </dgm:t>
    </dgm:pt>
    <dgm:pt modelId="{58185FF8-FDDD-A143-B573-9B637E1D3BA9}" type="sibTrans" cxnId="{1D7A851F-FDB4-2E41-B6FD-90D088906B4E}">
      <dgm:prSet/>
      <dgm:spPr/>
      <dgm:t>
        <a:bodyPr/>
        <a:lstStyle/>
        <a:p>
          <a:endParaRPr lang="en-GB"/>
        </a:p>
      </dgm:t>
    </dgm:pt>
    <dgm:pt modelId="{1CAB5F81-0A93-B14B-BE7E-30B32330A572}">
      <dgm:prSet/>
      <dgm:spPr/>
      <dgm:t>
        <a:bodyPr/>
        <a:lstStyle/>
        <a:p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Covid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Response Capacity</a:t>
          </a:r>
        </a:p>
      </dgm:t>
    </dgm:pt>
    <dgm:pt modelId="{93A8BE4E-35C3-774A-AB2E-7360B5FD01F1}" type="parTrans" cxnId="{40813594-65B1-9540-81EB-994C925406C5}">
      <dgm:prSet/>
      <dgm:spPr/>
      <dgm:t>
        <a:bodyPr/>
        <a:lstStyle/>
        <a:p>
          <a:endParaRPr lang="en-GB"/>
        </a:p>
      </dgm:t>
    </dgm:pt>
    <dgm:pt modelId="{4E46D99C-C19F-5E4F-92B4-C8DB6E2AE30A}" type="sibTrans" cxnId="{40813594-65B1-9540-81EB-994C925406C5}">
      <dgm:prSet/>
      <dgm:spPr/>
      <dgm:t>
        <a:bodyPr/>
        <a:lstStyle/>
        <a:p>
          <a:endParaRPr lang="en-GB"/>
        </a:p>
      </dgm:t>
    </dgm:pt>
    <dgm:pt modelId="{F688AA87-C951-9D45-A209-D2815396B4AE}" type="pres">
      <dgm:prSet presAssocID="{40CB5068-78BF-0840-AFE9-7B4593FEA78B}" presName="composite" presStyleCnt="0">
        <dgm:presLayoutVars>
          <dgm:chMax val="1"/>
          <dgm:dir/>
          <dgm:resizeHandles val="exact"/>
        </dgm:presLayoutVars>
      </dgm:prSet>
      <dgm:spPr/>
    </dgm:pt>
    <dgm:pt modelId="{2B5B2329-200A-584A-9202-0844A8F71FBA}" type="pres">
      <dgm:prSet presAssocID="{40CB5068-78BF-0840-AFE9-7B4593FEA78B}" presName="radial" presStyleCnt="0">
        <dgm:presLayoutVars>
          <dgm:animLvl val="ctr"/>
        </dgm:presLayoutVars>
      </dgm:prSet>
      <dgm:spPr/>
    </dgm:pt>
    <dgm:pt modelId="{CDFF5E61-FBC4-E141-A989-6834A3D66BDA}" type="pres">
      <dgm:prSet presAssocID="{A4E6786D-7C33-1D44-AB4A-49E1218DECA1}" presName="centerShape" presStyleLbl="vennNode1" presStyleIdx="0" presStyleCnt="8"/>
      <dgm:spPr/>
    </dgm:pt>
    <dgm:pt modelId="{032E78EF-ADB2-654E-8C12-6F0D5D0FC294}" type="pres">
      <dgm:prSet presAssocID="{FE809A83-3CD5-8E49-B6A9-8090771E3DF6}" presName="node" presStyleLbl="vennNode1" presStyleIdx="1" presStyleCnt="8" custScaleX="120979" custScaleY="115948">
        <dgm:presLayoutVars>
          <dgm:bulletEnabled val="1"/>
        </dgm:presLayoutVars>
      </dgm:prSet>
      <dgm:spPr/>
    </dgm:pt>
    <dgm:pt modelId="{18279318-B0DD-6A43-9692-F759F68285C1}" type="pres">
      <dgm:prSet presAssocID="{8E8AFD62-15BC-7940-BE52-D907AD082913}" presName="node" presStyleLbl="vennNode1" presStyleIdx="2" presStyleCnt="8" custScaleX="120979" custScaleY="115948">
        <dgm:presLayoutVars>
          <dgm:bulletEnabled val="1"/>
        </dgm:presLayoutVars>
      </dgm:prSet>
      <dgm:spPr/>
    </dgm:pt>
    <dgm:pt modelId="{6A6D3617-6FB3-5347-B063-DA6634026068}" type="pres">
      <dgm:prSet presAssocID="{DA1DCD3D-1951-4640-8DF4-105AE0BF5EA1}" presName="node" presStyleLbl="vennNode1" presStyleIdx="3" presStyleCnt="8" custScaleX="120979" custScaleY="115948">
        <dgm:presLayoutVars>
          <dgm:bulletEnabled val="1"/>
        </dgm:presLayoutVars>
      </dgm:prSet>
      <dgm:spPr/>
    </dgm:pt>
    <dgm:pt modelId="{83D49844-7D95-7645-91B7-904664FDFF25}" type="pres">
      <dgm:prSet presAssocID="{B8F51145-F23E-FE43-A5D8-5F78BAC3D645}" presName="node" presStyleLbl="vennNode1" presStyleIdx="4" presStyleCnt="8" custScaleX="120979" custScaleY="115948">
        <dgm:presLayoutVars>
          <dgm:bulletEnabled val="1"/>
        </dgm:presLayoutVars>
      </dgm:prSet>
      <dgm:spPr/>
    </dgm:pt>
    <dgm:pt modelId="{589E0656-C3B1-264C-AAD9-BC5471281710}" type="pres">
      <dgm:prSet presAssocID="{5A802207-B910-E644-A374-6A5C68E14E6F}" presName="node" presStyleLbl="vennNode1" presStyleIdx="5" presStyleCnt="8" custScaleX="120979" custScaleY="115948">
        <dgm:presLayoutVars>
          <dgm:bulletEnabled val="1"/>
        </dgm:presLayoutVars>
      </dgm:prSet>
      <dgm:spPr/>
    </dgm:pt>
    <dgm:pt modelId="{7FCC737E-5CC2-4C46-95A0-D1F33A4FB7B7}" type="pres">
      <dgm:prSet presAssocID="{8ED50994-8C9B-9041-BBF5-54E205278027}" presName="node" presStyleLbl="vennNode1" presStyleIdx="6" presStyleCnt="8" custScaleX="120979" custScaleY="115948">
        <dgm:presLayoutVars>
          <dgm:bulletEnabled val="1"/>
        </dgm:presLayoutVars>
      </dgm:prSet>
      <dgm:spPr/>
    </dgm:pt>
    <dgm:pt modelId="{645E7B0C-3E37-B743-A172-792327855B07}" type="pres">
      <dgm:prSet presAssocID="{1CAB5F81-0A93-B14B-BE7E-30B32330A572}" presName="node" presStyleLbl="vennNode1" presStyleIdx="7" presStyleCnt="8" custScaleX="120979" custScaleY="115948">
        <dgm:presLayoutVars>
          <dgm:bulletEnabled val="1"/>
        </dgm:presLayoutVars>
      </dgm:prSet>
      <dgm:spPr/>
    </dgm:pt>
  </dgm:ptLst>
  <dgm:cxnLst>
    <dgm:cxn modelId="{D3527C0E-B3BD-5546-A6A3-69BF89E5D06F}" srcId="{A4E6786D-7C33-1D44-AB4A-49E1218DECA1}" destId="{5A802207-B910-E644-A374-6A5C68E14E6F}" srcOrd="4" destOrd="0" parTransId="{A9A5201D-2F4E-334B-A0CE-5A31220EB33C}" sibTransId="{8824CA47-4805-5842-AB16-367879D12DA0}"/>
    <dgm:cxn modelId="{1D7A851F-FDB4-2E41-B6FD-90D088906B4E}" srcId="{A4E6786D-7C33-1D44-AB4A-49E1218DECA1}" destId="{8ED50994-8C9B-9041-BBF5-54E205278027}" srcOrd="5" destOrd="0" parTransId="{7455188F-6DA7-364A-B2B7-E7C596FC00E6}" sibTransId="{58185FF8-FDDD-A143-B573-9B637E1D3BA9}"/>
    <dgm:cxn modelId="{0B284F2D-1F94-D644-A76E-56DA341C009F}" srcId="{A4E6786D-7C33-1D44-AB4A-49E1218DECA1}" destId="{FE809A83-3CD5-8E49-B6A9-8090771E3DF6}" srcOrd="0" destOrd="0" parTransId="{4ADB435D-F907-E64A-AD36-0ED2235C91CF}" sibTransId="{505A7607-7F2B-2A42-A2E3-18F3EFE09A37}"/>
    <dgm:cxn modelId="{1F027A2E-748D-4848-8593-83553EE0E99F}" type="presOf" srcId="{1CAB5F81-0A93-B14B-BE7E-30B32330A572}" destId="{645E7B0C-3E37-B743-A172-792327855B07}" srcOrd="0" destOrd="0" presId="urn:microsoft.com/office/officeart/2005/8/layout/radial3"/>
    <dgm:cxn modelId="{A0AE6136-D84B-204C-ACB1-CD17623BA185}" type="presOf" srcId="{DA1DCD3D-1951-4640-8DF4-105AE0BF5EA1}" destId="{6A6D3617-6FB3-5347-B063-DA6634026068}" srcOrd="0" destOrd="0" presId="urn:microsoft.com/office/officeart/2005/8/layout/radial3"/>
    <dgm:cxn modelId="{219FAA36-0E26-4D48-96A7-743D6D9380BF}" type="presOf" srcId="{A4E6786D-7C33-1D44-AB4A-49E1218DECA1}" destId="{CDFF5E61-FBC4-E141-A989-6834A3D66BDA}" srcOrd="0" destOrd="0" presId="urn:microsoft.com/office/officeart/2005/8/layout/radial3"/>
    <dgm:cxn modelId="{0B443F49-9EAC-8640-9E26-A878A4AB4780}" type="presOf" srcId="{8E8AFD62-15BC-7940-BE52-D907AD082913}" destId="{18279318-B0DD-6A43-9692-F759F68285C1}" srcOrd="0" destOrd="0" presId="urn:microsoft.com/office/officeart/2005/8/layout/radial3"/>
    <dgm:cxn modelId="{F2FD7768-71AC-564A-AF33-5C8700DAA5B1}" type="presOf" srcId="{B8F51145-F23E-FE43-A5D8-5F78BAC3D645}" destId="{83D49844-7D95-7645-91B7-904664FDFF25}" srcOrd="0" destOrd="0" presId="urn:microsoft.com/office/officeart/2005/8/layout/radial3"/>
    <dgm:cxn modelId="{640BEA6E-9FC5-9448-970C-DC423F4E8DC9}" srcId="{A4E6786D-7C33-1D44-AB4A-49E1218DECA1}" destId="{B8F51145-F23E-FE43-A5D8-5F78BAC3D645}" srcOrd="3" destOrd="0" parTransId="{D78AAC17-F7EC-3540-B205-6440A5925478}" sibTransId="{BA3A0830-0823-924F-87DD-7072A6231A11}"/>
    <dgm:cxn modelId="{40813594-65B1-9540-81EB-994C925406C5}" srcId="{A4E6786D-7C33-1D44-AB4A-49E1218DECA1}" destId="{1CAB5F81-0A93-B14B-BE7E-30B32330A572}" srcOrd="6" destOrd="0" parTransId="{93A8BE4E-35C3-774A-AB2E-7360B5FD01F1}" sibTransId="{4E46D99C-C19F-5E4F-92B4-C8DB6E2AE30A}"/>
    <dgm:cxn modelId="{28EE3E97-1CDF-A245-80C0-27238C10EE05}" type="presOf" srcId="{8ED50994-8C9B-9041-BBF5-54E205278027}" destId="{7FCC737E-5CC2-4C46-95A0-D1F33A4FB7B7}" srcOrd="0" destOrd="0" presId="urn:microsoft.com/office/officeart/2005/8/layout/radial3"/>
    <dgm:cxn modelId="{D5961A9B-ACDA-9846-8D9B-4B414A014D35}" srcId="{A4E6786D-7C33-1D44-AB4A-49E1218DECA1}" destId="{DA1DCD3D-1951-4640-8DF4-105AE0BF5EA1}" srcOrd="2" destOrd="0" parTransId="{CAC9CBFB-2480-D748-972A-1E04BE59647E}" sibTransId="{296EA0DA-B6A1-4548-A8A2-5CC4875BCEAA}"/>
    <dgm:cxn modelId="{796BEBA7-2F56-3A4D-A05B-969C3816AAC2}" srcId="{A4E6786D-7C33-1D44-AB4A-49E1218DECA1}" destId="{8E8AFD62-15BC-7940-BE52-D907AD082913}" srcOrd="1" destOrd="0" parTransId="{BA02617D-85F2-974C-9919-342D1BA1800C}" sibTransId="{2A16DAB7-154B-CB49-80D5-ED54937B7743}"/>
    <dgm:cxn modelId="{856EE2AD-DABC-AB42-B70A-AF05FDB704A8}" srcId="{40CB5068-78BF-0840-AFE9-7B4593FEA78B}" destId="{A4E6786D-7C33-1D44-AB4A-49E1218DECA1}" srcOrd="0" destOrd="0" parTransId="{D58021BA-8D68-7546-A86C-5A55BB1E31AD}" sibTransId="{23D1AB52-00BA-EA49-88AB-3DD04974D99E}"/>
    <dgm:cxn modelId="{8EE036BB-D107-9B4D-94FB-678E7FF23F51}" type="presOf" srcId="{FE809A83-3CD5-8E49-B6A9-8090771E3DF6}" destId="{032E78EF-ADB2-654E-8C12-6F0D5D0FC294}" srcOrd="0" destOrd="0" presId="urn:microsoft.com/office/officeart/2005/8/layout/radial3"/>
    <dgm:cxn modelId="{285960EB-9739-1348-B7D0-EFE553870A7A}" type="presOf" srcId="{40CB5068-78BF-0840-AFE9-7B4593FEA78B}" destId="{F688AA87-C951-9D45-A209-D2815396B4AE}" srcOrd="0" destOrd="0" presId="urn:microsoft.com/office/officeart/2005/8/layout/radial3"/>
    <dgm:cxn modelId="{FBA14CFB-C487-8344-9DEA-7DD534F17825}" type="presOf" srcId="{5A802207-B910-E644-A374-6A5C68E14E6F}" destId="{589E0656-C3B1-264C-AAD9-BC5471281710}" srcOrd="0" destOrd="0" presId="urn:microsoft.com/office/officeart/2005/8/layout/radial3"/>
    <dgm:cxn modelId="{FC1A50FE-6721-3B48-AACD-0419118E565C}" type="presParOf" srcId="{F688AA87-C951-9D45-A209-D2815396B4AE}" destId="{2B5B2329-200A-584A-9202-0844A8F71FBA}" srcOrd="0" destOrd="0" presId="urn:microsoft.com/office/officeart/2005/8/layout/radial3"/>
    <dgm:cxn modelId="{D636A116-A9D7-4D45-94D4-0390145C06FF}" type="presParOf" srcId="{2B5B2329-200A-584A-9202-0844A8F71FBA}" destId="{CDFF5E61-FBC4-E141-A989-6834A3D66BDA}" srcOrd="0" destOrd="0" presId="urn:microsoft.com/office/officeart/2005/8/layout/radial3"/>
    <dgm:cxn modelId="{C08AEDFF-5699-1543-BF19-A141E753017C}" type="presParOf" srcId="{2B5B2329-200A-584A-9202-0844A8F71FBA}" destId="{032E78EF-ADB2-654E-8C12-6F0D5D0FC294}" srcOrd="1" destOrd="0" presId="urn:microsoft.com/office/officeart/2005/8/layout/radial3"/>
    <dgm:cxn modelId="{48EB9B17-8D58-3146-AA52-ADC5D390BBCE}" type="presParOf" srcId="{2B5B2329-200A-584A-9202-0844A8F71FBA}" destId="{18279318-B0DD-6A43-9692-F759F68285C1}" srcOrd="2" destOrd="0" presId="urn:microsoft.com/office/officeart/2005/8/layout/radial3"/>
    <dgm:cxn modelId="{7D222ED5-19FE-E24B-A57E-CA78D435E145}" type="presParOf" srcId="{2B5B2329-200A-584A-9202-0844A8F71FBA}" destId="{6A6D3617-6FB3-5347-B063-DA6634026068}" srcOrd="3" destOrd="0" presId="urn:microsoft.com/office/officeart/2005/8/layout/radial3"/>
    <dgm:cxn modelId="{036D3A58-8BC8-0D46-B5A7-E1B4C1C9B5D4}" type="presParOf" srcId="{2B5B2329-200A-584A-9202-0844A8F71FBA}" destId="{83D49844-7D95-7645-91B7-904664FDFF25}" srcOrd="4" destOrd="0" presId="urn:microsoft.com/office/officeart/2005/8/layout/radial3"/>
    <dgm:cxn modelId="{6F03776D-BB36-7041-9620-C4D96AD23E03}" type="presParOf" srcId="{2B5B2329-200A-584A-9202-0844A8F71FBA}" destId="{589E0656-C3B1-264C-AAD9-BC5471281710}" srcOrd="5" destOrd="0" presId="urn:microsoft.com/office/officeart/2005/8/layout/radial3"/>
    <dgm:cxn modelId="{152DEF7A-DB4B-6C46-B18F-0EA826A9BBE4}" type="presParOf" srcId="{2B5B2329-200A-584A-9202-0844A8F71FBA}" destId="{7FCC737E-5CC2-4C46-95A0-D1F33A4FB7B7}" srcOrd="6" destOrd="0" presId="urn:microsoft.com/office/officeart/2005/8/layout/radial3"/>
    <dgm:cxn modelId="{99010443-3199-034F-BB63-36BB9039BD05}" type="presParOf" srcId="{2B5B2329-200A-584A-9202-0844A8F71FBA}" destId="{645E7B0C-3E37-B743-A172-792327855B07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5E61-FBC4-E141-A989-6834A3D66BDA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Arial" panose="020B0604020202020204" pitchFamily="34" charset="0"/>
              <a:cs typeface="Arial" panose="020B0604020202020204" pitchFamily="34" charset="0"/>
            </a:rPr>
            <a:t>Compound Disaster Risk</a:t>
          </a:r>
        </a:p>
      </dsp:txBody>
      <dsp:txXfrm>
        <a:off x="2982627" y="1726643"/>
        <a:ext cx="2162745" cy="2162745"/>
      </dsp:txXfrm>
    </dsp:sp>
    <dsp:sp modelId="{032E78EF-ADB2-654E-8C12-6F0D5D0FC294}">
      <dsp:nvSpPr>
        <dsp:cNvPr id="0" name=""/>
        <dsp:cNvSpPr/>
      </dsp:nvSpPr>
      <dsp:spPr>
        <a:xfrm>
          <a:off x="3138939" y="-71540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Natural Hazards</a:t>
          </a:r>
        </a:p>
      </dsp:txBody>
      <dsp:txXfrm>
        <a:off x="3409883" y="188137"/>
        <a:ext cx="1308233" cy="1253829"/>
      </dsp:txXfrm>
    </dsp:sp>
    <dsp:sp modelId="{18279318-B0DD-6A43-9692-F759F68285C1}">
      <dsp:nvSpPr>
        <dsp:cNvPr id="0" name=""/>
        <dsp:cNvSpPr/>
      </dsp:nvSpPr>
      <dsp:spPr>
        <a:xfrm>
          <a:off x="4697101" y="67883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Food security</a:t>
          </a:r>
        </a:p>
      </dsp:txBody>
      <dsp:txXfrm>
        <a:off x="4968045" y="938508"/>
        <a:ext cx="1308233" cy="1253829"/>
      </dsp:txXfrm>
    </dsp:sp>
    <dsp:sp modelId="{6A6D3617-6FB3-5347-B063-DA6634026068}">
      <dsp:nvSpPr>
        <dsp:cNvPr id="0" name=""/>
        <dsp:cNvSpPr/>
      </dsp:nvSpPr>
      <dsp:spPr>
        <a:xfrm>
          <a:off x="5081936" y="236490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Conflict and Fragility</a:t>
          </a:r>
        </a:p>
      </dsp:txBody>
      <dsp:txXfrm>
        <a:off x="5352880" y="2624578"/>
        <a:ext cx="1308233" cy="1253829"/>
      </dsp:txXfrm>
    </dsp:sp>
    <dsp:sp modelId="{83D49844-7D95-7645-91B7-904664FDFF25}">
      <dsp:nvSpPr>
        <dsp:cNvPr id="0" name=""/>
        <dsp:cNvSpPr/>
      </dsp:nvSpPr>
      <dsp:spPr>
        <a:xfrm>
          <a:off x="4003654" y="3717024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Macro-economic risk</a:t>
          </a:r>
        </a:p>
      </dsp:txBody>
      <dsp:txXfrm>
        <a:off x="4274598" y="3976701"/>
        <a:ext cx="1308233" cy="1253829"/>
      </dsp:txXfrm>
    </dsp:sp>
    <dsp:sp modelId="{589E0656-C3B1-264C-AAD9-BC5471281710}">
      <dsp:nvSpPr>
        <dsp:cNvPr id="0" name=""/>
        <dsp:cNvSpPr/>
      </dsp:nvSpPr>
      <dsp:spPr>
        <a:xfrm>
          <a:off x="2274223" y="3717024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Fiscal risk</a:t>
          </a:r>
        </a:p>
      </dsp:txBody>
      <dsp:txXfrm>
        <a:off x="2545167" y="3976701"/>
        <a:ext cx="1308233" cy="1253829"/>
      </dsp:txXfrm>
    </dsp:sp>
    <dsp:sp modelId="{7FCC737E-5CC2-4C46-95A0-D1F33A4FB7B7}">
      <dsp:nvSpPr>
        <dsp:cNvPr id="0" name=""/>
        <dsp:cNvSpPr/>
      </dsp:nvSpPr>
      <dsp:spPr>
        <a:xfrm>
          <a:off x="1195941" y="236490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Socio-economic vulnerability</a:t>
          </a:r>
        </a:p>
      </dsp:txBody>
      <dsp:txXfrm>
        <a:off x="1466885" y="2624578"/>
        <a:ext cx="1308233" cy="1253829"/>
      </dsp:txXfrm>
    </dsp:sp>
    <dsp:sp modelId="{645E7B0C-3E37-B743-A172-792327855B07}">
      <dsp:nvSpPr>
        <dsp:cNvPr id="0" name=""/>
        <dsp:cNvSpPr/>
      </dsp:nvSpPr>
      <dsp:spPr>
        <a:xfrm>
          <a:off x="1580776" y="67883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Covid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Response Capacity</a:t>
          </a:r>
        </a:p>
      </dsp:txBody>
      <dsp:txXfrm>
        <a:off x="1851720" y="938508"/>
        <a:ext cx="1308233" cy="1253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A1A-118D-2447-9014-6A8C6E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A293-03A9-E04B-B0D6-22A651F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9E66-C0D1-624F-9AAB-7DF639A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A167-E33E-A540-8BCD-5AFE26B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BB08-081A-E74B-A8B5-31627257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F1DE-C219-1D49-936F-18C4121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5E6BD-CBF5-6C4C-B2B7-D0689736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B9AF-5683-274D-9F12-45010730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666D-E586-1343-AD3F-CC80608E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5BE7-3C4B-7A41-9777-3852EAC9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CC0A-91A3-9F4B-AAA9-5303AAC1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FFC4-0B3E-6042-BB74-052D494B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A6FA-E556-C542-A2F3-A50F33C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5F41-F0D5-754A-A106-937F32E2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75E9-38C2-1242-A7E9-9682B34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50E9-CDE2-D845-BB18-1C9FF719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8B0-34A5-F04A-A73B-1388F90E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6D50-365F-B940-B745-486EBE4B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C6BC-49CB-4F4C-8A42-148AB855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2EB1-C647-FA40-A98D-D0E0C3F4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7A04-4D86-6641-B32F-A693180A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DD85-20AD-AD45-AE54-DDE4E7A24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36E-019C-8647-B9F4-72A126D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42E2-317C-E240-A895-8BCB4ACA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CB46-21C2-8847-A32F-A3FB183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227-793F-0245-BF6C-5B78E04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A4B-DFF1-1140-8964-0E29323E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4BC-3880-024E-A4D7-5FD045D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8F4E9-323A-BD4D-95E3-85F84B1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F46C-498B-344C-97E2-82E68EB4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C799-3DB7-A84F-A6B4-D8D2FCCC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37B0-5119-194E-A729-96E19BB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1732-21D0-0B4F-8A17-7F1474DB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B9FC-06E6-5041-8A43-4664FDD0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656FB-A919-7846-B84E-9A1C942B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5CB7-2DAF-AC4D-9A50-F8589B3F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35C5-E03E-E94D-84CA-A708DD0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20E5-8351-104F-B2DE-869DB6F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AA17B-562C-7E41-889B-DA125626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CC1-9077-034E-8087-DFCA07F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8337C-F863-334B-869D-95DF445D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9E096-C388-9F4B-B06C-6E6EDB6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9995-9232-BF4C-92E7-C4EC43D1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6E132-AA86-CE40-B2E6-2AB2083F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70C7-FF0E-B641-964F-E2F56990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5AA2-6EC5-A643-83DA-9CD8F41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B008-FF43-4640-BC51-31CA05F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6E70-CA90-C142-BA96-38541366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F6F4-C33A-6A4B-BB93-BF66073E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5A98-3C69-314E-A3C6-A7650BEC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FF1B-8763-2E4E-B713-3D6E520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F4036-24F2-7A46-874B-1B1B55E0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CD3-244A-2D42-BAF4-F16FFDA4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1CBC-9A1C-D64B-A8DB-245583A9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0ADDA-5616-6540-A13E-71242BE1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CA65-B684-C243-A3E4-1B39958B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6240-8D81-924B-8CEB-6ED61A12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4739-0FB4-CC44-8A13-F9BACD63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67AE4-A4A4-7C45-9453-514603B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643A-DFDC-7F4F-963F-64BE39EE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6D89-08A8-7D42-96CA-F395E5244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77E-8430-0840-91CF-4B003B76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8672-73BF-1942-B9B9-5F3AC412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2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18" Type="http://schemas.openxmlformats.org/officeDocument/2006/relationships/image" Target="../media/image29.png"/><Relationship Id="rId3" Type="http://schemas.openxmlformats.org/officeDocument/2006/relationships/image" Target="../media/image23.svg"/><Relationship Id="rId21" Type="http://schemas.openxmlformats.org/officeDocument/2006/relationships/image" Target="../media/image32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24" Type="http://schemas.openxmlformats.org/officeDocument/2006/relationships/image" Target="../media/image35.pn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34.svg"/><Relationship Id="rId10" Type="http://schemas.openxmlformats.org/officeDocument/2006/relationships/image" Target="../media/image1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1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F66E79C-522A-3646-862D-0DE60521B59E}"/>
              </a:ext>
            </a:extLst>
          </p:cNvPr>
          <p:cNvSpPr/>
          <p:nvPr/>
        </p:nvSpPr>
        <p:spPr>
          <a:xfrm>
            <a:off x="514350" y="3688565"/>
            <a:ext cx="10944226" cy="295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952DB4-3C46-EB41-8805-BC28C31DFAD7}"/>
              </a:ext>
            </a:extLst>
          </p:cNvPr>
          <p:cNvSpPr/>
          <p:nvPr/>
        </p:nvSpPr>
        <p:spPr>
          <a:xfrm>
            <a:off x="514350" y="754868"/>
            <a:ext cx="10944226" cy="2714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105282"/>
            <a:ext cx="914400" cy="914400"/>
          </a:xfrm>
          <a:prstGeom prst="rect">
            <a:avLst/>
          </a:prstGeom>
        </p:spPr>
      </p:pic>
      <p:pic>
        <p:nvPicPr>
          <p:cNvPr id="11" name="Graphic 10" descr="Cloud With Lightning And Rain">
            <a:extLst>
              <a:ext uri="{FF2B5EF4-FFF2-40B4-BE49-F238E27FC236}">
                <a16:creationId xmlns:a16="http://schemas.microsoft.com/office/drawing/2014/main" id="{22B57166-4F7E-6F46-955E-7E10DD70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850107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366713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465535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900" y="565309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0813" y="476965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5301" y="459344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pic>
        <p:nvPicPr>
          <p:cNvPr id="28" name="Graphic 27" descr="Baguette">
            <a:extLst>
              <a:ext uri="{FF2B5EF4-FFF2-40B4-BE49-F238E27FC236}">
                <a16:creationId xmlns:a16="http://schemas.microsoft.com/office/drawing/2014/main" id="{B5243BA8-7535-1D4A-AE52-DB96EADC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875" y="553403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9E2427-F88E-D846-94C8-B121A60934F8}"/>
              </a:ext>
            </a:extLst>
          </p:cNvPr>
          <p:cNvSpPr txBox="1"/>
          <p:nvPr/>
        </p:nvSpPr>
        <p:spPr>
          <a:xfrm>
            <a:off x="7186614" y="1064298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Existing Natural Hazard Risk (static)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DDE136-FFB9-3048-99CB-83A857AC3CD7}"/>
              </a:ext>
            </a:extLst>
          </p:cNvPr>
          <p:cNvSpPr/>
          <p:nvPr/>
        </p:nvSpPr>
        <p:spPr>
          <a:xfrm>
            <a:off x="7186614" y="2554840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Emerging Natural Hazard Risk (dynamic)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13D75-B6D6-EB4B-B334-9E8C4ED4A567}"/>
              </a:ext>
            </a:extLst>
          </p:cNvPr>
          <p:cNvSpPr txBox="1"/>
          <p:nvPr/>
        </p:nvSpPr>
        <p:spPr>
          <a:xfrm>
            <a:off x="7196138" y="4303160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Existing Food Security Risk (static)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A4EB3C-06E1-4D4D-B323-DD3A9E2B0904}"/>
              </a:ext>
            </a:extLst>
          </p:cNvPr>
          <p:cNvSpPr/>
          <p:nvPr/>
        </p:nvSpPr>
        <p:spPr>
          <a:xfrm>
            <a:off x="7196138" y="5793702"/>
            <a:ext cx="375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Emerging Food Security Risk (dynamic)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A535C1-399A-364F-A3C1-EAE0327FF30C}"/>
              </a:ext>
            </a:extLst>
          </p:cNvPr>
          <p:cNvCxnSpPr/>
          <p:nvPr/>
        </p:nvCxnSpPr>
        <p:spPr>
          <a:xfrm flipV="1">
            <a:off x="5357813" y="1433630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68755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2CF529-2C15-844B-A585-339950F14C02}"/>
              </a:ext>
            </a:extLst>
          </p:cNvPr>
          <p:cNvCxnSpPr>
            <a:cxnSpLocks/>
          </p:cNvCxnSpPr>
          <p:nvPr/>
        </p:nvCxnSpPr>
        <p:spPr>
          <a:xfrm>
            <a:off x="5272088" y="5382890"/>
            <a:ext cx="881062" cy="37372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21042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33163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07693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05064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9" y="139659"/>
            <a:ext cx="37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2877061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690812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948487" y="224741"/>
            <a:ext cx="451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4: CHARACTERISTIC AGGREGATION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13195"/>
            <a:ext cx="457198" cy="3762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2971799" y="2413658"/>
            <a:ext cx="69059" cy="455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991350" y="590603"/>
            <a:ext cx="409575" cy="2980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248162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381001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479823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579597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3" y="491253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05301" y="473632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83043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35330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47451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21981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19352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8" y="139659"/>
            <a:ext cx="531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 AND GROUPING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  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3034229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819404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520023" y="1306256"/>
            <a:ext cx="376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4: ASSIGN CHARACTERISTIC RISK LABEL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86943"/>
            <a:ext cx="473868" cy="302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3043240" y="2340770"/>
            <a:ext cx="166693" cy="6561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777035" y="1755834"/>
            <a:ext cx="228606" cy="5706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6F6506-68D6-D54C-9DFA-A212FBECB19C}"/>
              </a:ext>
            </a:extLst>
          </p:cNvPr>
          <p:cNvCxnSpPr/>
          <p:nvPr/>
        </p:nvCxnSpPr>
        <p:spPr>
          <a:xfrm flipV="1">
            <a:off x="7396164" y="4003336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CD201B-8CC9-5E43-AB85-4A3723D50D7F}"/>
              </a:ext>
            </a:extLst>
          </p:cNvPr>
          <p:cNvCxnSpPr>
            <a:cxnSpLocks/>
          </p:cNvCxnSpPr>
          <p:nvPr/>
        </p:nvCxnSpPr>
        <p:spPr>
          <a:xfrm>
            <a:off x="7389010" y="2982585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839A37-8EFE-EC43-8A45-54FA2A635B89}"/>
              </a:ext>
            </a:extLst>
          </p:cNvPr>
          <p:cNvSpPr txBox="1"/>
          <p:nvPr/>
        </p:nvSpPr>
        <p:spPr>
          <a:xfrm>
            <a:off x="7231857" y="4661154"/>
            <a:ext cx="49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5: CALCULATION OF TOTAL RISKS FLAGS</a:t>
            </a:r>
          </a:p>
        </p:txBody>
      </p:sp>
      <p:pic>
        <p:nvPicPr>
          <p:cNvPr id="6" name="Graphic 5" descr="Flag">
            <a:extLst>
              <a:ext uri="{FF2B5EF4-FFF2-40B4-BE49-F238E27FC236}">
                <a16:creationId xmlns:a16="http://schemas.microsoft.com/office/drawing/2014/main" id="{3DC74B79-8846-6E41-9D0F-4488FFC709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17708" y="317064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45C41C3-7B47-E444-905A-4947BAD7A8D0}"/>
              </a:ext>
            </a:extLst>
          </p:cNvPr>
          <p:cNvSpPr txBox="1"/>
          <p:nvPr/>
        </p:nvSpPr>
        <p:spPr>
          <a:xfrm>
            <a:off x="9332108" y="3209823"/>
            <a:ext cx="2678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Compound Risk Score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separate scores for emerging and existing risk)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0EA8C-4643-8546-BF09-E269A21911AE}"/>
              </a:ext>
            </a:extLst>
          </p:cNvPr>
          <p:cNvCxnSpPr>
            <a:cxnSpLocks/>
          </p:cNvCxnSpPr>
          <p:nvPr/>
        </p:nvCxnSpPr>
        <p:spPr>
          <a:xfrm>
            <a:off x="8758238" y="4209629"/>
            <a:ext cx="347652" cy="4372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B985A73-8A89-374E-B642-8D1D223C5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570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tatistics">
            <a:extLst>
              <a:ext uri="{FF2B5EF4-FFF2-40B4-BE49-F238E27FC236}">
                <a16:creationId xmlns:a16="http://schemas.microsoft.com/office/drawing/2014/main" id="{56C24778-BBF4-2548-82A3-5EE4A37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1198330"/>
            <a:ext cx="914400" cy="914400"/>
          </a:xfrm>
          <a:prstGeom prst="rect">
            <a:avLst/>
          </a:prstGeom>
        </p:spPr>
      </p:pic>
      <p:pic>
        <p:nvPicPr>
          <p:cNvPr id="5" name="Graphic 4" descr="Statistics">
            <a:extLst>
              <a:ext uri="{FF2B5EF4-FFF2-40B4-BE49-F238E27FC236}">
                <a16:creationId xmlns:a16="http://schemas.microsoft.com/office/drawing/2014/main" id="{983EDF1C-DB27-0C4E-B251-42E55C7E7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2079390"/>
            <a:ext cx="914400" cy="914400"/>
          </a:xfrm>
          <a:prstGeom prst="rect">
            <a:avLst/>
          </a:prstGeom>
        </p:spPr>
      </p:pic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9000B50A-16DD-9D44-B7F4-6DBE52C01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3594863"/>
            <a:ext cx="914400" cy="914400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E0E913C-2F33-C847-B71B-C07D8E409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4583081"/>
            <a:ext cx="914400" cy="914400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1C4ACB07-7569-724A-A4CA-B84075A41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5580826"/>
            <a:ext cx="914400" cy="914400"/>
          </a:xfrm>
          <a:prstGeom prst="rect">
            <a:avLst/>
          </a:prstGeom>
        </p:spPr>
      </p:pic>
      <p:pic>
        <p:nvPicPr>
          <p:cNvPr id="9" name="Graphic 8" descr="Baguette">
            <a:extLst>
              <a:ext uri="{FF2B5EF4-FFF2-40B4-BE49-F238E27FC236}">
                <a16:creationId xmlns:a16="http://schemas.microsoft.com/office/drawing/2014/main" id="{F811450F-4132-E94C-A2FD-74BAD19E1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4687" y="4666426"/>
            <a:ext cx="914400" cy="914400"/>
          </a:xfrm>
          <a:prstGeom prst="rect">
            <a:avLst/>
          </a:prstGeom>
        </p:spPr>
      </p:pic>
      <p:pic>
        <p:nvPicPr>
          <p:cNvPr id="10" name="Graphic 9" descr="Cloud With Lightning And Rain">
            <a:extLst>
              <a:ext uri="{FF2B5EF4-FFF2-40B4-BE49-F238E27FC236}">
                <a16:creationId xmlns:a16="http://schemas.microsoft.com/office/drawing/2014/main" id="{9DDF1561-A619-3045-AAF7-0CEFC9FF3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1021" y="1870681"/>
            <a:ext cx="914400" cy="914400"/>
          </a:xfrm>
          <a:prstGeom prst="rect">
            <a:avLst/>
          </a:prstGeom>
        </p:spPr>
      </p:pic>
      <p:pic>
        <p:nvPicPr>
          <p:cNvPr id="11" name="Graphic 10" descr="Flag">
            <a:extLst>
              <a:ext uri="{FF2B5EF4-FFF2-40B4-BE49-F238E27FC236}">
                <a16:creationId xmlns:a16="http://schemas.microsoft.com/office/drawing/2014/main" id="{19F58511-F594-0D45-987D-F221092FB3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8949" y="301853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96F1E-1AD0-F64C-9BC1-78A4C85E898E}"/>
              </a:ext>
            </a:extLst>
          </p:cNvPr>
          <p:cNvCxnSpPr/>
          <p:nvPr/>
        </p:nvCxnSpPr>
        <p:spPr>
          <a:xfrm flipV="1">
            <a:off x="1695447" y="2454204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DBB4FF-403B-4B4B-83D2-A787D9766004}"/>
              </a:ext>
            </a:extLst>
          </p:cNvPr>
          <p:cNvCxnSpPr>
            <a:cxnSpLocks/>
          </p:cNvCxnSpPr>
          <p:nvPr/>
        </p:nvCxnSpPr>
        <p:spPr>
          <a:xfrm>
            <a:off x="1671638" y="1898243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1286CF-6B0C-D641-B2C9-4B044A75D90B}"/>
              </a:ext>
            </a:extLst>
          </p:cNvPr>
          <p:cNvCxnSpPr>
            <a:cxnSpLocks/>
          </p:cNvCxnSpPr>
          <p:nvPr/>
        </p:nvCxnSpPr>
        <p:spPr>
          <a:xfrm>
            <a:off x="1757364" y="435330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2C1D5-F30B-634D-9BCF-04CB46CB74BF}"/>
              </a:ext>
            </a:extLst>
          </p:cNvPr>
          <p:cNvCxnSpPr>
            <a:cxnSpLocks/>
          </p:cNvCxnSpPr>
          <p:nvPr/>
        </p:nvCxnSpPr>
        <p:spPr>
          <a:xfrm flipV="1">
            <a:off x="1847850" y="547451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D6A0D-C1A9-A54B-B955-F00B33CECAE6}"/>
              </a:ext>
            </a:extLst>
          </p:cNvPr>
          <p:cNvCxnSpPr>
            <a:cxnSpLocks/>
          </p:cNvCxnSpPr>
          <p:nvPr/>
        </p:nvCxnSpPr>
        <p:spPr>
          <a:xfrm flipV="1">
            <a:off x="1757364" y="521981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863859-818C-6642-8091-40239FDC1A87}"/>
              </a:ext>
            </a:extLst>
          </p:cNvPr>
          <p:cNvCxnSpPr>
            <a:cxnSpLocks/>
          </p:cNvCxnSpPr>
          <p:nvPr/>
        </p:nvCxnSpPr>
        <p:spPr>
          <a:xfrm flipH="1">
            <a:off x="7224441" y="2657920"/>
            <a:ext cx="413489" cy="5227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4D6FBD-0446-8D40-9E4B-8D6936127B2C}"/>
              </a:ext>
            </a:extLst>
          </p:cNvPr>
          <p:cNvSpPr txBox="1"/>
          <p:nvPr/>
        </p:nvSpPr>
        <p:spPr>
          <a:xfrm>
            <a:off x="723900" y="840511"/>
            <a:ext cx="231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INDICATORS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F1939-E255-E141-89F5-B800328A51A0}"/>
              </a:ext>
            </a:extLst>
          </p:cNvPr>
          <p:cNvSpPr txBox="1"/>
          <p:nvPr/>
        </p:nvSpPr>
        <p:spPr>
          <a:xfrm>
            <a:off x="2767294" y="1536071"/>
            <a:ext cx="231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RISK 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830C3-91E9-6748-92C4-6C6941B0FDD5}"/>
              </a:ext>
            </a:extLst>
          </p:cNvPr>
          <p:cNvSpPr txBox="1"/>
          <p:nvPr/>
        </p:nvSpPr>
        <p:spPr>
          <a:xfrm>
            <a:off x="5150103" y="3472385"/>
            <a:ext cx="268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TOTAL COMPOUND RISK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separate scores for emerging</a:t>
            </a:r>
          </a:p>
          <a:p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and existing risk)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4AA206-26BF-614E-9587-E908DB99CDF1}"/>
              </a:ext>
            </a:extLst>
          </p:cNvPr>
          <p:cNvCxnSpPr>
            <a:cxnSpLocks/>
          </p:cNvCxnSpPr>
          <p:nvPr/>
        </p:nvCxnSpPr>
        <p:spPr>
          <a:xfrm flipH="1" flipV="1">
            <a:off x="7608941" y="4353308"/>
            <a:ext cx="597131" cy="4315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91ACEF-642E-BA4F-AE0C-1CF2D9BE6C30}"/>
              </a:ext>
            </a:extLst>
          </p:cNvPr>
          <p:cNvCxnSpPr>
            <a:cxnSpLocks/>
          </p:cNvCxnSpPr>
          <p:nvPr/>
        </p:nvCxnSpPr>
        <p:spPr>
          <a:xfrm>
            <a:off x="4017887" y="2536590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15379-D725-EA43-B0A7-C39D59FBEEB5}"/>
              </a:ext>
            </a:extLst>
          </p:cNvPr>
          <p:cNvCxnSpPr>
            <a:cxnSpLocks/>
          </p:cNvCxnSpPr>
          <p:nvPr/>
        </p:nvCxnSpPr>
        <p:spPr>
          <a:xfrm flipH="1">
            <a:off x="8189260" y="3233324"/>
            <a:ext cx="796032" cy="3183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3D2183-2123-4445-B6D9-47342DED4639}"/>
              </a:ext>
            </a:extLst>
          </p:cNvPr>
          <p:cNvCxnSpPr>
            <a:cxnSpLocks/>
          </p:cNvCxnSpPr>
          <p:nvPr/>
        </p:nvCxnSpPr>
        <p:spPr>
          <a:xfrm flipV="1">
            <a:off x="5965879" y="4379795"/>
            <a:ext cx="0" cy="5078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0F9493-DEC4-3147-A2E3-44F8552C38D8}"/>
              </a:ext>
            </a:extLst>
          </p:cNvPr>
          <p:cNvCxnSpPr>
            <a:cxnSpLocks/>
          </p:cNvCxnSpPr>
          <p:nvPr/>
        </p:nvCxnSpPr>
        <p:spPr>
          <a:xfrm>
            <a:off x="5955088" y="2355441"/>
            <a:ext cx="6442" cy="6383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Bow And Arrow">
            <a:extLst>
              <a:ext uri="{FF2B5EF4-FFF2-40B4-BE49-F238E27FC236}">
                <a16:creationId xmlns:a16="http://schemas.microsoft.com/office/drawing/2014/main" id="{38CAB28E-47DA-6B43-AECF-F59852822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9375" y="1502501"/>
            <a:ext cx="791966" cy="791966"/>
          </a:xfrm>
          <a:prstGeom prst="rect">
            <a:avLst/>
          </a:prstGeom>
        </p:spPr>
      </p:pic>
      <p:pic>
        <p:nvPicPr>
          <p:cNvPr id="39" name="Graphic 38" descr="Safe">
            <a:extLst>
              <a:ext uri="{FF2B5EF4-FFF2-40B4-BE49-F238E27FC236}">
                <a16:creationId xmlns:a16="http://schemas.microsoft.com/office/drawing/2014/main" id="{7DDF6026-0EA2-A140-96F3-7F40A7BC0C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8941" y="1743520"/>
            <a:ext cx="914400" cy="914400"/>
          </a:xfrm>
          <a:prstGeom prst="rect">
            <a:avLst/>
          </a:prstGeom>
        </p:spPr>
      </p:pic>
      <p:pic>
        <p:nvPicPr>
          <p:cNvPr id="43" name="Graphic 42" descr="Medical">
            <a:extLst>
              <a:ext uri="{FF2B5EF4-FFF2-40B4-BE49-F238E27FC236}">
                <a16:creationId xmlns:a16="http://schemas.microsoft.com/office/drawing/2014/main" id="{F971C46C-F008-DD48-925B-53F814A954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97888" y="4955471"/>
            <a:ext cx="914400" cy="914400"/>
          </a:xfrm>
          <a:prstGeom prst="rect">
            <a:avLst/>
          </a:prstGeom>
        </p:spPr>
      </p:pic>
      <p:pic>
        <p:nvPicPr>
          <p:cNvPr id="45" name="Graphic 44" descr="Abacus">
            <a:extLst>
              <a:ext uri="{FF2B5EF4-FFF2-40B4-BE49-F238E27FC236}">
                <a16:creationId xmlns:a16="http://schemas.microsoft.com/office/drawing/2014/main" id="{5D8927E2-DBBE-C447-A59F-887A38C1B3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46509" y="2801758"/>
            <a:ext cx="914400" cy="914400"/>
          </a:xfrm>
          <a:prstGeom prst="rect">
            <a:avLst/>
          </a:prstGeom>
        </p:spPr>
      </p:pic>
      <p:pic>
        <p:nvPicPr>
          <p:cNvPr id="47" name="Graphic 46" descr="Building Brick Wall">
            <a:extLst>
              <a:ext uri="{FF2B5EF4-FFF2-40B4-BE49-F238E27FC236}">
                <a16:creationId xmlns:a16="http://schemas.microsoft.com/office/drawing/2014/main" id="{ADC31368-CC28-F54B-9384-297968B7D0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15875" y="4756837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F2F6D3-A887-EF47-AB45-011F2CF8B971}"/>
              </a:ext>
            </a:extLst>
          </p:cNvPr>
          <p:cNvCxnSpPr>
            <a:cxnSpLocks/>
          </p:cNvCxnSpPr>
          <p:nvPr/>
        </p:nvCxnSpPr>
        <p:spPr>
          <a:xfrm flipV="1">
            <a:off x="4207824" y="4093164"/>
            <a:ext cx="633542" cy="5732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4B6E94-1E6B-EE4B-94D3-7934DDEB0BC1}"/>
              </a:ext>
            </a:extLst>
          </p:cNvPr>
          <p:cNvSpPr txBox="1"/>
          <p:nvPr/>
        </p:nvSpPr>
        <p:spPr>
          <a:xfrm>
            <a:off x="2754976" y="2680116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Natural hazard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CF09C-8E04-AC40-A938-982504AB30F0}"/>
              </a:ext>
            </a:extLst>
          </p:cNvPr>
          <p:cNvSpPr txBox="1"/>
          <p:nvPr/>
        </p:nvSpPr>
        <p:spPr>
          <a:xfrm>
            <a:off x="2794185" y="5525476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Food security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6F037F-33C7-2E49-97F1-F2712316D42D}"/>
              </a:ext>
            </a:extLst>
          </p:cNvPr>
          <p:cNvSpPr txBox="1"/>
          <p:nvPr/>
        </p:nvSpPr>
        <p:spPr>
          <a:xfrm>
            <a:off x="5150103" y="1182318"/>
            <a:ext cx="24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Conflict and fragility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B91E91-BE32-314D-B979-143AB92F46BC}"/>
              </a:ext>
            </a:extLst>
          </p:cNvPr>
          <p:cNvSpPr txBox="1"/>
          <p:nvPr/>
        </p:nvSpPr>
        <p:spPr>
          <a:xfrm>
            <a:off x="7608941" y="1465614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Fiscal risk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4DA1D6-C1A4-A34C-BF39-2D3E774E811B}"/>
              </a:ext>
            </a:extLst>
          </p:cNvPr>
          <p:cNvSpPr txBox="1"/>
          <p:nvPr/>
        </p:nvSpPr>
        <p:spPr>
          <a:xfrm>
            <a:off x="8407497" y="3665351"/>
            <a:ext cx="268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Macro-economic exposure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99CFD-CAEA-3C47-AAA8-11D35BE3CB82}"/>
              </a:ext>
            </a:extLst>
          </p:cNvPr>
          <p:cNvSpPr txBox="1"/>
          <p:nvPr/>
        </p:nvSpPr>
        <p:spPr>
          <a:xfrm>
            <a:off x="7489250" y="5566598"/>
            <a:ext cx="294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Socioeconomic vulnerability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8A69DC-C6A4-424C-99AD-80F2E635429E}"/>
              </a:ext>
            </a:extLst>
          </p:cNvPr>
          <p:cNvSpPr txBox="1"/>
          <p:nvPr/>
        </p:nvSpPr>
        <p:spPr>
          <a:xfrm>
            <a:off x="4932407" y="5787728"/>
            <a:ext cx="304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COVID response capacity</a:t>
            </a:r>
          </a:p>
        </p:txBody>
      </p:sp>
    </p:spTree>
    <p:extLst>
      <p:ext uri="{BB962C8B-B14F-4D97-AF65-F5344CB8AC3E}">
        <p14:creationId xmlns:p14="http://schemas.microsoft.com/office/powerpoint/2010/main" val="231272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179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Jones3,L (pgr)</dc:creator>
  <cp:lastModifiedBy>Jones3,L (pgr)</cp:lastModifiedBy>
  <cp:revision>14</cp:revision>
  <dcterms:created xsi:type="dcterms:W3CDTF">2020-09-03T19:35:38Z</dcterms:created>
  <dcterms:modified xsi:type="dcterms:W3CDTF">2020-09-10T17:24:35Z</dcterms:modified>
</cp:coreProperties>
</file>