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AA1A-118D-2447-9014-6A8C6E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3A293-03A9-E04B-B0D6-22A651FB4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9E66-C0D1-624F-9AAB-7DF639A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A167-E33E-A540-8BCD-5AFE26BD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BB08-081A-E74B-A8B5-31627257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F1DE-C219-1D49-936F-18C4121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5E6BD-CBF5-6C4C-B2B7-D0689736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B9AF-5683-274D-9F12-45010730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666D-E586-1343-AD3F-CC80608E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5BE7-3C4B-7A41-9777-3852EAC9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9CC0A-91A3-9F4B-AAA9-5303AAC1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FFC4-0B3E-6042-BB74-052D494B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A6FA-E556-C542-A2F3-A50F33C2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5F41-F0D5-754A-A106-937F32E2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75E9-38C2-1242-A7E9-9682B342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50E9-CDE2-D845-BB18-1C9FF719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8B0-34A5-F04A-A73B-1388F90E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6D50-365F-B940-B745-486EBE4B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C6BC-49CB-4F4C-8A42-148AB855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2EB1-C647-FA40-A98D-D0E0C3F4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7A04-4D86-6641-B32F-A693180A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8DD85-20AD-AD45-AE54-DDE4E7A24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736E-019C-8647-B9F4-72A126D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42E2-317C-E240-A895-8BCB4ACA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CB46-21C2-8847-A32F-A3FB183B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1227-793F-0245-BF6C-5B78E04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A4B-DFF1-1140-8964-0E29323E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4BC-3880-024E-A4D7-5FD045D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8F4E9-323A-BD4D-95E3-85F84B15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F46C-498B-344C-97E2-82E68EB4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9C799-3DB7-A84F-A6B4-D8D2FCCC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37B0-5119-194E-A729-96E19BB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1732-21D0-0B4F-8A17-7F1474DB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DB9FC-06E6-5041-8A43-4664FDD0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656FB-A919-7846-B84E-9A1C942B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5CB7-2DAF-AC4D-9A50-F8589B3FB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35C5-E03E-E94D-84CA-A708DD0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920E5-8351-104F-B2DE-869DB6F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AA17B-562C-7E41-889B-DA125626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FCC1-9077-034E-8087-DFCA07F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8337C-F863-334B-869D-95DF445D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9E096-C388-9F4B-B06C-6E6EDB63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09995-9232-BF4C-92E7-C4EC43D1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6E132-AA86-CE40-B2E6-2AB2083F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70C7-FF0E-B641-964F-E2F56990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5AA2-6EC5-A643-83DA-9CD8F41C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B008-FF43-4640-BC51-31CA05F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6E70-CA90-C142-BA96-38541366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EF6F4-C33A-6A4B-BB93-BF66073E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35A98-3C69-314E-A3C6-A7650BEC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FF1B-8763-2E4E-B713-3D6E520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F4036-24F2-7A46-874B-1B1B55E0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5CD3-244A-2D42-BAF4-F16FFDA4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1CBC-9A1C-D64B-A8DB-245583A9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0ADDA-5616-6540-A13E-71242BE1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CA65-B684-C243-A3E4-1B39958B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6240-8D81-924B-8CEB-6ED61A12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4739-0FB4-CC44-8A13-F9BACD63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67AE4-A4A4-7C45-9453-514603B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643A-DFDC-7F4F-963F-64BE39EE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6D89-08A8-7D42-96CA-F395E5244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9198-4C26-1949-BB21-532259544341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77E-8430-0840-91CF-4B003B76D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8672-73BF-1942-B9B9-5F3AC4128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5B6E-677A-D34C-A9E4-02220A27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2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F66E79C-522A-3646-862D-0DE60521B59E}"/>
              </a:ext>
            </a:extLst>
          </p:cNvPr>
          <p:cNvSpPr/>
          <p:nvPr/>
        </p:nvSpPr>
        <p:spPr>
          <a:xfrm>
            <a:off x="514350" y="3688565"/>
            <a:ext cx="10944226" cy="295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952DB4-3C46-EB41-8805-BC28C31DFAD7}"/>
              </a:ext>
            </a:extLst>
          </p:cNvPr>
          <p:cNvSpPr/>
          <p:nvPr/>
        </p:nvSpPr>
        <p:spPr>
          <a:xfrm>
            <a:off x="514350" y="754868"/>
            <a:ext cx="10944226" cy="2714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pic>
        <p:nvPicPr>
          <p:cNvPr id="5" name="Graphic 4" descr="Baguette">
            <a:extLst>
              <a:ext uri="{FF2B5EF4-FFF2-40B4-BE49-F238E27FC236}">
                <a16:creationId xmlns:a16="http://schemas.microsoft.com/office/drawing/2014/main" id="{D8FE6040-1694-544D-BEEC-6E56EDB0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214" y="4105282"/>
            <a:ext cx="914400" cy="914400"/>
          </a:xfrm>
          <a:prstGeom prst="rect">
            <a:avLst/>
          </a:prstGeom>
        </p:spPr>
      </p:pic>
      <p:pic>
        <p:nvPicPr>
          <p:cNvPr id="11" name="Graphic 10" descr="Cloud With Lightning And Rain">
            <a:extLst>
              <a:ext uri="{FF2B5EF4-FFF2-40B4-BE49-F238E27FC236}">
                <a16:creationId xmlns:a16="http://schemas.microsoft.com/office/drawing/2014/main" id="{22B57166-4F7E-6F46-955E-7E10DD70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75" y="850107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">
            <a:extLst>
              <a:ext uri="{FF2B5EF4-FFF2-40B4-BE49-F238E27FC236}">
                <a16:creationId xmlns:a16="http://schemas.microsoft.com/office/drawing/2014/main" id="{4BE9AD02-A2F5-6E4C-9DE9-8145D4F57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1131095"/>
            <a:ext cx="914400" cy="9144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5D299944-483F-B640-B77A-17A34862A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2012155"/>
            <a:ext cx="914400" cy="91440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2361F394-AA5C-2140-BB55-D561BCCA67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3667135"/>
            <a:ext cx="914400" cy="914400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5B9D7F47-BA4E-3E42-B89C-321F5B0A6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4655353"/>
            <a:ext cx="914400" cy="914400"/>
          </a:xfrm>
          <a:prstGeom prst="rect">
            <a:avLst/>
          </a:prstGeom>
        </p:spPr>
      </p:pic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4E5C8933-D0A8-744C-8CB0-B311047E5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900" y="5653098"/>
            <a:ext cx="914400" cy="914400"/>
          </a:xfrm>
          <a:prstGeom prst="rect">
            <a:avLst/>
          </a:prstGeom>
        </p:spPr>
      </p:pic>
      <p:pic>
        <p:nvPicPr>
          <p:cNvPr id="22" name="Graphic 21" descr="Badge 10">
            <a:extLst>
              <a:ext uri="{FF2B5EF4-FFF2-40B4-BE49-F238E27FC236}">
                <a16:creationId xmlns:a16="http://schemas.microsoft.com/office/drawing/2014/main" id="{04BE9544-A803-7545-B74B-B76992B83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0812" y="1764507"/>
            <a:ext cx="561975" cy="561975"/>
          </a:xfrm>
          <a:prstGeom prst="rect">
            <a:avLst/>
          </a:prstGeom>
        </p:spPr>
      </p:pic>
      <p:pic>
        <p:nvPicPr>
          <p:cNvPr id="23" name="Graphic 22" descr="Badge 10">
            <a:extLst>
              <a:ext uri="{FF2B5EF4-FFF2-40B4-BE49-F238E27FC236}">
                <a16:creationId xmlns:a16="http://schemas.microsoft.com/office/drawing/2014/main" id="{19DEE6EA-EF5E-D249-B1BA-FADB0B1913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0813" y="4769657"/>
            <a:ext cx="561975" cy="561975"/>
          </a:xfrm>
          <a:prstGeom prst="rect">
            <a:avLst/>
          </a:prstGeom>
        </p:spPr>
      </p:pic>
      <p:pic>
        <p:nvPicPr>
          <p:cNvPr id="25" name="Graphic 24" descr="Blender">
            <a:extLst>
              <a:ext uri="{FF2B5EF4-FFF2-40B4-BE49-F238E27FC236}">
                <a16:creationId xmlns:a16="http://schemas.microsoft.com/office/drawing/2014/main" id="{D8E15122-BD7F-0045-B57E-52AD6B3EE4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71961" y="1588294"/>
            <a:ext cx="914400" cy="914400"/>
          </a:xfrm>
          <a:prstGeom prst="rect">
            <a:avLst/>
          </a:prstGeom>
        </p:spPr>
      </p:pic>
      <p:pic>
        <p:nvPicPr>
          <p:cNvPr id="26" name="Graphic 25" descr="Blender">
            <a:extLst>
              <a:ext uri="{FF2B5EF4-FFF2-40B4-BE49-F238E27FC236}">
                <a16:creationId xmlns:a16="http://schemas.microsoft.com/office/drawing/2014/main" id="{C82C2CDD-B654-C54A-94C6-4BC822FA1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05301" y="4593444"/>
            <a:ext cx="914400" cy="914400"/>
          </a:xfrm>
          <a:prstGeom prst="rect">
            <a:avLst/>
          </a:prstGeom>
        </p:spPr>
      </p:pic>
      <p:pic>
        <p:nvPicPr>
          <p:cNvPr id="27" name="Graphic 26" descr="Cloud With Lightning And Rain">
            <a:extLst>
              <a:ext uri="{FF2B5EF4-FFF2-40B4-BE49-F238E27FC236}">
                <a16:creationId xmlns:a16="http://schemas.microsoft.com/office/drawing/2014/main" id="{FBF546AD-411C-0745-8715-C9E4EF5D1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75" y="2326482"/>
            <a:ext cx="914400" cy="914400"/>
          </a:xfrm>
          <a:prstGeom prst="rect">
            <a:avLst/>
          </a:prstGeom>
        </p:spPr>
      </p:pic>
      <p:pic>
        <p:nvPicPr>
          <p:cNvPr id="28" name="Graphic 27" descr="Baguette">
            <a:extLst>
              <a:ext uri="{FF2B5EF4-FFF2-40B4-BE49-F238E27FC236}">
                <a16:creationId xmlns:a16="http://schemas.microsoft.com/office/drawing/2014/main" id="{B5243BA8-7535-1D4A-AE52-DB96EADC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875" y="553403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9E2427-F88E-D846-94C8-B121A60934F8}"/>
              </a:ext>
            </a:extLst>
          </p:cNvPr>
          <p:cNvSpPr txBox="1"/>
          <p:nvPr/>
        </p:nvSpPr>
        <p:spPr>
          <a:xfrm>
            <a:off x="7186614" y="1064298"/>
            <a:ext cx="427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Existing Natural Hazard Risk (static)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DDE136-FFB9-3048-99CB-83A857AC3CD7}"/>
              </a:ext>
            </a:extLst>
          </p:cNvPr>
          <p:cNvSpPr/>
          <p:nvPr/>
        </p:nvSpPr>
        <p:spPr>
          <a:xfrm>
            <a:off x="7186614" y="2554840"/>
            <a:ext cx="393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aramond" panose="02020404030301010803" pitchFamily="18" charset="0"/>
              </a:rPr>
              <a:t>Emerging Natural Hazard Risk (dynamic)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13D75-B6D6-EB4B-B334-9E8C4ED4A567}"/>
              </a:ext>
            </a:extLst>
          </p:cNvPr>
          <p:cNvSpPr txBox="1"/>
          <p:nvPr/>
        </p:nvSpPr>
        <p:spPr>
          <a:xfrm>
            <a:off x="7196138" y="4303160"/>
            <a:ext cx="427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Existing Food Security Risk (static)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A4EB3C-06E1-4D4D-B323-DD3A9E2B0904}"/>
              </a:ext>
            </a:extLst>
          </p:cNvPr>
          <p:cNvSpPr/>
          <p:nvPr/>
        </p:nvSpPr>
        <p:spPr>
          <a:xfrm>
            <a:off x="7196138" y="5793702"/>
            <a:ext cx="375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Emerging Food Security Risk (dynamic)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A535C1-399A-364F-A3C1-EAE0327FF30C}"/>
              </a:ext>
            </a:extLst>
          </p:cNvPr>
          <p:cNvCxnSpPr/>
          <p:nvPr/>
        </p:nvCxnSpPr>
        <p:spPr>
          <a:xfrm flipV="1">
            <a:off x="5357813" y="1433630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B7380-C050-A24F-B851-F6B37FD0B17C}"/>
              </a:ext>
            </a:extLst>
          </p:cNvPr>
          <p:cNvCxnSpPr>
            <a:cxnSpLocks/>
          </p:cNvCxnSpPr>
          <p:nvPr/>
        </p:nvCxnSpPr>
        <p:spPr>
          <a:xfrm>
            <a:off x="5357813" y="2128969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EF3332-32C3-0046-A3A0-D922F8510A52}"/>
              </a:ext>
            </a:extLst>
          </p:cNvPr>
          <p:cNvCxnSpPr/>
          <p:nvPr/>
        </p:nvCxnSpPr>
        <p:spPr>
          <a:xfrm flipV="1">
            <a:off x="5272088" y="4687551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2CF529-2C15-844B-A585-339950F14C02}"/>
              </a:ext>
            </a:extLst>
          </p:cNvPr>
          <p:cNvCxnSpPr>
            <a:cxnSpLocks/>
          </p:cNvCxnSpPr>
          <p:nvPr/>
        </p:nvCxnSpPr>
        <p:spPr>
          <a:xfrm>
            <a:off x="5272088" y="5382890"/>
            <a:ext cx="881062" cy="37372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3E470C-5368-324E-9D34-98EEDAE4069C}"/>
              </a:ext>
            </a:extLst>
          </p:cNvPr>
          <p:cNvCxnSpPr/>
          <p:nvPr/>
        </p:nvCxnSpPr>
        <p:spPr>
          <a:xfrm flipV="1">
            <a:off x="1695447" y="2171817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BF772-7238-344C-820B-525EF7E462B5}"/>
              </a:ext>
            </a:extLst>
          </p:cNvPr>
          <p:cNvCxnSpPr>
            <a:cxnSpLocks/>
          </p:cNvCxnSpPr>
          <p:nvPr/>
        </p:nvCxnSpPr>
        <p:spPr>
          <a:xfrm>
            <a:off x="1671638" y="1615856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819E90-0999-D643-B656-F19266EDAA5F}"/>
              </a:ext>
            </a:extLst>
          </p:cNvPr>
          <p:cNvCxnSpPr>
            <a:cxnSpLocks/>
          </p:cNvCxnSpPr>
          <p:nvPr/>
        </p:nvCxnSpPr>
        <p:spPr>
          <a:xfrm>
            <a:off x="1757364" y="421042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A9250-DD05-C64D-B6A4-73A46AB84F31}"/>
              </a:ext>
            </a:extLst>
          </p:cNvPr>
          <p:cNvCxnSpPr>
            <a:cxnSpLocks/>
          </p:cNvCxnSpPr>
          <p:nvPr/>
        </p:nvCxnSpPr>
        <p:spPr>
          <a:xfrm flipV="1">
            <a:off x="1847850" y="533163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E08188-9AF1-F44E-9FAF-4778A74EDDB1}"/>
              </a:ext>
            </a:extLst>
          </p:cNvPr>
          <p:cNvCxnSpPr>
            <a:cxnSpLocks/>
          </p:cNvCxnSpPr>
          <p:nvPr/>
        </p:nvCxnSpPr>
        <p:spPr>
          <a:xfrm flipV="1">
            <a:off x="1757364" y="507693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0B41E-6E02-E049-A4FB-7DB8DB61BB7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02805" y="2045494"/>
            <a:ext cx="869156" cy="19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B9EEED-E0F5-B84B-969D-DF5F3E0B363D}"/>
              </a:ext>
            </a:extLst>
          </p:cNvPr>
          <p:cNvCxnSpPr>
            <a:cxnSpLocks/>
          </p:cNvCxnSpPr>
          <p:nvPr/>
        </p:nvCxnSpPr>
        <p:spPr>
          <a:xfrm>
            <a:off x="3486148" y="5050644"/>
            <a:ext cx="76200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401F9D-4625-D34F-A6BE-001A41997986}"/>
              </a:ext>
            </a:extLst>
          </p:cNvPr>
          <p:cNvSpPr txBox="1"/>
          <p:nvPr/>
        </p:nvSpPr>
        <p:spPr>
          <a:xfrm>
            <a:off x="41669" y="139659"/>
            <a:ext cx="37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1: INDICATOR SELECTION</a:t>
            </a:r>
          </a:p>
          <a:p>
            <a:r>
              <a:rPr lang="en-US" sz="1600" b="1" dirty="0">
                <a:latin typeface="Garamond" panose="02020404030301010803" pitchFamily="18" charset="0"/>
              </a:rPr>
              <a:t>(</a:t>
            </a:r>
            <a:r>
              <a:rPr lang="en-US" sz="1600" b="1" i="1" dirty="0">
                <a:latin typeface="Garamond" panose="02020404030301010803" pitchFamily="18" charset="0"/>
              </a:rPr>
              <a:t>separation into exposure &amp; sensitivity)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C8A5A-618B-D34B-9D4E-1F188B18D371}"/>
              </a:ext>
            </a:extLst>
          </p:cNvPr>
          <p:cNvSpPr txBox="1"/>
          <p:nvPr/>
        </p:nvSpPr>
        <p:spPr>
          <a:xfrm>
            <a:off x="709604" y="2877061"/>
            <a:ext cx="496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2: BOUNDED NORMALISATION</a:t>
            </a:r>
          </a:p>
          <a:p>
            <a:pPr algn="ctr"/>
            <a:r>
              <a:rPr lang="en-US" sz="1600" b="1" i="1" dirty="0">
                <a:latin typeface="Garamond" panose="02020404030301010803" pitchFamily="18" charset="0"/>
              </a:rPr>
              <a:t>(with high and low risk thresholds for each indicator)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37E31-C78F-0049-BEAE-A3BDF802C934}"/>
              </a:ext>
            </a:extLst>
          </p:cNvPr>
          <p:cNvSpPr txBox="1"/>
          <p:nvPr/>
        </p:nvSpPr>
        <p:spPr>
          <a:xfrm>
            <a:off x="2690812" y="883357"/>
            <a:ext cx="376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3: INDICATOR AGGREGATION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58E01-3AAB-644E-8827-23B5FB34026E}"/>
              </a:ext>
            </a:extLst>
          </p:cNvPr>
          <p:cNvSpPr txBox="1"/>
          <p:nvPr/>
        </p:nvSpPr>
        <p:spPr>
          <a:xfrm>
            <a:off x="6948487" y="224741"/>
            <a:ext cx="451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4: CHARACTERISTIC AGGREGATION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0A163-A4E1-B940-A764-AC44D24E7A93}"/>
              </a:ext>
            </a:extLst>
          </p:cNvPr>
          <p:cNvCxnSpPr>
            <a:cxnSpLocks/>
          </p:cNvCxnSpPr>
          <p:nvPr/>
        </p:nvCxnSpPr>
        <p:spPr>
          <a:xfrm flipH="1">
            <a:off x="1373982" y="713195"/>
            <a:ext cx="457198" cy="3762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4A83B3-925E-3449-897D-85507325E716}"/>
              </a:ext>
            </a:extLst>
          </p:cNvPr>
          <p:cNvCxnSpPr>
            <a:cxnSpLocks/>
          </p:cNvCxnSpPr>
          <p:nvPr/>
        </p:nvCxnSpPr>
        <p:spPr>
          <a:xfrm>
            <a:off x="2971799" y="2413658"/>
            <a:ext cx="69059" cy="4554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E1B7E8-012C-A94E-B842-6780CC6794DA}"/>
              </a:ext>
            </a:extLst>
          </p:cNvPr>
          <p:cNvCxnSpPr>
            <a:cxnSpLocks/>
          </p:cNvCxnSpPr>
          <p:nvPr/>
        </p:nvCxnSpPr>
        <p:spPr>
          <a:xfrm>
            <a:off x="4504132" y="1205920"/>
            <a:ext cx="155977" cy="357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A7D3A2-7C76-724C-9685-E83BB282D01D}"/>
              </a:ext>
            </a:extLst>
          </p:cNvPr>
          <p:cNvCxnSpPr>
            <a:cxnSpLocks/>
          </p:cNvCxnSpPr>
          <p:nvPr/>
        </p:nvCxnSpPr>
        <p:spPr>
          <a:xfrm flipH="1">
            <a:off x="6991350" y="590603"/>
            <a:ext cx="409575" cy="2980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3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guette">
            <a:extLst>
              <a:ext uri="{FF2B5EF4-FFF2-40B4-BE49-F238E27FC236}">
                <a16:creationId xmlns:a16="http://schemas.microsoft.com/office/drawing/2014/main" id="{D8FE6040-1694-544D-BEEC-6E56EDB0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214" y="4248162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">
            <a:extLst>
              <a:ext uri="{FF2B5EF4-FFF2-40B4-BE49-F238E27FC236}">
                <a16:creationId xmlns:a16="http://schemas.microsoft.com/office/drawing/2014/main" id="{4BE9AD02-A2F5-6E4C-9DE9-8145D4F5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" y="1131095"/>
            <a:ext cx="914400" cy="914400"/>
          </a:xfrm>
          <a:prstGeom prst="rect">
            <a:avLst/>
          </a:prstGeom>
        </p:spPr>
      </p:pic>
      <p:pic>
        <p:nvPicPr>
          <p:cNvPr id="17" name="Graphic 16" descr="Statistics">
            <a:extLst>
              <a:ext uri="{FF2B5EF4-FFF2-40B4-BE49-F238E27FC236}">
                <a16:creationId xmlns:a16="http://schemas.microsoft.com/office/drawing/2014/main" id="{5D299944-483F-B640-B77A-17A34862A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" y="2012155"/>
            <a:ext cx="914400" cy="91440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2361F394-AA5C-2140-BB55-D561BCCA6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3810015"/>
            <a:ext cx="914400" cy="914400"/>
          </a:xfrm>
          <a:prstGeom prst="rect">
            <a:avLst/>
          </a:prstGeom>
        </p:spPr>
      </p:pic>
      <p:pic>
        <p:nvPicPr>
          <p:cNvPr id="19" name="Graphic 18" descr="Statistics">
            <a:extLst>
              <a:ext uri="{FF2B5EF4-FFF2-40B4-BE49-F238E27FC236}">
                <a16:creationId xmlns:a16="http://schemas.microsoft.com/office/drawing/2014/main" id="{5B9D7F47-BA4E-3E42-B89C-321F5B0A6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" y="4798233"/>
            <a:ext cx="914400" cy="914400"/>
          </a:xfrm>
          <a:prstGeom prst="rect">
            <a:avLst/>
          </a:prstGeom>
        </p:spPr>
      </p:pic>
      <p:pic>
        <p:nvPicPr>
          <p:cNvPr id="20" name="Graphic 19" descr="Statistics">
            <a:extLst>
              <a:ext uri="{FF2B5EF4-FFF2-40B4-BE49-F238E27FC236}">
                <a16:creationId xmlns:a16="http://schemas.microsoft.com/office/drawing/2014/main" id="{4E5C8933-D0A8-744C-8CB0-B311047E5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900" y="5795978"/>
            <a:ext cx="914400" cy="914400"/>
          </a:xfrm>
          <a:prstGeom prst="rect">
            <a:avLst/>
          </a:prstGeom>
        </p:spPr>
      </p:pic>
      <p:pic>
        <p:nvPicPr>
          <p:cNvPr id="22" name="Graphic 21" descr="Badge 10">
            <a:extLst>
              <a:ext uri="{FF2B5EF4-FFF2-40B4-BE49-F238E27FC236}">
                <a16:creationId xmlns:a16="http://schemas.microsoft.com/office/drawing/2014/main" id="{04BE9544-A803-7545-B74B-B76992B83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0812" y="1764507"/>
            <a:ext cx="561975" cy="561975"/>
          </a:xfrm>
          <a:prstGeom prst="rect">
            <a:avLst/>
          </a:prstGeom>
        </p:spPr>
      </p:pic>
      <p:pic>
        <p:nvPicPr>
          <p:cNvPr id="23" name="Graphic 22" descr="Badge 10">
            <a:extLst>
              <a:ext uri="{FF2B5EF4-FFF2-40B4-BE49-F238E27FC236}">
                <a16:creationId xmlns:a16="http://schemas.microsoft.com/office/drawing/2014/main" id="{19DEE6EA-EF5E-D249-B1BA-FADB0B1913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0813" y="4912537"/>
            <a:ext cx="561975" cy="561975"/>
          </a:xfrm>
          <a:prstGeom prst="rect">
            <a:avLst/>
          </a:prstGeom>
        </p:spPr>
      </p:pic>
      <p:pic>
        <p:nvPicPr>
          <p:cNvPr id="25" name="Graphic 24" descr="Blender">
            <a:extLst>
              <a:ext uri="{FF2B5EF4-FFF2-40B4-BE49-F238E27FC236}">
                <a16:creationId xmlns:a16="http://schemas.microsoft.com/office/drawing/2014/main" id="{D8E15122-BD7F-0045-B57E-52AD6B3EE4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71961" y="1588294"/>
            <a:ext cx="914400" cy="914400"/>
          </a:xfrm>
          <a:prstGeom prst="rect">
            <a:avLst/>
          </a:prstGeom>
        </p:spPr>
      </p:pic>
      <p:pic>
        <p:nvPicPr>
          <p:cNvPr id="26" name="Graphic 25" descr="Blender">
            <a:extLst>
              <a:ext uri="{FF2B5EF4-FFF2-40B4-BE49-F238E27FC236}">
                <a16:creationId xmlns:a16="http://schemas.microsoft.com/office/drawing/2014/main" id="{C82C2CDD-B654-C54A-94C6-4BC822FA19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05301" y="4736324"/>
            <a:ext cx="914400" cy="914400"/>
          </a:xfrm>
          <a:prstGeom prst="rect">
            <a:avLst/>
          </a:prstGeom>
        </p:spPr>
      </p:pic>
      <p:pic>
        <p:nvPicPr>
          <p:cNvPr id="27" name="Graphic 26" descr="Cloud With Lightning And Rain">
            <a:extLst>
              <a:ext uri="{FF2B5EF4-FFF2-40B4-BE49-F238E27FC236}">
                <a16:creationId xmlns:a16="http://schemas.microsoft.com/office/drawing/2014/main" id="{FBF546AD-411C-0745-8715-C9E4EF5D11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38875" y="2326482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B7380-C050-A24F-B851-F6B37FD0B17C}"/>
              </a:ext>
            </a:extLst>
          </p:cNvPr>
          <p:cNvCxnSpPr>
            <a:cxnSpLocks/>
          </p:cNvCxnSpPr>
          <p:nvPr/>
        </p:nvCxnSpPr>
        <p:spPr>
          <a:xfrm>
            <a:off x="5357813" y="2128969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EF3332-32C3-0046-A3A0-D922F8510A52}"/>
              </a:ext>
            </a:extLst>
          </p:cNvPr>
          <p:cNvCxnSpPr/>
          <p:nvPr/>
        </p:nvCxnSpPr>
        <p:spPr>
          <a:xfrm flipV="1">
            <a:off x="5272088" y="4830431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3E470C-5368-324E-9D34-98EEDAE4069C}"/>
              </a:ext>
            </a:extLst>
          </p:cNvPr>
          <p:cNvCxnSpPr/>
          <p:nvPr/>
        </p:nvCxnSpPr>
        <p:spPr>
          <a:xfrm flipV="1">
            <a:off x="1695447" y="2171817"/>
            <a:ext cx="881062" cy="3308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BF772-7238-344C-820B-525EF7E462B5}"/>
              </a:ext>
            </a:extLst>
          </p:cNvPr>
          <p:cNvCxnSpPr>
            <a:cxnSpLocks/>
          </p:cNvCxnSpPr>
          <p:nvPr/>
        </p:nvCxnSpPr>
        <p:spPr>
          <a:xfrm>
            <a:off x="1671638" y="1615856"/>
            <a:ext cx="900110" cy="3024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819E90-0999-D643-B656-F19266EDAA5F}"/>
              </a:ext>
            </a:extLst>
          </p:cNvPr>
          <p:cNvCxnSpPr>
            <a:cxnSpLocks/>
          </p:cNvCxnSpPr>
          <p:nvPr/>
        </p:nvCxnSpPr>
        <p:spPr>
          <a:xfrm>
            <a:off x="1757364" y="4353308"/>
            <a:ext cx="814384" cy="54028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A9250-DD05-C64D-B6A4-73A46AB84F31}"/>
              </a:ext>
            </a:extLst>
          </p:cNvPr>
          <p:cNvCxnSpPr>
            <a:cxnSpLocks/>
          </p:cNvCxnSpPr>
          <p:nvPr/>
        </p:nvCxnSpPr>
        <p:spPr>
          <a:xfrm flipV="1">
            <a:off x="1847850" y="5474512"/>
            <a:ext cx="723898" cy="682548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E08188-9AF1-F44E-9FAF-4778A74EDDB1}"/>
              </a:ext>
            </a:extLst>
          </p:cNvPr>
          <p:cNvCxnSpPr>
            <a:cxnSpLocks/>
          </p:cNvCxnSpPr>
          <p:nvPr/>
        </p:nvCxnSpPr>
        <p:spPr>
          <a:xfrm flipV="1">
            <a:off x="1757364" y="5219818"/>
            <a:ext cx="814384" cy="2903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0B41E-6E02-E049-A4FB-7DB8DB61BB7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02805" y="2045494"/>
            <a:ext cx="869156" cy="19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B9EEED-E0F5-B84B-969D-DF5F3E0B363D}"/>
              </a:ext>
            </a:extLst>
          </p:cNvPr>
          <p:cNvCxnSpPr>
            <a:cxnSpLocks/>
          </p:cNvCxnSpPr>
          <p:nvPr/>
        </p:nvCxnSpPr>
        <p:spPr>
          <a:xfrm>
            <a:off x="3486148" y="5193524"/>
            <a:ext cx="76200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3401F9D-4625-D34F-A6BE-001A41997986}"/>
              </a:ext>
            </a:extLst>
          </p:cNvPr>
          <p:cNvSpPr txBox="1"/>
          <p:nvPr/>
        </p:nvSpPr>
        <p:spPr>
          <a:xfrm>
            <a:off x="41669" y="139659"/>
            <a:ext cx="370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1: INDICATOR SELECTION</a:t>
            </a:r>
          </a:p>
          <a:p>
            <a:r>
              <a:rPr lang="en-US" sz="1600" b="1" dirty="0">
                <a:latin typeface="Garamond" panose="02020404030301010803" pitchFamily="18" charset="0"/>
              </a:rPr>
              <a:t>(</a:t>
            </a:r>
            <a:r>
              <a:rPr lang="en-US" sz="1600" b="1" i="1" dirty="0">
                <a:latin typeface="Garamond" panose="02020404030301010803" pitchFamily="18" charset="0"/>
              </a:rPr>
              <a:t>separation into exposure &amp; sensitivity)</a:t>
            </a:r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C8A5A-618B-D34B-9D4E-1F188B18D371}"/>
              </a:ext>
            </a:extLst>
          </p:cNvPr>
          <p:cNvSpPr txBox="1"/>
          <p:nvPr/>
        </p:nvSpPr>
        <p:spPr>
          <a:xfrm>
            <a:off x="709604" y="3034229"/>
            <a:ext cx="496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</a:rPr>
              <a:t>STEP 2: BOUNDED NORMALISATION</a:t>
            </a:r>
          </a:p>
          <a:p>
            <a:pPr algn="ctr"/>
            <a:r>
              <a:rPr lang="en-US" sz="1600" b="1" i="1" dirty="0">
                <a:latin typeface="Garamond" panose="02020404030301010803" pitchFamily="18" charset="0"/>
              </a:rPr>
              <a:t>(with high and low risk thresholds for each indicator)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37E31-C78F-0049-BEAE-A3BDF802C934}"/>
              </a:ext>
            </a:extLst>
          </p:cNvPr>
          <p:cNvSpPr txBox="1"/>
          <p:nvPr/>
        </p:nvSpPr>
        <p:spPr>
          <a:xfrm>
            <a:off x="2819404" y="883357"/>
            <a:ext cx="376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3: INDICATOR AGGREGATION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958E01-3AAB-644E-8827-23B5FB34026E}"/>
              </a:ext>
            </a:extLst>
          </p:cNvPr>
          <p:cNvSpPr txBox="1"/>
          <p:nvPr/>
        </p:nvSpPr>
        <p:spPr>
          <a:xfrm>
            <a:off x="6729414" y="1427023"/>
            <a:ext cx="4510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4: CHARACTERISTIC AGGREGATION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0A163-A4E1-B940-A764-AC44D24E7A93}"/>
              </a:ext>
            </a:extLst>
          </p:cNvPr>
          <p:cNvCxnSpPr>
            <a:cxnSpLocks/>
          </p:cNvCxnSpPr>
          <p:nvPr/>
        </p:nvCxnSpPr>
        <p:spPr>
          <a:xfrm flipH="1">
            <a:off x="1373982" y="713195"/>
            <a:ext cx="457198" cy="3762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4A83B3-925E-3449-897D-85507325E716}"/>
              </a:ext>
            </a:extLst>
          </p:cNvPr>
          <p:cNvCxnSpPr>
            <a:cxnSpLocks/>
          </p:cNvCxnSpPr>
          <p:nvPr/>
        </p:nvCxnSpPr>
        <p:spPr>
          <a:xfrm>
            <a:off x="3043240" y="2340770"/>
            <a:ext cx="166693" cy="6561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E1B7E8-012C-A94E-B842-6780CC6794DA}"/>
              </a:ext>
            </a:extLst>
          </p:cNvPr>
          <p:cNvCxnSpPr>
            <a:cxnSpLocks/>
          </p:cNvCxnSpPr>
          <p:nvPr/>
        </p:nvCxnSpPr>
        <p:spPr>
          <a:xfrm>
            <a:off x="4504132" y="1205920"/>
            <a:ext cx="155977" cy="357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A7D3A2-7C76-724C-9685-E83BB282D01D}"/>
              </a:ext>
            </a:extLst>
          </p:cNvPr>
          <p:cNvCxnSpPr>
            <a:cxnSpLocks/>
          </p:cNvCxnSpPr>
          <p:nvPr/>
        </p:nvCxnSpPr>
        <p:spPr>
          <a:xfrm flipH="1">
            <a:off x="6777035" y="1755834"/>
            <a:ext cx="228606" cy="5706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6F6506-68D6-D54C-9DFA-A212FBECB19C}"/>
              </a:ext>
            </a:extLst>
          </p:cNvPr>
          <p:cNvCxnSpPr/>
          <p:nvPr/>
        </p:nvCxnSpPr>
        <p:spPr>
          <a:xfrm flipV="1">
            <a:off x="7396164" y="4003336"/>
            <a:ext cx="881062" cy="33087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CD201B-8CC9-5E43-AB85-4A3723D50D7F}"/>
              </a:ext>
            </a:extLst>
          </p:cNvPr>
          <p:cNvCxnSpPr>
            <a:cxnSpLocks/>
          </p:cNvCxnSpPr>
          <p:nvPr/>
        </p:nvCxnSpPr>
        <p:spPr>
          <a:xfrm>
            <a:off x="7389010" y="2982585"/>
            <a:ext cx="881062" cy="37372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839A37-8EFE-EC43-8A45-54FA2A635B89}"/>
              </a:ext>
            </a:extLst>
          </p:cNvPr>
          <p:cNvSpPr txBox="1"/>
          <p:nvPr/>
        </p:nvSpPr>
        <p:spPr>
          <a:xfrm>
            <a:off x="7231857" y="4661154"/>
            <a:ext cx="496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STEP 5: CALCULATION OF TOTAL RISKS FLAGS</a:t>
            </a:r>
          </a:p>
        </p:txBody>
      </p:sp>
      <p:pic>
        <p:nvPicPr>
          <p:cNvPr id="6" name="Graphic 5" descr="Flag">
            <a:extLst>
              <a:ext uri="{FF2B5EF4-FFF2-40B4-BE49-F238E27FC236}">
                <a16:creationId xmlns:a16="http://schemas.microsoft.com/office/drawing/2014/main" id="{3DC74B79-8846-6E41-9D0F-4488FFC709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17708" y="317064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45C41C3-7B47-E444-905A-4947BAD7A8D0}"/>
              </a:ext>
            </a:extLst>
          </p:cNvPr>
          <p:cNvSpPr txBox="1"/>
          <p:nvPr/>
        </p:nvSpPr>
        <p:spPr>
          <a:xfrm>
            <a:off x="9336873" y="3519022"/>
            <a:ext cx="2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Total Compound Risk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0EA8C-4643-8546-BF09-E269A21911AE}"/>
              </a:ext>
            </a:extLst>
          </p:cNvPr>
          <p:cNvCxnSpPr>
            <a:cxnSpLocks/>
          </p:cNvCxnSpPr>
          <p:nvPr/>
        </p:nvCxnSpPr>
        <p:spPr>
          <a:xfrm>
            <a:off x="8758238" y="4209629"/>
            <a:ext cx="347652" cy="4372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4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Jones3,L (pgr)</dc:creator>
  <cp:lastModifiedBy>Jones3,L (pgr)</cp:lastModifiedBy>
  <cp:revision>7</cp:revision>
  <dcterms:created xsi:type="dcterms:W3CDTF">2020-09-03T19:35:38Z</dcterms:created>
  <dcterms:modified xsi:type="dcterms:W3CDTF">2020-09-03T20:16:18Z</dcterms:modified>
</cp:coreProperties>
</file>