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300" r:id="rId9"/>
    <p:sldId id="298" r:id="rId10"/>
    <p:sldId id="299" r:id="rId11"/>
    <p:sldId id="301" r:id="rId12"/>
    <p:sldId id="302" r:id="rId13"/>
    <p:sldId id="303" r:id="rId14"/>
    <p:sldId id="304" r:id="rId15"/>
    <p:sldId id="3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01" d="100"/>
          <a:sy n="101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D9B0-9DB4-8849-965D-F13BEDDB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13925-4954-9B4C-BC47-E61C6F5F6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CBA2-F820-3C40-9C51-90C5E704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2A46-B759-BD4F-B591-54E3B49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EBDA-D49C-3146-A94E-0091D878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7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5220-EEEA-DE4F-A6BF-9C12CB02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9A5B8-D886-CE48-8EC8-33A420C5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CCD-2FA2-8248-A21A-ED0738E1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D7DD-AF99-A44D-92F2-211F8BA2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4C77-3C0E-B34E-969F-4225FC92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5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86524-E05D-4B4A-AABE-4A90D776F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14824-1A75-A942-BDB1-8BACE1363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02D4-1030-1A44-8664-D064BA13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9F0A-DBEB-B844-AEF6-ED8FEE98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9B0D-D4C6-754A-9595-25B0C385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0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176A-2CFD-4840-AD8E-87DC06C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B65D-F8EE-2540-B426-41A47C01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E84D4-40A5-C941-8A42-14A6DAD4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8325-ED80-2A4E-AA20-6D8D407B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7D7F-7BF2-1F4F-A57C-303F569A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BDF2-9C58-9C4E-9379-9A2B80DB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50C6-F0C1-C649-8965-F18E8C7E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5513-6A34-1B44-9297-FB456C5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8B9B-17FC-9B4A-A896-F1DCB17C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0F85-687F-8548-AD42-3BD560E5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E06C-A41E-FA49-BBDF-8B951970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23B7-0E45-C04E-9929-A8E52B95E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4A68-E2B9-EC44-BC7E-08F1BF50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923D-FB8D-B640-86F1-BFCC271D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9617B-1494-F34E-817F-0311A463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1ED3-0615-B24F-9F01-78D27B78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76C0-6C8F-C943-BC84-5B3740B7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5EC9-39F0-414C-A88C-0B8C93748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0312-FA6D-AE4F-A172-77811503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8CEE3-8E64-374E-9262-C4C00FE3D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C41D-DBE4-F24E-958F-EF9A6AC6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1C28-22CB-0847-9911-2F12BED6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C7E9F-BC45-9846-A68A-D7192603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1F5A6-41BB-664D-A8AF-1137E083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256-529A-6141-A79E-C2DADE7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AF7DF-B790-F948-B620-5CB3AF9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9C9AA-2AFF-5746-B8B7-7099377D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0471F-F330-E047-B497-A169125A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6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1221C-7F0F-6B45-A47E-AC2FE8B3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1D89D-4C07-0440-9A2E-9D3C08B8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BBBE-F39A-424C-A8C5-5AC7ABC4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E61C-001E-CF46-B7EA-8D77547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F548-B742-844C-B18E-69890319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4E8B-F57A-3F42-A6E6-DE09DF384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33FA9-12FC-BE41-86E3-20E3EB2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5BD1-7845-DC44-AACD-5358E5D8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DE87-EBE9-B94F-8138-23D7B386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5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8E78-2548-1840-BE77-81DABE35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6327C-22E7-8C46-9753-619CC0781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6968-FB78-774E-BA2B-2A1990C1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F2596-EB5C-614F-8B99-94E9B73E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68AE-D650-FF49-869D-19EC3D31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DD57-2879-504D-ACA6-EEF6A4A0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2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38778-FD5E-0741-81D6-A591E384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4AE0-531E-A348-ACD3-D50FB9F5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B584-F0ED-A14D-9C39-AEF7E0B83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AC5A-557E-2F43-A622-F4421E5B282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17F1-AC52-114B-AE85-9570E8A2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F8FE-7214-9F49-B546-CB947223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AC8C-7326-BA41-9CDE-984AFCC8F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0F6C1-962F-1042-B0F4-526EBC6F4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09" y="2505740"/>
            <a:ext cx="3197013" cy="27432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480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5B602-CFF8-A547-BA2F-0CF1F6B3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7359" y="422955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Quantum Support Vector Machine (QSVM)</a:t>
            </a:r>
          </a:p>
          <a:p>
            <a:pPr marL="114300"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13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5C3F-74C3-E548-9EA3-4748F407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Obtained solution:</a:t>
            </a:r>
          </a:p>
          <a:p>
            <a:r>
              <a:rPr lang="en-GB" dirty="0"/>
              <a:t>Use quantum computer a second time to estimation a kernel entries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  given a target data point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DA5CCB-F398-C449-9BED-CC1D3D15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with quantum kernel estimation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48FC989-7CF5-1B46-84A0-B49FC47D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45" y="3928272"/>
            <a:ext cx="10160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D217E4-C672-C24D-AB59-D4F4709C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74" y="1795808"/>
            <a:ext cx="3429000" cy="4699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DA3A3007-538D-6040-86B7-02005B9B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290" y="2934395"/>
            <a:ext cx="1562100" cy="6096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800B7D2-D448-8D43-B712-4C241B2B6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530" y="5059676"/>
            <a:ext cx="5599230" cy="12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C9C2-5B66-324C-8C04-11B8E90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classification protocol: Parametrized quantum circuit approach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FBD1A4-49DD-8744-8A04-78F20C304CD0}"/>
              </a:ext>
            </a:extLst>
          </p:cNvPr>
          <p:cNvGrpSpPr/>
          <p:nvPr/>
        </p:nvGrpSpPr>
        <p:grpSpPr>
          <a:xfrm>
            <a:off x="5603874" y="2984720"/>
            <a:ext cx="4768850" cy="3426943"/>
            <a:chOff x="3282950" y="2084388"/>
            <a:chExt cx="4768850" cy="3426943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1429AAC9-BEC1-1744-BF2B-75D46535F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2950" y="2084388"/>
              <a:ext cx="4768850" cy="33045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44C7EB-B71D-7843-A2B7-CEDB1FA2E72E}"/>
                </a:ext>
              </a:extLst>
            </p:cNvPr>
            <p:cNvSpPr/>
            <p:nvPr/>
          </p:nvSpPr>
          <p:spPr>
            <a:xfrm>
              <a:off x="3282950" y="2216234"/>
              <a:ext cx="425183" cy="424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FE2B5-3258-6747-831C-EC19702FB9B0}"/>
                </a:ext>
              </a:extLst>
            </p:cNvPr>
            <p:cNvSpPr/>
            <p:nvPr/>
          </p:nvSpPr>
          <p:spPr>
            <a:xfrm>
              <a:off x="4921305" y="5086434"/>
              <a:ext cx="882595" cy="424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C16D93-3C35-AC4A-A047-387A74C1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4" y="2343970"/>
            <a:ext cx="2053957" cy="431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8FFF3-9266-0249-99CB-58C3A201AAF5}"/>
              </a:ext>
            </a:extLst>
          </p:cNvPr>
          <p:cNvSpPr txBox="1"/>
          <p:nvPr/>
        </p:nvSpPr>
        <p:spPr>
          <a:xfrm>
            <a:off x="5603874" y="2374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Quantum encoding with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612135-6AB1-794B-B5A1-0B6B1120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4" y="1900107"/>
            <a:ext cx="10515600" cy="4351338"/>
          </a:xfrm>
        </p:spPr>
        <p:txBody>
          <a:bodyPr/>
          <a:lstStyle/>
          <a:p>
            <a:r>
              <a:rPr lang="en-GB" dirty="0"/>
              <a:t>Obtain classification labels directly</a:t>
            </a:r>
          </a:p>
          <a:p>
            <a:pPr marL="0" indent="0">
              <a:buNone/>
            </a:pPr>
            <a:r>
              <a:rPr lang="en-GB" dirty="0"/>
              <a:t>out of  quantum measurements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Iteratively optimise circuit </a:t>
            </a:r>
          </a:p>
          <a:p>
            <a:pPr marL="0" indent="0">
              <a:buNone/>
            </a:pPr>
            <a:r>
              <a:rPr lang="en-GB" dirty="0"/>
              <a:t>   parameters with the loss function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3B9FCDDA-0A6B-0741-9E8E-00124C8C4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" y="4994011"/>
            <a:ext cx="4757305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5353-FE90-2841-BFC5-2A5F4A95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on synthetic data set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CA9E1F3-A73C-1F4C-973D-384C1BEFB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275" y="1566462"/>
            <a:ext cx="4997450" cy="4634313"/>
          </a:xfrm>
        </p:spPr>
      </p:pic>
    </p:spTree>
    <p:extLst>
      <p:ext uri="{BB962C8B-B14F-4D97-AF65-F5344CB8AC3E}">
        <p14:creationId xmlns:p14="http://schemas.microsoft.com/office/powerpoint/2010/main" val="387444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2DF7-052E-A24E-BE2F-A6AF1C2C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synthetic data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E54F-9517-174E-A6AF-BAF90C24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set constructed from a discrete logarithm computation </a:t>
            </a:r>
          </a:p>
          <a:p>
            <a:r>
              <a:rPr lang="en-GB" dirty="0"/>
              <a:t>Nature Physics volume 17, pages1013–1017 (2021)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80F04-2134-904E-AE18-23CA0676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99" y="3086100"/>
            <a:ext cx="8352131" cy="2978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27749A-67D4-0A45-95BA-CAB9BEF1FD4E}"/>
              </a:ext>
            </a:extLst>
          </p:cNvPr>
          <p:cNvSpPr/>
          <p:nvPr/>
        </p:nvSpPr>
        <p:spPr>
          <a:xfrm>
            <a:off x="1663699" y="3004103"/>
            <a:ext cx="425183" cy="42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02170-9EDC-A149-9904-7CC800F19A0B}"/>
              </a:ext>
            </a:extLst>
          </p:cNvPr>
          <p:cNvSpPr/>
          <p:nvPr/>
        </p:nvSpPr>
        <p:spPr>
          <a:xfrm>
            <a:off x="4260905" y="3061770"/>
            <a:ext cx="425183" cy="42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AE314-7A5E-024F-BF05-7FE644180AFC}"/>
              </a:ext>
            </a:extLst>
          </p:cNvPr>
          <p:cNvSpPr/>
          <p:nvPr/>
        </p:nvSpPr>
        <p:spPr>
          <a:xfrm>
            <a:off x="6713184" y="3086100"/>
            <a:ext cx="425183" cy="42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8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E3B9-42EB-3442-9320-358B9C91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2160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300" b="1" dirty="0"/>
              <a:t>Challenge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Practical quantum advantage in real-world problems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88D0-CD34-9846-B588-3FEBC3BC4B39}"/>
              </a:ext>
            </a:extLst>
          </p:cNvPr>
          <p:cNvSpPr txBox="1"/>
          <p:nvPr/>
        </p:nvSpPr>
        <p:spPr>
          <a:xfrm>
            <a:off x="1562100" y="3429000"/>
            <a:ext cx="689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Hardware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Early heuristic could be rewarding </a:t>
            </a:r>
          </a:p>
        </p:txBody>
      </p:sp>
    </p:spTree>
    <p:extLst>
      <p:ext uri="{BB962C8B-B14F-4D97-AF65-F5344CB8AC3E}">
        <p14:creationId xmlns:p14="http://schemas.microsoft.com/office/powerpoint/2010/main" val="422857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DCD-5EB7-BC45-9320-F3A5103D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/>
              <a:t>To be continued…</a:t>
            </a:r>
          </a:p>
        </p:txBody>
      </p:sp>
      <p:pic>
        <p:nvPicPr>
          <p:cNvPr id="19" name="Picture 4" descr="Blue blocks and networks technology background">
            <a:extLst>
              <a:ext uri="{FF2B5EF4-FFF2-40B4-BE49-F238E27FC236}">
                <a16:creationId xmlns:a16="http://schemas.microsoft.com/office/drawing/2014/main" id="{CC77445C-DB63-4CF2-BA8C-23557DFB1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r="4037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CDA9EA7-CCF6-DF4A-88C8-327320BB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GB" dirty="0"/>
              <a:t>More on </a:t>
            </a:r>
            <a:r>
              <a:rPr lang="en-GB"/>
              <a:t>quantum ML algorithms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72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5B84-7713-2F4D-A022-234CBB80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3BA98-5DD6-D944-81D6-863B3156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376" y="765980"/>
            <a:ext cx="3073556" cy="3590119"/>
          </a:xfrm>
          <a:prstGeom prst="rect">
            <a:avLst/>
          </a:prstGeom>
        </p:spPr>
      </p:pic>
      <p:pic>
        <p:nvPicPr>
          <p:cNvPr id="6" name="Picture 5" descr="A picture containing text, clock, gauge, device&#10;&#10;Description automatically generated">
            <a:extLst>
              <a:ext uri="{FF2B5EF4-FFF2-40B4-BE49-F238E27FC236}">
                <a16:creationId xmlns:a16="http://schemas.microsoft.com/office/drawing/2014/main" id="{1CB9F1C0-BDA0-5646-A78E-AAA28C40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298559"/>
            <a:ext cx="10795000" cy="2349500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F95E10-479B-B54D-8361-D3C73BA8F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43723"/>
            <a:ext cx="7797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4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011E-7E8A-8E43-8471-FF5B7124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QSVM: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242-C8B8-FA40-ACAC-194F493E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HK" dirty="0"/>
              <a:t>Phys. Rev. Lett. 122, 040504</a:t>
            </a:r>
          </a:p>
          <a:p>
            <a:r>
              <a:rPr lang="en-GB" dirty="0"/>
              <a:t>Nature volume 567, pages209–212 (2019)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B5352-8A35-1242-B879-B358641BD176}"/>
              </a:ext>
            </a:extLst>
          </p:cNvPr>
          <p:cNvSpPr txBox="1"/>
          <p:nvPr/>
        </p:nvSpPr>
        <p:spPr>
          <a:xfrm>
            <a:off x="838200" y="1690688"/>
            <a:ext cx="277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Main References: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56976-7692-7F4A-ADEC-BAB4E6FB26F0}"/>
              </a:ext>
            </a:extLst>
          </p:cNvPr>
          <p:cNvSpPr txBox="1"/>
          <p:nvPr/>
        </p:nvSpPr>
        <p:spPr>
          <a:xfrm>
            <a:off x="838200" y="3727174"/>
            <a:ext cx="451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Supervised leaning setup:</a:t>
            </a:r>
          </a:p>
        </p:txBody>
      </p:sp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9B2FEA8-4502-2743-B41E-618C7404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62" y="4365797"/>
            <a:ext cx="2765591" cy="52322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538CBB1-0BCC-734A-AB1A-766645B2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66" y="4397595"/>
            <a:ext cx="2014329" cy="48048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2567043-5AF9-D444-BEE6-E1E47F8D8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939" y="4306679"/>
            <a:ext cx="1588346" cy="523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F35BE9-D7A3-2045-982A-9B121FE40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664" y="4416149"/>
            <a:ext cx="357988" cy="395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1F84EC-8935-8646-98A1-C8805A85C67D}"/>
              </a:ext>
            </a:extLst>
          </p:cNvPr>
          <p:cNvSpPr txBox="1"/>
          <p:nvPr/>
        </p:nvSpPr>
        <p:spPr>
          <a:xfrm>
            <a:off x="4553398" y="4365797"/>
            <a:ext cx="23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&amp;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6D645A7-4C7D-8A46-80A7-F9F1E97F2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709" y="4959987"/>
            <a:ext cx="4540949" cy="6269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DBD632-8F89-D741-B787-3F121499E6CF}"/>
              </a:ext>
            </a:extLst>
          </p:cNvPr>
          <p:cNvSpPr txBox="1"/>
          <p:nvPr/>
        </p:nvSpPr>
        <p:spPr>
          <a:xfrm>
            <a:off x="1451062" y="5001307"/>
            <a:ext cx="378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Unknown 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7E15E-6540-424D-8B17-CE501BE86ADC}"/>
              </a:ext>
            </a:extLst>
          </p:cNvPr>
          <p:cNvSpPr txBox="1"/>
          <p:nvPr/>
        </p:nvSpPr>
        <p:spPr>
          <a:xfrm>
            <a:off x="1451061" y="5618124"/>
            <a:ext cx="378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Inferred Map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A8D000-C5C2-5746-B6E2-646F5B0C4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871" y="5527265"/>
            <a:ext cx="3723989" cy="6140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CD4AC8-B8E1-0D4A-A7F4-C2456E14AFA5}"/>
              </a:ext>
            </a:extLst>
          </p:cNvPr>
          <p:cNvSpPr txBox="1"/>
          <p:nvPr/>
        </p:nvSpPr>
        <p:spPr>
          <a:xfrm>
            <a:off x="1451060" y="6141327"/>
            <a:ext cx="378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Goal: </a:t>
            </a:r>
          </a:p>
        </p:txBody>
      </p:sp>
      <p:pic>
        <p:nvPicPr>
          <p:cNvPr id="23" name="Picture 22" descr="Text&#10;&#10;Description automatically generated with low confidence">
            <a:extLst>
              <a:ext uri="{FF2B5EF4-FFF2-40B4-BE49-F238E27FC236}">
                <a16:creationId xmlns:a16="http://schemas.microsoft.com/office/drawing/2014/main" id="{E0556F16-803B-0649-921F-48867712E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2274" y="6120348"/>
            <a:ext cx="2623966" cy="5651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A7F45C-AB76-874B-8B4D-42274CFCFACB}"/>
              </a:ext>
            </a:extLst>
          </p:cNvPr>
          <p:cNvSpPr txBox="1"/>
          <p:nvPr/>
        </p:nvSpPr>
        <p:spPr>
          <a:xfrm>
            <a:off x="5350566" y="6114136"/>
            <a:ext cx="378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with high probability for</a:t>
            </a: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A236849B-8782-9048-8254-A05EF66B7A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0077" y="6127193"/>
            <a:ext cx="1172466" cy="5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E2B1AC-7BCB-0841-8A5E-F10C2623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QSVM: Quantum feature map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53F93-2B60-704C-BB17-CC891D4C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80" y="1427930"/>
            <a:ext cx="5449800" cy="52551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0DC6472-68FB-3E4D-98E7-16484D17FCA1}"/>
              </a:ext>
            </a:extLst>
          </p:cNvPr>
          <p:cNvGrpSpPr/>
          <p:nvPr/>
        </p:nvGrpSpPr>
        <p:grpSpPr>
          <a:xfrm>
            <a:off x="4000500" y="2297113"/>
            <a:ext cx="4191000" cy="3298190"/>
            <a:chOff x="2576838" y="2553412"/>
            <a:chExt cx="4907174" cy="3548938"/>
          </a:xfrm>
        </p:grpSpPr>
        <p:pic>
          <p:nvPicPr>
            <p:cNvPr id="12" name="Picture 11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5EDBCE84-F831-CA47-B137-A2F16682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838" y="2553412"/>
              <a:ext cx="4907174" cy="354893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90FEC9-7C6B-954A-9A58-93BF1B1D08E3}"/>
                </a:ext>
              </a:extLst>
            </p:cNvPr>
            <p:cNvSpPr/>
            <p:nvPr/>
          </p:nvSpPr>
          <p:spPr>
            <a:xfrm>
              <a:off x="2733040" y="2753360"/>
              <a:ext cx="4978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988DB80-FC60-DF4D-A70F-034C765D48CB}"/>
              </a:ext>
            </a:extLst>
          </p:cNvPr>
          <p:cNvSpPr txBox="1"/>
          <p:nvPr/>
        </p:nvSpPr>
        <p:spPr>
          <a:xfrm>
            <a:off x="340916" y="2417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Single qubit illustration: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3C00A3-89AF-914C-863A-5B5BB1BEC06A}"/>
              </a:ext>
            </a:extLst>
          </p:cNvPr>
          <p:cNvCxnSpPr/>
          <p:nvPr/>
        </p:nvCxnSpPr>
        <p:spPr>
          <a:xfrm flipH="1" flipV="1">
            <a:off x="8274764" y="4721702"/>
            <a:ext cx="1056640" cy="626110"/>
          </a:xfrm>
          <a:prstGeom prst="straightConnector1">
            <a:avLst/>
          </a:prstGeom>
          <a:ln w="3175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F003B9-FFCE-BF48-A49D-16B4F3260C4F}"/>
              </a:ext>
            </a:extLst>
          </p:cNvPr>
          <p:cNvSpPr txBox="1"/>
          <p:nvPr/>
        </p:nvSpPr>
        <p:spPr>
          <a:xfrm>
            <a:off x="8803084" y="560519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Classical input domain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B36A7-17D7-E442-BD27-B9D521B28798}"/>
              </a:ext>
            </a:extLst>
          </p:cNvPr>
          <p:cNvSpPr txBox="1"/>
          <p:nvPr/>
        </p:nvSpPr>
        <p:spPr>
          <a:xfrm>
            <a:off x="1511088" y="56809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Quantum feature space projection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E48A5-BA69-704C-82A2-454172FE088B}"/>
              </a:ext>
            </a:extLst>
          </p:cNvPr>
          <p:cNvCxnSpPr>
            <a:cxnSpLocks/>
          </p:cNvCxnSpPr>
          <p:nvPr/>
        </p:nvCxnSpPr>
        <p:spPr>
          <a:xfrm flipV="1">
            <a:off x="3262902" y="4721702"/>
            <a:ext cx="871003" cy="789207"/>
          </a:xfrm>
          <a:prstGeom prst="straightConnector1">
            <a:avLst/>
          </a:prstGeom>
          <a:ln w="25400">
            <a:solidFill>
              <a:schemeClr val="tx1">
                <a:alpha val="6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0AA-6333-674D-802B-88D4798D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QSVM: Quantum feature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2CFB-A479-3947-8B60-65243296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Kernel entry form: </a:t>
            </a:r>
          </a:p>
          <a:p>
            <a:r>
              <a:rPr lang="en-GB" dirty="0"/>
              <a:t>Quantum feature map better not be too simple!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92A4D-F2AF-A84E-83D1-FCCC7D27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825625"/>
            <a:ext cx="4404970" cy="440497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0F5892-0634-264D-A937-207E8939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70" y="3871188"/>
            <a:ext cx="5267269" cy="1441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2AE2A-DE9F-2D40-9D85-72BFBE494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70" y="3049208"/>
            <a:ext cx="5588000" cy="59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ACD32-6D56-3742-BA36-08BF12265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139" y="5534778"/>
            <a:ext cx="2214218" cy="520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913451-CF79-6540-833A-11D5D67BC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250" y="5511295"/>
            <a:ext cx="4404970" cy="4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FA6E4F1-E5E6-9845-9FDF-8DDA7B28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10" y="1058156"/>
            <a:ext cx="5225981" cy="3242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E1B39-34FE-144B-BF04-C24AF2F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QSVM: Quantum feature map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A0280C8-2A46-F141-AEE1-849FF2AA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2" y="1934538"/>
            <a:ext cx="6572181" cy="414986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2C809AD-D123-4349-AD18-30C4522D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523" y="4009470"/>
            <a:ext cx="4633877" cy="28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6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1EA9-DAB4-4540-9484-5AA34614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with quantum kernel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3F60-9790-384F-91F8-2C27FF5F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520825"/>
            <a:ext cx="10515600" cy="4351338"/>
          </a:xfrm>
        </p:spPr>
        <p:txBody>
          <a:bodyPr/>
          <a:lstStyle/>
          <a:p>
            <a:r>
              <a:rPr lang="en-GB" dirty="0"/>
              <a:t>Use quantum computer to estimate the kernel entries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DF4C51D-3EC3-8847-9447-26898914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49" y="1825625"/>
            <a:ext cx="1795547" cy="550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88F6C-0D94-7F4F-AF3F-EFABC085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642938"/>
            <a:ext cx="10629900" cy="6858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E4F69BE-D7E0-774F-A747-518D58918AAC}"/>
              </a:ext>
            </a:extLst>
          </p:cNvPr>
          <p:cNvSpPr/>
          <p:nvPr/>
        </p:nvSpPr>
        <p:spPr>
          <a:xfrm rot="5400000">
            <a:off x="9765258" y="2714230"/>
            <a:ext cx="685798" cy="1914816"/>
          </a:xfrm>
          <a:prstGeom prst="righ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07DA3-AF30-6645-BA0F-795BE7FE540C}"/>
              </a:ext>
            </a:extLst>
          </p:cNvPr>
          <p:cNvSpPr txBox="1"/>
          <p:nvPr/>
        </p:nvSpPr>
        <p:spPr>
          <a:xfrm>
            <a:off x="9478678" y="4081519"/>
            <a:ext cx="22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defined  quantum circuit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17E89B7-13A6-4C44-BA3D-ACFC55963706}"/>
              </a:ext>
            </a:extLst>
          </p:cNvPr>
          <p:cNvSpPr/>
          <p:nvPr/>
        </p:nvSpPr>
        <p:spPr>
          <a:xfrm rot="5400000">
            <a:off x="8794536" y="3316280"/>
            <a:ext cx="685798" cy="4041790"/>
          </a:xfrm>
          <a:prstGeom prst="righ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CB3D2-5A60-8143-B08B-2E002E432778}"/>
              </a:ext>
            </a:extLst>
          </p:cNvPr>
          <p:cNvSpPr txBox="1"/>
          <p:nvPr/>
        </p:nvSpPr>
        <p:spPr>
          <a:xfrm>
            <a:off x="8315002" y="5815404"/>
            <a:ext cx="2981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 with a “SWAP Test”, or directly as in the following slide…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FEEBB6-D170-B541-ABAD-C57FF69B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20" y="4404684"/>
            <a:ext cx="4916557" cy="21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0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FAEF-CD45-4B46-B053-5E574358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with quantum kernel estimation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22DA583-A197-D743-8056-A603E742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03" y="2053190"/>
            <a:ext cx="9357594" cy="3154846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FAD48127-23BC-F443-99EB-094F3A27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5355936"/>
            <a:ext cx="4959350" cy="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5EEB-A1DE-7A41-87F6-09CE0183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Classically optimize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E2AB97-9DE6-F844-ABBC-F2D23F73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with quantum kernel estimation</a:t>
            </a:r>
          </a:p>
        </p:txBody>
      </p:sp>
      <p:pic>
        <p:nvPicPr>
          <p:cNvPr id="6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FFCECEBE-EB39-7B4F-8F30-6330B46A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23" y="2504661"/>
            <a:ext cx="7930442" cy="1331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A22459-25FF-714D-B8CF-14C87F8C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93" y="3836491"/>
            <a:ext cx="9425413" cy="93071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73D4C65-3323-3945-A6D6-97BF94C2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408" y="5452144"/>
            <a:ext cx="2077544" cy="546722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16E519-17DE-9F41-B1C5-0379440AA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571" y="5452144"/>
            <a:ext cx="3199336" cy="546722"/>
          </a:xfrm>
          <a:prstGeom prst="rect">
            <a:avLst/>
          </a:prstGeom>
        </p:spPr>
      </p:pic>
      <p:pic>
        <p:nvPicPr>
          <p:cNvPr id="14" name="Picture 13" descr="A picture containing text, seat&#10;&#10;Description automatically generated">
            <a:extLst>
              <a:ext uri="{FF2B5EF4-FFF2-40B4-BE49-F238E27FC236}">
                <a16:creationId xmlns:a16="http://schemas.microsoft.com/office/drawing/2014/main" id="{50A4BEB9-7EE9-1341-9943-FA3C66A07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228" y="5452144"/>
            <a:ext cx="1530822" cy="54672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B3E1CDDB-6CB0-E341-A93A-C369969C6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484" y="5402722"/>
            <a:ext cx="2623036" cy="5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7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241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Lecture 3</vt:lpstr>
      <vt:lpstr>Recap</vt:lpstr>
      <vt:lpstr>QSVM: Setup</vt:lpstr>
      <vt:lpstr>QSVM: Quantum feature map </vt:lpstr>
      <vt:lpstr>QSVM: Quantum feature map</vt:lpstr>
      <vt:lpstr>QSVM: Quantum feature map</vt:lpstr>
      <vt:lpstr>Classification with quantum kernel estimation</vt:lpstr>
      <vt:lpstr>Classification with quantum kernel estimation</vt:lpstr>
      <vt:lpstr>Classification with quantum kernel estimation</vt:lpstr>
      <vt:lpstr>Classification with quantum kernel estimation</vt:lpstr>
      <vt:lpstr>Alternative classification protocol: Parametrized quantum circuit approach</vt:lpstr>
      <vt:lpstr>Results on synthetic data set</vt:lpstr>
      <vt:lpstr>More synthetic data results</vt:lpstr>
      <vt:lpstr>Challenge:   Practical quantum advantage in real-world problems</vt:lpstr>
      <vt:lpstr>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Zhikuan Zhao</dc:creator>
  <cp:lastModifiedBy>Zhikuan Zhao</cp:lastModifiedBy>
  <cp:revision>7</cp:revision>
  <dcterms:created xsi:type="dcterms:W3CDTF">2022-03-07T14:19:42Z</dcterms:created>
  <dcterms:modified xsi:type="dcterms:W3CDTF">2022-03-07T23:47:57Z</dcterms:modified>
</cp:coreProperties>
</file>