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1" r:id="rId2"/>
    <p:sldId id="340" r:id="rId3"/>
    <p:sldId id="344" r:id="rId4"/>
    <p:sldId id="346" r:id="rId5"/>
    <p:sldId id="292" r:id="rId6"/>
    <p:sldId id="351" r:id="rId7"/>
    <p:sldId id="352" r:id="rId8"/>
    <p:sldId id="353" r:id="rId9"/>
    <p:sldId id="354" r:id="rId10"/>
    <p:sldId id="350" r:id="rId11"/>
    <p:sldId id="355" r:id="rId12"/>
    <p:sldId id="349" r:id="rId13"/>
    <p:sldId id="356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2725-74DA-424B-B495-8D8167D783FB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C3129-8B45-C846-A95A-04447FC8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3129-8B45-C846-A95A-04447FC87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3129-8B45-C846-A95A-04447FC87C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5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3129-8B45-C846-A95A-04447FC87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3129-8B45-C846-A95A-04447FC87C3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2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8F45-BABE-E44F-AF98-3497625A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D7CC7-C6CA-6F45-8702-EE6F4E580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F917-FF15-E449-8D6E-9357A7A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EE62-DABE-F74C-93EE-7F5118A6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E918-EABC-2B4D-8290-5B8E733C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187-DABB-DE44-B38D-B43691EE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1B73A-9981-8A4B-97BF-751826F2D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2F9D-0506-8E41-A2AA-BB65296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83FA-CBD8-2E40-8E45-DF10DD5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B478-18FA-B145-90C0-2903E19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C17E2-D838-DD46-9AC9-A2F031EE4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A9D25-1CAD-094D-9717-C4085D71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4E7C-7AB9-9448-B491-39FD49CD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8D42-A55C-264E-BF25-54BF77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E4CD-6E32-1B40-BB89-11AD7E53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4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DC0A-7A00-C043-91BC-4C5CE117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FB0E-DEEC-4547-8F83-0E4D7C8B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DCF0-4BDD-5B42-9B00-ACC3750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C108-6BBF-104B-B68B-CEDC939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C66C-9713-FD44-A0CC-71D035BA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FAC6-FE2B-8440-848E-DEDF4F17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0A37-96C2-F143-B45F-BC9D2983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BAD7-058A-E748-B06C-BDFC55C6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269A-D14C-1147-A752-1699DCF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32D8-C7EA-6B46-BAC0-2F8CA8D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9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ABB8-E882-4849-B738-1961326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B239-5AAC-C347-8740-129E10D2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12A3-366B-B14E-AF06-14FA4BDE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6115-D401-2C46-9859-689A1D0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980D-2F5F-5D4D-B67C-084BCA03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45BD-63C9-D747-9773-666F2FF4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447D-A866-CB41-8C48-5448C19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FCF3-742F-0C49-A153-CD58EFAC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B185-999A-D849-8C8A-CC998679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2E53F-684D-124A-A355-A162CFB4F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F08D7-FA6B-3D42-BC65-8AF584E18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9854-7398-9846-BEF1-29EEC925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45D2-418C-524B-9091-3744452E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0F564-F49A-2147-995B-D3BDCFF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8FA5-5DE4-7B47-B95E-FC82E0B3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DC2C5-F8AF-9749-9977-CD494437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22CF1-AFD0-3D4E-B7AD-BB57226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C7294-827A-C74A-93B8-62CD245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4D11F-7857-E746-92B4-D4171E3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E0A09-08A6-B844-832F-B6FE6959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D429-550B-314D-B35E-00EB3A0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488-2949-B74F-A901-0B30AD5F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B36-0891-994C-8F9F-8187A901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4531-F546-7B47-AF25-CD41D59E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49CE-4FC2-2B48-AC6A-38E9F263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FA7F-1E54-E24D-8224-253AACBE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D7BB-6A04-4E4A-81AD-18D5A7B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4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1C74-A80C-544F-9C0C-9957EB6B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28673-4C6A-B54D-898F-C75454BCA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B9E6-4D7D-A344-A1AB-1FDBACDA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9091-DFDA-6F48-91FC-86B3B01B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084D-EE19-5947-9FF8-64F6C161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C50C-D194-0146-AD04-388FEDB8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8661B-25CE-214D-B8DA-C25BB26A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626A-CE48-1A44-8731-634FF8EA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CCDB-D1A2-0C45-B796-2AD60E4AC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3D55-63AC-6440-B01B-3035D4ADC1CD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841D-C145-F343-9E37-0CADB4EB0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5059-8802-BE43-BEEE-BA3E0070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CA8D-BBF7-C341-AB95-C009D8CAD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atcomputsc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0F6C1-962F-1042-B0F4-526EBC6F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09" y="2505740"/>
            <a:ext cx="3197013" cy="27432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80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5B602-CFF8-A547-BA2F-0CF1F6B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691" y="474380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Intro to Quantum Neural Network (QNN)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“power</a:t>
            </a:r>
            <a:r>
              <a:rPr lang="en-US"/>
              <a:t>” of QNN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341BC-03CA-E441-BC20-3852F428614F}"/>
              </a:ext>
            </a:extLst>
          </p:cNvPr>
          <p:cNvSpPr txBox="1"/>
          <p:nvPr/>
        </p:nvSpPr>
        <p:spPr>
          <a:xfrm>
            <a:off x="3083169" y="3001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13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A48-D005-294D-A384-1A6CFED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fractals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BFC-69C2-6A49-B69E-5AE25E24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06" y="5104452"/>
            <a:ext cx="2641697" cy="9393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HK" sz="2000" dirty="0">
                <a:latin typeface="arial" panose="020B0604020202020204" pitchFamily="34" charset="0"/>
              </a:rPr>
              <a:t>D ~ 1.37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BB075-EA1D-694D-ABD3-648C6E3F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4" y="1478126"/>
            <a:ext cx="3233057" cy="268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F857E-6FF8-384C-A99E-7BE651D6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07" y="1570174"/>
            <a:ext cx="2853896" cy="2145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AB349-ADD8-2A4A-8339-048E1075A0E2}"/>
              </a:ext>
            </a:extLst>
          </p:cNvPr>
          <p:cNvSpPr txBox="1"/>
          <p:nvPr/>
        </p:nvSpPr>
        <p:spPr>
          <a:xfrm>
            <a:off x="762000" y="4409404"/>
            <a:ext cx="62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0" i="0" dirty="0">
                <a:effectLst/>
                <a:latin typeface="arial" panose="020B0604020202020204" pitchFamily="34" charset="0"/>
              </a:rPr>
              <a:t>D ~ 2.88 (</a:t>
            </a:r>
            <a:r>
              <a:rPr lang="en-HK" b="0" i="0" dirty="0" err="1">
                <a:effectLst/>
                <a:latin typeface="arial" panose="020B0604020202020204" pitchFamily="34" charset="0"/>
              </a:rPr>
              <a:t>Uahabi</a:t>
            </a:r>
            <a:r>
              <a:rPr lang="en-HK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HK" b="0" i="0" dirty="0" err="1">
                <a:effectLst/>
                <a:latin typeface="arial" panose="020B0604020202020204" pitchFamily="34" charset="0"/>
              </a:rPr>
              <a:t>Atounti</a:t>
            </a:r>
            <a:r>
              <a:rPr lang="en-HK" b="0" i="0" dirty="0">
                <a:effectLst/>
                <a:latin typeface="arial" panose="020B0604020202020204" pitchFamily="34" charset="0"/>
              </a:rPr>
              <a:t>, 2017)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2605-1E86-974A-B42E-A6E822743AE9}"/>
              </a:ext>
            </a:extLst>
          </p:cNvPr>
          <p:cNvSpPr txBox="1"/>
          <p:nvPr/>
        </p:nvSpPr>
        <p:spPr>
          <a:xfrm>
            <a:off x="7797229" y="1966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arial" panose="020B0604020202020204" pitchFamily="34" charset="0"/>
              </a:rPr>
              <a:t>D ~ </a:t>
            </a:r>
            <a:r>
              <a:rPr lang="en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1.26186 </a:t>
            </a:r>
            <a:r>
              <a:rPr lang="en-HK" dirty="0">
                <a:solidFill>
                  <a:srgbClr val="202122"/>
                </a:solidFill>
                <a:latin typeface="Arial" panose="020B0604020202020204" pitchFamily="34" charset="0"/>
              </a:rPr>
              <a:t>(Koch snowflake</a:t>
            </a:r>
            <a:r>
              <a:rPr lang="en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  <p:pic>
        <p:nvPicPr>
          <p:cNvPr id="8194" name="Picture 2" descr="Clouds">
            <a:extLst>
              <a:ext uri="{FF2B5EF4-FFF2-40B4-BE49-F238E27FC236}">
                <a16:creationId xmlns:a16="http://schemas.microsoft.com/office/drawing/2014/main" id="{44D43218-C5C3-544B-A483-409E0F6A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2101"/>
            <a:ext cx="4941358" cy="26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5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36E2-D5DE-7549-AF84-1BCBC499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Effective dimension </a:t>
            </a:r>
            <a:r>
              <a:rPr lang="en-GB" dirty="0"/>
              <a:t>as a computational generalization of fractal dimension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D75E1F7E-F724-F943-8286-EFF54FD4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4" y="1814267"/>
            <a:ext cx="6143630" cy="1614733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87E6DC-0368-C544-93CE-31D758F4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4" y="4602132"/>
            <a:ext cx="5635594" cy="1303903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14E32B3-270C-6042-AC97-39B2BDCED7C8}"/>
              </a:ext>
            </a:extLst>
          </p:cNvPr>
          <p:cNvSpPr/>
          <p:nvPr/>
        </p:nvSpPr>
        <p:spPr>
          <a:xfrm rot="5400000">
            <a:off x="2992251" y="1575228"/>
            <a:ext cx="696559" cy="50046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4F02-9DBB-5646-9EB4-79C6710DDD1E}"/>
              </a:ext>
            </a:extLst>
          </p:cNvPr>
          <p:cNvSpPr txBox="1"/>
          <p:nvPr/>
        </p:nvSpPr>
        <p:spPr>
          <a:xfrm>
            <a:off x="7355238" y="3729278"/>
            <a:ext cx="451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Correlates with generalization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Efficiently Computable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Well-defined for finite data </a:t>
            </a:r>
          </a:p>
        </p:txBody>
      </p:sp>
    </p:spTree>
    <p:extLst>
      <p:ext uri="{BB962C8B-B14F-4D97-AF65-F5344CB8AC3E}">
        <p14:creationId xmlns:p14="http://schemas.microsoft.com/office/powerpoint/2010/main" val="318664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A48-D005-294D-A384-1A6CFED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Effective dimension </a:t>
            </a:r>
            <a:r>
              <a:rPr lang="en-GB" dirty="0"/>
              <a:t>of QNN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BFC-69C2-6A49-B69E-5AE25E2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i="1" dirty="0">
                <a:hlinkClick r:id="rId3"/>
              </a:rPr>
              <a:t>Nature Computational Science</a:t>
            </a:r>
            <a:r>
              <a:rPr lang="en-HK" dirty="0"/>
              <a:t> </a:t>
            </a:r>
            <a:r>
              <a:rPr lang="en-HK" b="1" dirty="0"/>
              <a:t>volume 1</a:t>
            </a:r>
            <a:r>
              <a:rPr lang="en-HK" dirty="0"/>
              <a:t>, pages403–409 (2021)</a:t>
            </a:r>
          </a:p>
          <a:p>
            <a:r>
              <a:rPr lang="en-GB" dirty="0"/>
              <a:t>Effective dimension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6072669-D8AF-8540-A793-7DBA87E3A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1" y="2796833"/>
            <a:ext cx="10033687" cy="37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1A1A-4C1D-594F-BE49-4DA88FE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EFD8-500B-7B49-B603-607FE741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GB" sz="11200" dirty="0"/>
              <a:t>We have seen QSVM and QNN working in theory and in practise. </a:t>
            </a:r>
          </a:p>
          <a:p>
            <a:r>
              <a:rPr lang="en-GB" sz="11200" dirty="0"/>
              <a:t>Although explicit evidence for quantum advantage is yet to be discovered, there are valid arguments for quantum models being distinct and potentially more powerful. </a:t>
            </a:r>
          </a:p>
          <a:p>
            <a:endParaRPr lang="en-GB" sz="11200" dirty="0"/>
          </a:p>
          <a:p>
            <a:r>
              <a:rPr lang="en-GB" sz="11200" dirty="0"/>
              <a:t>Further reading: </a:t>
            </a:r>
          </a:p>
          <a:p>
            <a:r>
              <a:rPr lang="en-HK" sz="7200" dirty="0">
                <a:solidFill>
                  <a:schemeClr val="accent1"/>
                </a:solidFill>
              </a:rPr>
              <a:t>Expressive power of parametrized quantum circuits, Phys. Rev. Research </a:t>
            </a:r>
            <a:r>
              <a:rPr lang="en-HK" sz="7200" b="1" dirty="0">
                <a:solidFill>
                  <a:schemeClr val="accent1"/>
                </a:solidFill>
              </a:rPr>
              <a:t>2</a:t>
            </a:r>
            <a:r>
              <a:rPr lang="en-HK" sz="7200" dirty="0">
                <a:solidFill>
                  <a:schemeClr val="accent1"/>
                </a:solidFill>
              </a:rPr>
              <a:t>, 033125</a:t>
            </a:r>
          </a:p>
          <a:p>
            <a:r>
              <a:rPr lang="en-HK" sz="7200" dirty="0">
                <a:solidFill>
                  <a:schemeClr val="accent1"/>
                </a:solidFill>
              </a:rPr>
              <a:t>Quantum convolutional neural networks, Nature Physics volume 15, pages1273–1278 (2019)</a:t>
            </a:r>
          </a:p>
          <a:p>
            <a:r>
              <a:rPr lang="en-HK" sz="7200" dirty="0">
                <a:solidFill>
                  <a:schemeClr val="accent1"/>
                </a:solidFill>
              </a:rPr>
              <a:t>Absence of Barren Plateaus in Quantum Convolutional Neural Networks, Phys. Rev. X 11, 041011 </a:t>
            </a:r>
          </a:p>
          <a:p>
            <a:pPr marL="0" indent="0">
              <a:buNone/>
            </a:pPr>
            <a:br>
              <a:rPr lang="en-HK" sz="2400" dirty="0">
                <a:solidFill>
                  <a:schemeClr val="accent1"/>
                </a:solidFill>
              </a:rPr>
            </a:br>
            <a:endParaRPr lang="en-HK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br>
              <a:rPr lang="en-HK" sz="2400" dirty="0">
                <a:solidFill>
                  <a:schemeClr val="accent1"/>
                </a:solidFill>
              </a:rPr>
            </a:br>
            <a:endParaRPr lang="en-HK" sz="2400" dirty="0">
              <a:solidFill>
                <a:schemeClr val="accent1"/>
              </a:solidFill>
            </a:endParaRPr>
          </a:p>
          <a:p>
            <a:endParaRPr lang="en-HK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br>
              <a:rPr lang="en-HK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44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DCD-5EB7-BC45-9320-F3A5103D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To be continued…</a:t>
            </a:r>
          </a:p>
        </p:txBody>
      </p:sp>
      <p:pic>
        <p:nvPicPr>
          <p:cNvPr id="19" name="Picture 4" descr="Blue blocks and networks technology background">
            <a:extLst>
              <a:ext uri="{FF2B5EF4-FFF2-40B4-BE49-F238E27FC236}">
                <a16:creationId xmlns:a16="http://schemas.microsoft.com/office/drawing/2014/main" id="{CC77445C-DB63-4CF2-BA8C-23557DFB1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4037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CDA9EA7-CCF6-DF4A-88C8-327320BB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dirty="0"/>
              <a:t>Advanced quantum algorithms</a:t>
            </a:r>
          </a:p>
          <a:p>
            <a:r>
              <a:rPr lang="en-GB" dirty="0"/>
              <a:t>Large-scale, fault-tolerant regime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2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4AC5-E940-E447-AF2C-4691C0A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vs Quantum Neural Networks </a:t>
            </a:r>
          </a:p>
        </p:txBody>
      </p:sp>
      <p:pic>
        <p:nvPicPr>
          <p:cNvPr id="1026" name="Picture 2" descr="Building A Deep Learning Model using Keras | by Eijaz Allibhai | Towards  Data Science">
            <a:extLst>
              <a:ext uri="{FF2B5EF4-FFF2-40B4-BE49-F238E27FC236}">
                <a16:creationId xmlns:a16="http://schemas.microsoft.com/office/drawing/2014/main" id="{7B99FB8D-27F0-CB42-9C8A-EBB0E885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03" y="1690688"/>
            <a:ext cx="8238083" cy="42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4AC5-E940-E447-AF2C-4691C0A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vs Quantum Neural Networks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40B6EB-07DD-4B44-9DD1-FBA2C5607A9B}"/>
              </a:ext>
            </a:extLst>
          </p:cNvPr>
          <p:cNvGrpSpPr/>
          <p:nvPr/>
        </p:nvGrpSpPr>
        <p:grpSpPr>
          <a:xfrm>
            <a:off x="838200" y="1997503"/>
            <a:ext cx="10109874" cy="4106734"/>
            <a:chOff x="1425317" y="1775082"/>
            <a:chExt cx="10109874" cy="410673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0A8979-01E2-3541-AAFA-188BCDF484FF}"/>
                </a:ext>
              </a:extLst>
            </p:cNvPr>
            <p:cNvSpPr/>
            <p:nvPr/>
          </p:nvSpPr>
          <p:spPr>
            <a:xfrm>
              <a:off x="3309906" y="1853796"/>
              <a:ext cx="1754659" cy="402802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CF04D8-0EF0-DB46-9AEC-D8C87908B562}"/>
                </a:ext>
              </a:extLst>
            </p:cNvPr>
            <p:cNvCxnSpPr/>
            <p:nvPr/>
          </p:nvCxnSpPr>
          <p:spPr>
            <a:xfrm>
              <a:off x="1989438" y="2619632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521B9A-F069-744F-899F-23E4F5E3CEF3}"/>
                </a:ext>
              </a:extLst>
            </p:cNvPr>
            <p:cNvCxnSpPr/>
            <p:nvPr/>
          </p:nvCxnSpPr>
          <p:spPr>
            <a:xfrm>
              <a:off x="1989438" y="3229233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27DBCF8-72B6-E248-9CB0-5AD3351DCF20}"/>
                </a:ext>
              </a:extLst>
            </p:cNvPr>
            <p:cNvCxnSpPr/>
            <p:nvPr/>
          </p:nvCxnSpPr>
          <p:spPr>
            <a:xfrm>
              <a:off x="1989438" y="3851190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D2114A-3D9A-8448-98D2-1E4A5927CAC5}"/>
                </a:ext>
              </a:extLst>
            </p:cNvPr>
            <p:cNvCxnSpPr/>
            <p:nvPr/>
          </p:nvCxnSpPr>
          <p:spPr>
            <a:xfrm>
              <a:off x="1989438" y="4444313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4A970-821E-DB42-AC0C-C4263D971ED9}"/>
                </a:ext>
              </a:extLst>
            </p:cNvPr>
            <p:cNvCxnSpPr/>
            <p:nvPr/>
          </p:nvCxnSpPr>
          <p:spPr>
            <a:xfrm>
              <a:off x="1989438" y="5037438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B08E3B5-6F1E-BA4B-A542-3294D07E4380}"/>
                </a:ext>
              </a:extLst>
            </p:cNvPr>
            <p:cNvCxnSpPr/>
            <p:nvPr/>
          </p:nvCxnSpPr>
          <p:spPr>
            <a:xfrm>
              <a:off x="1989438" y="2010032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D6EE22F-123D-F945-9E8C-06FA66D6E42D}"/>
                </a:ext>
              </a:extLst>
            </p:cNvPr>
            <p:cNvCxnSpPr/>
            <p:nvPr/>
          </p:nvCxnSpPr>
          <p:spPr>
            <a:xfrm>
              <a:off x="1989438" y="5638799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53E0B16-5875-4541-87BD-6C62096A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1775082"/>
              <a:ext cx="444500" cy="4699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ABF26AB-7996-FA44-BFB0-CFBE670B8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2384682"/>
              <a:ext cx="444500" cy="4699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305B41B-1E9B-6442-9E74-B35925DF9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2994283"/>
              <a:ext cx="444500" cy="4699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CDE2C5E-DEC7-AD46-948D-AFC7E653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3603884"/>
              <a:ext cx="444500" cy="4699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5F5897F-81F3-494E-BEE5-E79F4A6C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4213485"/>
              <a:ext cx="444500" cy="4699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252CCDE-5799-B24B-A969-9D9E8297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4823086"/>
              <a:ext cx="444500" cy="4699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1B9D211-7055-6945-ABB2-62DD1E35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317" y="5411916"/>
              <a:ext cx="444500" cy="4699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E40B8A2-5336-CB4C-80DB-53BE9B61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3345" y="3582259"/>
              <a:ext cx="1046650" cy="537862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6A969CD-265F-E745-8EAD-595A78604BBC}"/>
                </a:ext>
              </a:extLst>
            </p:cNvPr>
            <p:cNvCxnSpPr/>
            <p:nvPr/>
          </p:nvCxnSpPr>
          <p:spPr>
            <a:xfrm>
              <a:off x="5064565" y="3838834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CD606C-65FF-6A4E-B861-6EA41D3D3425}"/>
                </a:ext>
              </a:extLst>
            </p:cNvPr>
            <p:cNvCxnSpPr/>
            <p:nvPr/>
          </p:nvCxnSpPr>
          <p:spPr>
            <a:xfrm>
              <a:off x="5064565" y="3229233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1C56295-0CFB-D846-829D-7AB6E639083B}"/>
                </a:ext>
              </a:extLst>
            </p:cNvPr>
            <p:cNvCxnSpPr/>
            <p:nvPr/>
          </p:nvCxnSpPr>
          <p:spPr>
            <a:xfrm>
              <a:off x="5064565" y="2619632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3B84CF0-18C5-914E-BABC-D37FCF177336}"/>
                </a:ext>
              </a:extLst>
            </p:cNvPr>
            <p:cNvCxnSpPr/>
            <p:nvPr/>
          </p:nvCxnSpPr>
          <p:spPr>
            <a:xfrm>
              <a:off x="5064565" y="2010032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405076-8CF9-0F4D-8B99-FEFB1ABBE1E2}"/>
                </a:ext>
              </a:extLst>
            </p:cNvPr>
            <p:cNvCxnSpPr/>
            <p:nvPr/>
          </p:nvCxnSpPr>
          <p:spPr>
            <a:xfrm>
              <a:off x="5064565" y="4444313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81B692F-61B5-704F-ABDF-01A0D60750DF}"/>
                </a:ext>
              </a:extLst>
            </p:cNvPr>
            <p:cNvCxnSpPr>
              <a:cxnSpLocks/>
            </p:cNvCxnSpPr>
            <p:nvPr/>
          </p:nvCxnSpPr>
          <p:spPr>
            <a:xfrm>
              <a:off x="5064565" y="5037438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22B85C2-DF31-5240-A856-672A64B21611}"/>
                </a:ext>
              </a:extLst>
            </p:cNvPr>
            <p:cNvCxnSpPr>
              <a:cxnSpLocks/>
            </p:cNvCxnSpPr>
            <p:nvPr/>
          </p:nvCxnSpPr>
          <p:spPr>
            <a:xfrm>
              <a:off x="5064565" y="5614227"/>
              <a:ext cx="13204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3A2F8EC-CCA8-B246-8F69-823DF8380C75}"/>
                </a:ext>
              </a:extLst>
            </p:cNvPr>
            <p:cNvSpPr/>
            <p:nvPr/>
          </p:nvSpPr>
          <p:spPr>
            <a:xfrm>
              <a:off x="6593540" y="2003867"/>
              <a:ext cx="432487" cy="2434269"/>
            </a:xfrm>
            <a:prstGeom prst="rightBrace">
              <a:avLst>
                <a:gd name="adj1" fmla="val 8333"/>
                <a:gd name="adj2" fmla="val 525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AEB540-A8B3-E54E-94A8-EFCDB3B8AEE8}"/>
                </a:ext>
              </a:extLst>
            </p:cNvPr>
            <p:cNvCxnSpPr>
              <a:cxnSpLocks/>
            </p:cNvCxnSpPr>
            <p:nvPr/>
          </p:nvCxnSpPr>
          <p:spPr>
            <a:xfrm>
              <a:off x="8525278" y="3221001"/>
              <a:ext cx="4704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Picture 94" descr="Icon&#10;&#10;Description automatically generated">
              <a:extLst>
                <a:ext uri="{FF2B5EF4-FFF2-40B4-BE49-F238E27FC236}">
                  <a16:creationId xmlns:a16="http://schemas.microsoft.com/office/drawing/2014/main" id="{CC408F75-1DDF-EF44-B04E-76D752181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0291" y="2612016"/>
              <a:ext cx="1104900" cy="1206500"/>
            </a:xfrm>
            <a:prstGeom prst="rect">
              <a:avLst/>
            </a:prstGeom>
          </p:spPr>
        </p:pic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74CEC49-D3EA-6447-9B9D-5B0633E11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99" y="4942511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7B59A5F-11E7-4D42-8062-6C3FBD6AA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351" y="5502789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37DF9F-6E52-E745-9EE0-15D1FBC76430}"/>
                </a:ext>
              </a:extLst>
            </p:cNvPr>
            <p:cNvSpPr/>
            <p:nvPr/>
          </p:nvSpPr>
          <p:spPr>
            <a:xfrm>
              <a:off x="8995718" y="1853796"/>
              <a:ext cx="1424276" cy="303760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09E0200-A487-BD43-BDEF-A6F599FCE2E4}"/>
                </a:ext>
              </a:extLst>
            </p:cNvPr>
            <p:cNvCxnSpPr>
              <a:cxnSpLocks/>
            </p:cNvCxnSpPr>
            <p:nvPr/>
          </p:nvCxnSpPr>
          <p:spPr>
            <a:xfrm>
              <a:off x="8525278" y="3299876"/>
              <a:ext cx="4704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88ACDC4-3EF9-5A42-B945-228867AF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2248" y="3037842"/>
              <a:ext cx="1016000" cy="4699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3E4219A6-0C38-F64E-8A47-81E82D25D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2270" y="3037842"/>
              <a:ext cx="11049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4AC5-E940-E447-AF2C-4691C0A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vs Quantum Neural Networks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D8808F-D426-E542-B406-74EA45667262}"/>
              </a:ext>
            </a:extLst>
          </p:cNvPr>
          <p:cNvGrpSpPr/>
          <p:nvPr/>
        </p:nvGrpSpPr>
        <p:grpSpPr>
          <a:xfrm>
            <a:off x="1505466" y="1890764"/>
            <a:ext cx="6662351" cy="4106734"/>
            <a:chOff x="838200" y="1841337"/>
            <a:chExt cx="6662351" cy="41067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4D8692-302B-7C45-999C-BD82F0BA0B87}"/>
                </a:ext>
              </a:extLst>
            </p:cNvPr>
            <p:cNvGrpSpPr/>
            <p:nvPr/>
          </p:nvGrpSpPr>
          <p:grpSpPr>
            <a:xfrm>
              <a:off x="838200" y="1841337"/>
              <a:ext cx="6662351" cy="4106734"/>
              <a:chOff x="1425317" y="1775082"/>
              <a:chExt cx="6662351" cy="41067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3504DC-2147-6B44-83FD-B46D826DCD97}"/>
                  </a:ext>
                </a:extLst>
              </p:cNvPr>
              <p:cNvSpPr/>
              <p:nvPr/>
            </p:nvSpPr>
            <p:spPr>
              <a:xfrm>
                <a:off x="2552197" y="1820562"/>
                <a:ext cx="1754659" cy="402802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76B6A04-C6C7-F148-9268-9B4CE4F0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9438" y="2612016"/>
                <a:ext cx="562759" cy="76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12027C-029B-5A41-8233-C8690B41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438" y="3229233"/>
                <a:ext cx="5627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F2CA874-D27C-2B44-A5BB-DDAE6E847E79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 flipV="1">
                <a:off x="1989438" y="3834572"/>
                <a:ext cx="562759" cy="42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4C9868-3ADB-D040-A95A-6FD631BF5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438" y="4444313"/>
                <a:ext cx="5627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4082E8-A0E6-9F46-B77D-EFE7C596C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438" y="5037438"/>
                <a:ext cx="5627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0653628-694E-F642-9D7B-D64A3EEED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438" y="2010032"/>
                <a:ext cx="5627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E2609F-2DC6-6C47-8093-BFE8DB597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438" y="5638799"/>
                <a:ext cx="5627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2A33FF2-21F5-FB4F-B0AA-6B56A1AB1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177508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AB90FA5-48BF-D44F-8D17-64CDEA39F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238468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2C43182-64D4-9243-853C-E57073FC3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299428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37DC4D1-6378-8649-AB7E-7E4C9959C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360388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76D0248-ED9E-A240-AA84-88735A409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42134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7BDCF5A-3344-C64E-B2C7-3CC4EB5FC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482308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2C28828-293A-F940-B5B9-8493C9953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317" y="541191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F1C0E53-A5AE-8F4C-B13D-6C193BBE0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5892" y="3464183"/>
                <a:ext cx="1046650" cy="537862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93CACF-4CB5-5840-AA3D-9A5E85D0C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3834572"/>
                <a:ext cx="378081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2523C6-FF32-A541-B565-B9A49955F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3229233"/>
                <a:ext cx="378081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03282C9-425F-0C45-A594-C95C0C4AB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2631988"/>
                <a:ext cx="378081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26C1EA8-FC30-9C46-9C3D-94D097BAE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2003867"/>
                <a:ext cx="3780812" cy="616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4B2E07B-1665-DF4F-A57F-368D43A61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4438136"/>
                <a:ext cx="3780812" cy="177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C80AD56-9F6C-DF4C-BD56-7046756E2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5037438"/>
                <a:ext cx="378081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5F67E-733C-B248-96D6-26FA50CE8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6856" y="5638799"/>
                <a:ext cx="3780812" cy="80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8862F0-4705-F34F-9DF3-F7F3F1719590}"/>
                  </a:ext>
                </a:extLst>
              </p:cNvPr>
              <p:cNvSpPr/>
              <p:nvPr/>
            </p:nvSpPr>
            <p:spPr>
              <a:xfrm>
                <a:off x="4977387" y="1822582"/>
                <a:ext cx="1249086" cy="402599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5F3EFAC-E601-134B-B6BD-F561E734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9431" y="3647956"/>
              <a:ext cx="1016000" cy="469900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6DBEAB-7E45-6C4E-B8CD-A0AB262CA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258" y="4996517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03AE36-0E46-A140-814F-945AECD0F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258" y="4391179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3BA054-E815-E040-B388-197A156BA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258" y="5573447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D9A778B-F85C-2740-AC07-9A0BD564B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258" y="3779090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52C7AC-CFB1-F64A-8710-456BA157C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258" y="3173752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2BA7A7C-478C-BB45-8860-DA1F2BC3F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9885" y="2568414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A72F05E-1725-B940-B218-17864367D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9885" y="1947338"/>
              <a:ext cx="319053" cy="2555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CA3C647-1E9B-994A-8DE5-33D3FC997362}"/>
              </a:ext>
            </a:extLst>
          </p:cNvPr>
          <p:cNvSpPr/>
          <p:nvPr/>
        </p:nvSpPr>
        <p:spPr>
          <a:xfrm>
            <a:off x="9559654" y="1955187"/>
            <a:ext cx="1596873" cy="40280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6E377B-0C50-444B-A712-A0A768B9B236}"/>
              </a:ext>
            </a:extLst>
          </p:cNvPr>
          <p:cNvCxnSpPr/>
          <p:nvPr/>
        </p:nvCxnSpPr>
        <p:spPr>
          <a:xfrm>
            <a:off x="8276978" y="2119549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7B1F0A-1E78-2341-AE29-33E8B9C67287}"/>
              </a:ext>
            </a:extLst>
          </p:cNvPr>
          <p:cNvCxnSpPr/>
          <p:nvPr/>
        </p:nvCxnSpPr>
        <p:spPr>
          <a:xfrm>
            <a:off x="8276978" y="2745615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CC7A9C-1E2D-4A4A-9260-6E9409D879CD}"/>
              </a:ext>
            </a:extLst>
          </p:cNvPr>
          <p:cNvCxnSpPr/>
          <p:nvPr/>
        </p:nvCxnSpPr>
        <p:spPr>
          <a:xfrm>
            <a:off x="8276978" y="3344915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16173A-4991-E344-8D7F-DB1CAB2D69D1}"/>
              </a:ext>
            </a:extLst>
          </p:cNvPr>
          <p:cNvCxnSpPr/>
          <p:nvPr/>
        </p:nvCxnSpPr>
        <p:spPr>
          <a:xfrm>
            <a:off x="8276978" y="3950254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D5346-F1B5-0340-8EC2-4308CBE1E27C}"/>
              </a:ext>
            </a:extLst>
          </p:cNvPr>
          <p:cNvCxnSpPr/>
          <p:nvPr/>
        </p:nvCxnSpPr>
        <p:spPr>
          <a:xfrm>
            <a:off x="8276978" y="4564117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837E30-2B38-AF4F-BD33-807C90B5C02B}"/>
              </a:ext>
            </a:extLst>
          </p:cNvPr>
          <p:cNvCxnSpPr/>
          <p:nvPr/>
        </p:nvCxnSpPr>
        <p:spPr>
          <a:xfrm>
            <a:off x="8276978" y="5153120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94E5F1-EE08-2C49-A5FB-AD24FFCDB319}"/>
              </a:ext>
            </a:extLst>
          </p:cNvPr>
          <p:cNvCxnSpPr/>
          <p:nvPr/>
        </p:nvCxnSpPr>
        <p:spPr>
          <a:xfrm>
            <a:off x="8276978" y="5758514"/>
            <a:ext cx="1188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FC9EF3-95E6-1647-8361-E9BCF2438D6E}"/>
              </a:ext>
            </a:extLst>
          </p:cNvPr>
          <p:cNvSpPr txBox="1"/>
          <p:nvPr/>
        </p:nvSpPr>
        <p:spPr>
          <a:xfrm>
            <a:off x="9605407" y="3429000"/>
            <a:ext cx="15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Classical </a:t>
            </a:r>
          </a:p>
          <a:p>
            <a:r>
              <a:rPr lang="en-GB" dirty="0"/>
              <a:t>Interpretation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857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86F0BE-9ACA-0843-8FBA-081141C0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10" y="1058156"/>
            <a:ext cx="5225981" cy="3242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C7810-1100-514F-8BA0-3681E966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“</a:t>
            </a:r>
            <a:r>
              <a:rPr lang="en-GB" dirty="0" err="1"/>
              <a:t>Quantumness</a:t>
            </a:r>
            <a:r>
              <a:rPr lang="en-GB" dirty="0"/>
              <a:t>” of QSVM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8D164F8-A368-D943-A291-ADC1FB50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42" y="1934538"/>
            <a:ext cx="6572181" cy="414986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FA7D59D-56C6-3D47-99B6-E3AFA6464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23" y="4009470"/>
            <a:ext cx="4633877" cy="28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A48-D005-294D-A384-1A6CFED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 of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BFC-69C2-6A49-B69E-5AE25E2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Effective dimension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6B60A-D83C-424B-AB42-97793CD4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920" y="5214257"/>
            <a:ext cx="1806289" cy="54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BACAC-372A-D04B-93B5-C98FD8F54887}"/>
              </a:ext>
            </a:extLst>
          </p:cNvPr>
          <p:cNvSpPr txBox="1"/>
          <p:nvPr/>
        </p:nvSpPr>
        <p:spPr>
          <a:xfrm>
            <a:off x="4811485" y="5293250"/>
            <a:ext cx="452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Favours well-condition matrices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216AC8-9D92-0F4A-B27D-7EE496CD2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982" y="2766060"/>
            <a:ext cx="7613329" cy="17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BFC-69C2-6A49-B69E-5AE25E2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Effective dimension </a:t>
            </a:r>
            <a:r>
              <a:rPr lang="en-GB" dirty="0"/>
              <a:t>as a computational generalization of fractal dimension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5BE627-3859-F347-8A45-677F792C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11" y="2897510"/>
            <a:ext cx="5707577" cy="34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62FDD2-C264-3743-851E-8FEF5326B679}"/>
              </a:ext>
            </a:extLst>
          </p:cNvPr>
          <p:cNvSpPr txBox="1">
            <a:spLocks/>
          </p:cNvSpPr>
          <p:nvPr/>
        </p:nvSpPr>
        <p:spPr>
          <a:xfrm>
            <a:off x="892629" y="3611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Measure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102148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D53D-1E93-5E47-8FC9-588965C0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Redefining dimensionality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6040F98-C284-CB4D-81AA-C191456A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128" y="2195295"/>
            <a:ext cx="3985940" cy="40977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F613A-C73B-BE46-92FA-82A73CA4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32" y="3130192"/>
            <a:ext cx="2138795" cy="784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218822-5127-3D4A-B022-274138A45733}"/>
              </a:ext>
            </a:extLst>
          </p:cNvPr>
          <p:cNvSpPr txBox="1"/>
          <p:nvPr/>
        </p:nvSpPr>
        <p:spPr>
          <a:xfrm>
            <a:off x="6653932" y="428498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number of sticks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210B8-0F61-F448-B75F-D50E54EEE3D0}"/>
              </a:ext>
            </a:extLst>
          </p:cNvPr>
          <p:cNvSpPr txBox="1"/>
          <p:nvPr/>
        </p:nvSpPr>
        <p:spPr>
          <a:xfrm>
            <a:off x="8903812" y="4247356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Scale factor </a:t>
            </a:r>
          </a:p>
          <a:p>
            <a:r>
              <a:rPr lang="en-HK" dirty="0"/>
              <a:t>(of each stick)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6AC25-EDE0-2E4D-8E79-1F17F97ABF2A}"/>
              </a:ext>
            </a:extLst>
          </p:cNvPr>
          <p:cNvSpPr txBox="1"/>
          <p:nvPr/>
        </p:nvSpPr>
        <p:spPr>
          <a:xfrm>
            <a:off x="9966139" y="2377671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Effective </a:t>
            </a:r>
            <a:r>
              <a:rPr lang="en-HK" dirty="0"/>
              <a:t>dimension of the fractal 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AA38B-F4BC-2E4B-801C-EDF7504D1002}"/>
              </a:ext>
            </a:extLst>
          </p:cNvPr>
          <p:cNvCxnSpPr>
            <a:cxnSpLocks/>
          </p:cNvCxnSpPr>
          <p:nvPr/>
        </p:nvCxnSpPr>
        <p:spPr>
          <a:xfrm flipV="1">
            <a:off x="7326455" y="3858741"/>
            <a:ext cx="304431" cy="38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1E9189-0BEE-AD49-AF10-9506728CD360}"/>
              </a:ext>
            </a:extLst>
          </p:cNvPr>
          <p:cNvCxnSpPr>
            <a:cxnSpLocks/>
          </p:cNvCxnSpPr>
          <p:nvPr/>
        </p:nvCxnSpPr>
        <p:spPr>
          <a:xfrm flipH="1" flipV="1">
            <a:off x="8980714" y="3858741"/>
            <a:ext cx="34021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49330-253F-A640-B770-3AED75A8BABA}"/>
              </a:ext>
            </a:extLst>
          </p:cNvPr>
          <p:cNvCxnSpPr>
            <a:cxnSpLocks/>
          </p:cNvCxnSpPr>
          <p:nvPr/>
        </p:nvCxnSpPr>
        <p:spPr>
          <a:xfrm flipH="1">
            <a:off x="9482413" y="2839336"/>
            <a:ext cx="367398" cy="35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3494-B185-3B45-ADBD-A3F59673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Fractal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B889-58D2-5D46-BD12-167F9558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2" y="5545681"/>
            <a:ext cx="17780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1224A-2A1B-6049-8EB0-55C43033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32" y="3130192"/>
            <a:ext cx="2138795" cy="78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BD294-8E3C-2E4D-B9D2-66F34A78DADA}"/>
              </a:ext>
            </a:extLst>
          </p:cNvPr>
          <p:cNvSpPr txBox="1"/>
          <p:nvPr/>
        </p:nvSpPr>
        <p:spPr>
          <a:xfrm>
            <a:off x="6653932" y="428498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number of sticks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EB42C-E94B-D34D-95FA-ED3108F540EA}"/>
              </a:ext>
            </a:extLst>
          </p:cNvPr>
          <p:cNvSpPr txBox="1"/>
          <p:nvPr/>
        </p:nvSpPr>
        <p:spPr>
          <a:xfrm>
            <a:off x="8903812" y="4247356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Scale factor </a:t>
            </a:r>
          </a:p>
          <a:p>
            <a:r>
              <a:rPr lang="en-HK" dirty="0"/>
              <a:t>(of each stick)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F141D-727E-C84C-A940-DD3263FCE953}"/>
              </a:ext>
            </a:extLst>
          </p:cNvPr>
          <p:cNvSpPr txBox="1"/>
          <p:nvPr/>
        </p:nvSpPr>
        <p:spPr>
          <a:xfrm>
            <a:off x="9966139" y="2377671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Effective </a:t>
            </a:r>
            <a:r>
              <a:rPr lang="en-HK" dirty="0"/>
              <a:t>dimension of the fractal 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96A601-DD83-5545-920F-F0CB2F125F60}"/>
              </a:ext>
            </a:extLst>
          </p:cNvPr>
          <p:cNvCxnSpPr>
            <a:cxnSpLocks/>
          </p:cNvCxnSpPr>
          <p:nvPr/>
        </p:nvCxnSpPr>
        <p:spPr>
          <a:xfrm flipV="1">
            <a:off x="7326455" y="3858741"/>
            <a:ext cx="304431" cy="38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3EE7C2-952E-2B40-A160-BF8C4ED8F6E7}"/>
              </a:ext>
            </a:extLst>
          </p:cNvPr>
          <p:cNvCxnSpPr>
            <a:cxnSpLocks/>
          </p:cNvCxnSpPr>
          <p:nvPr/>
        </p:nvCxnSpPr>
        <p:spPr>
          <a:xfrm flipH="1" flipV="1">
            <a:off x="8980714" y="3858741"/>
            <a:ext cx="34021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9B6882-8A59-3D48-9D2A-32C159434EBA}"/>
              </a:ext>
            </a:extLst>
          </p:cNvPr>
          <p:cNvCxnSpPr>
            <a:cxnSpLocks/>
          </p:cNvCxnSpPr>
          <p:nvPr/>
        </p:nvCxnSpPr>
        <p:spPr>
          <a:xfrm flipH="1">
            <a:off x="9482413" y="2839336"/>
            <a:ext cx="367398" cy="35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57238878-696A-BD44-A556-55D0EE0A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9" y="2377671"/>
            <a:ext cx="5469899" cy="32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8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263</Words>
  <Application>Microsoft Macintosh PowerPoint</Application>
  <PresentationFormat>Widescreen</PresentationFormat>
  <Paragraphs>57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Lecture 5</vt:lpstr>
      <vt:lpstr>Classical vs Quantum Neural Networks </vt:lpstr>
      <vt:lpstr>Classical vs Quantum Neural Networks </vt:lpstr>
      <vt:lpstr>Classical vs Quantum Neural Networks </vt:lpstr>
      <vt:lpstr>Recap: “Quantumness” of QSVM</vt:lpstr>
      <vt:lpstr>Measure of Complexity</vt:lpstr>
      <vt:lpstr>PowerPoint Presentation</vt:lpstr>
      <vt:lpstr>Redefining dimensionality</vt:lpstr>
      <vt:lpstr>Fractal dimension</vt:lpstr>
      <vt:lpstr>More fractals </vt:lpstr>
      <vt:lpstr>Effective dimension as a computational generalization of fractal dimension </vt:lpstr>
      <vt:lpstr>Effective dimension of QNN</vt:lpstr>
      <vt:lpstr>Summary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Zhikuan Zhao</dc:creator>
  <cp:lastModifiedBy>Zhikuan Zhao</cp:lastModifiedBy>
  <cp:revision>18</cp:revision>
  <dcterms:created xsi:type="dcterms:W3CDTF">2022-03-13T09:17:53Z</dcterms:created>
  <dcterms:modified xsi:type="dcterms:W3CDTF">2022-03-21T23:55:04Z</dcterms:modified>
</cp:coreProperties>
</file>