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9" r:id="rId1"/>
  </p:sldMasterIdLst>
  <p:notesMasterIdLst>
    <p:notesMasterId r:id="rId11"/>
  </p:notesMasterIdLst>
  <p:handoutMasterIdLst>
    <p:handoutMasterId r:id="rId12"/>
  </p:handoutMasterIdLst>
  <p:sldIdLst>
    <p:sldId id="256" r:id="rId2"/>
    <p:sldId id="293" r:id="rId3"/>
    <p:sldId id="280" r:id="rId4"/>
    <p:sldId id="298" r:id="rId5"/>
    <p:sldId id="299" r:id="rId6"/>
    <p:sldId id="297" r:id="rId7"/>
    <p:sldId id="294" r:id="rId8"/>
    <p:sldId id="296" r:id="rId9"/>
    <p:sldId id="292" r:id="rId10"/>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6" autoAdjust="0"/>
    <p:restoredTop sz="94660"/>
  </p:normalViewPr>
  <p:slideViewPr>
    <p:cSldViewPr>
      <p:cViewPr varScale="1">
        <p:scale>
          <a:sx n="62" d="100"/>
          <a:sy n="62" d="100"/>
        </p:scale>
        <p:origin x="792" y="52"/>
      </p:cViewPr>
      <p:guideLst>
        <p:guide orient="horz" pos="2160"/>
        <p:guide pos="3840"/>
      </p:guideLst>
    </p:cSldViewPr>
  </p:slideViewPr>
  <p:notesTextViewPr>
    <p:cViewPr>
      <p:scale>
        <a:sx n="100" d="100"/>
        <a:sy n="100" d="100"/>
      </p:scale>
      <p:origin x="0" y="0"/>
    </p:cViewPr>
  </p:notesTextViewPr>
  <p:notesViewPr>
    <p:cSldViewPr>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zzadur Ahamed" userId="8f49328ae0887731" providerId="LiveId" clId="{9E720E61-7502-4B46-8F0F-896D7BF0B0E1}"/>
    <pc:docChg chg="modMainMaster">
      <pc:chgData name="Sazzadur Ahamed" userId="8f49328ae0887731" providerId="LiveId" clId="{9E720E61-7502-4B46-8F0F-896D7BF0B0E1}" dt="2025-06-30T09:47:37.333" v="25"/>
      <pc:docMkLst>
        <pc:docMk/>
      </pc:docMkLst>
      <pc:sldMasterChg chg="modSldLayout">
        <pc:chgData name="Sazzadur Ahamed" userId="8f49328ae0887731" providerId="LiveId" clId="{9E720E61-7502-4B46-8F0F-896D7BF0B0E1}" dt="2025-06-30T09:47:37.333" v="25"/>
        <pc:sldMasterMkLst>
          <pc:docMk/>
          <pc:sldMasterMk cId="0" sldId="2147483659"/>
        </pc:sldMasterMkLst>
        <pc:sldLayoutChg chg="modSp">
          <pc:chgData name="Sazzadur Ahamed" userId="8f49328ae0887731" providerId="LiveId" clId="{9E720E61-7502-4B46-8F0F-896D7BF0B0E1}" dt="2025-06-30T09:47:15.709" v="24"/>
          <pc:sldLayoutMkLst>
            <pc:docMk/>
            <pc:sldMasterMk cId="0" sldId="2147483659"/>
            <pc:sldLayoutMk cId="0" sldId="2147483658"/>
          </pc:sldLayoutMkLst>
          <pc:spChg chg="mod">
            <ac:chgData name="Sazzadur Ahamed" userId="8f49328ae0887731" providerId="LiveId" clId="{9E720E61-7502-4B46-8F0F-896D7BF0B0E1}" dt="2025-06-30T09:47:15.709" v="24"/>
            <ac:spMkLst>
              <pc:docMk/>
              <pc:sldMasterMk cId="0" sldId="2147483659"/>
              <pc:sldLayoutMk cId="0" sldId="2147483658"/>
              <ac:spMk id="5" creationId="{00000000-0000-0000-0000-000000000000}"/>
            </ac:spMkLst>
          </pc:spChg>
        </pc:sldLayoutChg>
        <pc:sldLayoutChg chg="modSp">
          <pc:chgData name="Sazzadur Ahamed" userId="8f49328ae0887731" providerId="LiveId" clId="{9E720E61-7502-4B46-8F0F-896D7BF0B0E1}" dt="2025-06-30T09:47:37.333" v="25"/>
          <pc:sldLayoutMkLst>
            <pc:docMk/>
            <pc:sldMasterMk cId="0" sldId="2147483659"/>
            <pc:sldLayoutMk cId="1320263687" sldId="2147483671"/>
          </pc:sldLayoutMkLst>
          <pc:spChg chg="mod">
            <ac:chgData name="Sazzadur Ahamed" userId="8f49328ae0887731" providerId="LiveId" clId="{9E720E61-7502-4B46-8F0F-896D7BF0B0E1}" dt="2025-06-30T09:47:37.333" v="25"/>
            <ac:spMkLst>
              <pc:docMk/>
              <pc:sldMasterMk cId="0" sldId="2147483659"/>
              <pc:sldLayoutMk cId="1320263687" sldId="2147483671"/>
              <ac:spMk id="12" creationId="{00000000-0000-0000-0000-000000000000}"/>
            </ac:spMkLst>
          </pc:spChg>
        </pc:sldLayoutChg>
        <pc:sldLayoutChg chg="modSp">
          <pc:chgData name="Sazzadur Ahamed" userId="8f49328ae0887731" providerId="LiveId" clId="{9E720E61-7502-4B46-8F0F-896D7BF0B0E1}" dt="2025-06-30T09:47:02.255" v="23" actId="20577"/>
          <pc:sldLayoutMkLst>
            <pc:docMk/>
            <pc:sldMasterMk cId="0" sldId="2147483659"/>
            <pc:sldLayoutMk cId="0" sldId="2147483672"/>
          </pc:sldLayoutMkLst>
          <pc:spChg chg="mod">
            <ac:chgData name="Sazzadur Ahamed" userId="8f49328ae0887731" providerId="LiveId" clId="{9E720E61-7502-4B46-8F0F-896D7BF0B0E1}" dt="2025-06-30T09:47:02.255" v="23" actId="20577"/>
            <ac:spMkLst>
              <pc:docMk/>
              <pc:sldMasterMk cId="0" sldId="2147483659"/>
              <pc:sldLayoutMk cId="0" sldId="2147483672"/>
              <ac:spMk id="5" creationId="{00000000-0000-0000-0000-000000000000}"/>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A39134B-6EA9-4ED3-962D-9AD456B91A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765163C-D952-45C1-BBBC-07F9E6FC4AB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4CFA23-11E8-4C5D-9D6A-8BF897C03BEE}" type="datetimeFigureOut">
              <a:rPr lang="en-US" smtClean="0"/>
              <a:t>7/9/2025</a:t>
            </a:fld>
            <a:endParaRPr lang="en-US"/>
          </a:p>
        </p:txBody>
      </p:sp>
      <p:sp>
        <p:nvSpPr>
          <p:cNvPr id="4" name="Footer Placeholder 3">
            <a:extLst>
              <a:ext uri="{FF2B5EF4-FFF2-40B4-BE49-F238E27FC236}">
                <a16:creationId xmlns:a16="http://schemas.microsoft.com/office/drawing/2014/main" id="{8B195E4B-BAE0-4747-A3B3-1C13E525866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804705-DBC4-4C7F-BFAD-CC249816394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608380-18BC-4B1D-BC9C-F9B2C0157107}" type="slidenum">
              <a:rPr lang="en-US" smtClean="0"/>
              <a:t>‹#›</a:t>
            </a:fld>
            <a:endParaRPr lang="en-US"/>
          </a:p>
        </p:txBody>
      </p:sp>
    </p:spTree>
    <p:extLst>
      <p:ext uri="{BB962C8B-B14F-4D97-AF65-F5344CB8AC3E}">
        <p14:creationId xmlns:p14="http://schemas.microsoft.com/office/powerpoint/2010/main" val="212313498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0F2D6876-F133-46D3-95E2-A34AD9BDC8CB}" type="datetimeFigureOut">
              <a:rPr lang="en-US"/>
              <a:pPr>
                <a:defRPr/>
              </a:pPr>
              <a:t>7/9/2025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1DA40400-4F5E-4E00-9BB5-F457594CE77A}" type="slidenum">
              <a:rPr lang="en-US"/>
              <a:pPr>
                <a:defRPr/>
              </a:pPr>
              <a:t>‹#›</a:t>
            </a:fld>
            <a:endParaRPr lang="en-US"/>
          </a:p>
        </p:txBody>
      </p:sp>
    </p:spTree>
    <p:extLst>
      <p:ext uri="{BB962C8B-B14F-4D97-AF65-F5344CB8AC3E}">
        <p14:creationId xmlns:p14="http://schemas.microsoft.com/office/powerpoint/2010/main" val="31335642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7/9/2025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7/9/2025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7/9/2025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5" name="Rectangle 4"/>
          <p:cNvSpPr/>
          <p:nvPr/>
        </p:nvSpPr>
        <p:spPr>
          <a:xfrm>
            <a:off x="2336801" y="5943600"/>
            <a:ext cx="98425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Final Year Defense</a:t>
            </a:r>
            <a:endParaRPr lang="en-US" b="1" dirty="0"/>
          </a:p>
        </p:txBody>
      </p:sp>
      <p:sp>
        <p:nvSpPr>
          <p:cNvPr id="6" name="Rectangle 5"/>
          <p:cNvSpPr/>
          <p:nvPr/>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p:txBody>
          <a:bodyPr/>
          <a:lstStyle>
            <a:lvl1pPr>
              <a:defRPr b="1">
                <a:solidFill>
                  <a:schemeClr val="accent1">
                    <a:lumMod val="75000"/>
                  </a:schemeClr>
                </a:solidFill>
              </a:defRPr>
            </a:lvl1pPr>
          </a:lstStyle>
          <a:p>
            <a:r>
              <a:rPr lang="en-US"/>
              <a:t>Click to edit Master title style</a:t>
            </a:r>
            <a:endParaRPr lang="en-US" dirty="0"/>
          </a:p>
        </p:txBody>
      </p:sp>
      <p:sp>
        <p:nvSpPr>
          <p:cNvPr id="9" name="Content Placeholder 8"/>
          <p:cNvSpPr>
            <a:spLocks noGrp="1"/>
          </p:cNvSpPr>
          <p:nvPr>
            <p:ph sz="quarter" idx="13"/>
          </p:nvPr>
        </p:nvSpPr>
        <p:spPr>
          <a:xfrm>
            <a:off x="609600" y="1676400"/>
            <a:ext cx="10972800" cy="3962400"/>
          </a:xfrm>
        </p:spPr>
        <p:txBody>
          <a:bodyPr/>
          <a:lstStyle>
            <a:lvl1pPr>
              <a:defRPr>
                <a:solidFill>
                  <a:schemeClr val="accent1">
                    <a:lumMod val="75000"/>
                  </a:schemeClr>
                </a:solidFill>
              </a:defRPr>
            </a:lvl1pPr>
            <a:lvl2pPr>
              <a:defRPr>
                <a:solidFill>
                  <a:schemeClr val="accent5">
                    <a:lumMod val="75000"/>
                  </a:schemeClr>
                </a:solidFill>
              </a:defRPr>
            </a:lvl2pPr>
            <a:lvl3pPr>
              <a:defRPr>
                <a:solidFill>
                  <a:schemeClr val="accent2">
                    <a:lumMod val="75000"/>
                  </a:schemeClr>
                </a:solidFill>
              </a:defRPr>
            </a:lvl3pPr>
            <a:lvl4pPr>
              <a:defRPr>
                <a:solidFill>
                  <a:schemeClr val="accent6">
                    <a:lumMod val="75000"/>
                  </a:schemeClr>
                </a:solidFill>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2"/>
          <p:cNvSpPr>
            <a:spLocks noGrp="1"/>
          </p:cNvSpPr>
          <p:nvPr>
            <p:ph type="dt" sz="half" idx="14"/>
          </p:nvPr>
        </p:nvSpPr>
        <p:spPr/>
        <p:txBody>
          <a:bodyPr/>
          <a:lstStyle>
            <a:lvl1pPr>
              <a:defRPr/>
            </a:lvl1pPr>
          </a:lstStyle>
          <a:p>
            <a:pPr>
              <a:defRPr/>
            </a:pPr>
            <a:fld id="{277AD9AE-DAF0-4070-950A-9E3660EBE497}" type="datetime1">
              <a:rPr lang="en-US" smtClean="0"/>
              <a:pPr>
                <a:defRPr/>
              </a:pPr>
              <a:t>7/9/2025</a:t>
            </a:fld>
            <a:endParaRPr lang="en-US"/>
          </a:p>
        </p:txBody>
      </p:sp>
      <p:sp>
        <p:nvSpPr>
          <p:cNvPr id="8" name="Footer Placeholder 3"/>
          <p:cNvSpPr>
            <a:spLocks noGrp="1"/>
          </p:cNvSpPr>
          <p:nvPr>
            <p:ph type="ftr" sz="quarter" idx="15"/>
          </p:nvPr>
        </p:nvSpPr>
        <p:spPr/>
        <p:txBody>
          <a:bodyPr/>
          <a:lstStyle>
            <a:lvl1pPr>
              <a:defRPr/>
            </a:lvl1pPr>
          </a:lstStyle>
          <a:p>
            <a:pPr>
              <a:defRPr/>
            </a:pPr>
            <a:endParaRPr lang="en-US"/>
          </a:p>
        </p:txBody>
      </p:sp>
      <p:sp>
        <p:nvSpPr>
          <p:cNvPr id="10" name="Slide Number Placeholder 4"/>
          <p:cNvSpPr>
            <a:spLocks noGrp="1"/>
          </p:cNvSpPr>
          <p:nvPr>
            <p:ph type="sldNum" sz="quarter" idx="16"/>
          </p:nvPr>
        </p:nvSpPr>
        <p:spPr/>
        <p:txBody>
          <a:bodyPr/>
          <a:lstStyle>
            <a:lvl1pPr>
              <a:defRPr/>
            </a:lvl1pPr>
          </a:lstStyle>
          <a:p>
            <a:pPr>
              <a:defRPr/>
            </a:pPr>
            <a:fld id="{4CD333A3-7515-47B8-9EDC-EE0892D9C861}" type="slidenum">
              <a:rPr lang="en-US" smtClean="0"/>
              <a:pPr>
                <a:defRPr/>
              </a:pPr>
              <a:t>‹#›</a:t>
            </a:fld>
            <a:endParaRPr lang="en-US"/>
          </a:p>
        </p:txBody>
      </p:sp>
      <p:pic>
        <p:nvPicPr>
          <p:cNvPr id="11" name="Picture 1"/>
          <p:cNvPicPr>
            <a:picLocks noChangeAspect="1" noChangeArrowheads="1"/>
          </p:cNvPicPr>
          <p:nvPr userDrawn="1"/>
        </p:nvPicPr>
        <p:blipFill>
          <a:blip r:embed="rId2"/>
          <a:srcRect/>
          <a:stretch>
            <a:fillRect/>
          </a:stretch>
        </p:blipFill>
        <p:spPr bwMode="auto">
          <a:xfrm>
            <a:off x="609600" y="5951845"/>
            <a:ext cx="1538817" cy="411162"/>
          </a:xfrm>
          <a:prstGeom prst="rect">
            <a:avLst/>
          </a:prstGeom>
          <a:noFill/>
          <a:ln w="9525">
            <a:noFill/>
            <a:miter lim="800000"/>
            <a:headEnd/>
            <a:tailEnd/>
          </a:ln>
        </p:spPr>
      </p:pic>
      <p:sp>
        <p:nvSpPr>
          <p:cNvPr id="12" name="Rectangle 11"/>
          <p:cNvSpPr/>
          <p:nvPr userDrawn="1"/>
        </p:nvSpPr>
        <p:spPr>
          <a:xfrm>
            <a:off x="2336801" y="5943600"/>
            <a:ext cx="98425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a:t>FYDP Proposal Defense</a:t>
            </a:r>
            <a:endParaRPr lang="en-US" sz="2000" b="1" dirty="0"/>
          </a:p>
        </p:txBody>
      </p:sp>
      <p:sp>
        <p:nvSpPr>
          <p:cNvPr id="13" name="Rectangle 12"/>
          <p:cNvSpPr/>
          <p:nvPr userDrawn="1"/>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13202636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5" name="Rectangle 4"/>
          <p:cNvSpPr/>
          <p:nvPr userDrawn="1"/>
        </p:nvSpPr>
        <p:spPr>
          <a:xfrm>
            <a:off x="3759200" y="0"/>
            <a:ext cx="8432800" cy="685800"/>
          </a:xfrm>
          <a:prstGeom prst="rect">
            <a:avLst/>
          </a:prstGeom>
          <a:solidFill>
            <a:schemeClr val="accent5">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FYDP Proposal Defense</a:t>
            </a:r>
            <a:endParaRPr lang="en-US" b="1" dirty="0"/>
          </a:p>
        </p:txBody>
      </p:sp>
      <p:pic>
        <p:nvPicPr>
          <p:cNvPr id="6" name="Picture 1"/>
          <p:cNvPicPr>
            <a:picLocks noChangeAspect="1" noChangeArrowheads="1"/>
          </p:cNvPicPr>
          <p:nvPr userDrawn="1"/>
        </p:nvPicPr>
        <p:blipFill>
          <a:blip r:embed="rId2"/>
          <a:srcRect/>
          <a:stretch>
            <a:fillRect/>
          </a:stretch>
        </p:blipFill>
        <p:spPr bwMode="auto">
          <a:xfrm>
            <a:off x="146051" y="80964"/>
            <a:ext cx="2901949" cy="574675"/>
          </a:xfrm>
          <a:prstGeom prst="rect">
            <a:avLst/>
          </a:prstGeom>
          <a:noFill/>
          <a:ln w="9525">
            <a:noFill/>
            <a:miter lim="800000"/>
            <a:headEnd/>
            <a:tailEnd/>
          </a:ln>
        </p:spPr>
      </p:pic>
      <p:sp>
        <p:nvSpPr>
          <p:cNvPr id="7" name="Rectangle 6"/>
          <p:cNvSpPr/>
          <p:nvPr userDrawn="1"/>
        </p:nvSpPr>
        <p:spPr>
          <a:xfrm>
            <a:off x="914400" y="3200400"/>
            <a:ext cx="5080000" cy="5334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400" b="1" dirty="0"/>
              <a:t>Presented by</a:t>
            </a:r>
          </a:p>
        </p:txBody>
      </p:sp>
      <p:sp>
        <p:nvSpPr>
          <p:cNvPr id="8" name="Rectangle 7"/>
          <p:cNvSpPr/>
          <p:nvPr userDrawn="1"/>
        </p:nvSpPr>
        <p:spPr>
          <a:xfrm>
            <a:off x="6400800" y="3200400"/>
            <a:ext cx="5283200" cy="533400"/>
          </a:xfrm>
          <a:prstGeom prst="rect">
            <a:avLst/>
          </a:prstGeom>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400" b="1" dirty="0"/>
              <a:t>Supervised by</a:t>
            </a:r>
          </a:p>
        </p:txBody>
      </p:sp>
      <p:sp>
        <p:nvSpPr>
          <p:cNvPr id="2" name="Title 1"/>
          <p:cNvSpPr>
            <a:spLocks noGrp="1"/>
          </p:cNvSpPr>
          <p:nvPr>
            <p:ph type="ctrTitle"/>
          </p:nvPr>
        </p:nvSpPr>
        <p:spPr>
          <a:xfrm>
            <a:off x="914400" y="1143000"/>
            <a:ext cx="10363200" cy="1752600"/>
          </a:xfrm>
        </p:spPr>
        <p:txBody>
          <a:bodyPr/>
          <a:lstStyle>
            <a:lvl1pPr>
              <a:defRPr b="1">
                <a:solidFill>
                  <a:schemeClr val="tx2">
                    <a:lumMod val="75000"/>
                  </a:schemeClr>
                </a:solidFill>
                <a:effectLst>
                  <a:outerShdw blurRad="38100" dist="38100" dir="2700000" algn="tl">
                    <a:srgbClr val="000000">
                      <a:alpha val="43137"/>
                    </a:srgbClr>
                  </a:outerShdw>
                </a:effectLst>
                <a:latin typeface="+mj-lt"/>
                <a:cs typeface="Times New Roman"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914400" y="3886200"/>
            <a:ext cx="5181600" cy="2209800"/>
          </a:xfrm>
        </p:spPr>
        <p:txBody>
          <a:bodyPr>
            <a:normAutofit/>
          </a:bodyPr>
          <a:lstStyle>
            <a:lvl1pPr marL="0" indent="0" algn="ctr">
              <a:buNone/>
              <a:defRPr sz="2700">
                <a:solidFill>
                  <a:schemeClr val="accent1">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28" name="Text Placeholder 27"/>
          <p:cNvSpPr>
            <a:spLocks noGrp="1"/>
          </p:cNvSpPr>
          <p:nvPr>
            <p:ph type="body" sz="quarter" idx="13"/>
          </p:nvPr>
        </p:nvSpPr>
        <p:spPr>
          <a:xfrm>
            <a:off x="6400800" y="3886200"/>
            <a:ext cx="5283200" cy="2209800"/>
          </a:xfrm>
        </p:spPr>
        <p:txBody>
          <a:bodyPr>
            <a:normAutofit/>
          </a:bodyPr>
          <a:lstStyle>
            <a:lvl1pPr algn="ctr">
              <a:buNone/>
              <a:defRPr sz="2700">
                <a:solidFill>
                  <a:srgbClr val="0070C0"/>
                </a:solidFill>
              </a:defRPr>
            </a:lvl1pPr>
          </a:lstStyle>
          <a:p>
            <a:pPr lvl="0"/>
            <a:r>
              <a:rPr lang="en-US"/>
              <a:t>Click to edit Master text styles</a:t>
            </a:r>
          </a:p>
        </p:txBody>
      </p:sp>
      <p:sp>
        <p:nvSpPr>
          <p:cNvPr id="9" name="Date Placeholder 3"/>
          <p:cNvSpPr>
            <a:spLocks noGrp="1"/>
          </p:cNvSpPr>
          <p:nvPr>
            <p:ph type="dt" sz="half" idx="14"/>
          </p:nvPr>
        </p:nvSpPr>
        <p:spPr/>
        <p:txBody>
          <a:bodyPr/>
          <a:lstStyle>
            <a:lvl1pPr>
              <a:defRPr/>
            </a:lvl1pPr>
          </a:lstStyle>
          <a:p>
            <a:pPr>
              <a:defRPr/>
            </a:pPr>
            <a:fld id="{BCC254C3-6D07-4044-A98A-C7B9FCC216AA}" type="datetime1">
              <a:rPr lang="en-US"/>
              <a:pPr>
                <a:defRPr/>
              </a:pPr>
              <a:t>7/9/2025</a:t>
            </a:fld>
            <a:endParaRPr lang="en-US"/>
          </a:p>
        </p:txBody>
      </p:sp>
      <p:sp>
        <p:nvSpPr>
          <p:cNvPr id="10" name="Footer Placeholder 4"/>
          <p:cNvSpPr>
            <a:spLocks noGrp="1"/>
          </p:cNvSpPr>
          <p:nvPr>
            <p:ph type="ftr" sz="quarter" idx="15"/>
          </p:nvPr>
        </p:nvSpPr>
        <p:spPr/>
        <p:txBody>
          <a:bodyPr/>
          <a:lstStyle>
            <a:lvl1pPr>
              <a:defRPr/>
            </a:lvl1pPr>
          </a:lstStyle>
          <a:p>
            <a:pPr>
              <a:defRPr/>
            </a:pPr>
            <a:endParaRPr lang="en-US"/>
          </a:p>
        </p:txBody>
      </p:sp>
      <p:sp>
        <p:nvSpPr>
          <p:cNvPr id="11" name="Slide Number Placeholder 5"/>
          <p:cNvSpPr>
            <a:spLocks noGrp="1"/>
          </p:cNvSpPr>
          <p:nvPr>
            <p:ph type="sldNum" sz="quarter" idx="16"/>
          </p:nvPr>
        </p:nvSpPr>
        <p:spPr/>
        <p:txBody>
          <a:bodyPr/>
          <a:lstStyle>
            <a:lvl1pPr>
              <a:defRPr/>
            </a:lvl1pPr>
          </a:lstStyle>
          <a:p>
            <a:pPr>
              <a:defRPr/>
            </a:pPr>
            <a:fld id="{E62AF6E4-9F0F-4D32-8D8E-755B2E69BAD2}"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4" name="Picture 1"/>
          <p:cNvPicPr>
            <a:picLocks noChangeAspect="1" noChangeArrowheads="1"/>
          </p:cNvPicPr>
          <p:nvPr userDrawn="1"/>
        </p:nvPicPr>
        <p:blipFill>
          <a:blip r:embed="rId2"/>
          <a:srcRect/>
          <a:stretch>
            <a:fillRect/>
          </a:stretch>
        </p:blipFill>
        <p:spPr bwMode="auto">
          <a:xfrm>
            <a:off x="304801" y="5943600"/>
            <a:ext cx="1538817" cy="304800"/>
          </a:xfrm>
          <a:prstGeom prst="rect">
            <a:avLst/>
          </a:prstGeom>
          <a:noFill/>
          <a:ln w="9525">
            <a:noFill/>
            <a:miter lim="800000"/>
            <a:headEnd/>
            <a:tailEnd/>
          </a:ln>
        </p:spPr>
      </p:pic>
      <p:sp>
        <p:nvSpPr>
          <p:cNvPr id="5" name="Rectangle 4"/>
          <p:cNvSpPr/>
          <p:nvPr userDrawn="1"/>
        </p:nvSpPr>
        <p:spPr>
          <a:xfrm>
            <a:off x="2336801" y="5943600"/>
            <a:ext cx="98425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r" fontAlgn="auto">
              <a:spcBef>
                <a:spcPts val="0"/>
              </a:spcBef>
              <a:spcAft>
                <a:spcPts val="0"/>
              </a:spcAft>
              <a:defRPr/>
            </a:pPr>
            <a:r>
              <a:rPr lang="en-US" sz="2000" b="1" dirty="0"/>
              <a:t>FYDP Proposal Defense</a:t>
            </a:r>
          </a:p>
        </p:txBody>
      </p:sp>
      <p:sp>
        <p:nvSpPr>
          <p:cNvPr id="6" name="Rectangle 5"/>
          <p:cNvSpPr/>
          <p:nvPr userDrawn="1"/>
        </p:nvSpPr>
        <p:spPr>
          <a:xfrm>
            <a:off x="0" y="0"/>
            <a:ext cx="121920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Title 1"/>
          <p:cNvSpPr>
            <a:spLocks noGrp="1"/>
          </p:cNvSpPr>
          <p:nvPr>
            <p:ph type="title"/>
          </p:nvPr>
        </p:nvSpPr>
        <p:spPr/>
        <p:txBody>
          <a:bodyPr/>
          <a:lstStyle>
            <a:lvl1pPr>
              <a:defRPr b="1">
                <a:solidFill>
                  <a:schemeClr val="accent1">
                    <a:lumMod val="75000"/>
                  </a:schemeClr>
                </a:solidFill>
              </a:defRPr>
            </a:lvl1pPr>
          </a:lstStyle>
          <a:p>
            <a:r>
              <a:rPr lang="en-US" dirty="0"/>
              <a:t>Click to edit Master title style</a:t>
            </a:r>
          </a:p>
        </p:txBody>
      </p:sp>
      <p:sp>
        <p:nvSpPr>
          <p:cNvPr id="9" name="Content Placeholder 8"/>
          <p:cNvSpPr>
            <a:spLocks noGrp="1"/>
          </p:cNvSpPr>
          <p:nvPr>
            <p:ph sz="quarter" idx="13"/>
          </p:nvPr>
        </p:nvSpPr>
        <p:spPr>
          <a:xfrm>
            <a:off x="609600" y="1676400"/>
            <a:ext cx="10972800" cy="3962400"/>
          </a:xfrm>
        </p:spPr>
        <p:txBody>
          <a:bodyPr/>
          <a:lstStyle>
            <a:lvl1pPr>
              <a:defRPr>
                <a:solidFill>
                  <a:schemeClr val="accent1">
                    <a:lumMod val="75000"/>
                  </a:schemeClr>
                </a:solidFill>
              </a:defRPr>
            </a:lvl1pPr>
            <a:lvl2pPr>
              <a:defRPr>
                <a:solidFill>
                  <a:schemeClr val="accent5">
                    <a:lumMod val="75000"/>
                  </a:schemeClr>
                </a:solidFill>
              </a:defRPr>
            </a:lvl2pPr>
            <a:lvl3pPr>
              <a:defRPr>
                <a:solidFill>
                  <a:schemeClr val="accent2">
                    <a:lumMod val="75000"/>
                  </a:schemeClr>
                </a:solidFill>
              </a:defRPr>
            </a:lvl3pPr>
            <a:lvl4pPr>
              <a:defRPr>
                <a:solidFill>
                  <a:schemeClr val="accent6">
                    <a:lumMod val="75000"/>
                  </a:schemeClr>
                </a:solidFill>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2"/>
          <p:cNvSpPr>
            <a:spLocks noGrp="1"/>
          </p:cNvSpPr>
          <p:nvPr>
            <p:ph type="dt" sz="half" idx="14"/>
          </p:nvPr>
        </p:nvSpPr>
        <p:spPr/>
        <p:txBody>
          <a:bodyPr/>
          <a:lstStyle>
            <a:lvl1pPr>
              <a:defRPr/>
            </a:lvl1pPr>
          </a:lstStyle>
          <a:p>
            <a:pPr>
              <a:defRPr/>
            </a:pPr>
            <a:fld id="{277AD9AE-DAF0-4070-950A-9E3660EBE497}" type="datetime1">
              <a:rPr lang="en-US"/>
              <a:pPr>
                <a:defRPr/>
              </a:pPr>
              <a:t>7/9/2025</a:t>
            </a:fld>
            <a:endParaRPr lang="en-US"/>
          </a:p>
        </p:txBody>
      </p:sp>
      <p:sp>
        <p:nvSpPr>
          <p:cNvPr id="8" name="Footer Placeholder 3"/>
          <p:cNvSpPr>
            <a:spLocks noGrp="1"/>
          </p:cNvSpPr>
          <p:nvPr>
            <p:ph type="ftr" sz="quarter" idx="15"/>
          </p:nvPr>
        </p:nvSpPr>
        <p:spPr/>
        <p:txBody>
          <a:bodyPr/>
          <a:lstStyle>
            <a:lvl1pPr>
              <a:defRPr/>
            </a:lvl1pPr>
          </a:lstStyle>
          <a:p>
            <a:pPr>
              <a:defRPr/>
            </a:pPr>
            <a:endParaRPr lang="en-US"/>
          </a:p>
        </p:txBody>
      </p:sp>
      <p:sp>
        <p:nvSpPr>
          <p:cNvPr id="10" name="Slide Number Placeholder 4"/>
          <p:cNvSpPr>
            <a:spLocks noGrp="1"/>
          </p:cNvSpPr>
          <p:nvPr>
            <p:ph type="sldNum" sz="quarter" idx="16"/>
          </p:nvPr>
        </p:nvSpPr>
        <p:spPr/>
        <p:txBody>
          <a:bodyPr/>
          <a:lstStyle>
            <a:lvl1pPr>
              <a:defRPr/>
            </a:lvl1pPr>
          </a:lstStyle>
          <a:p>
            <a:pPr>
              <a:defRPr/>
            </a:pPr>
            <a:fld id="{4CD333A3-7515-47B8-9EDC-EE0892D9C8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7/9/2025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875161A3-B757-4210-8554-6B2250A4A5D7}" type="datetime1">
              <a:rPr lang="en-US" smtClean="0"/>
              <a:pPr>
                <a:defRPr/>
              </a:pPr>
              <a:t>7/9/2025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7/9/2025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875161A3-B757-4210-8554-6B2250A4A5D7}" type="datetime1">
              <a:rPr lang="en-US" smtClean="0"/>
              <a:pPr>
                <a:defRPr/>
              </a:pPr>
              <a:t>7/9/2025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875161A3-B757-4210-8554-6B2250A4A5D7}" type="datetime1">
              <a:rPr lang="en-US" smtClean="0"/>
              <a:pPr>
                <a:defRPr/>
              </a:pPr>
              <a:t>7/9/2025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875161A3-B757-4210-8554-6B2250A4A5D7}" type="datetime1">
              <a:rPr lang="en-US" smtClean="0"/>
              <a:pPr>
                <a:defRPr/>
              </a:pPr>
              <a:t>7/9/2025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7/9/2025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875161A3-B757-4210-8554-6B2250A4A5D7}" type="datetime1">
              <a:rPr lang="en-US" smtClean="0"/>
              <a:pPr>
                <a:defRPr/>
              </a:pPr>
              <a:t>7/9/2025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201EAB7-4B8F-4B70-B0ED-2782ACD77B02}" type="slidenum">
              <a:rPr lang="en-US" smtClean="0"/>
              <a:pPr>
                <a:defRPr/>
              </a:pPr>
              <a:t>‹#›</a:t>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875161A3-B757-4210-8554-6B2250A4A5D7}" type="datetime1">
              <a:rPr lang="en-US" smtClean="0"/>
              <a:pPr>
                <a:defRPr/>
              </a:pPr>
              <a:t>7/9/2025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3201EAB7-4B8F-4B70-B0ED-2782ACD77B0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58" r:id="rId1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410.17210?utm_source=chatgpt.com" TargetMode="External"/><Relationship Id="rId2" Type="http://schemas.openxmlformats.org/officeDocument/2006/relationships/hyperlink" Target="https://www.academia.edu/70104651/Implementation_of_a_Bangla_chatbot?utm_source=chatgpt.com" TargetMode="External"/><Relationship Id="rId1" Type="http://schemas.openxmlformats.org/officeDocument/2006/relationships/slideLayout" Target="../slideLayouts/slideLayout12.xml"/><Relationship Id="rId4" Type="http://schemas.openxmlformats.org/officeDocument/2006/relationships/hyperlink" Target="https://arxiv.org/html/2410.17210v1?utm_source=chatgpt.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38300" y="1219200"/>
            <a:ext cx="8915400" cy="990600"/>
          </a:xfrm>
        </p:spPr>
        <p:txBody>
          <a:bodyPr rtlCol="0">
            <a:normAutofit fontScale="90000"/>
          </a:bodyPr>
          <a:lstStyle/>
          <a:p>
            <a:pPr>
              <a:defRPr/>
            </a:pPr>
            <a:r>
              <a:rPr lang="en-US" sz="4000" dirty="0">
                <a:solidFill>
                  <a:srgbClr val="7030A0"/>
                </a:solidFill>
              </a:rPr>
              <a:t>Title: Smart Legal Assistant: A Chatbot for Worker Rules in Bangladesh.</a:t>
            </a:r>
          </a:p>
        </p:txBody>
      </p:sp>
      <p:sp>
        <p:nvSpPr>
          <p:cNvPr id="5" name="Subtitle 4"/>
          <p:cNvSpPr>
            <a:spLocks noGrp="1"/>
          </p:cNvSpPr>
          <p:nvPr>
            <p:ph type="subTitle" idx="1"/>
          </p:nvPr>
        </p:nvSpPr>
        <p:spPr>
          <a:xfrm>
            <a:off x="1143000" y="3797432"/>
            <a:ext cx="4572000" cy="2057400"/>
          </a:xfrm>
        </p:spPr>
        <p:txBody>
          <a:bodyPr rtlCol="0">
            <a:normAutofit fontScale="92500"/>
          </a:bodyPr>
          <a:lstStyle/>
          <a:p>
            <a:pPr>
              <a:defRPr/>
            </a:pPr>
            <a:r>
              <a:rPr lang="en-US" sz="2800" b="1" dirty="0">
                <a:solidFill>
                  <a:schemeClr val="tx1"/>
                </a:solidFill>
                <a:latin typeface="Times New Roman" pitchFamily="18" charset="0"/>
                <a:cs typeface="Times New Roman" pitchFamily="18" charset="0"/>
              </a:rPr>
              <a:t>Md. </a:t>
            </a:r>
            <a:r>
              <a:rPr lang="en-US" sz="2800" b="1" dirty="0" err="1">
                <a:solidFill>
                  <a:schemeClr val="tx1"/>
                </a:solidFill>
                <a:latin typeface="Times New Roman" pitchFamily="18" charset="0"/>
                <a:cs typeface="Times New Roman" pitchFamily="18" charset="0"/>
              </a:rPr>
              <a:t>Azaz</a:t>
            </a:r>
            <a:r>
              <a:rPr lang="en-US" sz="2800" b="1" dirty="0">
                <a:solidFill>
                  <a:schemeClr val="tx1"/>
                </a:solidFill>
                <a:latin typeface="Times New Roman" pitchFamily="18" charset="0"/>
                <a:cs typeface="Times New Roman" pitchFamily="18" charset="0"/>
              </a:rPr>
              <a:t> Ahamed</a:t>
            </a:r>
          </a:p>
          <a:p>
            <a:pPr>
              <a:defRPr/>
            </a:pPr>
            <a:r>
              <a:rPr lang="en-US" sz="2800" b="1" dirty="0">
                <a:solidFill>
                  <a:schemeClr val="tx1"/>
                </a:solidFill>
                <a:latin typeface="Times New Roman" pitchFamily="18" charset="0"/>
                <a:cs typeface="Times New Roman" pitchFamily="18" charset="0"/>
              </a:rPr>
              <a:t>222-15-6216</a:t>
            </a:r>
          </a:p>
          <a:p>
            <a:pPr>
              <a:defRPr/>
            </a:pPr>
            <a:r>
              <a:rPr lang="en-US" sz="2800" dirty="0">
                <a:solidFill>
                  <a:schemeClr val="tx1"/>
                </a:solidFill>
                <a:latin typeface="Times New Roman" pitchFamily="18" charset="0"/>
                <a:cs typeface="Times New Roman" pitchFamily="18" charset="0"/>
              </a:rPr>
              <a:t>Department of CSE </a:t>
            </a:r>
          </a:p>
          <a:p>
            <a:pPr>
              <a:defRPr/>
            </a:pPr>
            <a:r>
              <a:rPr lang="en-US" sz="2800" dirty="0">
                <a:solidFill>
                  <a:schemeClr val="tx1"/>
                </a:solidFill>
                <a:latin typeface="Times New Roman" pitchFamily="18" charset="0"/>
                <a:cs typeface="Times New Roman" pitchFamily="18" charset="0"/>
              </a:rPr>
              <a:t>Daffodil International University</a:t>
            </a:r>
            <a:endParaRPr lang="en-US" sz="2800" dirty="0">
              <a:latin typeface="Times New Roman" panose="02020603050405020304" pitchFamily="18" charset="0"/>
              <a:cs typeface="Times New Roman" panose="02020603050405020304" pitchFamily="18" charset="0"/>
            </a:endParaRPr>
          </a:p>
          <a:p>
            <a:pPr>
              <a:defRPr/>
            </a:pPr>
            <a:endParaRPr lang="en-US" sz="2800" dirty="0">
              <a:solidFill>
                <a:schemeClr val="tx1"/>
              </a:solidFill>
              <a:latin typeface="Times New Roman" pitchFamily="18" charset="0"/>
              <a:cs typeface="Times New Roman" pitchFamily="18" charset="0"/>
            </a:endParaRPr>
          </a:p>
          <a:p>
            <a:pPr>
              <a:defRPr/>
            </a:pPr>
            <a:endParaRPr lang="en-US" sz="2800" dirty="0">
              <a:solidFill>
                <a:schemeClr val="tx1"/>
              </a:solidFill>
              <a:latin typeface="Times New Roman" pitchFamily="18" charset="0"/>
              <a:cs typeface="Times New Roman" pitchFamily="18" charset="0"/>
            </a:endParaRPr>
          </a:p>
          <a:p>
            <a:pPr>
              <a:defRPr/>
            </a:pPr>
            <a:endParaRPr lang="en-US" sz="2600" dirty="0">
              <a:solidFill>
                <a:schemeClr val="tx1"/>
              </a:solidFill>
              <a:latin typeface="Times New Roman" pitchFamily="18" charset="0"/>
              <a:cs typeface="Times New Roman" pitchFamily="18" charset="0"/>
            </a:endParaRPr>
          </a:p>
          <a:p>
            <a:pPr>
              <a:defRPr/>
            </a:pPr>
            <a:endParaRPr lang="en-US" sz="2800" dirty="0">
              <a:solidFill>
                <a:schemeClr val="tx1"/>
              </a:solidFill>
              <a:latin typeface="Times New Roman" pitchFamily="18" charset="0"/>
              <a:cs typeface="Times New Roman" pitchFamily="18" charset="0"/>
            </a:endParaRPr>
          </a:p>
          <a:p>
            <a:pPr>
              <a:defRPr/>
            </a:pPr>
            <a:endParaRPr lang="en-US" dirty="0"/>
          </a:p>
        </p:txBody>
      </p:sp>
      <p:sp>
        <p:nvSpPr>
          <p:cNvPr id="4100" name="Text Placeholder 5"/>
          <p:cNvSpPr>
            <a:spLocks noGrp="1"/>
          </p:cNvSpPr>
          <p:nvPr>
            <p:ph type="body" sz="quarter" idx="13"/>
          </p:nvPr>
        </p:nvSpPr>
        <p:spPr>
          <a:xfrm>
            <a:off x="6781800" y="3797432"/>
            <a:ext cx="4572000" cy="2057400"/>
          </a:xfrm>
        </p:spPr>
        <p:txBody>
          <a:bodyPr>
            <a:noAutofit/>
          </a:bodyPr>
          <a:lstStyle/>
          <a:p>
            <a:r>
              <a:rPr lang="en-US" b="1" dirty="0"/>
              <a:t>Dr. S.M. </a:t>
            </a:r>
            <a:r>
              <a:rPr lang="en-US" b="1" dirty="0" err="1"/>
              <a:t>Aminul</a:t>
            </a:r>
            <a:r>
              <a:rPr lang="en-US" b="1" dirty="0"/>
              <a:t> Haque</a:t>
            </a:r>
            <a:endParaRPr lang="en-US" sz="2600" b="1" dirty="0">
              <a:latin typeface="Times New Roman" panose="02020603050405020304" pitchFamily="18" charset="0"/>
              <a:cs typeface="Times New Roman" panose="02020603050405020304" pitchFamily="18" charset="0"/>
            </a:endParaRPr>
          </a:p>
          <a:p>
            <a:r>
              <a:rPr lang="en-US" sz="2600" dirty="0">
                <a:solidFill>
                  <a:schemeClr val="tx1"/>
                </a:solidFill>
                <a:latin typeface="Times New Roman" pitchFamily="18" charset="0"/>
                <a:cs typeface="Times New Roman" pitchFamily="18" charset="0"/>
              </a:rPr>
              <a:t>Professor &amp; Associate Head </a:t>
            </a:r>
          </a:p>
          <a:p>
            <a:pPr eaLnBrk="1" hangingPunct="1"/>
            <a:r>
              <a:rPr lang="en-US" sz="2600" dirty="0">
                <a:solidFill>
                  <a:schemeClr val="tx1"/>
                </a:solidFill>
                <a:latin typeface="Times New Roman" pitchFamily="18" charset="0"/>
                <a:cs typeface="Times New Roman" pitchFamily="18" charset="0"/>
              </a:rPr>
              <a:t>Department of CSE </a:t>
            </a:r>
          </a:p>
          <a:p>
            <a:pPr eaLnBrk="1" hangingPunct="1"/>
            <a:r>
              <a:rPr lang="en-US" sz="2600" dirty="0">
                <a:solidFill>
                  <a:schemeClr val="tx1"/>
                </a:solidFill>
                <a:latin typeface="Times New Roman" pitchFamily="18" charset="0"/>
                <a:cs typeface="Times New Roman" pitchFamily="18" charset="0"/>
              </a:rPr>
              <a:t>Daffodil International University</a:t>
            </a:r>
            <a:endParaRPr lang="en-US" sz="2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Objective</a:t>
            </a:r>
            <a:endParaRPr lang="en-US" dirty="0">
              <a:solidFill>
                <a:srgbClr val="7030A0"/>
              </a:solidFill>
            </a:endParaRPr>
          </a:p>
        </p:txBody>
      </p:sp>
      <p:sp>
        <p:nvSpPr>
          <p:cNvPr id="3" name="Content Placeholder 2"/>
          <p:cNvSpPr>
            <a:spLocks noGrp="1"/>
          </p:cNvSpPr>
          <p:nvPr>
            <p:ph sz="quarter" idx="13"/>
          </p:nvPr>
        </p:nvSpPr>
        <p:spPr>
          <a:xfrm>
            <a:off x="609600" y="1257300"/>
            <a:ext cx="10972800" cy="3962400"/>
          </a:xfrm>
        </p:spPr>
        <p:txBody>
          <a:bodyPr>
            <a:normAutofit lnSpcReduction="10000"/>
          </a:bodyPr>
          <a:lstStyle/>
          <a:p>
            <a:pPr marL="0" indent="0" algn="just">
              <a:buNone/>
            </a:pPr>
            <a:r>
              <a:rPr lang="en-US" sz="3000" dirty="0">
                <a:solidFill>
                  <a:schemeClr val="tx1"/>
                </a:solidFill>
                <a:latin typeface="Times New Roman" pitchFamily="18" charset="0"/>
                <a:cs typeface="Times New Roman" pitchFamily="18" charset="0"/>
              </a:rPr>
              <a:t>The objective of this project is to develop an intelligent chatbot that helps workers in Bangladesh understand their rights and duties under the Bangladesh </a:t>
            </a:r>
            <a:r>
              <a:rPr lang="en-US" sz="3000" dirty="0" err="1">
                <a:solidFill>
                  <a:schemeClr val="tx1"/>
                </a:solidFill>
                <a:latin typeface="Times New Roman" pitchFamily="18" charset="0"/>
                <a:cs typeface="Times New Roman" pitchFamily="18" charset="0"/>
              </a:rPr>
              <a:t>Labour</a:t>
            </a:r>
            <a:r>
              <a:rPr lang="en-US" sz="3000" dirty="0">
                <a:solidFill>
                  <a:schemeClr val="tx1"/>
                </a:solidFill>
                <a:latin typeface="Times New Roman" pitchFamily="18" charset="0"/>
                <a:cs typeface="Times New Roman" pitchFamily="18" charset="0"/>
              </a:rPr>
              <a:t> Act, 2006. The chatbot will answer queries in Bangla using a structured legal knowledge base and natural language understanding. It will provide clear explanations, relevant law references, and practical guidance on issues such as wages, leave, working hours, and dispute resolution. This tool aims to increase legal awareness, reduce exploitation, and empower workers with easy access to accurate legal information.</a:t>
            </a: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2</a:t>
            </a:fld>
            <a:endParaRPr lang="en-US" dirty="0"/>
          </a:p>
        </p:txBody>
      </p:sp>
      <p:sp>
        <p:nvSpPr>
          <p:cNvPr id="7" name="TextBox 6"/>
          <p:cNvSpPr txBox="1"/>
          <p:nvPr/>
        </p:nvSpPr>
        <p:spPr>
          <a:xfrm>
            <a:off x="8991600" y="5334000"/>
            <a:ext cx="914400" cy="369332"/>
          </a:xfrm>
          <a:prstGeom prst="rect">
            <a:avLst/>
          </a:prstGeom>
          <a:noFill/>
        </p:spPr>
        <p:txBody>
          <a:bodyPr wrap="square" rtlCol="0">
            <a:spAutoFit/>
          </a:bodyPr>
          <a:lstStyle/>
          <a:p>
            <a:r>
              <a:rPr lang="en-US" b="1" dirty="0">
                <a:solidFill>
                  <a:srgbClr val="7030A0"/>
                </a:solidFill>
                <a:latin typeface="Times New Roman" pitchFamily="18" charset="0"/>
                <a:cs typeface="Times New Roman" pitchFamily="18" charset="0"/>
              </a:rPr>
              <a:t>cont..</a:t>
            </a:r>
            <a:endParaRPr lang="en-US" b="1" dirty="0"/>
          </a:p>
        </p:txBody>
      </p:sp>
    </p:spTree>
    <p:extLst>
      <p:ext uri="{BB962C8B-B14F-4D97-AF65-F5344CB8AC3E}">
        <p14:creationId xmlns:p14="http://schemas.microsoft.com/office/powerpoint/2010/main" val="825664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Motivation</a:t>
            </a:r>
            <a:endParaRPr lang="en-US" dirty="0">
              <a:solidFill>
                <a:srgbClr val="7030A0"/>
              </a:solidFill>
            </a:endParaRPr>
          </a:p>
        </p:txBody>
      </p:sp>
      <p:sp>
        <p:nvSpPr>
          <p:cNvPr id="3" name="Content Placeholder 2"/>
          <p:cNvSpPr>
            <a:spLocks noGrp="1"/>
          </p:cNvSpPr>
          <p:nvPr>
            <p:ph sz="quarter" idx="13"/>
          </p:nvPr>
        </p:nvSpPr>
        <p:spPr>
          <a:xfrm>
            <a:off x="762000" y="1259012"/>
            <a:ext cx="10972800" cy="3962400"/>
          </a:xfrm>
        </p:spPr>
        <p:txBody>
          <a:bodyPr>
            <a:normAutofit/>
          </a:bodyPr>
          <a:lstStyle/>
          <a:p>
            <a:pPr marL="0" indent="0" algn="just">
              <a:buNone/>
            </a:pPr>
            <a:r>
              <a:rPr lang="en-US" sz="3000" dirty="0">
                <a:solidFill>
                  <a:schemeClr val="tx1"/>
                </a:solidFill>
                <a:latin typeface="Times New Roman" pitchFamily="18" charset="0"/>
                <a:cs typeface="Times New Roman" pitchFamily="18" charset="0"/>
              </a:rPr>
              <a:t>Many workers in Bangladesh are unaware of their legal rights due to complex language and lack of accessible legal support. This leads to frequent exploitation in wages, working hours, and leave policies. Traditional legal help is costly and difficult to access. A chatbot that explains labor rules in simple Bangla can provide instant, low-cost guidance—empowering workers to protect their rights and make informed decisions.</a:t>
            </a: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3</a:t>
            </a:fld>
            <a:endParaRPr lang="en-US" dirty="0"/>
          </a:p>
        </p:txBody>
      </p:sp>
      <p:sp>
        <p:nvSpPr>
          <p:cNvPr id="7" name="TextBox 6"/>
          <p:cNvSpPr txBox="1"/>
          <p:nvPr/>
        </p:nvSpPr>
        <p:spPr>
          <a:xfrm>
            <a:off x="8991600" y="5334000"/>
            <a:ext cx="914400" cy="369332"/>
          </a:xfrm>
          <a:prstGeom prst="rect">
            <a:avLst/>
          </a:prstGeom>
          <a:noFill/>
        </p:spPr>
        <p:txBody>
          <a:bodyPr wrap="square" rtlCol="0">
            <a:spAutoFit/>
          </a:bodyPr>
          <a:lstStyle/>
          <a:p>
            <a:r>
              <a:rPr lang="en-US" b="1" dirty="0">
                <a:solidFill>
                  <a:srgbClr val="7030A0"/>
                </a:solidFill>
                <a:latin typeface="Times New Roman" pitchFamily="18" charset="0"/>
                <a:cs typeface="Times New Roman" pitchFamily="18" charset="0"/>
              </a:rPr>
              <a:t>cont..</a:t>
            </a:r>
            <a:endParaRPr lang="en-US" b="1" dirty="0"/>
          </a:p>
        </p:txBody>
      </p:sp>
    </p:spTree>
    <p:extLst>
      <p:ext uri="{BB962C8B-B14F-4D97-AF65-F5344CB8AC3E}">
        <p14:creationId xmlns:p14="http://schemas.microsoft.com/office/powerpoint/2010/main" val="1295605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Background Study</a:t>
            </a:r>
            <a:endParaRPr lang="en-US" dirty="0">
              <a:solidFill>
                <a:srgbClr val="7030A0"/>
              </a:solidFill>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4</a:t>
            </a:fld>
            <a:endParaRPr lang="en-US" dirty="0"/>
          </a:p>
        </p:txBody>
      </p:sp>
      <p:sp>
        <p:nvSpPr>
          <p:cNvPr id="7" name="TextBox 6"/>
          <p:cNvSpPr txBox="1"/>
          <p:nvPr/>
        </p:nvSpPr>
        <p:spPr>
          <a:xfrm>
            <a:off x="8991600" y="5334000"/>
            <a:ext cx="914400" cy="369332"/>
          </a:xfrm>
          <a:prstGeom prst="rect">
            <a:avLst/>
          </a:prstGeom>
          <a:noFill/>
        </p:spPr>
        <p:txBody>
          <a:bodyPr wrap="square" rtlCol="0">
            <a:spAutoFit/>
          </a:bodyPr>
          <a:lstStyle/>
          <a:p>
            <a:r>
              <a:rPr lang="en-US" b="1" dirty="0">
                <a:solidFill>
                  <a:srgbClr val="7030A0"/>
                </a:solidFill>
                <a:latin typeface="Times New Roman" pitchFamily="18" charset="0"/>
                <a:cs typeface="Times New Roman" pitchFamily="18" charset="0"/>
              </a:rPr>
              <a:t>cont..</a:t>
            </a:r>
            <a:endParaRPr lang="en-US" b="1" dirty="0"/>
          </a:p>
        </p:txBody>
      </p:sp>
      <p:sp>
        <p:nvSpPr>
          <p:cNvPr id="8" name="Content Placeholder 7">
            <a:extLst>
              <a:ext uri="{FF2B5EF4-FFF2-40B4-BE49-F238E27FC236}">
                <a16:creationId xmlns:a16="http://schemas.microsoft.com/office/drawing/2014/main" id="{A02A1D3E-BE5E-4DD9-8F0D-F0FF825AB0D3}"/>
              </a:ext>
            </a:extLst>
          </p:cNvPr>
          <p:cNvSpPr>
            <a:spLocks noGrp="1"/>
          </p:cNvSpPr>
          <p:nvPr>
            <p:ph sz="quarter" idx="13"/>
          </p:nvPr>
        </p:nvSpPr>
        <p:spPr>
          <a:xfrm>
            <a:off x="647272" y="1045091"/>
            <a:ext cx="10972800" cy="3962400"/>
          </a:xfrm>
        </p:spPr>
        <p:txBody>
          <a:bodyPr>
            <a:normAutofit/>
          </a:bodyPr>
          <a:lstStyle/>
          <a:p>
            <a:pPr marL="0" indent="0" algn="just">
              <a:buNone/>
            </a:pPr>
            <a:r>
              <a:rPr lang="en-US" sz="1800" dirty="0">
                <a:solidFill>
                  <a:schemeClr val="tx1"/>
                </a:solidFill>
                <a:latin typeface="Times New Roman" panose="02020603050405020304" pitchFamily="18" charset="0"/>
                <a:cs typeface="Times New Roman" panose="02020603050405020304" pitchFamily="18" charset="0"/>
              </a:rPr>
              <a:t>In Bangladesh, workers often lack awareness of their rights due to complex legal language and limited access to legal help. While some research exists on legal NLP tools, few address labor laws in Bangla. This project fills that gap by creating a chatbot that explains worker rights under the Bangladesh </a:t>
            </a:r>
            <a:r>
              <a:rPr lang="en-US" sz="1800" dirty="0" err="1">
                <a:solidFill>
                  <a:schemeClr val="tx1"/>
                </a:solidFill>
                <a:latin typeface="Times New Roman" panose="02020603050405020304" pitchFamily="18" charset="0"/>
                <a:cs typeface="Times New Roman" panose="02020603050405020304" pitchFamily="18" charset="0"/>
              </a:rPr>
              <a:t>Labour</a:t>
            </a:r>
            <a:r>
              <a:rPr lang="en-US" sz="1800" dirty="0">
                <a:solidFill>
                  <a:schemeClr val="tx1"/>
                </a:solidFill>
                <a:latin typeface="Times New Roman" panose="02020603050405020304" pitchFamily="18" charset="0"/>
                <a:cs typeface="Times New Roman" panose="02020603050405020304" pitchFamily="18" charset="0"/>
              </a:rPr>
              <a:t> Act in simple Bangla using structured reasoning. </a:t>
            </a:r>
            <a:r>
              <a:rPr lang="en-US" sz="1800" b="1" dirty="0">
                <a:latin typeface="Times New Roman" panose="02020603050405020304" pitchFamily="18" charset="0"/>
                <a:cs typeface="Times New Roman" panose="02020603050405020304" pitchFamily="18" charset="0"/>
              </a:rPr>
              <a:t>Literature Review table:</a:t>
            </a:r>
          </a:p>
          <a:p>
            <a:pPr marL="0" indent="0">
              <a:buNone/>
            </a:pPr>
            <a:endParaRPr lang="en-US" sz="1800" dirty="0"/>
          </a:p>
          <a:p>
            <a:pPr marL="0" indent="0">
              <a:buNone/>
            </a:pPr>
            <a:endParaRPr lang="en-US" sz="1800" dirty="0"/>
          </a:p>
        </p:txBody>
      </p:sp>
      <p:graphicFrame>
        <p:nvGraphicFramePr>
          <p:cNvPr id="5" name="Table 4">
            <a:extLst>
              <a:ext uri="{FF2B5EF4-FFF2-40B4-BE49-F238E27FC236}">
                <a16:creationId xmlns:a16="http://schemas.microsoft.com/office/drawing/2014/main" id="{57E97853-A203-41CD-A96D-868B6D79ED34}"/>
              </a:ext>
            </a:extLst>
          </p:cNvPr>
          <p:cNvGraphicFramePr>
            <a:graphicFrameLocks noGrp="1"/>
          </p:cNvGraphicFramePr>
          <p:nvPr>
            <p:extLst>
              <p:ext uri="{D42A27DB-BD31-4B8C-83A1-F6EECF244321}">
                <p14:modId xmlns:p14="http://schemas.microsoft.com/office/powerpoint/2010/main" val="613806328"/>
              </p:ext>
            </p:extLst>
          </p:nvPr>
        </p:nvGraphicFramePr>
        <p:xfrm>
          <a:off x="1219200" y="2295831"/>
          <a:ext cx="9677400" cy="2914342"/>
        </p:xfrm>
        <a:graphic>
          <a:graphicData uri="http://schemas.openxmlformats.org/drawingml/2006/table">
            <a:tbl>
              <a:tblPr>
                <a:tableStyleId>{3C2FFA5D-87B4-456A-9821-1D502468CF0F}</a:tableStyleId>
              </a:tblPr>
              <a:tblGrid>
                <a:gridCol w="1612900">
                  <a:extLst>
                    <a:ext uri="{9D8B030D-6E8A-4147-A177-3AD203B41FA5}">
                      <a16:colId xmlns:a16="http://schemas.microsoft.com/office/drawing/2014/main" val="1225291582"/>
                    </a:ext>
                  </a:extLst>
                </a:gridCol>
                <a:gridCol w="1612900">
                  <a:extLst>
                    <a:ext uri="{9D8B030D-6E8A-4147-A177-3AD203B41FA5}">
                      <a16:colId xmlns:a16="http://schemas.microsoft.com/office/drawing/2014/main" val="3018692005"/>
                    </a:ext>
                  </a:extLst>
                </a:gridCol>
                <a:gridCol w="1612900">
                  <a:extLst>
                    <a:ext uri="{9D8B030D-6E8A-4147-A177-3AD203B41FA5}">
                      <a16:colId xmlns:a16="http://schemas.microsoft.com/office/drawing/2014/main" val="2801954661"/>
                    </a:ext>
                  </a:extLst>
                </a:gridCol>
                <a:gridCol w="1612900">
                  <a:extLst>
                    <a:ext uri="{9D8B030D-6E8A-4147-A177-3AD203B41FA5}">
                      <a16:colId xmlns:a16="http://schemas.microsoft.com/office/drawing/2014/main" val="3657054475"/>
                    </a:ext>
                  </a:extLst>
                </a:gridCol>
                <a:gridCol w="1612900">
                  <a:extLst>
                    <a:ext uri="{9D8B030D-6E8A-4147-A177-3AD203B41FA5}">
                      <a16:colId xmlns:a16="http://schemas.microsoft.com/office/drawing/2014/main" val="3200789303"/>
                    </a:ext>
                  </a:extLst>
                </a:gridCol>
                <a:gridCol w="1612900">
                  <a:extLst>
                    <a:ext uri="{9D8B030D-6E8A-4147-A177-3AD203B41FA5}">
                      <a16:colId xmlns:a16="http://schemas.microsoft.com/office/drawing/2014/main" val="3976277176"/>
                    </a:ext>
                  </a:extLst>
                </a:gridCol>
              </a:tblGrid>
              <a:tr h="199514">
                <a:tc>
                  <a:txBody>
                    <a:bodyPr/>
                    <a:lstStyle/>
                    <a:p>
                      <a:r>
                        <a:rPr lang="en-US" sz="800">
                          <a:latin typeface="Times New Roman" panose="02020603050405020304" pitchFamily="18" charset="0"/>
                          <a:cs typeface="Times New Roman" panose="02020603050405020304" pitchFamily="18" charset="0"/>
                        </a:rPr>
                        <a:t>Author(s) &amp; Year</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Title of the Study</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Objectives</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Methodology</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Key Findings</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Identified Gap</a:t>
                      </a:r>
                    </a:p>
                  </a:txBody>
                  <a:tcPr marL="38683" marR="38683" marT="19342" marB="19342" anchor="ctr"/>
                </a:tc>
                <a:extLst>
                  <a:ext uri="{0D108BD9-81ED-4DB2-BD59-A6C34878D82A}">
                    <a16:rowId xmlns:a16="http://schemas.microsoft.com/office/drawing/2014/main" val="4241875952"/>
                  </a:ext>
                </a:extLst>
              </a:tr>
              <a:tr h="872627">
                <a:tc>
                  <a:txBody>
                    <a:bodyPr/>
                    <a:lstStyle/>
                    <a:p>
                      <a:r>
                        <a:rPr lang="fr-FR" sz="800" dirty="0" err="1">
                          <a:latin typeface="Times New Roman" panose="02020603050405020304" pitchFamily="18" charset="0"/>
                          <a:cs typeface="Times New Roman" panose="02020603050405020304" pitchFamily="18" charset="0"/>
                        </a:rPr>
                        <a:t>Azmine</a:t>
                      </a:r>
                      <a:r>
                        <a:rPr lang="fr-FR" sz="800" dirty="0">
                          <a:latin typeface="Times New Roman" panose="02020603050405020304" pitchFamily="18" charset="0"/>
                          <a:cs typeface="Times New Roman" panose="02020603050405020304" pitchFamily="18" charset="0"/>
                        </a:rPr>
                        <a:t> </a:t>
                      </a:r>
                      <a:r>
                        <a:rPr lang="fr-FR" sz="800" dirty="0" err="1">
                          <a:latin typeface="Times New Roman" panose="02020603050405020304" pitchFamily="18" charset="0"/>
                          <a:cs typeface="Times New Roman" panose="02020603050405020304" pitchFamily="18" charset="0"/>
                        </a:rPr>
                        <a:t>Toushik</a:t>
                      </a:r>
                      <a:r>
                        <a:rPr lang="fr-FR" sz="800" dirty="0">
                          <a:latin typeface="Times New Roman" panose="02020603050405020304" pitchFamily="18" charset="0"/>
                          <a:cs typeface="Times New Roman" panose="02020603050405020304" pitchFamily="18" charset="0"/>
                        </a:rPr>
                        <a:t> </a:t>
                      </a:r>
                      <a:r>
                        <a:rPr lang="fr-FR" sz="800" dirty="0" err="1">
                          <a:latin typeface="Times New Roman" panose="02020603050405020304" pitchFamily="18" charset="0"/>
                          <a:cs typeface="Times New Roman" panose="02020603050405020304" pitchFamily="18" charset="0"/>
                        </a:rPr>
                        <a:t>Wasi</a:t>
                      </a:r>
                      <a:r>
                        <a:rPr lang="fr-FR" sz="800" dirty="0">
                          <a:latin typeface="Times New Roman" panose="02020603050405020304" pitchFamily="18" charset="0"/>
                          <a:cs typeface="Times New Roman" panose="02020603050405020304" pitchFamily="18" charset="0"/>
                        </a:rPr>
                        <a:t> et al. (2024)</a:t>
                      </a:r>
                    </a:p>
                  </a:txBody>
                  <a:tcPr marL="38683" marR="38683" marT="19342" marB="19342" anchor="ctr"/>
                </a:tc>
                <a:tc>
                  <a:txBody>
                    <a:bodyPr/>
                    <a:lstStyle/>
                    <a:p>
                      <a:r>
                        <a:rPr lang="en-US" sz="800" dirty="0">
                          <a:latin typeface="Times New Roman" panose="02020603050405020304" pitchFamily="18" charset="0"/>
                          <a:cs typeface="Times New Roman" panose="02020603050405020304" pitchFamily="18" charset="0"/>
                        </a:rPr>
                        <a:t>Exploring Possibilities of AI‑Powered Legal Assistance in Bangladesh… (GPT2‑UKIL‑EN)</a:t>
                      </a:r>
                    </a:p>
                  </a:txBody>
                  <a:tcPr marL="38683" marR="38683" marT="19342" marB="19342" anchor="ctr"/>
                </a:tc>
                <a:tc>
                  <a:txBody>
                    <a:bodyPr/>
                    <a:lstStyle/>
                    <a:p>
                      <a:r>
                        <a:rPr lang="en-US" sz="800" dirty="0">
                          <a:latin typeface="Times New Roman" panose="02020603050405020304" pitchFamily="18" charset="0"/>
                          <a:cs typeface="Times New Roman" panose="02020603050405020304" pitchFamily="18" charset="0"/>
                        </a:rPr>
                        <a:t>To develop a GPT-2 based LLM for providing legal assistance using Bangladeshi legal documents</a:t>
                      </a:r>
                    </a:p>
                  </a:txBody>
                  <a:tcPr marL="38683" marR="38683" marT="19342" marB="19342" anchor="ctr"/>
                </a:tc>
                <a:tc>
                  <a:txBody>
                    <a:bodyPr/>
                    <a:lstStyle/>
                    <a:p>
                      <a:r>
                        <a:rPr lang="en-US" sz="800" dirty="0">
                          <a:latin typeface="Times New Roman" panose="02020603050405020304" pitchFamily="18" charset="0"/>
                          <a:cs typeface="Times New Roman" panose="02020603050405020304" pitchFamily="18" charset="0"/>
                        </a:rPr>
                        <a:t>Collected legal corpus, fine‑tuned GPT‑2, evaluated via expert comparison and case studies </a:t>
                      </a:r>
                      <a:r>
                        <a:rPr lang="en-US" sz="800" dirty="0">
                          <a:latin typeface="Times New Roman" panose="02020603050405020304" pitchFamily="18" charset="0"/>
                          <a:cs typeface="Times New Roman" panose="02020603050405020304" pitchFamily="18" charset="0"/>
                          <a:hlinkClick r:id="rId2"/>
                        </a:rPr>
                        <a:t>academia.edu</a:t>
                      </a:r>
                      <a:r>
                        <a:rPr lang="en-US" sz="800" dirty="0">
                          <a:latin typeface="Times New Roman" panose="02020603050405020304" pitchFamily="18" charset="0"/>
                          <a:cs typeface="Times New Roman" panose="02020603050405020304" pitchFamily="18" charset="0"/>
                          <a:hlinkClick r:id="rId3"/>
                        </a:rPr>
                        <a:t>arxiv.org</a:t>
                      </a:r>
                      <a:r>
                        <a:rPr lang="en-US" sz="800" dirty="0">
                          <a:latin typeface="Times New Roman" panose="02020603050405020304" pitchFamily="18" charset="0"/>
                          <a:cs typeface="Times New Roman" panose="02020603050405020304" pitchFamily="18" charset="0"/>
                          <a:hlinkClick r:id="rId4"/>
                        </a:rPr>
                        <a:t>academia.edu+2arxiv.org+2arxiv.org+2</a:t>
                      </a:r>
                      <a:endParaRPr lang="en-US" sz="800" dirty="0">
                        <a:latin typeface="Times New Roman" panose="02020603050405020304" pitchFamily="18" charset="0"/>
                        <a:cs typeface="Times New Roman" panose="02020603050405020304" pitchFamily="18" charset="0"/>
                      </a:endParaRP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First structured LLM for legal help in Bangladesh; promising accuracy in expert assessments</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Focused only on English data; no Bangla chatbot or labor-law domain coverage</a:t>
                      </a:r>
                    </a:p>
                  </a:txBody>
                  <a:tcPr marL="38683" marR="38683" marT="19342" marB="19342" anchor="ctr"/>
                </a:tc>
                <a:extLst>
                  <a:ext uri="{0D108BD9-81ED-4DB2-BD59-A6C34878D82A}">
                    <a16:rowId xmlns:a16="http://schemas.microsoft.com/office/drawing/2014/main" val="3632565715"/>
                  </a:ext>
                </a:extLst>
              </a:tr>
              <a:tr h="416875">
                <a:tc>
                  <a:txBody>
                    <a:bodyPr/>
                    <a:lstStyle/>
                    <a:p>
                      <a:r>
                        <a:rPr lang="da-DK" sz="800" dirty="0">
                          <a:latin typeface="Times New Roman" panose="02020603050405020304" pitchFamily="18" charset="0"/>
                          <a:cs typeface="Times New Roman" panose="02020603050405020304" pitchFamily="18" charset="0"/>
                        </a:rPr>
                        <a:t>Muhammad Rafsan Kabir et al. (2025)</a:t>
                      </a:r>
                    </a:p>
                  </a:txBody>
                  <a:tcPr marL="38683" marR="38683" marT="19342" marB="19342" anchor="ctr"/>
                </a:tc>
                <a:tc>
                  <a:txBody>
                    <a:bodyPr/>
                    <a:lstStyle/>
                    <a:p>
                      <a:r>
                        <a:rPr lang="en-US" sz="800" dirty="0" err="1">
                          <a:latin typeface="Times New Roman" panose="02020603050405020304" pitchFamily="18" charset="0"/>
                          <a:cs typeface="Times New Roman" panose="02020603050405020304" pitchFamily="18" charset="0"/>
                        </a:rPr>
                        <a:t>LegalRAG</a:t>
                      </a:r>
                      <a:r>
                        <a:rPr lang="en-US" sz="800" dirty="0">
                          <a:latin typeface="Times New Roman" panose="02020603050405020304" pitchFamily="18" charset="0"/>
                          <a:cs typeface="Times New Roman" panose="02020603050405020304" pitchFamily="18" charset="0"/>
                        </a:rPr>
                        <a:t>: A Hybrid RAG System for Multilingual Legal Information Retrieval</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To build a bilingual QA system over Bangladesh Police Gazettes</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Retrieval-Augmented Generation (RAG) pipelines; bilingual retrieval tests </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Outperformed baseline RAG systems; precise retrieval in Bangla and English</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Limited to police gazette domain; not interactive chatbot format</a:t>
                      </a:r>
                    </a:p>
                  </a:txBody>
                  <a:tcPr marL="38683" marR="38683" marT="19342" marB="19342" anchor="ctr"/>
                </a:tc>
                <a:extLst>
                  <a:ext uri="{0D108BD9-81ED-4DB2-BD59-A6C34878D82A}">
                    <a16:rowId xmlns:a16="http://schemas.microsoft.com/office/drawing/2014/main" val="2929954542"/>
                  </a:ext>
                </a:extLst>
              </a:tr>
              <a:tr h="395606">
                <a:tc>
                  <a:txBody>
                    <a:bodyPr/>
                    <a:lstStyle/>
                    <a:p>
                      <a:r>
                        <a:rPr lang="da-DK" sz="800">
                          <a:latin typeface="Times New Roman" panose="02020603050405020304" pitchFamily="18" charset="0"/>
                          <a:cs typeface="Times New Roman" panose="02020603050405020304" pitchFamily="18" charset="0"/>
                        </a:rPr>
                        <a:t>Fahim Shahriar Khan et al. (2021)</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End-to-End NLU Pipeline for Bangla Conversational Agents</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To create intent/entity understanding pipeline for Bangla chatbots</a:t>
                      </a:r>
                    </a:p>
                  </a:txBody>
                  <a:tcPr marL="38683" marR="38683" marT="19342" marB="19342" anchor="ctr"/>
                </a:tc>
                <a:tc>
                  <a:txBody>
                    <a:bodyPr/>
                    <a:lstStyle/>
                    <a:p>
                      <a:r>
                        <a:rPr lang="en-US" sz="800" dirty="0">
                          <a:latin typeface="Times New Roman" panose="02020603050405020304" pitchFamily="18" charset="0"/>
                          <a:cs typeface="Times New Roman" panose="02020603050405020304" pitchFamily="18" charset="0"/>
                        </a:rPr>
                        <a:t>Rasa, </a:t>
                      </a:r>
                      <a:r>
                        <a:rPr lang="en-US" sz="800" dirty="0" err="1">
                          <a:latin typeface="Times New Roman" panose="02020603050405020304" pitchFamily="18" charset="0"/>
                          <a:cs typeface="Times New Roman" panose="02020603050405020304" pitchFamily="18" charset="0"/>
                        </a:rPr>
                        <a:t>fastText</a:t>
                      </a:r>
                      <a:r>
                        <a:rPr lang="en-US" sz="800" dirty="0">
                          <a:latin typeface="Times New Roman" panose="02020603050405020304" pitchFamily="18" charset="0"/>
                          <a:cs typeface="Times New Roman" panose="02020603050405020304" pitchFamily="18" charset="0"/>
                        </a:rPr>
                        <a:t>/Polyglot embeddings, Flask; built NLU pipeline </a:t>
                      </a:r>
                    </a:p>
                  </a:txBody>
                  <a:tcPr marL="38683" marR="38683" marT="19342" marB="19342" anchor="ctr"/>
                </a:tc>
                <a:tc>
                  <a:txBody>
                    <a:bodyPr/>
                    <a:lstStyle/>
                    <a:p>
                      <a:r>
                        <a:rPr lang="en-US" sz="800" dirty="0">
                          <a:latin typeface="Times New Roman" panose="02020603050405020304" pitchFamily="18" charset="0"/>
                          <a:cs typeface="Times New Roman" panose="02020603050405020304" pitchFamily="18" charset="0"/>
                        </a:rPr>
                        <a:t>Achieved ~83% accuracy; handled Bangla transliteration variations</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Generic business intent; no legal/labor law content</a:t>
                      </a:r>
                    </a:p>
                  </a:txBody>
                  <a:tcPr marL="38683" marR="38683" marT="19342" marB="19342" anchor="ctr"/>
                </a:tc>
                <a:extLst>
                  <a:ext uri="{0D108BD9-81ED-4DB2-BD59-A6C34878D82A}">
                    <a16:rowId xmlns:a16="http://schemas.microsoft.com/office/drawing/2014/main" val="2190998732"/>
                  </a:ext>
                </a:extLst>
              </a:tr>
              <a:tr h="514860">
                <a:tc>
                  <a:txBody>
                    <a:bodyPr/>
                    <a:lstStyle/>
                    <a:p>
                      <a:r>
                        <a:rPr lang="en-US" sz="800">
                          <a:latin typeface="Times New Roman" panose="02020603050405020304" pitchFamily="18" charset="0"/>
                          <a:cs typeface="Times New Roman" panose="02020603050405020304" pitchFamily="18" charset="0"/>
                        </a:rPr>
                        <a:t>Tasnim Dewan Orin (2015)</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Implementation of a Bangla Chatbot (Golpo)</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To develop a retrieval-based Bangla closed-domain chatbot</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Corpus + pattern-matching retrieval; confidence scoring; user feedback </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Golpo outperformed Cleverbot in Bengali; generated syntactically correct responses</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Closed-domain; not specialized for legal advice or active-law retrieval</a:t>
                      </a:r>
                    </a:p>
                  </a:txBody>
                  <a:tcPr marL="38683" marR="38683" marT="19342" marB="19342" anchor="ctr"/>
                </a:tc>
                <a:extLst>
                  <a:ext uri="{0D108BD9-81ED-4DB2-BD59-A6C34878D82A}">
                    <a16:rowId xmlns:a16="http://schemas.microsoft.com/office/drawing/2014/main" val="1651342039"/>
                  </a:ext>
                </a:extLst>
              </a:tr>
              <a:tr h="514860">
                <a:tc>
                  <a:txBody>
                    <a:bodyPr/>
                    <a:lstStyle/>
                    <a:p>
                      <a:r>
                        <a:rPr lang="en-US" sz="800" dirty="0" err="1">
                          <a:latin typeface="Times New Roman" panose="02020603050405020304" pitchFamily="18" charset="0"/>
                          <a:cs typeface="Times New Roman" panose="02020603050405020304" pitchFamily="18" charset="0"/>
                        </a:rPr>
                        <a:t>Tasmiah</a:t>
                      </a:r>
                      <a:r>
                        <a:rPr lang="en-US" sz="800" dirty="0">
                          <a:latin typeface="Times New Roman" panose="02020603050405020304" pitchFamily="18" charset="0"/>
                          <a:cs typeface="Times New Roman" panose="02020603050405020304" pitchFamily="18" charset="0"/>
                        </a:rPr>
                        <a:t> Tahsin </a:t>
                      </a:r>
                      <a:r>
                        <a:rPr lang="en-US" sz="800" dirty="0" err="1">
                          <a:latin typeface="Times New Roman" panose="02020603050405020304" pitchFamily="18" charset="0"/>
                          <a:cs typeface="Times New Roman" panose="02020603050405020304" pitchFamily="18" charset="0"/>
                        </a:rPr>
                        <a:t>Mayeesha</a:t>
                      </a:r>
                      <a:r>
                        <a:rPr lang="en-US" sz="800" dirty="0">
                          <a:latin typeface="Times New Roman" panose="02020603050405020304" pitchFamily="18" charset="0"/>
                          <a:cs typeface="Times New Roman" panose="02020603050405020304" pitchFamily="18" charset="0"/>
                        </a:rPr>
                        <a:t> et al. (2024)</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AI4Bangladesh: AI Ethics for Bangladesh – Challenges, Risks…</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To map AI ethics challenges and propose an ethical framework for Bangladesh</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32 interviews with stakeholders; qualitative analysis </a:t>
                      </a:r>
                    </a:p>
                  </a:txBody>
                  <a:tcPr marL="38683" marR="38683" marT="19342" marB="19342" anchor="ctr"/>
                </a:tc>
                <a:tc>
                  <a:txBody>
                    <a:bodyPr/>
                    <a:lstStyle/>
                    <a:p>
                      <a:r>
                        <a:rPr lang="en-US" sz="800">
                          <a:latin typeface="Times New Roman" panose="02020603050405020304" pitchFamily="18" charset="0"/>
                          <a:cs typeface="Times New Roman" panose="02020603050405020304" pitchFamily="18" charset="0"/>
                        </a:rPr>
                        <a:t>Identified gaps in AI accessibility, policy, data ethics; proposed guidelines for transparency</a:t>
                      </a:r>
                    </a:p>
                  </a:txBody>
                  <a:tcPr marL="38683" marR="38683" marT="19342" marB="19342" anchor="ctr"/>
                </a:tc>
                <a:tc>
                  <a:txBody>
                    <a:bodyPr/>
                    <a:lstStyle/>
                    <a:p>
                      <a:r>
                        <a:rPr lang="en-US" sz="800" dirty="0">
                          <a:latin typeface="Times New Roman" panose="02020603050405020304" pitchFamily="18" charset="0"/>
                          <a:cs typeface="Times New Roman" panose="02020603050405020304" pitchFamily="18" charset="0"/>
                        </a:rPr>
                        <a:t>Ethics-focused; no prototype chatbot or implementation layer</a:t>
                      </a:r>
                    </a:p>
                  </a:txBody>
                  <a:tcPr marL="38683" marR="38683" marT="19342" marB="19342" anchor="ctr"/>
                </a:tc>
                <a:extLst>
                  <a:ext uri="{0D108BD9-81ED-4DB2-BD59-A6C34878D82A}">
                    <a16:rowId xmlns:a16="http://schemas.microsoft.com/office/drawing/2014/main" val="3729280751"/>
                  </a:ext>
                </a:extLst>
              </a:tr>
            </a:tbl>
          </a:graphicData>
        </a:graphic>
      </p:graphicFrame>
      <p:sp>
        <p:nvSpPr>
          <p:cNvPr id="6" name="Rectangle 1">
            <a:extLst>
              <a:ext uri="{FF2B5EF4-FFF2-40B4-BE49-F238E27FC236}">
                <a16:creationId xmlns:a16="http://schemas.microsoft.com/office/drawing/2014/main" id="{06332F94-5E49-4B20-9098-0A27CCFD442E}"/>
              </a:ext>
            </a:extLst>
          </p:cNvPr>
          <p:cNvSpPr>
            <a:spLocks noChangeArrowheads="1"/>
          </p:cNvSpPr>
          <p:nvPr/>
        </p:nvSpPr>
        <p:spPr bwMode="auto">
          <a:xfrm>
            <a:off x="3775075" y="12477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674956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Gap Analysis</a:t>
            </a:r>
            <a:endParaRPr lang="en-US" dirty="0">
              <a:solidFill>
                <a:srgbClr val="7030A0"/>
              </a:solidFill>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5</a:t>
            </a:fld>
            <a:endParaRPr lang="en-US" dirty="0"/>
          </a:p>
        </p:txBody>
      </p:sp>
      <p:sp>
        <p:nvSpPr>
          <p:cNvPr id="7" name="TextBox 6"/>
          <p:cNvSpPr txBox="1"/>
          <p:nvPr/>
        </p:nvSpPr>
        <p:spPr>
          <a:xfrm>
            <a:off x="8991600" y="5334000"/>
            <a:ext cx="914400" cy="369332"/>
          </a:xfrm>
          <a:prstGeom prst="rect">
            <a:avLst/>
          </a:prstGeom>
          <a:noFill/>
        </p:spPr>
        <p:txBody>
          <a:bodyPr wrap="square" rtlCol="0">
            <a:spAutoFit/>
          </a:bodyPr>
          <a:lstStyle/>
          <a:p>
            <a:r>
              <a:rPr lang="en-US" b="1" dirty="0">
                <a:solidFill>
                  <a:srgbClr val="7030A0"/>
                </a:solidFill>
                <a:latin typeface="Times New Roman" pitchFamily="18" charset="0"/>
                <a:cs typeface="Times New Roman" pitchFamily="18" charset="0"/>
              </a:rPr>
              <a:t>cont..</a:t>
            </a:r>
            <a:endParaRPr lang="en-US" b="1" dirty="0"/>
          </a:p>
        </p:txBody>
      </p:sp>
      <p:sp>
        <p:nvSpPr>
          <p:cNvPr id="9" name="Rectangle 3">
            <a:extLst>
              <a:ext uri="{FF2B5EF4-FFF2-40B4-BE49-F238E27FC236}">
                <a16:creationId xmlns:a16="http://schemas.microsoft.com/office/drawing/2014/main" id="{093A1A7A-BE40-4057-BA7B-D5814312AA8E}"/>
              </a:ext>
            </a:extLst>
          </p:cNvPr>
          <p:cNvSpPr>
            <a:spLocks noChangeArrowheads="1"/>
          </p:cNvSpPr>
          <p:nvPr/>
        </p:nvSpPr>
        <p:spPr bwMode="auto">
          <a:xfrm>
            <a:off x="304800" y="1391840"/>
            <a:ext cx="563880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Lack of accessible legal tools for workers</a:t>
            </a:r>
          </a:p>
          <a:p>
            <a:pPr lvl="1" algn="just" eaLnBrk="0" hangingPunct="0"/>
            <a:r>
              <a:rPr kumimoji="0" lang="en-US" altLang="en-US" b="0" i="0" u="none" strike="noStrike" cap="none" normalizeH="0" baseline="0" dirty="0">
                <a:ln>
                  <a:noFill/>
                </a:ln>
                <a:solidFill>
                  <a:schemeClr val="tx1"/>
                </a:solidFill>
                <a:effectLst/>
                <a:latin typeface="Arial" panose="020B0604020202020204" pitchFamily="34" charset="0"/>
              </a:rPr>
              <a:t>1.Current tools don’t meet the specific legal needs of Bangladeshi workers.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Focus on general law or English-based systems</a:t>
            </a:r>
            <a:endParaRPr lang="en-US" altLang="en-US" dirty="0">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1.Most tools use English or handle general   legal content, not labor-specific issues.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Bangla chatbots don’t cover labor rights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1.Existing Bangla bots are basic and don’t focus on labor law.</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Arial" panose="020B0604020202020204" pitchFamily="34" charset="0"/>
              </a:rPr>
              <a:t>No focus on Bangladesh Labor Law</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1.None of the tools specialize in local labor regulations.</a:t>
            </a:r>
          </a:p>
          <a:p>
            <a:pPr marL="0" marR="0" lvl="0" indent="0" algn="just"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lang="en-US" altLang="en-US"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6B6410F7-4F73-4A98-BC12-184CA6692DF4}"/>
              </a:ext>
            </a:extLst>
          </p:cNvPr>
          <p:cNvSpPr txBox="1"/>
          <p:nvPr/>
        </p:nvSpPr>
        <p:spPr>
          <a:xfrm>
            <a:off x="6479797" y="1443841"/>
            <a:ext cx="5407403" cy="3970318"/>
          </a:xfrm>
          <a:prstGeom prst="rect">
            <a:avLst/>
          </a:prstGeom>
          <a:noFill/>
        </p:spPr>
        <p:txBody>
          <a:bodyPr wrap="square" rtlCol="0">
            <a:spAutoFit/>
          </a:bodyPr>
          <a:lstStyle/>
          <a:p>
            <a:pPr marL="285750" lvl="0" indent="-285750" algn="just" eaLnBrk="0" hangingPunct="0">
              <a:buFont typeface="Wingdings" panose="05000000000000000000" pitchFamily="2" charset="2"/>
              <a:buChar char="Ø"/>
            </a:pPr>
            <a:r>
              <a:rPr lang="en-US" altLang="en-US" b="1" dirty="0">
                <a:latin typeface="Arial" panose="020B0604020202020204" pitchFamily="34" charset="0"/>
              </a:rPr>
              <a:t>Not suitable for low-literacy users</a:t>
            </a:r>
            <a:endParaRPr lang="en-US" altLang="en-US" dirty="0">
              <a:latin typeface="Arial" panose="020B0604020202020204" pitchFamily="34" charset="0"/>
            </a:endParaRPr>
          </a:p>
          <a:p>
            <a:pPr lvl="0" algn="just" eaLnBrk="0" hangingPunct="0"/>
            <a:r>
              <a:rPr lang="en-US" altLang="en-US" dirty="0">
                <a:latin typeface="Arial" panose="020B0604020202020204" pitchFamily="34" charset="0"/>
              </a:rPr>
              <a:t>       1.Legal terms aren’t simplified for easy understanding in Bangla.</a:t>
            </a:r>
          </a:p>
          <a:p>
            <a:pPr marL="285750" lvl="0" indent="-285750" algn="just" eaLnBrk="0" hangingPunct="0">
              <a:buFont typeface="Wingdings" panose="05000000000000000000" pitchFamily="2" charset="2"/>
              <a:buChar char="Ø"/>
            </a:pPr>
            <a:r>
              <a:rPr lang="en-US" altLang="en-US" b="1" dirty="0">
                <a:latin typeface="Arial" panose="020B0604020202020204" pitchFamily="34" charset="0"/>
              </a:rPr>
              <a:t>Lack of voice support</a:t>
            </a:r>
            <a:endParaRPr lang="en-US" altLang="en-US" dirty="0">
              <a:latin typeface="Arial" panose="020B0604020202020204" pitchFamily="34" charset="0"/>
            </a:endParaRPr>
          </a:p>
          <a:p>
            <a:pPr lvl="0" algn="just" eaLnBrk="0" hangingPunct="0"/>
            <a:r>
              <a:rPr lang="en-US" altLang="en-US" dirty="0">
                <a:latin typeface="Arial" panose="020B0604020202020204" pitchFamily="34" charset="0"/>
              </a:rPr>
              <a:t>       1.Most don’t include voice input/output, which many users need.</a:t>
            </a:r>
          </a:p>
          <a:p>
            <a:pPr marL="285750" lvl="0" indent="-285750" algn="just" eaLnBrk="0" hangingPunct="0">
              <a:buFont typeface="Wingdings" panose="05000000000000000000" pitchFamily="2" charset="2"/>
              <a:buChar char="Ø"/>
            </a:pPr>
            <a:r>
              <a:rPr lang="en-US" altLang="en-US" b="1" dirty="0">
                <a:latin typeface="Arial" panose="020B0604020202020204" pitchFamily="34" charset="0"/>
              </a:rPr>
              <a:t>Workers’ real issues are ignored</a:t>
            </a:r>
            <a:endParaRPr lang="en-US" altLang="en-US" dirty="0">
              <a:latin typeface="Arial" panose="020B0604020202020204" pitchFamily="34" charset="0"/>
            </a:endParaRPr>
          </a:p>
          <a:p>
            <a:pPr lvl="0" algn="just" eaLnBrk="0" hangingPunct="0"/>
            <a:r>
              <a:rPr lang="en-US" altLang="en-US" dirty="0">
                <a:latin typeface="Arial" panose="020B0604020202020204" pitchFamily="34" charset="0"/>
              </a:rPr>
              <a:t>       1.Factory and informal workers’ daily legal problems aren’t addressed.</a:t>
            </a:r>
          </a:p>
          <a:p>
            <a:pPr marL="285750" lvl="0" indent="-285750" algn="just" eaLnBrk="0" hangingPunct="0">
              <a:buFont typeface="Wingdings" panose="05000000000000000000" pitchFamily="2" charset="2"/>
              <a:buChar char="Ø"/>
            </a:pPr>
            <a:r>
              <a:rPr lang="en-US" altLang="en-US" b="1" dirty="0">
                <a:latin typeface="Arial" panose="020B0604020202020204" pitchFamily="34" charset="0"/>
              </a:rPr>
              <a:t>Need for a dedicated Bangla labor law chatbot</a:t>
            </a:r>
            <a:endParaRPr lang="en-US" altLang="en-US" dirty="0">
              <a:latin typeface="Arial" panose="020B0604020202020204" pitchFamily="34" charset="0"/>
            </a:endParaRPr>
          </a:p>
          <a:p>
            <a:pPr lvl="0" algn="just" eaLnBrk="0" hangingPunct="0"/>
            <a:r>
              <a:rPr lang="en-US" altLang="en-US" dirty="0">
                <a:latin typeface="Arial" panose="020B0604020202020204" pitchFamily="34" charset="0"/>
              </a:rPr>
              <a:t>       1.A clear, low-cost, voice-enabled chatbot is needed to guide workers.</a:t>
            </a:r>
          </a:p>
          <a:p>
            <a:endParaRPr lang="en-US" dirty="0"/>
          </a:p>
        </p:txBody>
      </p:sp>
    </p:spTree>
    <p:extLst>
      <p:ext uri="{BB962C8B-B14F-4D97-AF65-F5344CB8AC3E}">
        <p14:creationId xmlns:p14="http://schemas.microsoft.com/office/powerpoint/2010/main" val="4225929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Methodology</a:t>
            </a:r>
            <a:endParaRPr lang="en-US" dirty="0">
              <a:solidFill>
                <a:srgbClr val="7030A0"/>
              </a:solidFill>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6</a:t>
            </a:fld>
            <a:endParaRPr lang="en-US" dirty="0"/>
          </a:p>
        </p:txBody>
      </p:sp>
      <p:sp>
        <p:nvSpPr>
          <p:cNvPr id="7" name="TextBox 6"/>
          <p:cNvSpPr txBox="1"/>
          <p:nvPr/>
        </p:nvSpPr>
        <p:spPr>
          <a:xfrm>
            <a:off x="8991600" y="5334000"/>
            <a:ext cx="914400" cy="369332"/>
          </a:xfrm>
          <a:prstGeom prst="rect">
            <a:avLst/>
          </a:prstGeom>
          <a:noFill/>
        </p:spPr>
        <p:txBody>
          <a:bodyPr wrap="square" rtlCol="0">
            <a:spAutoFit/>
          </a:bodyPr>
          <a:lstStyle/>
          <a:p>
            <a:r>
              <a:rPr lang="en-US" b="1" dirty="0">
                <a:solidFill>
                  <a:srgbClr val="7030A0"/>
                </a:solidFill>
                <a:latin typeface="Times New Roman" pitchFamily="18" charset="0"/>
                <a:cs typeface="Times New Roman" pitchFamily="18" charset="0"/>
              </a:rPr>
              <a:t>cont..</a:t>
            </a:r>
            <a:endParaRPr lang="en-US" b="1" dirty="0"/>
          </a:p>
        </p:txBody>
      </p:sp>
      <p:pic>
        <p:nvPicPr>
          <p:cNvPr id="13" name="Picture 12">
            <a:extLst>
              <a:ext uri="{FF2B5EF4-FFF2-40B4-BE49-F238E27FC236}">
                <a16:creationId xmlns:a16="http://schemas.microsoft.com/office/drawing/2014/main" id="{C21770F8-2573-496E-A976-44FB69BA888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75634" y="2347070"/>
            <a:ext cx="5105400" cy="972108"/>
          </a:xfrm>
          <a:prstGeom prst="rect">
            <a:avLst/>
          </a:prstGeom>
        </p:spPr>
      </p:pic>
      <p:sp>
        <p:nvSpPr>
          <p:cNvPr id="3" name="TextBox 2">
            <a:extLst>
              <a:ext uri="{FF2B5EF4-FFF2-40B4-BE49-F238E27FC236}">
                <a16:creationId xmlns:a16="http://schemas.microsoft.com/office/drawing/2014/main" id="{AEBEB644-EC6F-4731-97B0-A024FBDE5B51}"/>
              </a:ext>
            </a:extLst>
          </p:cNvPr>
          <p:cNvSpPr txBox="1"/>
          <p:nvPr/>
        </p:nvSpPr>
        <p:spPr>
          <a:xfrm>
            <a:off x="375007" y="927794"/>
            <a:ext cx="6172200" cy="369332"/>
          </a:xfrm>
          <a:prstGeom prst="rect">
            <a:avLst/>
          </a:prstGeom>
          <a:noFill/>
        </p:spPr>
        <p:txBody>
          <a:bodyPr wrap="square" rtlCol="0">
            <a:spAutoFit/>
          </a:bodyPr>
          <a:lstStyle/>
          <a:p>
            <a:r>
              <a:rPr lang="en-US" b="1" dirty="0"/>
              <a:t>🧠 Step-by-step Approach for NLP Task:</a:t>
            </a:r>
          </a:p>
        </p:txBody>
      </p:sp>
      <p:sp>
        <p:nvSpPr>
          <p:cNvPr id="5" name="TextBox 4">
            <a:extLst>
              <a:ext uri="{FF2B5EF4-FFF2-40B4-BE49-F238E27FC236}">
                <a16:creationId xmlns:a16="http://schemas.microsoft.com/office/drawing/2014/main" id="{95FEBDB5-B531-4E18-9F49-1A259BC8FA3B}"/>
              </a:ext>
            </a:extLst>
          </p:cNvPr>
          <p:cNvSpPr txBox="1"/>
          <p:nvPr/>
        </p:nvSpPr>
        <p:spPr>
          <a:xfrm>
            <a:off x="990600" y="1221095"/>
            <a:ext cx="6019800" cy="1754326"/>
          </a:xfrm>
          <a:prstGeom prst="rect">
            <a:avLst/>
          </a:prstGeom>
          <a:noFill/>
        </p:spPr>
        <p:txBody>
          <a:bodyPr wrap="square" rtlCol="0">
            <a:spAutoFit/>
          </a:bodyPr>
          <a:lstStyle/>
          <a:p>
            <a:pPr marL="342900" indent="-342900">
              <a:buFont typeface="+mj-lt"/>
              <a:buAutoNum type="arabicPeriod"/>
            </a:pPr>
            <a:r>
              <a:rPr lang="en-US" dirty="0"/>
              <a:t>Dataset Preparation.</a:t>
            </a:r>
          </a:p>
          <a:p>
            <a:pPr marL="342900" indent="-342900">
              <a:buFont typeface="+mj-lt"/>
              <a:buAutoNum type="arabicPeriod"/>
            </a:pPr>
            <a:r>
              <a:rPr lang="en-US" dirty="0"/>
              <a:t>Language Model Integration.</a:t>
            </a:r>
          </a:p>
          <a:p>
            <a:pPr marL="342900" indent="-342900">
              <a:buFont typeface="+mj-lt"/>
              <a:buAutoNum type="arabicPeriod"/>
            </a:pPr>
            <a:r>
              <a:rPr lang="en-US" dirty="0"/>
              <a:t>Fine-Tuning with Domain-Specific Data.</a:t>
            </a:r>
          </a:p>
          <a:p>
            <a:pPr marL="342900" indent="-342900">
              <a:buFont typeface="+mj-lt"/>
              <a:buAutoNum type="arabicPeriod"/>
            </a:pPr>
            <a:r>
              <a:rPr lang="en-US" dirty="0"/>
              <a:t>RAG (Retrieval-Augmented Generation) Integration.</a:t>
            </a:r>
          </a:p>
          <a:p>
            <a:pPr marL="342900" indent="-342900">
              <a:buFont typeface="+mj-lt"/>
              <a:buAutoNum type="arabicPeriod"/>
            </a:pPr>
            <a:r>
              <a:rPr lang="en-US" dirty="0"/>
              <a:t>Model Deployment.</a:t>
            </a:r>
          </a:p>
          <a:p>
            <a:pPr marL="342900" indent="-342900">
              <a:buFont typeface="+mj-lt"/>
              <a:buAutoNum type="arabicPeriod"/>
            </a:pPr>
            <a:r>
              <a:rPr lang="en-US" dirty="0"/>
              <a:t>Evaluation.</a:t>
            </a:r>
          </a:p>
        </p:txBody>
      </p:sp>
      <p:sp>
        <p:nvSpPr>
          <p:cNvPr id="6" name="TextBox 5">
            <a:extLst>
              <a:ext uri="{FF2B5EF4-FFF2-40B4-BE49-F238E27FC236}">
                <a16:creationId xmlns:a16="http://schemas.microsoft.com/office/drawing/2014/main" id="{0EC793EF-2AD1-4FC2-8E0C-E359CA2C95A4}"/>
              </a:ext>
            </a:extLst>
          </p:cNvPr>
          <p:cNvSpPr txBox="1"/>
          <p:nvPr/>
        </p:nvSpPr>
        <p:spPr>
          <a:xfrm>
            <a:off x="376719" y="2893556"/>
            <a:ext cx="8915400" cy="369332"/>
          </a:xfrm>
          <a:prstGeom prst="rect">
            <a:avLst/>
          </a:prstGeom>
          <a:noFill/>
        </p:spPr>
        <p:txBody>
          <a:bodyPr wrap="square" rtlCol="0">
            <a:spAutoFit/>
          </a:bodyPr>
          <a:lstStyle/>
          <a:p>
            <a:r>
              <a:rPr lang="en-US" b="1" dirty="0"/>
              <a:t>🛠️ Tools &amp; Techniques:</a:t>
            </a:r>
          </a:p>
        </p:txBody>
      </p:sp>
      <p:sp>
        <p:nvSpPr>
          <p:cNvPr id="8" name="TextBox 7">
            <a:extLst>
              <a:ext uri="{FF2B5EF4-FFF2-40B4-BE49-F238E27FC236}">
                <a16:creationId xmlns:a16="http://schemas.microsoft.com/office/drawing/2014/main" id="{6CBDD912-87A1-4C20-8CC1-9929C852372C}"/>
              </a:ext>
            </a:extLst>
          </p:cNvPr>
          <p:cNvSpPr txBox="1"/>
          <p:nvPr/>
        </p:nvSpPr>
        <p:spPr>
          <a:xfrm>
            <a:off x="990600" y="3237313"/>
            <a:ext cx="10439400" cy="369332"/>
          </a:xfrm>
          <a:prstGeom prst="rect">
            <a:avLst/>
          </a:prstGeom>
          <a:noFill/>
        </p:spPr>
        <p:txBody>
          <a:bodyPr wrap="square" rtlCol="0">
            <a:spAutoFit/>
          </a:bodyPr>
          <a:lstStyle/>
          <a:p>
            <a:pPr marL="342900" indent="-342900">
              <a:buFont typeface="+mj-lt"/>
              <a:buAutoNum type="arabicPeriod"/>
            </a:pPr>
            <a:r>
              <a:rPr lang="en-US" dirty="0"/>
              <a:t>Python, </a:t>
            </a:r>
            <a:r>
              <a:rPr lang="en-US" dirty="0" err="1"/>
              <a:t>HuggingFace</a:t>
            </a:r>
            <a:r>
              <a:rPr lang="en-US" dirty="0"/>
              <a:t> Transformers, </a:t>
            </a:r>
            <a:r>
              <a:rPr lang="en-US" dirty="0" err="1"/>
              <a:t>PyTorch</a:t>
            </a:r>
            <a:r>
              <a:rPr lang="en-US" dirty="0"/>
              <a:t>/TensorFlow.</a:t>
            </a:r>
          </a:p>
        </p:txBody>
      </p:sp>
      <p:sp>
        <p:nvSpPr>
          <p:cNvPr id="9" name="TextBox 8">
            <a:extLst>
              <a:ext uri="{FF2B5EF4-FFF2-40B4-BE49-F238E27FC236}">
                <a16:creationId xmlns:a16="http://schemas.microsoft.com/office/drawing/2014/main" id="{EC13732A-DCD8-47E6-B667-C298417A9EAD}"/>
              </a:ext>
            </a:extLst>
          </p:cNvPr>
          <p:cNvSpPr txBox="1"/>
          <p:nvPr/>
        </p:nvSpPr>
        <p:spPr>
          <a:xfrm>
            <a:off x="414819" y="3524591"/>
            <a:ext cx="7391400" cy="369332"/>
          </a:xfrm>
          <a:prstGeom prst="rect">
            <a:avLst/>
          </a:prstGeom>
          <a:noFill/>
        </p:spPr>
        <p:txBody>
          <a:bodyPr wrap="square" rtlCol="0">
            <a:spAutoFit/>
          </a:bodyPr>
          <a:lstStyle/>
          <a:p>
            <a:r>
              <a:rPr lang="en-US" b="1" dirty="0"/>
              <a:t>📚 Data:</a:t>
            </a:r>
          </a:p>
        </p:txBody>
      </p:sp>
      <p:sp>
        <p:nvSpPr>
          <p:cNvPr id="10" name="TextBox 9">
            <a:extLst>
              <a:ext uri="{FF2B5EF4-FFF2-40B4-BE49-F238E27FC236}">
                <a16:creationId xmlns:a16="http://schemas.microsoft.com/office/drawing/2014/main" id="{6EAFB12A-65FB-460B-90DD-D664DC60FAEE}"/>
              </a:ext>
            </a:extLst>
          </p:cNvPr>
          <p:cNvSpPr txBox="1"/>
          <p:nvPr/>
        </p:nvSpPr>
        <p:spPr>
          <a:xfrm>
            <a:off x="990600" y="3856142"/>
            <a:ext cx="7620000" cy="369332"/>
          </a:xfrm>
          <a:prstGeom prst="rect">
            <a:avLst/>
          </a:prstGeom>
          <a:noFill/>
        </p:spPr>
        <p:txBody>
          <a:bodyPr wrap="square" rtlCol="0">
            <a:spAutoFit/>
          </a:bodyPr>
          <a:lstStyle/>
          <a:p>
            <a:pPr marL="342900" indent="-342900">
              <a:buFont typeface="+mj-lt"/>
              <a:buAutoNum type="arabicPeriod"/>
            </a:pPr>
            <a:r>
              <a:rPr lang="en-US" dirty="0"/>
              <a:t>Domain-specific text corpus.</a:t>
            </a:r>
          </a:p>
        </p:txBody>
      </p:sp>
      <p:sp>
        <p:nvSpPr>
          <p:cNvPr id="11" name="TextBox 10">
            <a:extLst>
              <a:ext uri="{FF2B5EF4-FFF2-40B4-BE49-F238E27FC236}">
                <a16:creationId xmlns:a16="http://schemas.microsoft.com/office/drawing/2014/main" id="{DA9CC031-5B02-482F-9D0C-987A66859FAD}"/>
              </a:ext>
            </a:extLst>
          </p:cNvPr>
          <p:cNvSpPr txBox="1"/>
          <p:nvPr/>
        </p:nvSpPr>
        <p:spPr>
          <a:xfrm>
            <a:off x="419100" y="4225474"/>
            <a:ext cx="3124200" cy="369332"/>
          </a:xfrm>
          <a:prstGeom prst="rect">
            <a:avLst/>
          </a:prstGeom>
          <a:noFill/>
        </p:spPr>
        <p:txBody>
          <a:bodyPr wrap="square" rtlCol="0">
            <a:spAutoFit/>
          </a:bodyPr>
          <a:lstStyle/>
          <a:p>
            <a:r>
              <a:rPr lang="en-US" b="1" dirty="0"/>
              <a:t>📊 Analysis:</a:t>
            </a:r>
          </a:p>
        </p:txBody>
      </p:sp>
      <p:sp>
        <p:nvSpPr>
          <p:cNvPr id="12" name="TextBox 11">
            <a:extLst>
              <a:ext uri="{FF2B5EF4-FFF2-40B4-BE49-F238E27FC236}">
                <a16:creationId xmlns:a16="http://schemas.microsoft.com/office/drawing/2014/main" id="{9ED507A6-13B4-45DC-869F-811FAC442A62}"/>
              </a:ext>
            </a:extLst>
          </p:cNvPr>
          <p:cNvSpPr txBox="1"/>
          <p:nvPr/>
        </p:nvSpPr>
        <p:spPr>
          <a:xfrm>
            <a:off x="990600" y="4572000"/>
            <a:ext cx="9220200" cy="923330"/>
          </a:xfrm>
          <a:prstGeom prst="rect">
            <a:avLst/>
          </a:prstGeom>
          <a:noFill/>
        </p:spPr>
        <p:txBody>
          <a:bodyPr wrap="square" rtlCol="0">
            <a:spAutoFit/>
          </a:bodyPr>
          <a:lstStyle/>
          <a:p>
            <a:pPr marL="342900" indent="-342900">
              <a:buFont typeface="+mj-lt"/>
              <a:buAutoNum type="arabicPeriod"/>
            </a:pPr>
            <a:r>
              <a:rPr lang="en-US" dirty="0"/>
              <a:t>Accuracy, Precision, Recall, F1-score, BLEU/ROUGE (if generative), Confusion Matrix, Fairness/Bias metrics.</a:t>
            </a:r>
          </a:p>
          <a:p>
            <a:endParaRPr lang="en-US" dirty="0"/>
          </a:p>
        </p:txBody>
      </p:sp>
    </p:spTree>
    <p:extLst>
      <p:ext uri="{BB962C8B-B14F-4D97-AF65-F5344CB8AC3E}">
        <p14:creationId xmlns:p14="http://schemas.microsoft.com/office/powerpoint/2010/main" val="3122820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Expected Outcomes</a:t>
            </a:r>
            <a:endParaRPr lang="en-US" dirty="0">
              <a:solidFill>
                <a:srgbClr val="7030A0"/>
              </a:solidFill>
            </a:endParaRPr>
          </a:p>
        </p:txBody>
      </p:sp>
      <p:sp>
        <p:nvSpPr>
          <p:cNvPr id="3" name="Content Placeholder 2"/>
          <p:cNvSpPr>
            <a:spLocks noGrp="1"/>
          </p:cNvSpPr>
          <p:nvPr>
            <p:ph sz="quarter" idx="13"/>
          </p:nvPr>
        </p:nvSpPr>
        <p:spPr/>
        <p:txBody>
          <a:bodyPr>
            <a:normAutofit/>
          </a:bodyPr>
          <a:lstStyle/>
          <a:p>
            <a:pPr marL="0" indent="0" algn="just">
              <a:buNone/>
            </a:pPr>
            <a:r>
              <a:rPr lang="en-US" sz="2000" dirty="0">
                <a:solidFill>
                  <a:schemeClr val="tx1"/>
                </a:solidFill>
                <a:latin typeface="Times New Roman" pitchFamily="18" charset="0"/>
                <a:cs typeface="Times New Roman" pitchFamily="18" charset="0"/>
              </a:rPr>
              <a:t>The expected outcome of this project is a fully functional Bangla-language chatbot capable of providing instant, accurate, and understandable legal guidance to Bangladeshi workers, especially in the informal and industrial sectors. Specifically, the chatbot will:</a:t>
            </a:r>
          </a:p>
          <a:p>
            <a:pPr marL="0" indent="0">
              <a:buNone/>
            </a:pPr>
            <a:r>
              <a:rPr lang="en-US" sz="2000" dirty="0">
                <a:solidFill>
                  <a:schemeClr val="tx1"/>
                </a:solidFill>
                <a:latin typeface="Times New Roman" pitchFamily="18" charset="0"/>
                <a:cs typeface="Times New Roman" pitchFamily="18" charset="0"/>
              </a:rPr>
              <a:t>     ✅ Answer labor law–related questions in simple Bangla, referencing the Bangladesh </a:t>
            </a:r>
            <a:r>
              <a:rPr lang="en-US" sz="2000" dirty="0" err="1">
                <a:solidFill>
                  <a:schemeClr val="tx1"/>
                </a:solidFill>
                <a:latin typeface="Times New Roman" pitchFamily="18" charset="0"/>
                <a:cs typeface="Times New Roman" pitchFamily="18" charset="0"/>
              </a:rPr>
              <a:t>Labour</a:t>
            </a:r>
            <a:r>
              <a:rPr lang="en-US" sz="2000" dirty="0">
                <a:solidFill>
                  <a:schemeClr val="tx1"/>
                </a:solidFill>
                <a:latin typeface="Times New Roman" pitchFamily="18" charset="0"/>
                <a:cs typeface="Times New Roman" pitchFamily="18" charset="0"/>
              </a:rPr>
              <a:t> Act.</a:t>
            </a:r>
          </a:p>
          <a:p>
            <a:pPr marL="0" indent="0">
              <a:buNone/>
            </a:pPr>
            <a:r>
              <a:rPr lang="en-US" sz="2000" dirty="0">
                <a:solidFill>
                  <a:schemeClr val="tx1"/>
                </a:solidFill>
                <a:latin typeface="Times New Roman" pitchFamily="18" charset="0"/>
                <a:cs typeface="Times New Roman" pitchFamily="18" charset="0"/>
              </a:rPr>
              <a:t>     ✅ Understand user input through natural language (typed or spoken).</a:t>
            </a:r>
          </a:p>
          <a:p>
            <a:pPr marL="0" indent="0">
              <a:buNone/>
            </a:pPr>
            <a:r>
              <a:rPr lang="en-US" sz="2000" dirty="0">
                <a:solidFill>
                  <a:schemeClr val="tx1"/>
                </a:solidFill>
                <a:latin typeface="Times New Roman" pitchFamily="18" charset="0"/>
                <a:cs typeface="Times New Roman" pitchFamily="18" charset="0"/>
              </a:rPr>
              <a:t>     ✅ Provide answers backed by specific chapters and sections of the law.</a:t>
            </a:r>
          </a:p>
          <a:p>
            <a:pPr marL="0" indent="0">
              <a:buNone/>
            </a:pPr>
            <a:r>
              <a:rPr lang="en-US" sz="2000" dirty="0">
                <a:solidFill>
                  <a:schemeClr val="tx1"/>
                </a:solidFill>
                <a:latin typeface="Times New Roman" pitchFamily="18" charset="0"/>
                <a:cs typeface="Times New Roman" pitchFamily="18" charset="0"/>
              </a:rPr>
              <a:t>     ✅ Improve awareness of legal rights among under-informed workers</a:t>
            </a:r>
          </a:p>
          <a:p>
            <a:pPr marL="0" indent="0">
              <a:buNone/>
            </a:pPr>
            <a:r>
              <a:rPr lang="en-US" sz="2000" dirty="0">
                <a:solidFill>
                  <a:schemeClr val="tx1"/>
                </a:solidFill>
                <a:latin typeface="Times New Roman" pitchFamily="18" charset="0"/>
                <a:cs typeface="Times New Roman" pitchFamily="18" charset="0"/>
              </a:rPr>
              <a:t>     ✅ Offer low-cost, scalable legal support in regions with limited access to lawyers or NGOs</a:t>
            </a:r>
          </a:p>
          <a:p>
            <a:pPr marL="0" indent="0">
              <a:buNone/>
            </a:pPr>
            <a:r>
              <a:rPr lang="en-US" sz="2000" dirty="0">
                <a:solidFill>
                  <a:schemeClr val="tx1"/>
                </a:solidFill>
                <a:latin typeface="Times New Roman" pitchFamily="18" charset="0"/>
                <a:cs typeface="Times New Roman" pitchFamily="18" charset="0"/>
              </a:rPr>
              <a:t>     ✅ Reduce exploitation related to wages, leave, working hours, termination, etc.</a:t>
            </a: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7</a:t>
            </a:fld>
            <a:endParaRPr lang="en-US" dirty="0"/>
          </a:p>
        </p:txBody>
      </p:sp>
      <p:sp>
        <p:nvSpPr>
          <p:cNvPr id="7" name="TextBox 6"/>
          <p:cNvSpPr txBox="1"/>
          <p:nvPr/>
        </p:nvSpPr>
        <p:spPr>
          <a:xfrm>
            <a:off x="8991600" y="5334000"/>
            <a:ext cx="914400" cy="369332"/>
          </a:xfrm>
          <a:prstGeom prst="rect">
            <a:avLst/>
          </a:prstGeom>
          <a:noFill/>
        </p:spPr>
        <p:txBody>
          <a:bodyPr wrap="square" rtlCol="0">
            <a:spAutoFit/>
          </a:bodyPr>
          <a:lstStyle/>
          <a:p>
            <a:r>
              <a:rPr lang="en-US" b="1" dirty="0">
                <a:solidFill>
                  <a:srgbClr val="7030A0"/>
                </a:solidFill>
                <a:latin typeface="Times New Roman" pitchFamily="18" charset="0"/>
                <a:cs typeface="Times New Roman" pitchFamily="18" charset="0"/>
              </a:rPr>
              <a:t>cont..</a:t>
            </a:r>
            <a:endParaRPr lang="en-US" b="1" dirty="0"/>
          </a:p>
        </p:txBody>
      </p:sp>
    </p:spTree>
    <p:extLst>
      <p:ext uri="{BB962C8B-B14F-4D97-AF65-F5344CB8AC3E}">
        <p14:creationId xmlns:p14="http://schemas.microsoft.com/office/powerpoint/2010/main" val="825664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r>
              <a:rPr lang="en-US" dirty="0">
                <a:solidFill>
                  <a:srgbClr val="7030A0"/>
                </a:solidFill>
                <a:latin typeface="Times New Roman" pitchFamily="18" charset="0"/>
                <a:cs typeface="Times New Roman" pitchFamily="18" charset="0"/>
              </a:rPr>
              <a:t>Conclusion</a:t>
            </a:r>
            <a:endParaRPr lang="en-US" dirty="0">
              <a:solidFill>
                <a:srgbClr val="7030A0"/>
              </a:solidFill>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8</a:t>
            </a:fld>
            <a:endParaRPr lang="en-US" dirty="0"/>
          </a:p>
        </p:txBody>
      </p:sp>
      <p:sp>
        <p:nvSpPr>
          <p:cNvPr id="7" name="TextBox 6"/>
          <p:cNvSpPr txBox="1"/>
          <p:nvPr/>
        </p:nvSpPr>
        <p:spPr>
          <a:xfrm>
            <a:off x="8991600" y="5334000"/>
            <a:ext cx="914400" cy="369332"/>
          </a:xfrm>
          <a:prstGeom prst="rect">
            <a:avLst/>
          </a:prstGeom>
          <a:noFill/>
        </p:spPr>
        <p:txBody>
          <a:bodyPr wrap="square" rtlCol="0">
            <a:spAutoFit/>
          </a:bodyPr>
          <a:lstStyle/>
          <a:p>
            <a:r>
              <a:rPr lang="en-US" b="1" dirty="0">
                <a:solidFill>
                  <a:srgbClr val="7030A0"/>
                </a:solidFill>
                <a:latin typeface="Times New Roman" pitchFamily="18" charset="0"/>
                <a:cs typeface="Times New Roman" pitchFamily="18" charset="0"/>
              </a:rPr>
              <a:t>cont..</a:t>
            </a:r>
            <a:endParaRPr lang="en-US" b="1" dirty="0"/>
          </a:p>
        </p:txBody>
      </p:sp>
      <p:sp>
        <p:nvSpPr>
          <p:cNvPr id="8" name="Content Placeholder 7">
            <a:extLst>
              <a:ext uri="{FF2B5EF4-FFF2-40B4-BE49-F238E27FC236}">
                <a16:creationId xmlns:a16="http://schemas.microsoft.com/office/drawing/2014/main" id="{A02A1D3E-BE5E-4DD9-8F0D-F0FF825AB0D3}"/>
              </a:ext>
            </a:extLst>
          </p:cNvPr>
          <p:cNvSpPr>
            <a:spLocks noGrp="1"/>
          </p:cNvSpPr>
          <p:nvPr>
            <p:ph sz="quarter" idx="13"/>
          </p:nvPr>
        </p:nvSpPr>
        <p:spPr>
          <a:xfrm>
            <a:off x="685800" y="1365179"/>
            <a:ext cx="10972800" cy="3962400"/>
          </a:xfrm>
        </p:spPr>
        <p:txBody>
          <a:bodyPr>
            <a:normAutofit fontScale="77500" lnSpcReduction="20000"/>
          </a:bodyPr>
          <a:lstStyle/>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This Bangla-language legal chatbot represents a transformative step toward empowering Bangladeshi workers in the informal and industrial sectors. By delivering </a:t>
            </a:r>
            <a:r>
              <a:rPr lang="en-US" b="1" dirty="0">
                <a:solidFill>
                  <a:schemeClr val="tx1"/>
                </a:solidFill>
                <a:latin typeface="Times New Roman" panose="02020603050405020304" pitchFamily="18" charset="0"/>
                <a:cs typeface="Times New Roman" panose="02020603050405020304" pitchFamily="18" charset="0"/>
              </a:rPr>
              <a:t>instant, accurate, and accessible legal guidance</a:t>
            </a:r>
            <a:r>
              <a:rPr lang="en-US" dirty="0">
                <a:solidFill>
                  <a:schemeClr val="tx1"/>
                </a:solidFill>
                <a:latin typeface="Times New Roman" panose="02020603050405020304" pitchFamily="18" charset="0"/>
                <a:cs typeface="Times New Roman" panose="02020603050405020304" pitchFamily="18" charset="0"/>
              </a:rPr>
              <a:t> in simple Bangla, it bridges the gap between complex labor laws and workers’ understanding of their rights.</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With capabilities like </a:t>
            </a:r>
            <a:r>
              <a:rPr lang="en-US" b="1" dirty="0">
                <a:solidFill>
                  <a:schemeClr val="tx1"/>
                </a:solidFill>
                <a:latin typeface="Times New Roman" panose="02020603050405020304" pitchFamily="18" charset="0"/>
                <a:cs typeface="Times New Roman" panose="02020603050405020304" pitchFamily="18" charset="0"/>
              </a:rPr>
              <a:t>natural language processing, citation of legal provisions, and scalable low-cost support</a:t>
            </a:r>
            <a:r>
              <a:rPr lang="en-US" dirty="0">
                <a:solidFill>
                  <a:schemeClr val="tx1"/>
                </a:solidFill>
                <a:latin typeface="Times New Roman" panose="02020603050405020304" pitchFamily="18" charset="0"/>
                <a:cs typeface="Times New Roman" panose="02020603050405020304" pitchFamily="18" charset="0"/>
              </a:rPr>
              <a:t>, the chatbot will </a:t>
            </a:r>
            <a:r>
              <a:rPr lang="en-US" b="1" dirty="0">
                <a:solidFill>
                  <a:schemeClr val="tx1"/>
                </a:solidFill>
                <a:latin typeface="Times New Roman" panose="02020603050405020304" pitchFamily="18" charset="0"/>
                <a:cs typeface="Times New Roman" panose="02020603050405020304" pitchFamily="18" charset="0"/>
              </a:rPr>
              <a:t>combat exploitation, enhance legal awareness, and promote fair labor practices</a:t>
            </a:r>
            <a:r>
              <a:rPr lang="en-US" dirty="0">
                <a:solidFill>
                  <a:schemeClr val="tx1"/>
                </a:solidFill>
                <a:latin typeface="Times New Roman" panose="02020603050405020304" pitchFamily="18" charset="0"/>
                <a:cs typeface="Times New Roman" panose="02020603050405020304" pitchFamily="18" charset="0"/>
              </a:rPr>
              <a:t>—even in underserved areas.</a:t>
            </a:r>
          </a:p>
          <a:p>
            <a:pPr algn="just">
              <a:buFont typeface="Wingdings" panose="05000000000000000000" pitchFamily="2" charset="2"/>
              <a:buChar char="Ø"/>
            </a:pPr>
            <a:r>
              <a:rPr lang="en-US" dirty="0">
                <a:solidFill>
                  <a:schemeClr val="tx1"/>
                </a:solidFill>
                <a:latin typeface="Times New Roman" panose="02020603050405020304" pitchFamily="18" charset="0"/>
                <a:cs typeface="Times New Roman" panose="02020603050405020304" pitchFamily="18" charset="0"/>
              </a:rPr>
              <a:t>Ultimately, this project aims to </a:t>
            </a:r>
            <a:r>
              <a:rPr lang="en-US" b="1" dirty="0">
                <a:solidFill>
                  <a:schemeClr val="tx1"/>
                </a:solidFill>
                <a:latin typeface="Times New Roman" panose="02020603050405020304" pitchFamily="18" charset="0"/>
                <a:cs typeface="Times New Roman" panose="02020603050405020304" pitchFamily="18" charset="0"/>
              </a:rPr>
              <a:t>strengthen workers’ rights, reduce vulnerabilities, and create a more just and informed workforce</a:t>
            </a:r>
            <a:r>
              <a:rPr lang="en-US" dirty="0">
                <a:solidFill>
                  <a:schemeClr val="tx1"/>
                </a:solidFill>
                <a:latin typeface="Times New Roman" panose="02020603050405020304" pitchFamily="18" charset="0"/>
                <a:cs typeface="Times New Roman" panose="02020603050405020304" pitchFamily="18" charset="0"/>
              </a:rPr>
              <a:t> across Bangladesh.</a:t>
            </a:r>
          </a:p>
          <a:p>
            <a:endParaRPr lang="en-US" dirty="0"/>
          </a:p>
        </p:txBody>
      </p:sp>
    </p:spTree>
    <p:extLst>
      <p:ext uri="{BB962C8B-B14F-4D97-AF65-F5344CB8AC3E}">
        <p14:creationId xmlns:p14="http://schemas.microsoft.com/office/powerpoint/2010/main" val="37332474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68362"/>
          </a:xfrm>
        </p:spPr>
        <p:txBody>
          <a:bodyPr/>
          <a:lstStyle/>
          <a:p>
            <a:endParaRPr lang="en-US" dirty="0">
              <a:solidFill>
                <a:srgbClr val="7030A0"/>
              </a:solidFill>
            </a:endParaRPr>
          </a:p>
        </p:txBody>
      </p:sp>
      <p:sp>
        <p:nvSpPr>
          <p:cNvPr id="3" name="Content Placeholder 2"/>
          <p:cNvSpPr>
            <a:spLocks noGrp="1"/>
          </p:cNvSpPr>
          <p:nvPr>
            <p:ph sz="quarter" idx="13"/>
          </p:nvPr>
        </p:nvSpPr>
        <p:spPr/>
        <p:txBody>
          <a:bodyPr>
            <a:normAutofit/>
          </a:bodyPr>
          <a:lstStyle/>
          <a:p>
            <a:pPr marL="0" indent="0" algn="ctr">
              <a:buNone/>
            </a:pPr>
            <a:endParaRPr lang="en-US" sz="6000" b="1" dirty="0">
              <a:solidFill>
                <a:srgbClr val="7030A0"/>
              </a:solidFill>
              <a:latin typeface="Times New Roman" pitchFamily="18" charset="0"/>
              <a:cs typeface="Times New Roman" pitchFamily="18" charset="0"/>
            </a:endParaRPr>
          </a:p>
          <a:p>
            <a:pPr marL="0" indent="0" algn="ctr">
              <a:buNone/>
            </a:pPr>
            <a:r>
              <a:rPr lang="en-US" sz="6000" b="1" dirty="0">
                <a:solidFill>
                  <a:srgbClr val="7030A0"/>
                </a:solidFill>
                <a:latin typeface="Times New Roman" pitchFamily="18" charset="0"/>
                <a:cs typeface="Times New Roman" pitchFamily="18" charset="0"/>
              </a:rPr>
              <a:t>THANK YOU</a:t>
            </a:r>
          </a:p>
          <a:p>
            <a:pPr marL="0" indent="0" algn="r">
              <a:buNone/>
            </a:pPr>
            <a:endParaRPr lang="en-US" sz="3000" dirty="0">
              <a:solidFill>
                <a:schemeClr val="tx1"/>
              </a:solidFill>
              <a:latin typeface="Times New Roman" pitchFamily="18" charset="0"/>
              <a:cs typeface="Times New Roman" pitchFamily="18" charset="0"/>
            </a:endParaRPr>
          </a:p>
        </p:txBody>
      </p:sp>
      <p:sp>
        <p:nvSpPr>
          <p:cNvPr id="4" name="Slide Number Placeholder 3"/>
          <p:cNvSpPr>
            <a:spLocks noGrp="1"/>
          </p:cNvSpPr>
          <p:nvPr>
            <p:ph type="sldNum" sz="quarter" idx="16"/>
          </p:nvPr>
        </p:nvSpPr>
        <p:spPr/>
        <p:txBody>
          <a:bodyPr/>
          <a:lstStyle/>
          <a:p>
            <a:pPr>
              <a:defRPr/>
            </a:pPr>
            <a:fld id="{4CD333A3-7515-47B8-9EDC-EE0892D9C861}" type="slidenum">
              <a:rPr lang="en-US" smtClean="0"/>
              <a:pPr>
                <a:defRPr/>
              </a:pPr>
              <a:t>9</a:t>
            </a:fld>
            <a:endParaRPr lang="en-US" dirty="0"/>
          </a:p>
        </p:txBody>
      </p:sp>
    </p:spTree>
    <p:extLst>
      <p:ext uri="{BB962C8B-B14F-4D97-AF65-F5344CB8AC3E}">
        <p14:creationId xmlns:p14="http://schemas.microsoft.com/office/powerpoint/2010/main" val="2459516608"/>
      </p:ext>
    </p:extLst>
  </p:cSld>
  <p:clrMapOvr>
    <a:masterClrMapping/>
  </p:clrMapOvr>
</p:sld>
</file>

<file path=ppt/theme/theme1.xml><?xml version="1.0" encoding="utf-8"?>
<a:theme xmlns:a="http://schemas.openxmlformats.org/drawingml/2006/main" name="New Microsoft PowerPoint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 Microsoft PowerPoint Presentation</Template>
  <TotalTime>886</TotalTime>
  <Words>1158</Words>
  <Application>Microsoft Office PowerPoint</Application>
  <PresentationFormat>Widescreen</PresentationFormat>
  <Paragraphs>117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Times New Roman</vt:lpstr>
      <vt:lpstr>Wingdings</vt:lpstr>
      <vt:lpstr>New Microsoft PowerPoint Presentation</vt:lpstr>
      <vt:lpstr>Title: Smart Legal Assistant: A Chatbot for Worker Rules in Bangladesh.</vt:lpstr>
      <vt:lpstr>Objective</vt:lpstr>
      <vt:lpstr>Motivation</vt:lpstr>
      <vt:lpstr>Background Study</vt:lpstr>
      <vt:lpstr>Gap Analysis</vt:lpstr>
      <vt:lpstr>Methodology</vt:lpstr>
      <vt:lpstr>Expected Outcomes</vt:lpstr>
      <vt:lpstr>Conclusion</vt:lpstr>
      <vt:lpstr>PowerPoint Presentation</vt:lpstr>
    </vt:vector>
  </TitlesOfParts>
  <Company>Acer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Valued Acer Customer</dc:creator>
  <cp:lastModifiedBy>User</cp:lastModifiedBy>
  <cp:revision>255</cp:revision>
  <dcterms:created xsi:type="dcterms:W3CDTF">2011-07-17T02:56:35Z</dcterms:created>
  <dcterms:modified xsi:type="dcterms:W3CDTF">2025-07-09T17:43:45Z</dcterms:modified>
</cp:coreProperties>
</file>