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RzXR9y59DRRA2H798KIx2IjI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4bbcddc7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44bbcddc71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4bbcddc7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44bbcddc71_1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5f1f59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45f1f5914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5e6f2c92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45e6f2c92d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4bbcddc71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144bbcddc71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fbedf98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3fbedf981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d0671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2cd06712c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3fda085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43fda0858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3fda085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43fda08588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e884e8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de884e824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bbcddc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44bbcddc7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4bbcddc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44bbcddc71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4bbcddc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44bbcddc71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50e17a5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450e17a54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>
            <a:off x="9" y="-962172"/>
            <a:ext cx="9233805" cy="6330149"/>
          </a:xfrm>
          <a:custGeom>
            <a:rect b="b" l="l" r="r" t="t"/>
            <a:pathLst>
              <a:path extrusionOk="0" h="72886" w="106319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rgbClr val="FFFEFE"/>
              </a:gs>
              <a:gs pos="65000">
                <a:srgbClr val="ECECEC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rotWithShape="0" algn="bl" dist="19050">
              <a:srgbClr val="B7B7B7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8"/>
          <p:cNvGrpSpPr/>
          <p:nvPr/>
        </p:nvGrpSpPr>
        <p:grpSpPr>
          <a:xfrm>
            <a:off x="3247824" y="-408375"/>
            <a:ext cx="5985963" cy="5776828"/>
            <a:chOff x="2407800" y="3054100"/>
            <a:chExt cx="1723075" cy="1662875"/>
          </a:xfrm>
        </p:grpSpPr>
        <p:sp>
          <p:nvSpPr>
            <p:cNvPr id="67" name="Google Shape;67;p38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999999">
                  <a:alpha val="4588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8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8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8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38"/>
          <p:cNvGrpSpPr/>
          <p:nvPr/>
        </p:nvGrpSpPr>
        <p:grpSpPr>
          <a:xfrm>
            <a:off x="-17" y="-962218"/>
            <a:ext cx="7767430" cy="4298033"/>
            <a:chOff x="1472900" y="2894675"/>
            <a:chExt cx="2235875" cy="1237200"/>
          </a:xfrm>
        </p:grpSpPr>
        <p:sp>
          <p:nvSpPr>
            <p:cNvPr id="74" name="Google Shape;74;p38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8820000" dist="19050">
                <a:srgbClr val="B7B7B7">
                  <a:alpha val="4588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8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6600000" dist="19050">
                <a:srgbClr val="B7B7B7">
                  <a:alpha val="4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8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80000" dist="19050">
                <a:srgbClr val="D9D9D9">
                  <a:alpha val="4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8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8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8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8"/>
          <p:cNvSpPr/>
          <p:nvPr/>
        </p:nvSpPr>
        <p:spPr>
          <a:xfrm>
            <a:off x="720000" y="995250"/>
            <a:ext cx="3706500" cy="3153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185738" rotWithShape="0" algn="bl" dir="6120000" dist="66675">
              <a:srgbClr val="999999">
                <a:alpha val="5294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8"/>
          <p:cNvSpPr txBox="1"/>
          <p:nvPr>
            <p:ph type="title"/>
          </p:nvPr>
        </p:nvSpPr>
        <p:spPr>
          <a:xfrm>
            <a:off x="1169275" y="1377288"/>
            <a:ext cx="2808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38"/>
          <p:cNvSpPr txBox="1"/>
          <p:nvPr>
            <p:ph idx="1" type="subTitle"/>
          </p:nvPr>
        </p:nvSpPr>
        <p:spPr>
          <a:xfrm>
            <a:off x="1169275" y="1948813"/>
            <a:ext cx="2808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ubtitle">
  <p:cSld name="Title-Sub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387819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39"/>
          <p:cNvSpPr txBox="1"/>
          <p:nvPr>
            <p:ph type="title"/>
          </p:nvPr>
        </p:nvSpPr>
        <p:spPr>
          <a:xfrm>
            <a:off x="387819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01.png" id="89" name="Google Shape;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2.png" id="90" name="Google Shape;90;p40"/>
          <p:cNvPicPr preferRelativeResize="0"/>
          <p:nvPr/>
        </p:nvPicPr>
        <p:blipFill rotWithShape="1">
          <a:blip r:embed="rId3">
            <a:alphaModFix/>
          </a:blip>
          <a:srcRect b="5453" l="0" r="31877" t="73562"/>
          <a:stretch/>
        </p:blipFill>
        <p:spPr>
          <a:xfrm>
            <a:off x="0" y="3783725"/>
            <a:ext cx="6228185" cy="1079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2.png" id="91" name="Google Shape;91;p40"/>
          <p:cNvPicPr preferRelativeResize="0"/>
          <p:nvPr/>
        </p:nvPicPr>
        <p:blipFill rotWithShape="1">
          <a:blip r:embed="rId3">
            <a:alphaModFix/>
          </a:blip>
          <a:srcRect b="5455" l="68112" r="0" t="0"/>
          <a:stretch/>
        </p:blipFill>
        <p:spPr>
          <a:xfrm>
            <a:off x="6228184" y="0"/>
            <a:ext cx="2915815" cy="486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2cd06712c_0_1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112cd06712c_0_1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g112cd06712c_0_1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112cd06712c_0_1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112cd06712c_0_1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59b91e696_0_41"/>
          <p:cNvSpPr txBox="1"/>
          <p:nvPr>
            <p:ph type="title"/>
          </p:nvPr>
        </p:nvSpPr>
        <p:spPr>
          <a:xfrm>
            <a:off x="967739" y="-11430"/>
            <a:ext cx="7200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600">
                <a:solidFill>
                  <a:srgbClr val="2B7B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gf59b91e696_0_41"/>
          <p:cNvSpPr txBox="1"/>
          <p:nvPr>
            <p:ph idx="1" type="body"/>
          </p:nvPr>
        </p:nvSpPr>
        <p:spPr>
          <a:xfrm>
            <a:off x="628650" y="1038987"/>
            <a:ext cx="51441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4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59b91e696_0_4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f59b91e696_0_4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f59b91e696_0_4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140500"/>
            <a:ext cx="9204000" cy="46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35776" y="582375"/>
            <a:ext cx="822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GIFT OF FIRE THIRD EDITION - SARA BAASE</a:t>
            </a:r>
            <a:endParaRPr b="1"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CHAPTER 2: PRIVACY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Lecture 1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Privacy and Computer Technology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84725" y="3146550"/>
            <a:ext cx="41439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Syada Tasmia Alvi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Lecturer, Dept.of CSE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Daffodil International University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4bbcddc71_1_93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Principles for Data Collection and Use: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144bbcddc71_1_93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g144bbcddc71_1_93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44bbcddc71_1_93"/>
          <p:cNvSpPr txBox="1"/>
          <p:nvPr/>
        </p:nvSpPr>
        <p:spPr>
          <a:xfrm>
            <a:off x="622025" y="1033825"/>
            <a:ext cx="7776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Informed consent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Opt-in and opt-out policies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Fair Information Principles (or Practices)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Data retention - Data retention is the storing of information for a specified period.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4bbcddc71_1_102"/>
          <p:cNvSpPr txBox="1"/>
          <p:nvPr>
            <p:ph type="title"/>
          </p:nvPr>
        </p:nvSpPr>
        <p:spPr>
          <a:xfrm>
            <a:off x="279575" y="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Principles for Data Collection and Use: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144bbcddc71_1_102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g144bbcddc71_1_102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44bbcddc71_1_102"/>
          <p:cNvSpPr txBox="1"/>
          <p:nvPr/>
        </p:nvSpPr>
        <p:spPr>
          <a:xfrm>
            <a:off x="589875" y="859200"/>
            <a:ext cx="77763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Informed consent 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People should be informed about the data collection and use policies of a business or organization,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They can then decide whether or not to interact with that business or organization.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Opt-in and opt-out policies 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Opt-in :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Opting in means that a user will take an affirmative action to offer their consent.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most common way businesses implement opt-in methods is through checkboxes. When presented with a checkbox, the user must take action to check the box, which denotes their consent.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5f1f59142_0_0"/>
          <p:cNvSpPr txBox="1"/>
          <p:nvPr>
            <p:ph type="title"/>
          </p:nvPr>
        </p:nvSpPr>
        <p:spPr>
          <a:xfrm>
            <a:off x="279575" y="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Principles for Data Collection and Use: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45f1f59142_0_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g145f1f59142_0_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45f1f59142_0_0"/>
          <p:cNvSpPr txBox="1"/>
          <p:nvPr/>
        </p:nvSpPr>
        <p:spPr>
          <a:xfrm>
            <a:off x="589875" y="859200"/>
            <a:ext cx="77763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Opt-in policies: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Opting in can be used in a variety of situations, including subscribing to email and newsletter mailing lists, accepting cookie use, and agreeing to legal policies.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9" name="Google Shape;189;g145f1f591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63" y="2276925"/>
            <a:ext cx="2439813" cy="2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45f1f591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075" y="2684100"/>
            <a:ext cx="5106196" cy="174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5e6f2c92d_1_1"/>
          <p:cNvSpPr txBox="1"/>
          <p:nvPr>
            <p:ph type="title"/>
          </p:nvPr>
        </p:nvSpPr>
        <p:spPr>
          <a:xfrm>
            <a:off x="279575" y="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Principles for Data Collection and Use: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145e6f2c92d_1_1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g145e6f2c92d_1_1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45e6f2c92d_1_1"/>
          <p:cNvSpPr txBox="1"/>
          <p:nvPr/>
        </p:nvSpPr>
        <p:spPr>
          <a:xfrm>
            <a:off x="589875" y="859200"/>
            <a:ext cx="7776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>
                <a:solidFill>
                  <a:schemeClr val="dk1"/>
                </a:solidFill>
              </a:rPr>
              <a:t> Opt-out policies 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Opting out means a user takes action to withdraw their consent.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choosing to subscribe to newsletters, unticking a previously ticked checkbox, not consenting to save personal details, rejecting the use of cookies, etc. are some examples of opt-out.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9" name="Google Shape;199;g145e6f2c92d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925" y="2906400"/>
            <a:ext cx="2704976" cy="180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bbcddc71_1_113"/>
          <p:cNvSpPr txBox="1"/>
          <p:nvPr>
            <p:ph type="title"/>
          </p:nvPr>
        </p:nvSpPr>
        <p:spPr>
          <a:xfrm>
            <a:off x="279575" y="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Principles for Data Collection and Use: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144bbcddc71_1_113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g144bbcddc71_1_113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44bbcddc71_1_113"/>
          <p:cNvSpPr txBox="1"/>
          <p:nvPr/>
        </p:nvSpPr>
        <p:spPr>
          <a:xfrm>
            <a:off x="439850" y="655600"/>
            <a:ext cx="83256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Fair Information Principles (or Practices)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Inform people when you collect information about them, what you collect, and how you use it.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Collect only data needed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Offer a way for people to opt out from mailing lists, advertising, and other secondary uses.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Offer a way for people to opt out from features and services that expose personal information.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Keep data only as long as needed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Protect security of data (from theft and from accidental leaks). Provide stronger protection for sensitive data.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Policies for responding to law enforcement 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fbedf9817_1_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g13fbedf9817_1_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3fbedf9817_1_0"/>
          <p:cNvSpPr/>
          <p:nvPr/>
        </p:nvSpPr>
        <p:spPr>
          <a:xfrm>
            <a:off x="1176600" y="1740525"/>
            <a:ext cx="6790800" cy="15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9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2cd06712c_0_18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AND COMPUTER TECHNOLOGY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112cd06712c_0_18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112cd06712c_0_18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12cd06712c_0_185"/>
          <p:cNvSpPr txBox="1"/>
          <p:nvPr/>
        </p:nvSpPr>
        <p:spPr>
          <a:xfrm>
            <a:off x="622025" y="1033825"/>
            <a:ext cx="7776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Three Key Aspects of Privacy: 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12cd06712c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738" y="1702400"/>
            <a:ext cx="5076863" cy="29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fda08588_0_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RISKS AND PRINCIPLES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143fda08588_0_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g143fda08588_0_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43fda08588_0_5"/>
          <p:cNvSpPr txBox="1"/>
          <p:nvPr/>
        </p:nvSpPr>
        <p:spPr>
          <a:xfrm>
            <a:off x="622025" y="1033825"/>
            <a:ext cx="77763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Privacy threats come in several categories: 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Intentional, institutional uses of personal information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 Unauthorized use or release by “insiders”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 Theft of information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 Inadvertent leakage of information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 Our own actions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fda08588_0_1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AND COMPUTER TECHNOLOGY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143fda08588_0_1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g143fda08588_0_1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43fda08588_0_15"/>
          <p:cNvSpPr txBox="1"/>
          <p:nvPr/>
        </p:nvSpPr>
        <p:spPr>
          <a:xfrm>
            <a:off x="622025" y="1033825"/>
            <a:ext cx="777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New Technology, New Risks: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Government and private databases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 Thousands of databases containing personal information about us.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 Profiles of our personal information could be created easily.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Sophisticated tools for surveillance and data analysis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 Cameras, GPS, cell phones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Vulnerability of data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Leaks of data happens, existence of data presents a risk.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de884e824_0_96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RISKS AND PRINCIPLES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fde884e824_0_96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gfde884e824_0_96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fde884e824_0_96"/>
          <p:cNvSpPr txBox="1"/>
          <p:nvPr/>
        </p:nvSpPr>
        <p:spPr>
          <a:xfrm>
            <a:off x="622025" y="1033825"/>
            <a:ext cx="777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New Technology, New Risks – Examples: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Search query data 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Search engines collect many terabytes of data daily.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Data is analyzed to target advertising and develop new services.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 Who gets to see this data? Why should we care?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Smartphones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Location apps 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Data sometimes stored and sent without user’s knowledge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bbcddc71_0_4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RISKS AND PRINCIPLES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44bbcddc71_0_4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144bbcddc71_0_4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44bbcddc71_0_4"/>
          <p:cNvSpPr txBox="1"/>
          <p:nvPr/>
        </p:nvSpPr>
        <p:spPr>
          <a:xfrm>
            <a:off x="407700" y="731100"/>
            <a:ext cx="7776300" cy="3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New Technology, New Risks – Summary of Risks: 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Anything we do in cyberspace is recorded.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Huge amounts of data are stored.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People are not aware of collection of data.  Software is complex.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 Leaks happen.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A collection of small items can provide a detailed picture.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Re-identification has become much easier due to the quantity of information and power of data search and analysis tools. 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bbcddc71_0_14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RISKS AND PRINCIPLES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144bbcddc71_0_14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g144bbcddc71_0_14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44bbcddc71_0_14"/>
          <p:cNvSpPr txBox="1"/>
          <p:nvPr/>
        </p:nvSpPr>
        <p:spPr>
          <a:xfrm>
            <a:off x="407700" y="731100"/>
            <a:ext cx="77763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New Technology, New Risks – Summary of Risks: 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If information is on a public Web site, it is available to everyone.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Information on the Internet seems to last forever.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Data collected for one purpose will find other uses.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Government can request sensitive personal data held by businesses or organizations.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❏"/>
            </a:pPr>
            <a:r>
              <a:rPr lang="en" sz="1600"/>
              <a:t> We cannot directly protect information about ourselves. We depend upon businesses and organizations to protect it.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4bbcddc71_0_21"/>
          <p:cNvSpPr txBox="1"/>
          <p:nvPr>
            <p:ph type="title"/>
          </p:nvPr>
        </p:nvSpPr>
        <p:spPr>
          <a:xfrm>
            <a:off x="311700" y="62600"/>
            <a:ext cx="874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PRIVACY AND COMPUTER TECHNOLOGY (CONT.) 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144bbcddc71_0_21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144bbcddc71_0_21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44bbcddc71_0_21"/>
          <p:cNvSpPr txBox="1"/>
          <p:nvPr/>
        </p:nvSpPr>
        <p:spPr>
          <a:xfrm>
            <a:off x="622025" y="1033825"/>
            <a:ext cx="77763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Terminology and principles for data collection and use: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Invisible information gathering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Collection of personal information about someone without the person’s knowledge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Unauthorized software, Cookies, ISP providers •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Secondary use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Use of personal information for a purpose other than the one it was provided for 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Data mining 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Searching and analyzing masses of data to find patterns and develop new information or knowledge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Computer matching 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Combining and comparing information from different databases (using social security number, for example, to match records)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50e17a54b_0_4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Computer profiling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1450e17a54b_0_4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g1450e17a54b_0_4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450e17a54b_0_4"/>
          <p:cNvSpPr txBox="1"/>
          <p:nvPr/>
        </p:nvSpPr>
        <p:spPr>
          <a:xfrm>
            <a:off x="622025" y="1033825"/>
            <a:ext cx="7776300" cy="27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Using data in computer files to predict likely behaviors of people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Analyzing data in computer files to determine characteristics of people most likely to engage in certain behavior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Businesses find new consumers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/>
              <a:t>Government detects fraud and crime activities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 Businesses engage in profiling to determine consumer propensity toward a product or service. 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Government agencies use profiling to create descriptions of possible terrorist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