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/+6YM9xFxhBym6aBUzP1+JdYh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cd06712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12cd06712c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5f17dee8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45f17dee8c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5f5af3c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45f5af3cc2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3fda085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43fda0858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3fda085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43fda08588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4bbcddc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44bbcddc7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fbedf98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3fbedf981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/>
          <p:nvPr/>
        </p:nvSpPr>
        <p:spPr>
          <a:xfrm>
            <a:off x="9" y="-962172"/>
            <a:ext cx="9233805" cy="6330149"/>
          </a:xfrm>
          <a:custGeom>
            <a:rect b="b" l="l" r="r" t="t"/>
            <a:pathLst>
              <a:path extrusionOk="0" h="72886" w="106319">
                <a:moveTo>
                  <a:pt x="98047" y="17578"/>
                </a:moveTo>
                <a:cubicBezTo>
                  <a:pt x="90726" y="25294"/>
                  <a:pt x="78229" y="26537"/>
                  <a:pt x="85120" y="17578"/>
                </a:cubicBezTo>
                <a:cubicBezTo>
                  <a:pt x="89094" y="12414"/>
                  <a:pt x="90660" y="5194"/>
                  <a:pt x="91276" y="1"/>
                </a:cubicBezTo>
                <a:lnTo>
                  <a:pt x="0" y="1"/>
                </a:lnTo>
                <a:lnTo>
                  <a:pt x="0" y="64267"/>
                </a:lnTo>
                <a:cubicBezTo>
                  <a:pt x="1853" y="61996"/>
                  <a:pt x="5128" y="58082"/>
                  <a:pt x="7238" y="50485"/>
                </a:cubicBezTo>
                <a:cubicBezTo>
                  <a:pt x="12754" y="30673"/>
                  <a:pt x="28951" y="29985"/>
                  <a:pt x="35083" y="37217"/>
                </a:cubicBezTo>
                <a:cubicBezTo>
                  <a:pt x="41980" y="45357"/>
                  <a:pt x="33105" y="66114"/>
                  <a:pt x="48531" y="72886"/>
                </a:cubicBezTo>
                <a:lnTo>
                  <a:pt x="106319" y="72886"/>
                </a:lnTo>
                <a:lnTo>
                  <a:pt x="106319" y="1"/>
                </a:lnTo>
                <a:lnTo>
                  <a:pt x="105877" y="1"/>
                </a:lnTo>
                <a:cubicBezTo>
                  <a:pt x="105106" y="4399"/>
                  <a:pt x="103086" y="12271"/>
                  <a:pt x="98047" y="17578"/>
                </a:cubicBezTo>
                <a:close/>
              </a:path>
            </a:pathLst>
          </a:custGeom>
          <a:gradFill>
            <a:gsLst>
              <a:gs pos="0">
                <a:srgbClr val="FFFEFE"/>
              </a:gs>
              <a:gs pos="65000">
                <a:srgbClr val="ECECEC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  <a:effectLst>
            <a:outerShdw blurRad="57150" rotWithShape="0" algn="bl" dist="19050">
              <a:srgbClr val="B7B7B7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38"/>
          <p:cNvGrpSpPr/>
          <p:nvPr/>
        </p:nvGrpSpPr>
        <p:grpSpPr>
          <a:xfrm>
            <a:off x="3247824" y="-408375"/>
            <a:ext cx="5985963" cy="5776828"/>
            <a:chOff x="2407800" y="3054100"/>
            <a:chExt cx="1723075" cy="1662875"/>
          </a:xfrm>
        </p:grpSpPr>
        <p:sp>
          <p:nvSpPr>
            <p:cNvPr id="67" name="Google Shape;67;p38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999999">
                  <a:alpha val="4549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8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10800000" dist="19050">
                <a:srgbClr val="B7B7B7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8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10800000" dist="19050">
                <a:srgbClr val="B7B7B7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fill="none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8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fill="none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8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fill="none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38"/>
          <p:cNvGrpSpPr/>
          <p:nvPr/>
        </p:nvGrpSpPr>
        <p:grpSpPr>
          <a:xfrm>
            <a:off x="-17" y="-962218"/>
            <a:ext cx="7767430" cy="4298033"/>
            <a:chOff x="1472900" y="2894675"/>
            <a:chExt cx="2235875" cy="1237200"/>
          </a:xfrm>
        </p:grpSpPr>
        <p:sp>
          <p:nvSpPr>
            <p:cNvPr id="74" name="Google Shape;74;p38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8820000" dist="19050">
                <a:srgbClr val="B7B7B7">
                  <a:alpha val="4549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8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6600000" dist="19050">
                <a:srgbClr val="B7B7B7">
                  <a:alpha val="4352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8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80000" dist="19050">
                <a:srgbClr val="D9D9D9">
                  <a:alpha val="4352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8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fill="none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8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fill="none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8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fill="none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38"/>
          <p:cNvSpPr/>
          <p:nvPr/>
        </p:nvSpPr>
        <p:spPr>
          <a:xfrm>
            <a:off x="720000" y="995250"/>
            <a:ext cx="3706500" cy="3153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185738" rotWithShape="0" algn="bl" dir="6120000" dist="66675">
              <a:srgbClr val="999999">
                <a:alpha val="5254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8"/>
          <p:cNvSpPr txBox="1"/>
          <p:nvPr>
            <p:ph type="title"/>
          </p:nvPr>
        </p:nvSpPr>
        <p:spPr>
          <a:xfrm>
            <a:off x="1169275" y="1377288"/>
            <a:ext cx="2808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38"/>
          <p:cNvSpPr txBox="1"/>
          <p:nvPr>
            <p:ph idx="1" type="subTitle"/>
          </p:nvPr>
        </p:nvSpPr>
        <p:spPr>
          <a:xfrm>
            <a:off x="1169275" y="1948813"/>
            <a:ext cx="28080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ubtitle">
  <p:cSld name="Title-Sub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387819" y="73053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39"/>
          <p:cNvSpPr txBox="1"/>
          <p:nvPr>
            <p:ph type="title"/>
          </p:nvPr>
        </p:nvSpPr>
        <p:spPr>
          <a:xfrm>
            <a:off x="387819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01.png" id="89" name="Google Shape;8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2.png" id="90" name="Google Shape;90;p40"/>
          <p:cNvPicPr preferRelativeResize="0"/>
          <p:nvPr/>
        </p:nvPicPr>
        <p:blipFill rotWithShape="1">
          <a:blip r:embed="rId3">
            <a:alphaModFix/>
          </a:blip>
          <a:srcRect b="5453" l="0" r="31877" t="73562"/>
          <a:stretch/>
        </p:blipFill>
        <p:spPr>
          <a:xfrm>
            <a:off x="0" y="3783725"/>
            <a:ext cx="6228185" cy="1079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2.png" id="91" name="Google Shape;91;p40"/>
          <p:cNvPicPr preferRelativeResize="0"/>
          <p:nvPr/>
        </p:nvPicPr>
        <p:blipFill rotWithShape="1">
          <a:blip r:embed="rId3">
            <a:alphaModFix/>
          </a:blip>
          <a:srcRect b="5455" l="68112" r="0" t="0"/>
          <a:stretch/>
        </p:blipFill>
        <p:spPr>
          <a:xfrm>
            <a:off x="6228184" y="0"/>
            <a:ext cx="2915815" cy="486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12cd06712c_0_1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112cd06712c_0_1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g112cd06712c_0_1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112cd06712c_0_1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112cd06712c_0_1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59b91e696_0_41"/>
          <p:cNvSpPr txBox="1"/>
          <p:nvPr>
            <p:ph type="title"/>
          </p:nvPr>
        </p:nvSpPr>
        <p:spPr>
          <a:xfrm>
            <a:off x="967739" y="-11430"/>
            <a:ext cx="7200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600">
                <a:solidFill>
                  <a:srgbClr val="2B7B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gf59b91e696_0_41"/>
          <p:cNvSpPr txBox="1"/>
          <p:nvPr>
            <p:ph idx="1" type="body"/>
          </p:nvPr>
        </p:nvSpPr>
        <p:spPr>
          <a:xfrm>
            <a:off x="628650" y="1038987"/>
            <a:ext cx="51441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4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f59b91e696_0_4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gf59b91e696_0_4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f59b91e696_0_4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140500"/>
            <a:ext cx="9204000" cy="463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35776" y="582375"/>
            <a:ext cx="822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2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GIFT OF FIRE THIRD EDITION - SARA BAASE</a:t>
            </a:r>
            <a:endParaRPr b="1" i="0" sz="2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2: PRIVACY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Lecture </a:t>
            </a:r>
            <a:r>
              <a:rPr b="1"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"Big Brother is Watching You”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584725" y="3146550"/>
            <a:ext cx="41439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Syada Tasmia Alvi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Lecturer, Dept.of CSE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Daffodil International University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2cd06712c_0_185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"BIG BROTHER IS WATCHING YOU"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112cd06712c_0_185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g112cd06712c_0_185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12cd06712c_0_185"/>
          <p:cNvSpPr txBox="1"/>
          <p:nvPr/>
        </p:nvSpPr>
        <p:spPr>
          <a:xfrm>
            <a:off x="504150" y="720900"/>
            <a:ext cx="8304000" cy="4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❏"/>
            </a:pPr>
            <a:r>
              <a:rPr lang="en" sz="1800"/>
              <a:t>Databases: 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Government agencies </a:t>
            </a:r>
            <a:endParaRPr sz="1600"/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■"/>
            </a:pPr>
            <a:r>
              <a:rPr lang="en" sz="1500"/>
              <a:t>Collect many types of information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■"/>
            </a:pPr>
            <a:r>
              <a:rPr lang="en" sz="1500"/>
              <a:t>Ask business to report about consumers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■"/>
            </a:pPr>
            <a:r>
              <a:rPr lang="en" sz="1500"/>
              <a:t>Buy personal information from sellers</a:t>
            </a:r>
            <a:endParaRPr sz="15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 sz="1600"/>
              <a:t>Main publicized reason: data mining and computer matching to fight terrorism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 sz="1600"/>
              <a:t>Private information can be used to: </a:t>
            </a:r>
            <a:endParaRPr sz="1600"/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■"/>
            </a:pPr>
            <a:r>
              <a:rPr lang="en" sz="1500"/>
              <a:t>Arrest people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■"/>
            </a:pPr>
            <a:r>
              <a:rPr lang="en" sz="1500"/>
              <a:t> Jail people 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■"/>
            </a:pPr>
            <a:r>
              <a:rPr lang="en" sz="1500"/>
              <a:t>Seize assets 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5f17dee8c_1_2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"BIG BROTHER IS WATCHING YOU"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145f17dee8c_1_2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g145f17dee8c_1_2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45f17dee8c_1_2"/>
          <p:cNvSpPr txBox="1"/>
          <p:nvPr/>
        </p:nvSpPr>
        <p:spPr>
          <a:xfrm>
            <a:off x="622025" y="1033825"/>
            <a:ext cx="80898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lang="en" sz="2000"/>
              <a:t>Databases: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Millions of crime suspects are searched in government databases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Shift from presumption of innocence to presumption of guilt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Computer software characterizes suspects</a:t>
            </a:r>
            <a:endParaRPr sz="1800"/>
          </a:p>
          <a:p>
            <a:pPr indent="-3365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Innocent people are sometimes subject to embarrassing searches and expensive investigations and to arrest and jail.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5f5af3cc2_0_2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"BIG BROTHER IS WATCHING YOU"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145f5af3cc2_0_2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g145f5af3cc2_0_2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45f5af3cc2_0_2"/>
          <p:cNvSpPr txBox="1"/>
          <p:nvPr/>
        </p:nvSpPr>
        <p:spPr>
          <a:xfrm>
            <a:off x="311700" y="819500"/>
            <a:ext cx="87324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A61C00"/>
                </a:solidFill>
              </a:rPr>
              <a:t>Small Sampling of Government Databases with Personal Information</a:t>
            </a:r>
            <a:endParaRPr b="1" sz="1900">
              <a:solidFill>
                <a:srgbClr val="A61C00"/>
              </a:solidFill>
            </a:endParaRPr>
          </a:p>
          <a:p>
            <a:pPr indent="-33655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/>
              <a:t>What data does the government have about you?</a:t>
            </a:r>
            <a:endParaRPr sz="1700"/>
          </a:p>
          <a:p>
            <a:pPr indent="-3175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Tax records</a:t>
            </a:r>
            <a:endParaRPr/>
          </a:p>
          <a:p>
            <a:pPr indent="-3175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records</a:t>
            </a:r>
            <a:endParaRPr/>
          </a:p>
          <a:p>
            <a:pPr indent="-3175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Marriage and divorce records</a:t>
            </a:r>
            <a:endParaRPr/>
          </a:p>
          <a:p>
            <a:pPr indent="-3175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Property ownership</a:t>
            </a:r>
            <a:endParaRPr/>
          </a:p>
          <a:p>
            <a:pPr indent="-3175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Welfare records</a:t>
            </a:r>
            <a:endParaRPr/>
          </a:p>
          <a:p>
            <a:pPr indent="-3175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School records</a:t>
            </a:r>
            <a:endParaRPr/>
          </a:p>
          <a:p>
            <a:pPr indent="-3175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Motor vehicle records</a:t>
            </a:r>
            <a:endParaRPr/>
          </a:p>
          <a:p>
            <a:pPr indent="-317500" lvl="1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Voter registration records</a:t>
            </a:r>
            <a:endParaRPr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45f5af3cc2_0_2"/>
          <p:cNvSpPr txBox="1"/>
          <p:nvPr/>
        </p:nvSpPr>
        <p:spPr>
          <a:xfrm>
            <a:off x="3140575" y="1229875"/>
            <a:ext cx="4997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Books checked out of public libraries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People with permits to carry firearms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Applications for government grant and loan programs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Professional and trade licenses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Bankruptcy records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Arrest records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3fda08588_0_5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"BIG BROTHER IS WATCHING YOU"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143fda08588_0_5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g143fda08588_0_5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43fda08588_0_5"/>
          <p:cNvSpPr txBox="1"/>
          <p:nvPr/>
        </p:nvSpPr>
        <p:spPr>
          <a:xfrm>
            <a:off x="605550" y="1098125"/>
            <a:ext cx="77763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n" sz="1800"/>
              <a:t>Some constitution articles (laws) protect privacy.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n" sz="1800"/>
              <a:t>Modern surveillance techniques are redefining expectation of privacy.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In some countries: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court order or court oversight needed to get one’s private information.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2003-2005 report found "widespread and serious misuse" of the FBIs (</a:t>
            </a:r>
            <a:r>
              <a:rPr b="1" lang="en" sz="1800">
                <a:solidFill>
                  <a:schemeClr val="dk1"/>
                </a:solidFill>
              </a:rPr>
              <a:t>Federal Bureau of Investigation</a:t>
            </a:r>
            <a:r>
              <a:rPr lang="en" sz="1800">
                <a:solidFill>
                  <a:schemeClr val="dk1"/>
                </a:solidFill>
              </a:rPr>
              <a:t>)national security letter authorities.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3fda08588_0_15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"BIG BROTHER IS WATCHING YOU"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143fda08588_0_15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g143fda08588_0_15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43fda08588_0_15"/>
          <p:cNvSpPr txBox="1"/>
          <p:nvPr/>
        </p:nvSpPr>
        <p:spPr>
          <a:xfrm>
            <a:off x="622025" y="1033825"/>
            <a:ext cx="77763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Two key problems arise from new technologies: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Much of our personal information is no longer safe in our homes; it resides in huge databases outside our control.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❏"/>
            </a:pPr>
            <a:r>
              <a:rPr lang="en" sz="1800"/>
              <a:t>New technologies allow the government to search our homes without entering them and search our persons from a distance without our knowledge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4bbcddc71_0_4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"BIG BROTHER IS WATCHING YOU"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144bbcddc71_0_4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g144bbcddc71_0_4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44bbcddc71_0_4"/>
          <p:cNvSpPr txBox="1"/>
          <p:nvPr/>
        </p:nvSpPr>
        <p:spPr>
          <a:xfrm>
            <a:off x="835825" y="1146025"/>
            <a:ext cx="6643800" cy="26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Video Surveillance: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Security cameras in Shopping centers, malls, banks, etc.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Cameras alone raise some privacy issues.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When being combined with face recognition systems, they raise more privacy issues.</a:t>
            </a:r>
            <a:endParaRPr sz="1700"/>
          </a:p>
          <a:p>
            <a:pPr indent="-336550" lvl="0" marL="1828800" rtl="0" algn="l"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 Increased security</a:t>
            </a:r>
            <a:endParaRPr sz="1700"/>
          </a:p>
          <a:p>
            <a:pPr indent="-336550" lvl="0" marL="1828800" rtl="0" algn="l"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 Decreased privacy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fbedf9817_1_0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g13fbedf9817_1_0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3fbedf9817_1_0"/>
          <p:cNvSpPr/>
          <p:nvPr/>
        </p:nvSpPr>
        <p:spPr>
          <a:xfrm>
            <a:off x="1176600" y="1740525"/>
            <a:ext cx="6790800" cy="15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39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