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67" r:id="rId3"/>
    <p:sldId id="257" r:id="rId4"/>
    <p:sldId id="265" r:id="rId5"/>
    <p:sldId id="268" r:id="rId6"/>
    <p:sldId id="258" r:id="rId7"/>
    <p:sldId id="259" r:id="rId8"/>
    <p:sldId id="260" r:id="rId9"/>
    <p:sldId id="261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8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18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8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161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8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1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BCAF-1714-4EA5-B326-9049A595DB97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0A6979-758B-40CF-A34F-22D984269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21673" y="1282315"/>
            <a:ext cx="7766936" cy="1646302"/>
          </a:xfrm>
        </p:spPr>
        <p:txBody>
          <a:bodyPr/>
          <a:lstStyle/>
          <a:p>
            <a:r>
              <a:rPr lang="uk-UA" sz="9600" dirty="0" smtClean="0"/>
              <a:t>Італія</a:t>
            </a:r>
            <a:endParaRPr lang="en-US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39" y="4480324"/>
            <a:ext cx="7766936" cy="2807167"/>
          </a:xfrm>
        </p:spPr>
        <p:txBody>
          <a:bodyPr>
            <a:normAutofit/>
          </a:bodyPr>
          <a:lstStyle/>
          <a:p>
            <a:pPr algn="l"/>
            <a:r>
              <a:rPr lang="uk-UA" dirty="0" smtClean="0"/>
              <a:t>Підготували</a:t>
            </a:r>
          </a:p>
          <a:p>
            <a:pPr algn="l"/>
            <a:r>
              <a:rPr lang="uk-UA" dirty="0" err="1" smtClean="0"/>
              <a:t>Терзі</a:t>
            </a:r>
            <a:r>
              <a:rPr lang="uk-UA" dirty="0" smtClean="0"/>
              <a:t> Валерія</a:t>
            </a:r>
          </a:p>
          <a:p>
            <a:pPr algn="l"/>
            <a:r>
              <a:rPr lang="uk-UA" dirty="0" err="1" smtClean="0"/>
              <a:t>Марченков</a:t>
            </a:r>
            <a:r>
              <a:rPr lang="uk-UA" dirty="0" smtClean="0"/>
              <a:t> Влад</a:t>
            </a:r>
          </a:p>
          <a:p>
            <a:pPr algn="l"/>
            <a:r>
              <a:rPr lang="uk-UA" dirty="0" smtClean="0"/>
              <a:t>Антонов Володимир</a:t>
            </a:r>
          </a:p>
          <a:p>
            <a:pPr algn="l"/>
            <a:r>
              <a:rPr lang="uk-UA" dirty="0" err="1" smtClean="0"/>
              <a:t>Болотов</a:t>
            </a:r>
            <a:r>
              <a:rPr lang="uk-UA" dirty="0" smtClean="0"/>
              <a:t> Всеволод</a:t>
            </a:r>
          </a:p>
        </p:txBody>
      </p:sp>
    </p:spTree>
    <p:extLst>
      <p:ext uri="{BB962C8B-B14F-4D97-AF65-F5344CB8AC3E}">
        <p14:creationId xmlns:p14="http://schemas.microsoft.com/office/powerpoint/2010/main" val="32882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Промисловість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93" y="206087"/>
            <a:ext cx="2381250" cy="1790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68" y="2239157"/>
            <a:ext cx="2292927" cy="22929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03" y="215528"/>
            <a:ext cx="2812500" cy="1871126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425" y="872837"/>
            <a:ext cx="4130193" cy="5708072"/>
          </a:xfrm>
        </p:spPr>
        <p:txBody>
          <a:bodyPr>
            <a:normAutofit/>
          </a:bodyPr>
          <a:lstStyle/>
          <a:p>
            <a:r>
              <a:rPr lang="ru-RU" dirty="0" err="1"/>
              <a:t>Автомобілебудування</a:t>
            </a:r>
            <a:r>
              <a:rPr lang="ru-RU" dirty="0"/>
              <a:t> (1/4 </a:t>
            </a:r>
            <a:r>
              <a:rPr lang="ru-RU" dirty="0" err="1"/>
              <a:t>оброблювальна</a:t>
            </a:r>
            <a:r>
              <a:rPr lang="ru-RU" dirty="0"/>
              <a:t> </a:t>
            </a:r>
            <a:r>
              <a:rPr lang="ru-RU" dirty="0" err="1"/>
              <a:t>промисловість</a:t>
            </a:r>
            <a:r>
              <a:rPr lang="ru-RU" dirty="0"/>
              <a:t>, </a:t>
            </a:r>
            <a:r>
              <a:rPr lang="ru-RU" dirty="0" err="1"/>
              <a:t>зайнято</a:t>
            </a:r>
            <a:r>
              <a:rPr lang="ru-RU" dirty="0"/>
              <a:t> 2 млн. </a:t>
            </a:r>
            <a:r>
              <a:rPr lang="ru-RU" dirty="0" err="1"/>
              <a:t>чол</a:t>
            </a:r>
            <a:r>
              <a:rPr lang="ru-RU" dirty="0"/>
              <a:t>.) – «</a:t>
            </a:r>
            <a:r>
              <a:rPr lang="ru-RU" dirty="0" err="1"/>
              <a:t>Феррарі</a:t>
            </a:r>
            <a:r>
              <a:rPr lang="ru-RU" dirty="0"/>
              <a:t>» (</a:t>
            </a:r>
            <a:r>
              <a:rPr lang="ru-RU" dirty="0" err="1"/>
              <a:t>Мілан</a:t>
            </a:r>
            <a:r>
              <a:rPr lang="ru-RU" dirty="0"/>
              <a:t>), «</a:t>
            </a:r>
            <a:r>
              <a:rPr lang="ru-RU" dirty="0" err="1"/>
              <a:t>Мазераті</a:t>
            </a:r>
            <a:r>
              <a:rPr lang="ru-RU" dirty="0"/>
              <a:t>», «Ланча»; </a:t>
            </a:r>
            <a:r>
              <a:rPr lang="ru-RU" dirty="0" err="1"/>
              <a:t>найбільша</a:t>
            </a:r>
            <a:r>
              <a:rPr lang="ru-RU" dirty="0"/>
              <a:t> – «</a:t>
            </a:r>
            <a:r>
              <a:rPr lang="ru-RU" dirty="0" err="1"/>
              <a:t>Фіат</a:t>
            </a:r>
            <a:r>
              <a:rPr lang="ru-RU" dirty="0"/>
              <a:t>» (</a:t>
            </a:r>
            <a:r>
              <a:rPr lang="ru-RU" dirty="0" err="1"/>
              <a:t>Турін</a:t>
            </a:r>
            <a:r>
              <a:rPr lang="ru-RU" dirty="0"/>
              <a:t>), «Альфа-Ромео» (Неаполь</a:t>
            </a:r>
            <a:r>
              <a:rPr lang="ru-RU" dirty="0" smtClean="0"/>
              <a:t>).</a:t>
            </a:r>
          </a:p>
          <a:p>
            <a:r>
              <a:rPr lang="ru-RU" dirty="0" err="1"/>
              <a:t>Хімічна</a:t>
            </a:r>
            <a:r>
              <a:rPr lang="ru-RU" dirty="0"/>
              <a:t> </a:t>
            </a:r>
            <a:r>
              <a:rPr lang="ru-RU" dirty="0" err="1"/>
              <a:t>промисловість</a:t>
            </a:r>
            <a:r>
              <a:rPr lang="ru-RU" dirty="0"/>
              <a:t> — одна з </a:t>
            </a:r>
            <a:r>
              <a:rPr lang="ru-RU" dirty="0" err="1"/>
              <a:t>найрозвинутіших</a:t>
            </a:r>
            <a:r>
              <a:rPr lang="ru-RU" dirty="0"/>
              <a:t> </a:t>
            </a:r>
            <a:r>
              <a:rPr lang="ru-RU" dirty="0" err="1" smtClean="0"/>
              <a:t>галузей</a:t>
            </a:r>
            <a:r>
              <a:rPr lang="ru-RU" dirty="0" smtClean="0"/>
              <a:t> </a:t>
            </a:r>
            <a:r>
              <a:rPr lang="ru-RU" dirty="0" err="1"/>
              <a:t>країни</a:t>
            </a:r>
            <a:r>
              <a:rPr lang="ru-RU" dirty="0"/>
              <a:t>. Вона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переважно</a:t>
            </a:r>
            <a:r>
              <a:rPr lang="ru-RU" dirty="0"/>
              <a:t> </a:t>
            </a:r>
            <a:r>
              <a:rPr lang="ru-RU" dirty="0" err="1"/>
              <a:t>власну</a:t>
            </a:r>
            <a:r>
              <a:rPr lang="ru-RU" dirty="0"/>
              <a:t> </a:t>
            </a:r>
            <a:r>
              <a:rPr lang="ru-RU" dirty="0" err="1"/>
              <a:t>сировину</a:t>
            </a:r>
            <a:r>
              <a:rPr lang="ru-RU" dirty="0"/>
              <a:t> і </a:t>
            </a:r>
            <a:r>
              <a:rPr lang="ru-RU" dirty="0" err="1"/>
              <a:t>виробляє</a:t>
            </a:r>
            <a:r>
              <a:rPr lang="ru-RU" dirty="0"/>
              <a:t> </a:t>
            </a:r>
            <a:r>
              <a:rPr lang="ru-RU" dirty="0" err="1"/>
              <a:t>мінеральні</a:t>
            </a:r>
            <a:r>
              <a:rPr lang="ru-RU" dirty="0"/>
              <a:t> </a:t>
            </a:r>
            <a:r>
              <a:rPr lang="ru-RU" dirty="0" err="1"/>
              <a:t>добрива</a:t>
            </a:r>
            <a:r>
              <a:rPr lang="ru-RU" dirty="0"/>
              <a:t>, </a:t>
            </a:r>
            <a:r>
              <a:rPr lang="ru-RU" dirty="0" err="1"/>
              <a:t>кислоти</a:t>
            </a:r>
            <a:r>
              <a:rPr lang="ru-RU" dirty="0"/>
              <a:t>, </a:t>
            </a:r>
            <a:r>
              <a:rPr lang="ru-RU" dirty="0" err="1"/>
              <a:t>синтетичні</a:t>
            </a:r>
            <a:r>
              <a:rPr lang="ru-RU" dirty="0"/>
              <a:t> волокна, </a:t>
            </a:r>
            <a:r>
              <a:rPr lang="ru-RU" dirty="0" err="1"/>
              <a:t>фарби</a:t>
            </a:r>
            <a:r>
              <a:rPr lang="ru-RU" dirty="0"/>
              <a:t>, </a:t>
            </a:r>
            <a:r>
              <a:rPr lang="ru-RU" dirty="0" err="1"/>
              <a:t>пластмаси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 smtClean="0"/>
              <a:t>.</a:t>
            </a:r>
          </a:p>
          <a:p>
            <a:r>
              <a:rPr lang="ru-RU" dirty="0"/>
              <a:t> </a:t>
            </a:r>
            <a:r>
              <a:rPr lang="ru-RU" dirty="0" err="1"/>
              <a:t>Модні</a:t>
            </a:r>
            <a:r>
              <a:rPr lang="ru-RU" dirty="0"/>
              <a:t> </a:t>
            </a:r>
            <a:r>
              <a:rPr lang="ru-RU" dirty="0" err="1"/>
              <a:t>вироби</a:t>
            </a:r>
            <a:r>
              <a:rPr lang="ru-RU" dirty="0"/>
              <a:t> (</a:t>
            </a:r>
            <a:r>
              <a:rPr lang="ru-RU" dirty="0" err="1"/>
              <a:t>одяг</a:t>
            </a:r>
            <a:r>
              <a:rPr lang="ru-RU" dirty="0"/>
              <a:t>, </a:t>
            </a:r>
            <a:r>
              <a:rPr lang="ru-RU" dirty="0" err="1"/>
              <a:t>взуття</a:t>
            </a:r>
            <a:r>
              <a:rPr lang="ru-RU" dirty="0"/>
              <a:t>, </a:t>
            </a:r>
            <a:r>
              <a:rPr lang="ru-RU" dirty="0" err="1"/>
              <a:t>меблі</a:t>
            </a:r>
            <a:r>
              <a:rPr lang="ru-RU" dirty="0"/>
              <a:t>) є невеликою, але престижною </a:t>
            </a:r>
            <a:r>
              <a:rPr lang="ru-RU" dirty="0" err="1"/>
              <a:t>частиною</a:t>
            </a:r>
            <a:r>
              <a:rPr lang="ru-RU" dirty="0"/>
              <a:t> </a:t>
            </a:r>
            <a:r>
              <a:rPr lang="ru-RU" dirty="0" err="1"/>
              <a:t>італійської</a:t>
            </a:r>
            <a:r>
              <a:rPr lang="ru-RU" dirty="0"/>
              <a:t> </a:t>
            </a:r>
            <a:r>
              <a:rPr lang="ru-RU" dirty="0" err="1"/>
              <a:t>промисловості</a:t>
            </a:r>
            <a:r>
              <a:rPr lang="ru-RU" dirty="0"/>
              <a:t>. </a:t>
            </a:r>
            <a:r>
              <a:rPr lang="ru-RU" dirty="0" err="1"/>
              <a:t>Італія</a:t>
            </a:r>
            <a:r>
              <a:rPr lang="ru-RU" dirty="0"/>
              <a:t> є </a:t>
            </a:r>
            <a:r>
              <a:rPr lang="ru-RU" dirty="0" err="1"/>
              <a:t>світовим</a:t>
            </a:r>
            <a:r>
              <a:rPr lang="ru-RU" dirty="0"/>
              <a:t> </a:t>
            </a:r>
            <a:r>
              <a:rPr lang="ru-RU" dirty="0" err="1"/>
              <a:t>лідером</a:t>
            </a:r>
            <a:r>
              <a:rPr lang="ru-RU" dirty="0"/>
              <a:t> з </a:t>
            </a:r>
            <a:r>
              <a:rPr lang="ru-RU" dirty="0" err="1"/>
              <a:t>виготовлення</a:t>
            </a:r>
            <a:r>
              <a:rPr lang="ru-RU" dirty="0"/>
              <a:t> </a:t>
            </a:r>
            <a:r>
              <a:rPr lang="ru-RU" dirty="0" err="1"/>
              <a:t>вовняних</a:t>
            </a:r>
            <a:r>
              <a:rPr lang="ru-RU" dirty="0"/>
              <a:t> </a:t>
            </a:r>
            <a:r>
              <a:rPr lang="ru-RU" dirty="0" smtClean="0"/>
              <a:t>тканин.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03" y="971941"/>
            <a:ext cx="2466975" cy="1847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27" y="2968728"/>
            <a:ext cx="2828925" cy="1619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43" y="4774454"/>
            <a:ext cx="3050760" cy="17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Туризм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6280" y="928255"/>
            <a:ext cx="9408776" cy="379692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галузь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надзвичайно</a:t>
            </a:r>
            <a:r>
              <a:rPr lang="ru-RU" dirty="0"/>
              <a:t> </a:t>
            </a:r>
            <a:r>
              <a:rPr lang="ru-RU" dirty="0" err="1"/>
              <a:t>велике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в </a:t>
            </a:r>
            <a:r>
              <a:rPr lang="ru-RU" dirty="0" err="1"/>
              <a:t>житті</a:t>
            </a:r>
            <a:r>
              <a:rPr lang="ru-RU" dirty="0"/>
              <a:t> </a:t>
            </a:r>
            <a:r>
              <a:rPr lang="ru-RU" dirty="0" err="1"/>
              <a:t>Італії</a:t>
            </a:r>
            <a:r>
              <a:rPr lang="ru-RU" dirty="0"/>
              <a:t>. За масштабами туризму </a:t>
            </a:r>
            <a:r>
              <a:rPr lang="ru-RU" dirty="0" err="1"/>
              <a:t>країна</a:t>
            </a:r>
            <a:r>
              <a:rPr lang="ru-RU" dirty="0"/>
              <a:t> </a:t>
            </a:r>
            <a:r>
              <a:rPr lang="ru-RU" dirty="0" err="1"/>
              <a:t>стоїть</a:t>
            </a:r>
            <a:r>
              <a:rPr lang="ru-RU" dirty="0"/>
              <a:t> на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місці</a:t>
            </a:r>
            <a:r>
              <a:rPr lang="ru-RU" dirty="0"/>
              <a:t> в </a:t>
            </a:r>
            <a:r>
              <a:rPr lang="ru-RU" dirty="0" err="1"/>
              <a:t>світі</a:t>
            </a:r>
            <a:r>
              <a:rPr lang="ru-RU" dirty="0"/>
              <a:t> (</a:t>
            </a:r>
            <a:r>
              <a:rPr lang="ru-RU" dirty="0" err="1"/>
              <a:t>понад</a:t>
            </a:r>
            <a:r>
              <a:rPr lang="ru-RU" dirty="0"/>
              <a:t> 50 млн </a:t>
            </a:r>
            <a:r>
              <a:rPr lang="ru-RU" dirty="0" err="1"/>
              <a:t>іноземних</a:t>
            </a:r>
            <a:r>
              <a:rPr lang="ru-RU" dirty="0"/>
              <a:t> </a:t>
            </a:r>
            <a:r>
              <a:rPr lang="ru-RU" dirty="0" err="1"/>
              <a:t>туристів</a:t>
            </a:r>
            <a:r>
              <a:rPr lang="ru-RU" dirty="0"/>
              <a:t> </a:t>
            </a:r>
            <a:r>
              <a:rPr lang="ru-RU" dirty="0" err="1"/>
              <a:t>протягом</a:t>
            </a:r>
            <a:r>
              <a:rPr lang="ru-RU" dirty="0"/>
              <a:t> року). </a:t>
            </a:r>
            <a:r>
              <a:rPr lang="ru-RU" dirty="0" err="1"/>
              <a:t>Туристів</a:t>
            </a:r>
            <a:r>
              <a:rPr lang="ru-RU" dirty="0"/>
              <a:t> </a:t>
            </a:r>
            <a:r>
              <a:rPr lang="ru-RU" dirty="0" err="1"/>
              <a:t>приваблюють</a:t>
            </a:r>
            <a:r>
              <a:rPr lang="ru-RU" dirty="0"/>
              <a:t> і </a:t>
            </a:r>
            <a:r>
              <a:rPr lang="ru-RU" dirty="0" err="1"/>
              <a:t>сонячні</a:t>
            </a:r>
            <a:r>
              <a:rPr lang="ru-RU" dirty="0"/>
              <a:t> </a:t>
            </a:r>
            <a:r>
              <a:rPr lang="ru-RU" dirty="0" err="1"/>
              <a:t>пляжі</a:t>
            </a:r>
            <a:r>
              <a:rPr lang="ru-RU" dirty="0"/>
              <a:t> </a:t>
            </a:r>
            <a:r>
              <a:rPr lang="ru-RU" dirty="0" err="1"/>
              <a:t>Середземномор'я</a:t>
            </a:r>
            <a:r>
              <a:rPr lang="ru-RU" dirty="0"/>
              <a:t>, і </a:t>
            </a:r>
            <a:r>
              <a:rPr lang="ru-RU" dirty="0" err="1"/>
              <a:t>краєвиди</a:t>
            </a:r>
            <a:r>
              <a:rPr lang="ru-RU" dirty="0"/>
              <a:t>, і </a:t>
            </a:r>
            <a:r>
              <a:rPr lang="ru-RU" dirty="0" err="1"/>
              <a:t>зимові</a:t>
            </a:r>
            <a:r>
              <a:rPr lang="ru-RU" dirty="0"/>
              <a:t> </a:t>
            </a:r>
            <a:r>
              <a:rPr lang="ru-RU" dirty="0" err="1"/>
              <a:t>види</a:t>
            </a:r>
            <a:r>
              <a:rPr lang="ru-RU" dirty="0"/>
              <a:t> спорту в Альпах. </a:t>
            </a:r>
            <a:r>
              <a:rPr lang="ru-RU" dirty="0" err="1"/>
              <a:t>Італійська</a:t>
            </a:r>
            <a:r>
              <a:rPr lang="ru-RU" dirty="0"/>
              <a:t> </a:t>
            </a:r>
            <a:r>
              <a:rPr lang="ru-RU" dirty="0" err="1"/>
              <a:t>Рів'єра</a:t>
            </a:r>
            <a:r>
              <a:rPr lang="ru-RU" dirty="0"/>
              <a:t> в </a:t>
            </a:r>
            <a:r>
              <a:rPr lang="ru-RU" dirty="0" err="1"/>
              <a:t>Лігурії</a:t>
            </a:r>
            <a:r>
              <a:rPr lang="ru-RU" dirty="0"/>
              <a:t> є одним </a:t>
            </a:r>
            <a:r>
              <a:rPr lang="ru-RU" dirty="0" err="1"/>
              <a:t>цілим</a:t>
            </a:r>
            <a:r>
              <a:rPr lang="ru-RU" dirty="0"/>
              <a:t> з </a:t>
            </a:r>
            <a:r>
              <a:rPr lang="ru-RU" dirty="0" err="1"/>
              <a:t>французькою</a:t>
            </a:r>
            <a:r>
              <a:rPr lang="ru-RU" dirty="0"/>
              <a:t>,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доповнюють</a:t>
            </a:r>
            <a:r>
              <a:rPr lang="ru-RU" dirty="0"/>
              <a:t> </a:t>
            </a:r>
            <a:r>
              <a:rPr lang="ru-RU" dirty="0" err="1"/>
              <a:t>пляжі</a:t>
            </a:r>
            <a:r>
              <a:rPr lang="ru-RU" dirty="0"/>
              <a:t> </a:t>
            </a:r>
            <a:r>
              <a:rPr lang="ru-RU" dirty="0" err="1"/>
              <a:t>Сардинії</a:t>
            </a:r>
            <a:r>
              <a:rPr lang="ru-RU" dirty="0"/>
              <a:t> та </a:t>
            </a:r>
            <a:r>
              <a:rPr lang="ru-RU" dirty="0" err="1"/>
              <a:t>Адріатики</a:t>
            </a:r>
            <a:r>
              <a:rPr lang="ru-RU" dirty="0"/>
              <a:t>. </a:t>
            </a:r>
            <a:r>
              <a:rPr lang="ru-RU" dirty="0" err="1"/>
              <a:t>Італія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першокласну</a:t>
            </a:r>
            <a:r>
              <a:rPr lang="ru-RU" dirty="0"/>
              <a:t> </a:t>
            </a:r>
            <a:r>
              <a:rPr lang="ru-RU" dirty="0" err="1"/>
              <a:t>туристичну</a:t>
            </a:r>
            <a:r>
              <a:rPr lang="ru-RU" dirty="0"/>
              <a:t> </a:t>
            </a:r>
            <a:r>
              <a:rPr lang="ru-RU" dirty="0" err="1"/>
              <a:t>інфраструктуру</a:t>
            </a:r>
            <a:r>
              <a:rPr lang="ru-RU" dirty="0"/>
              <a:t> і </a:t>
            </a:r>
            <a:r>
              <a:rPr lang="ru-RU" dirty="0" err="1"/>
              <a:t>стабільну</a:t>
            </a:r>
            <a:r>
              <a:rPr lang="ru-RU" dirty="0"/>
              <a:t> </a:t>
            </a:r>
            <a:r>
              <a:rPr lang="ru-RU" dirty="0" err="1"/>
              <a:t>клієнтуру</a:t>
            </a:r>
            <a:r>
              <a:rPr lang="ru-RU" dirty="0"/>
              <a:t> — </a:t>
            </a:r>
            <a:r>
              <a:rPr lang="ru-RU" dirty="0" err="1"/>
              <a:t>жителів</a:t>
            </a:r>
            <a:r>
              <a:rPr lang="ru-RU" dirty="0"/>
              <a:t> </a:t>
            </a:r>
            <a:r>
              <a:rPr lang="ru-RU" dirty="0" err="1"/>
              <a:t>Північно-Західної</a:t>
            </a:r>
            <a:r>
              <a:rPr lang="ru-RU" dirty="0"/>
              <a:t> </a:t>
            </a:r>
            <a:r>
              <a:rPr lang="ru-RU" dirty="0" err="1"/>
              <a:t>Європи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71" y="3914631"/>
            <a:ext cx="3375201" cy="23891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9" y="3803303"/>
            <a:ext cx="3111414" cy="20705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5" y="2784793"/>
            <a:ext cx="2628900" cy="17335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28" y="2776421"/>
            <a:ext cx="2741879" cy="20537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84" y="2789555"/>
            <a:ext cx="26479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Зовнішньо-економічна </a:t>
            </a:r>
            <a:r>
              <a:rPr lang="uk-UA" dirty="0" smtClean="0"/>
              <a:t>діяльність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818" y="983672"/>
            <a:ext cx="4876800" cy="417021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Імпорт</a:t>
            </a:r>
            <a:r>
              <a:rPr lang="ru-RU" dirty="0" smtClean="0"/>
              <a:t> - (</a:t>
            </a:r>
            <a:r>
              <a:rPr lang="ru-RU" dirty="0" err="1" smtClean="0"/>
              <a:t>паливо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err="1"/>
              <a:t>нафта</a:t>
            </a:r>
            <a:r>
              <a:rPr lang="ru-RU" dirty="0"/>
              <a:t>, газ, </a:t>
            </a:r>
            <a:r>
              <a:rPr lang="ru-RU" dirty="0" err="1"/>
              <a:t>вугілля</a:t>
            </a:r>
            <a:r>
              <a:rPr lang="ru-RU" dirty="0"/>
              <a:t>, кокс, </a:t>
            </a:r>
            <a:r>
              <a:rPr lang="ru-RU" dirty="0" err="1"/>
              <a:t>промислова</a:t>
            </a:r>
            <a:r>
              <a:rPr lang="ru-RU" dirty="0"/>
              <a:t> </a:t>
            </a:r>
            <a:r>
              <a:rPr lang="ru-RU" dirty="0" err="1"/>
              <a:t>сировина</a:t>
            </a:r>
            <a:r>
              <a:rPr lang="ru-RU" dirty="0"/>
              <a:t> — </a:t>
            </a:r>
            <a:r>
              <a:rPr lang="ru-RU" dirty="0" err="1"/>
              <a:t>металобрухт</a:t>
            </a:r>
            <a:r>
              <a:rPr lang="ru-RU" dirty="0"/>
              <a:t>, </a:t>
            </a:r>
            <a:r>
              <a:rPr lang="ru-RU" dirty="0" err="1"/>
              <a:t>бавовна</a:t>
            </a:r>
            <a:r>
              <a:rPr lang="ru-RU" dirty="0"/>
              <a:t>, </a:t>
            </a:r>
            <a:r>
              <a:rPr lang="ru-RU" dirty="0" err="1"/>
              <a:t>машини</a:t>
            </a:r>
            <a:r>
              <a:rPr lang="ru-RU" dirty="0"/>
              <a:t> і </a:t>
            </a:r>
            <a:r>
              <a:rPr lang="ru-RU" dirty="0" err="1"/>
              <a:t>продовольство</a:t>
            </a:r>
            <a:r>
              <a:rPr lang="ru-RU" dirty="0"/>
              <a:t>) — </a:t>
            </a:r>
            <a:r>
              <a:rPr lang="ru-RU" dirty="0" smtClean="0"/>
              <a:t>$244 млрд.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Експорт</a:t>
            </a:r>
            <a:r>
              <a:rPr lang="ru-RU" dirty="0" smtClean="0"/>
              <a:t> </a:t>
            </a:r>
            <a:r>
              <a:rPr lang="ru-RU" dirty="0" smtClean="0"/>
              <a:t>- (</a:t>
            </a:r>
            <a:r>
              <a:rPr lang="ru-RU" dirty="0" err="1" smtClean="0"/>
              <a:t>машини</a:t>
            </a:r>
            <a:r>
              <a:rPr lang="ru-RU" dirty="0"/>
              <a:t>, </a:t>
            </a:r>
            <a:r>
              <a:rPr lang="ru-RU" dirty="0" err="1"/>
              <a:t>обладнання</a:t>
            </a:r>
            <a:r>
              <a:rPr lang="ru-RU" dirty="0"/>
              <a:t>, </a:t>
            </a:r>
            <a:r>
              <a:rPr lang="ru-RU" dirty="0" err="1"/>
              <a:t>тканини</a:t>
            </a:r>
            <a:r>
              <a:rPr lang="ru-RU" dirty="0"/>
              <a:t>, </a:t>
            </a:r>
            <a:r>
              <a:rPr lang="ru-RU" dirty="0" err="1"/>
              <a:t>фрукти</a:t>
            </a:r>
            <a:r>
              <a:rPr lang="ru-RU" dirty="0"/>
              <a:t> — </a:t>
            </a:r>
            <a:r>
              <a:rPr lang="ru-RU" dirty="0" err="1"/>
              <a:t>апельсини</a:t>
            </a:r>
            <a:r>
              <a:rPr lang="ru-RU" dirty="0"/>
              <a:t>, </a:t>
            </a:r>
            <a:r>
              <a:rPr lang="ru-RU" dirty="0" err="1"/>
              <a:t>лимони</a:t>
            </a:r>
            <a:r>
              <a:rPr lang="ru-RU" dirty="0"/>
              <a:t>, вино (</a:t>
            </a:r>
            <a:r>
              <a:rPr lang="ru-RU" dirty="0" err="1"/>
              <a:t>провідний</a:t>
            </a:r>
            <a:r>
              <a:rPr lang="ru-RU" dirty="0"/>
              <a:t> </a:t>
            </a:r>
            <a:r>
              <a:rPr lang="ru-RU" dirty="0" err="1"/>
              <a:t>світовий</a:t>
            </a:r>
            <a:r>
              <a:rPr lang="ru-RU" dirty="0"/>
              <a:t> </a:t>
            </a:r>
            <a:r>
              <a:rPr lang="ru-RU" dirty="0" err="1"/>
              <a:t>виробник</a:t>
            </a:r>
            <a:r>
              <a:rPr lang="ru-RU" dirty="0"/>
              <a:t>), </a:t>
            </a:r>
            <a:r>
              <a:rPr lang="ru-RU" dirty="0" err="1"/>
              <a:t>фрукти</a:t>
            </a:r>
            <a:r>
              <a:rPr lang="ru-RU" dirty="0"/>
              <a:t>, </a:t>
            </a:r>
            <a:r>
              <a:rPr lang="ru-RU" dirty="0" err="1"/>
              <a:t>овочі</a:t>
            </a:r>
            <a:r>
              <a:rPr lang="ru-RU" dirty="0"/>
              <a:t>, текстиль (у </a:t>
            </a:r>
            <a:r>
              <a:rPr lang="ru-RU" dirty="0" err="1"/>
              <a:t>Європі</a:t>
            </a:r>
            <a:r>
              <a:rPr lang="ru-RU" dirty="0"/>
              <a:t> </a:t>
            </a:r>
            <a:r>
              <a:rPr lang="ru-RU" dirty="0" err="1" smtClean="0"/>
              <a:t>провідний</a:t>
            </a:r>
            <a:r>
              <a:rPr lang="ru-RU" dirty="0" smtClean="0"/>
              <a:t> </a:t>
            </a:r>
            <a:r>
              <a:rPr lang="ru-RU" dirty="0" err="1"/>
              <a:t>виробник</a:t>
            </a:r>
            <a:r>
              <a:rPr lang="ru-RU" dirty="0"/>
              <a:t> </a:t>
            </a:r>
            <a:r>
              <a:rPr lang="ru-RU" dirty="0" err="1"/>
              <a:t>шовку</a:t>
            </a:r>
            <a:r>
              <a:rPr lang="ru-RU" dirty="0"/>
              <a:t>), </a:t>
            </a:r>
            <a:r>
              <a:rPr lang="ru-RU" dirty="0" err="1"/>
              <a:t>одяг</a:t>
            </a:r>
            <a:r>
              <a:rPr lang="ru-RU" dirty="0"/>
              <a:t>, </a:t>
            </a:r>
            <a:r>
              <a:rPr lang="ru-RU" dirty="0" err="1"/>
              <a:t>товари</a:t>
            </a:r>
            <a:r>
              <a:rPr lang="ru-RU" dirty="0"/>
              <a:t> з </a:t>
            </a:r>
            <a:r>
              <a:rPr lang="ru-RU" dirty="0" err="1"/>
              <a:t>шкіри</a:t>
            </a:r>
            <a:r>
              <a:rPr lang="ru-RU" dirty="0"/>
              <a:t>, </a:t>
            </a:r>
            <a:r>
              <a:rPr lang="ru-RU" dirty="0" err="1"/>
              <a:t>двигуни</a:t>
            </a:r>
            <a:r>
              <a:rPr lang="ru-RU" dirty="0"/>
              <a:t>, </a:t>
            </a:r>
            <a:r>
              <a:rPr lang="ru-RU" dirty="0" err="1"/>
              <a:t>електротовари</a:t>
            </a:r>
            <a:r>
              <a:rPr lang="ru-RU" dirty="0"/>
              <a:t>, </a:t>
            </a:r>
            <a:r>
              <a:rPr lang="ru-RU" dirty="0" err="1"/>
              <a:t>хімікати</a:t>
            </a:r>
            <a:r>
              <a:rPr lang="ru-RU" dirty="0"/>
              <a:t>, </a:t>
            </a:r>
            <a:r>
              <a:rPr lang="ru-RU" dirty="0" err="1"/>
              <a:t>мармур</a:t>
            </a:r>
            <a:r>
              <a:rPr lang="ru-RU" dirty="0"/>
              <a:t> (Каррара), </a:t>
            </a:r>
            <a:r>
              <a:rPr lang="ru-RU" dirty="0" err="1"/>
              <a:t>сірка</a:t>
            </a:r>
            <a:r>
              <a:rPr lang="ru-RU" dirty="0"/>
              <a:t>, ртуть, </a:t>
            </a:r>
            <a:r>
              <a:rPr lang="ru-RU" dirty="0" err="1"/>
              <a:t>залізо</a:t>
            </a:r>
            <a:r>
              <a:rPr lang="ru-RU" dirty="0"/>
              <a:t>, сталь) — </a:t>
            </a:r>
            <a:r>
              <a:rPr lang="ru-RU" dirty="0" smtClean="0"/>
              <a:t>$280 млрд.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0" y="4518159"/>
            <a:ext cx="2868325" cy="2148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6"/>
          <a:stretch/>
        </p:blipFill>
        <p:spPr>
          <a:xfrm>
            <a:off x="5220385" y="763124"/>
            <a:ext cx="6752565" cy="43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1" y="818514"/>
            <a:ext cx="4184073" cy="482469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92" y="1403403"/>
            <a:ext cx="5762626" cy="38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Загальні відомості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152" y="955244"/>
            <a:ext cx="8596668" cy="3880773"/>
          </a:xfrm>
        </p:spPr>
        <p:txBody>
          <a:bodyPr/>
          <a:lstStyle/>
          <a:p>
            <a:r>
              <a:rPr lang="uk-UA" dirty="0" smtClean="0"/>
              <a:t>Площа країни: </a:t>
            </a:r>
            <a:r>
              <a:rPr lang="uk-UA" dirty="0" smtClean="0"/>
              <a:t>301 </a:t>
            </a:r>
            <a:r>
              <a:rPr lang="uk-UA" dirty="0"/>
              <a:t>338 </a:t>
            </a:r>
            <a:r>
              <a:rPr lang="uk-UA" dirty="0" smtClean="0"/>
              <a:t>км², 11-та країна за площею в Європі.</a:t>
            </a:r>
          </a:p>
          <a:p>
            <a:r>
              <a:rPr lang="uk-UA" dirty="0"/>
              <a:t>Населення: </a:t>
            </a:r>
            <a:r>
              <a:rPr lang="uk-UA" dirty="0" smtClean="0"/>
              <a:t>62,8 млн осіб, 3-тє місце в Європі за населенням.</a:t>
            </a:r>
          </a:p>
          <a:p>
            <a:r>
              <a:rPr lang="uk-UA" dirty="0" smtClean="0"/>
              <a:t>Столиця: Рим.</a:t>
            </a:r>
          </a:p>
          <a:p>
            <a:r>
              <a:rPr lang="uk-UA" dirty="0"/>
              <a:t>Офіційна мова: </a:t>
            </a:r>
            <a:r>
              <a:rPr lang="uk-UA" dirty="0" smtClean="0"/>
              <a:t>італійська</a:t>
            </a:r>
            <a:r>
              <a:rPr lang="uk-UA" dirty="0" smtClean="0"/>
              <a:t>.</a:t>
            </a:r>
          </a:p>
          <a:p>
            <a:r>
              <a:rPr lang="uk-UA" dirty="0" smtClean="0"/>
              <a:t>Грошова одиниця: євро.</a:t>
            </a:r>
          </a:p>
          <a:p>
            <a:r>
              <a:rPr lang="uk-UA" dirty="0" smtClean="0"/>
              <a:t>Форма </a:t>
            </a:r>
            <a:r>
              <a:rPr lang="uk-UA" dirty="0"/>
              <a:t>державного правління: 	</a:t>
            </a:r>
            <a:r>
              <a:rPr lang="uk-UA" dirty="0" smtClean="0"/>
              <a:t>парламентська республіка.</a:t>
            </a:r>
          </a:p>
          <a:p>
            <a:r>
              <a:rPr lang="uk-UA" dirty="0" smtClean="0"/>
              <a:t>Адміністративно-територіальний поділ</a:t>
            </a:r>
            <a:r>
              <a:rPr lang="uk-UA" dirty="0"/>
              <a:t>: ділиться на 20 областей</a:t>
            </a:r>
            <a:endParaRPr lang="uk-UA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96" y="328612"/>
            <a:ext cx="2871913" cy="31537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91" y="3128353"/>
            <a:ext cx="3815845" cy="24755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3" y="3803231"/>
            <a:ext cx="3325308" cy="26391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34" y="4262695"/>
            <a:ext cx="4108824" cy="20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5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007" y="0"/>
            <a:ext cx="8596668" cy="1320800"/>
          </a:xfrm>
        </p:spPr>
        <p:txBody>
          <a:bodyPr/>
          <a:lstStyle/>
          <a:p>
            <a:r>
              <a:rPr lang="uk-UA" dirty="0" smtClean="0"/>
              <a:t>Географічне положення країни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007" y="660400"/>
            <a:ext cx="9325647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Італія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країна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розташована</a:t>
            </a:r>
            <a:r>
              <a:rPr lang="ru-RU" dirty="0"/>
              <a:t> на </a:t>
            </a:r>
            <a:r>
              <a:rPr lang="ru-RU" dirty="0" err="1"/>
              <a:t>півдні</a:t>
            </a:r>
            <a:r>
              <a:rPr lang="ru-RU" dirty="0"/>
              <a:t> </a:t>
            </a:r>
            <a:r>
              <a:rPr lang="ru-RU" dirty="0" err="1"/>
              <a:t>Європи</a:t>
            </a:r>
            <a:r>
              <a:rPr lang="ru-RU" dirty="0"/>
              <a:t>, оточена морями </a:t>
            </a:r>
            <a:r>
              <a:rPr lang="ru-RU" dirty="0" err="1"/>
              <a:t>басейну</a:t>
            </a:r>
            <a:r>
              <a:rPr lang="ru-RU" dirty="0"/>
              <a:t> </a:t>
            </a:r>
            <a:r>
              <a:rPr lang="ru-RU" dirty="0" err="1"/>
              <a:t>Середземного</a:t>
            </a:r>
            <a:r>
              <a:rPr lang="ru-RU" dirty="0"/>
              <a:t> </a:t>
            </a:r>
            <a:r>
              <a:rPr lang="ru-RU" dirty="0" smtClean="0"/>
              <a:t>моря.</a:t>
            </a:r>
          </a:p>
          <a:p>
            <a:pPr marL="0" indent="0">
              <a:buNone/>
            </a:pPr>
            <a:r>
              <a:rPr lang="ru-RU" b="1" u="sng" dirty="0" err="1"/>
              <a:t>Сухопутні</a:t>
            </a:r>
            <a:r>
              <a:rPr lang="ru-RU" b="1" u="sng" dirty="0"/>
              <a:t> </a:t>
            </a:r>
            <a:r>
              <a:rPr lang="ru-RU" b="1" u="sng" dirty="0" err="1"/>
              <a:t>кордони</a:t>
            </a:r>
            <a:r>
              <a:rPr lang="ru-RU" b="1" u="sng" dirty="0"/>
              <a:t> </a:t>
            </a:r>
            <a:r>
              <a:rPr lang="ru-RU" dirty="0" err="1"/>
              <a:t>проходять</a:t>
            </a:r>
            <a:r>
              <a:rPr lang="ru-RU" dirty="0"/>
              <a:t> </a:t>
            </a:r>
            <a:r>
              <a:rPr lang="ru-RU" dirty="0" err="1"/>
              <a:t>вздовж</a:t>
            </a:r>
            <a:r>
              <a:rPr lang="ru-RU" dirty="0"/>
              <a:t> </a:t>
            </a:r>
            <a:r>
              <a:rPr lang="ru-RU" dirty="0" err="1"/>
              <a:t>гірського</a:t>
            </a:r>
            <a:r>
              <a:rPr lang="ru-RU" dirty="0"/>
              <a:t> </a:t>
            </a:r>
            <a:r>
              <a:rPr lang="ru-RU" dirty="0" err="1"/>
              <a:t>ланцюга</a:t>
            </a:r>
            <a:r>
              <a:rPr lang="ru-RU" dirty="0"/>
              <a:t> Альп: на </a:t>
            </a:r>
            <a:r>
              <a:rPr lang="ru-RU" dirty="0" err="1"/>
              <a:t>заході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 smtClean="0"/>
              <a:t>Францією</a:t>
            </a:r>
            <a:r>
              <a:rPr lang="ru-RU" dirty="0" smtClean="0"/>
              <a:t>, </a:t>
            </a:r>
            <a:r>
              <a:rPr lang="ru-RU" dirty="0"/>
              <a:t>на </a:t>
            </a:r>
            <a:r>
              <a:rPr lang="ru-RU" dirty="0" err="1"/>
              <a:t>півночі</a:t>
            </a:r>
            <a:r>
              <a:rPr lang="ru-RU" dirty="0"/>
              <a:t> — </a:t>
            </a:r>
            <a:r>
              <a:rPr lang="ru-RU" dirty="0" err="1" smtClean="0"/>
              <a:t>зі</a:t>
            </a:r>
            <a:r>
              <a:rPr lang="ru-RU" dirty="0" smtClean="0"/>
              <a:t> </a:t>
            </a:r>
            <a:r>
              <a:rPr lang="ru-RU" dirty="0" err="1" smtClean="0"/>
              <a:t>Швейцарією</a:t>
            </a:r>
            <a:r>
              <a:rPr lang="ru-RU" dirty="0" smtClean="0"/>
              <a:t>  </a:t>
            </a:r>
            <a:r>
              <a:rPr lang="ru-RU" dirty="0"/>
              <a:t>й </a:t>
            </a:r>
            <a:r>
              <a:rPr lang="ru-RU" dirty="0" err="1" smtClean="0"/>
              <a:t>Австрією</a:t>
            </a:r>
            <a:r>
              <a:rPr lang="ru-RU" dirty="0" smtClean="0"/>
              <a:t>, </a:t>
            </a:r>
            <a:r>
              <a:rPr lang="ru-RU" dirty="0"/>
              <a:t>на </a:t>
            </a:r>
            <a:r>
              <a:rPr lang="ru-RU" dirty="0" err="1"/>
              <a:t>сході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 smtClean="0"/>
              <a:t>Словенією</a:t>
            </a:r>
            <a:r>
              <a:rPr lang="ru-RU" dirty="0" smtClean="0"/>
              <a:t>. </a:t>
            </a:r>
            <a:r>
              <a:rPr lang="ru-RU" dirty="0" err="1"/>
              <a:t>Крім</a:t>
            </a:r>
            <a:r>
              <a:rPr lang="ru-RU" dirty="0"/>
              <a:t> того </a:t>
            </a:r>
            <a:r>
              <a:rPr lang="ru-RU" dirty="0" err="1"/>
              <a:t>Італія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кордони</a:t>
            </a:r>
            <a:r>
              <a:rPr lang="ru-RU" dirty="0"/>
              <a:t>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невеличкими</a:t>
            </a:r>
            <a:r>
              <a:rPr lang="ru-RU" dirty="0"/>
              <a:t> державами -</a:t>
            </a:r>
            <a:r>
              <a:rPr lang="ru-RU" dirty="0" smtClean="0"/>
              <a:t> </a:t>
            </a:r>
            <a:r>
              <a:rPr lang="ru-RU" dirty="0"/>
              <a:t>Ватиканом 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smtClean="0"/>
              <a:t>Сан-Марино.</a:t>
            </a:r>
          </a:p>
          <a:p>
            <a:pPr marL="0" indent="0">
              <a:buNone/>
            </a:pPr>
            <a:r>
              <a:rPr lang="uk-UA" b="1" u="sng" dirty="0" smtClean="0"/>
              <a:t>Клімат: </a:t>
            </a:r>
            <a:r>
              <a:rPr lang="ru-RU" dirty="0" err="1"/>
              <a:t>Географічно</a:t>
            </a:r>
            <a:r>
              <a:rPr lang="ru-RU" dirty="0"/>
              <a:t> </a:t>
            </a:r>
            <a:r>
              <a:rPr lang="ru-RU" dirty="0" err="1"/>
              <a:t>Італія</a:t>
            </a:r>
            <a:r>
              <a:rPr lang="ru-RU" dirty="0"/>
              <a:t> </a:t>
            </a:r>
            <a:r>
              <a:rPr lang="ru-RU" dirty="0" err="1"/>
              <a:t>лежить</a:t>
            </a:r>
            <a:r>
              <a:rPr lang="ru-RU" dirty="0"/>
              <a:t> у </a:t>
            </a:r>
            <a:r>
              <a:rPr lang="ru-RU" dirty="0" err="1"/>
              <a:t>помірному</a:t>
            </a:r>
            <a:r>
              <a:rPr lang="ru-RU" dirty="0"/>
              <a:t> і </a:t>
            </a:r>
            <a:r>
              <a:rPr lang="ru-RU" dirty="0" err="1"/>
              <a:t>субтропічному</a:t>
            </a:r>
            <a:r>
              <a:rPr lang="ru-RU" dirty="0"/>
              <a:t> </a:t>
            </a:r>
            <a:r>
              <a:rPr lang="ru-RU" dirty="0" err="1"/>
              <a:t>кліматичних</a:t>
            </a:r>
            <a:r>
              <a:rPr lang="ru-RU" dirty="0"/>
              <a:t> поясах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u="sng" dirty="0" err="1"/>
              <a:t>Столиця</a:t>
            </a:r>
            <a:r>
              <a:rPr lang="ru-RU" dirty="0"/>
              <a:t> — Рим — 2,6 млн </a:t>
            </a:r>
            <a:r>
              <a:rPr lang="ru-RU" dirty="0" smtClean="0"/>
              <a:t>людей</a:t>
            </a:r>
          </a:p>
          <a:p>
            <a:pPr marL="0" indent="0">
              <a:buNone/>
            </a:pPr>
            <a:r>
              <a:rPr lang="ru-RU" b="1" u="sng" dirty="0" err="1"/>
              <a:t>Великі</a:t>
            </a:r>
            <a:r>
              <a:rPr lang="ru-RU" b="1" u="sng" dirty="0"/>
              <a:t> </a:t>
            </a:r>
            <a:r>
              <a:rPr lang="ru-RU" b="1" u="sng" dirty="0" err="1"/>
              <a:t>міста</a:t>
            </a:r>
            <a:r>
              <a:rPr lang="ru-RU" b="1" u="sng" dirty="0"/>
              <a:t> </a:t>
            </a:r>
            <a:r>
              <a:rPr lang="ru-RU" dirty="0"/>
              <a:t>— </a:t>
            </a:r>
            <a:r>
              <a:rPr lang="ru-RU" dirty="0" err="1"/>
              <a:t>Мілан</a:t>
            </a:r>
            <a:r>
              <a:rPr lang="ru-RU" dirty="0"/>
              <a:t> — 1,305 млн </a:t>
            </a:r>
            <a:r>
              <a:rPr lang="ru-RU" dirty="0" err="1"/>
              <a:t>осіб</a:t>
            </a:r>
            <a:r>
              <a:rPr lang="ru-RU" dirty="0"/>
              <a:t>, Неаполь — 1,047 млн </a:t>
            </a:r>
            <a:r>
              <a:rPr lang="ru-RU" dirty="0" err="1"/>
              <a:t>осіб</a:t>
            </a:r>
            <a:r>
              <a:rPr lang="ru-RU" dirty="0"/>
              <a:t>, Турин — 921 тис. </a:t>
            </a:r>
            <a:r>
              <a:rPr lang="ru-RU" dirty="0" err="1"/>
              <a:t>осіб</a:t>
            </a:r>
            <a:r>
              <a:rPr lang="ru-RU" dirty="0"/>
              <a:t>, Палермо — 686 тис. </a:t>
            </a:r>
            <a:r>
              <a:rPr lang="ru-RU" dirty="0" err="1"/>
              <a:t>осіб</a:t>
            </a:r>
            <a:r>
              <a:rPr lang="ru-RU" dirty="0"/>
              <a:t>, </a:t>
            </a:r>
            <a:r>
              <a:rPr lang="ru-RU" dirty="0" err="1"/>
              <a:t>Ґенуя</a:t>
            </a:r>
            <a:r>
              <a:rPr lang="ru-RU" dirty="0"/>
              <a:t> — 656 тис. </a:t>
            </a:r>
            <a:r>
              <a:rPr lang="ru-RU" dirty="0" err="1"/>
              <a:t>осіб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Італія</a:t>
            </a:r>
            <a:r>
              <a:rPr lang="ru-RU" dirty="0" smtClean="0"/>
              <a:t> </a:t>
            </a:r>
            <a:r>
              <a:rPr lang="ru-RU" dirty="0" err="1" smtClean="0"/>
              <a:t>знаходиться</a:t>
            </a:r>
            <a:r>
              <a:rPr lang="ru-RU" dirty="0" smtClean="0"/>
              <a:t> далеко </a:t>
            </a:r>
            <a:r>
              <a:rPr lang="ru-RU" dirty="0" err="1" smtClean="0"/>
              <a:t>від</a:t>
            </a:r>
            <a:r>
              <a:rPr lang="ru-RU" dirty="0" smtClean="0"/>
              <a:t> «</a:t>
            </a:r>
            <a:r>
              <a:rPr lang="ru-RU" dirty="0" err="1" smtClean="0"/>
              <a:t>гарячих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».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67" y="4310796"/>
            <a:ext cx="4838159" cy="24267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310796"/>
            <a:ext cx="4333412" cy="24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Карта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3988" y="775856"/>
            <a:ext cx="3104957" cy="462819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/>
              <a:t>Регіони</a:t>
            </a:r>
            <a:r>
              <a:rPr lang="ru-RU" dirty="0"/>
              <a:t> </a:t>
            </a:r>
            <a:r>
              <a:rPr lang="ru-RU" dirty="0" err="1" smtClean="0"/>
              <a:t>Італії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20 </a:t>
            </a:r>
            <a:r>
              <a:rPr lang="ru-RU" dirty="0"/>
              <a:t>областей: </a:t>
            </a:r>
            <a:r>
              <a:rPr lang="ru-RU" dirty="0" err="1"/>
              <a:t>Абруцо</a:t>
            </a:r>
            <a:r>
              <a:rPr lang="ru-RU" dirty="0"/>
              <a:t>, </a:t>
            </a:r>
            <a:r>
              <a:rPr lang="ru-RU" dirty="0" err="1"/>
              <a:t>Базиліката</a:t>
            </a:r>
            <a:r>
              <a:rPr lang="ru-RU" dirty="0"/>
              <a:t>, </a:t>
            </a:r>
            <a:r>
              <a:rPr lang="ru-RU" dirty="0" err="1"/>
              <a:t>Калабрія</a:t>
            </a:r>
            <a:r>
              <a:rPr lang="ru-RU" dirty="0"/>
              <a:t>, </a:t>
            </a:r>
            <a:r>
              <a:rPr lang="ru-RU" dirty="0" err="1"/>
              <a:t>Кампанія</a:t>
            </a:r>
            <a:r>
              <a:rPr lang="ru-RU" dirty="0"/>
              <a:t>, </a:t>
            </a:r>
            <a:r>
              <a:rPr lang="ru-RU" dirty="0" err="1"/>
              <a:t>Емілія-Романья</a:t>
            </a:r>
            <a:r>
              <a:rPr lang="ru-RU" dirty="0"/>
              <a:t>, </a:t>
            </a:r>
            <a:r>
              <a:rPr lang="ru-RU" dirty="0" err="1"/>
              <a:t>Фріулі-Венеція-Джулія</a:t>
            </a:r>
            <a:r>
              <a:rPr lang="ru-RU" dirty="0"/>
              <a:t>, </a:t>
            </a:r>
            <a:r>
              <a:rPr lang="ru-RU" dirty="0" err="1"/>
              <a:t>Лацио</a:t>
            </a:r>
            <a:r>
              <a:rPr lang="ru-RU" dirty="0"/>
              <a:t>, Лигурия, </a:t>
            </a:r>
            <a:r>
              <a:rPr lang="ru-RU" dirty="0" err="1"/>
              <a:t>Ломбардія</a:t>
            </a:r>
            <a:r>
              <a:rPr lang="ru-RU" dirty="0"/>
              <a:t>, Марке, </a:t>
            </a:r>
            <a:r>
              <a:rPr lang="ru-RU" dirty="0" err="1"/>
              <a:t>Молізе</a:t>
            </a:r>
            <a:r>
              <a:rPr lang="ru-RU" dirty="0"/>
              <a:t>, </a:t>
            </a:r>
            <a:r>
              <a:rPr lang="ru-RU" dirty="0" err="1"/>
              <a:t>П'ємонт</a:t>
            </a:r>
            <a:r>
              <a:rPr lang="ru-RU" dirty="0"/>
              <a:t>, </a:t>
            </a:r>
            <a:r>
              <a:rPr lang="ru-RU" dirty="0" err="1"/>
              <a:t>Апулія</a:t>
            </a:r>
            <a:r>
              <a:rPr lang="ru-RU" dirty="0"/>
              <a:t>, </a:t>
            </a:r>
            <a:r>
              <a:rPr lang="ru-RU" dirty="0" err="1"/>
              <a:t>Сардинія</a:t>
            </a:r>
            <a:r>
              <a:rPr lang="ru-RU" dirty="0"/>
              <a:t>, </a:t>
            </a:r>
            <a:r>
              <a:rPr lang="ru-RU" dirty="0" err="1"/>
              <a:t>Сицилія</a:t>
            </a:r>
            <a:r>
              <a:rPr lang="ru-RU" dirty="0"/>
              <a:t>, Тоскана, </a:t>
            </a:r>
            <a:r>
              <a:rPr lang="ru-RU" dirty="0" err="1"/>
              <a:t>Трентино-Альто-Адідже</a:t>
            </a:r>
            <a:r>
              <a:rPr lang="ru-RU" dirty="0"/>
              <a:t>, </a:t>
            </a:r>
            <a:r>
              <a:rPr lang="ru-RU" dirty="0" err="1"/>
              <a:t>Умбрія</a:t>
            </a:r>
            <a:r>
              <a:rPr lang="ru-RU" dirty="0"/>
              <a:t>, Вале </a:t>
            </a:r>
            <a:r>
              <a:rPr lang="ru-RU" dirty="0" err="1"/>
              <a:t>Даоста</a:t>
            </a:r>
            <a:r>
              <a:rPr lang="ru-RU" dirty="0"/>
              <a:t>, </a:t>
            </a:r>
            <a:r>
              <a:rPr lang="ru-RU" dirty="0" err="1" smtClean="0"/>
              <a:t>Венето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341746"/>
            <a:ext cx="5480772" cy="58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Природно-ресурсний потенціал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26644"/>
            <a:ext cx="10475575" cy="5791920"/>
          </a:xfrm>
        </p:spPr>
        <p:txBody>
          <a:bodyPr>
            <a:normAutofit/>
          </a:bodyPr>
          <a:lstStyle/>
          <a:p>
            <a:pPr algn="just"/>
            <a:r>
              <a:rPr lang="ru-RU" sz="2000" b="1" u="sng" dirty="0" err="1" smtClean="0"/>
              <a:t>Водні</a:t>
            </a:r>
            <a:r>
              <a:rPr lang="ru-RU" sz="2000" b="1" u="sng" dirty="0"/>
              <a:t> </a:t>
            </a:r>
            <a:r>
              <a:rPr lang="ru-RU" sz="2000" b="1" dirty="0" err="1" smtClean="0"/>
              <a:t>ресурси</a:t>
            </a:r>
            <a:r>
              <a:rPr lang="ru-RU" sz="2000" b="1" dirty="0" smtClean="0"/>
              <a:t>: </a:t>
            </a:r>
            <a:r>
              <a:rPr lang="ru-RU" dirty="0" err="1" smtClean="0"/>
              <a:t>Річки</a:t>
            </a:r>
            <a:r>
              <a:rPr lang="ru-RU" dirty="0" smtClean="0"/>
              <a:t> </a:t>
            </a:r>
            <a:r>
              <a:rPr lang="ru-RU" dirty="0"/>
              <a:t>і озера </a:t>
            </a:r>
            <a:r>
              <a:rPr lang="ru-RU" dirty="0" err="1"/>
              <a:t>Італії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іригації</a:t>
            </a:r>
            <a:r>
              <a:rPr lang="ru-RU" dirty="0"/>
              <a:t>,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електроенергії</a:t>
            </a:r>
            <a:r>
              <a:rPr lang="ru-RU" dirty="0"/>
              <a:t>, </a:t>
            </a:r>
            <a:r>
              <a:rPr lang="ru-RU" dirty="0" err="1"/>
              <a:t>рекреації</a:t>
            </a:r>
            <a:r>
              <a:rPr lang="ru-RU" dirty="0"/>
              <a:t>, </a:t>
            </a:r>
            <a:r>
              <a:rPr lang="ru-RU" dirty="0" err="1"/>
              <a:t>перевезення</a:t>
            </a:r>
            <a:r>
              <a:rPr lang="ru-RU" dirty="0"/>
              <a:t> </a:t>
            </a:r>
            <a:r>
              <a:rPr lang="ru-RU" dirty="0" err="1"/>
              <a:t>вантажів</a:t>
            </a:r>
            <a:r>
              <a:rPr lang="ru-RU" dirty="0"/>
              <a:t> і </a:t>
            </a:r>
            <a:r>
              <a:rPr lang="ru-RU" dirty="0" err="1"/>
              <a:t>пасажирів</a:t>
            </a:r>
            <a:r>
              <a:rPr lang="ru-RU" dirty="0"/>
              <a:t> як </a:t>
            </a:r>
            <a:r>
              <a:rPr lang="ru-RU" dirty="0" err="1"/>
              <a:t>джерела</a:t>
            </a:r>
            <a:r>
              <a:rPr lang="ru-RU" dirty="0"/>
              <a:t> </a:t>
            </a:r>
            <a:r>
              <a:rPr lang="ru-RU" dirty="0" err="1"/>
              <a:t>питної</a:t>
            </a:r>
            <a:r>
              <a:rPr lang="ru-RU" dirty="0"/>
              <a:t> та </a:t>
            </a:r>
            <a:r>
              <a:rPr lang="ru-RU" dirty="0" err="1"/>
              <a:t>технічної</a:t>
            </a:r>
            <a:r>
              <a:rPr lang="ru-RU" dirty="0"/>
              <a:t> води. </a:t>
            </a:r>
            <a:r>
              <a:rPr lang="ru-RU" dirty="0" err="1"/>
              <a:t>Рибальство</a:t>
            </a:r>
            <a:r>
              <a:rPr lang="ru-RU" dirty="0"/>
              <a:t> </a:t>
            </a:r>
            <a:r>
              <a:rPr lang="ru-RU" dirty="0" err="1"/>
              <a:t>розвинене</a:t>
            </a:r>
            <a:r>
              <a:rPr lang="ru-RU" dirty="0"/>
              <a:t> слабо. ГЕС, </a:t>
            </a:r>
            <a:r>
              <a:rPr lang="ru-RU" dirty="0" err="1"/>
              <a:t>розташовані</a:t>
            </a:r>
            <a:r>
              <a:rPr lang="ru-RU" dirty="0"/>
              <a:t> на великих </a:t>
            </a:r>
            <a:r>
              <a:rPr lang="ru-RU" dirty="0" err="1"/>
              <a:t>річках</a:t>
            </a:r>
            <a:r>
              <a:rPr lang="ru-RU" dirty="0"/>
              <a:t> на </a:t>
            </a:r>
            <a:r>
              <a:rPr lang="ru-RU" dirty="0" err="1"/>
              <a:t>півночі</a:t>
            </a:r>
            <a:r>
              <a:rPr lang="ru-RU" dirty="0"/>
              <a:t> </a:t>
            </a:r>
            <a:r>
              <a:rPr lang="ru-RU" dirty="0" err="1"/>
              <a:t>Італії</a:t>
            </a:r>
            <a:r>
              <a:rPr lang="ru-RU" dirty="0"/>
              <a:t>, </a:t>
            </a:r>
            <a:r>
              <a:rPr lang="ru-RU" dirty="0" err="1"/>
              <a:t>виробляють</a:t>
            </a:r>
            <a:r>
              <a:rPr lang="ru-RU" dirty="0"/>
              <a:t> </a:t>
            </a:r>
            <a:r>
              <a:rPr lang="ru-RU" dirty="0" err="1"/>
              <a:t>близько</a:t>
            </a:r>
            <a:r>
              <a:rPr lang="ru-RU" dirty="0"/>
              <a:t> 20%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загального</a:t>
            </a:r>
            <a:r>
              <a:rPr lang="ru-RU" dirty="0"/>
              <a:t> </a:t>
            </a:r>
            <a:r>
              <a:rPr lang="ru-RU" dirty="0" err="1"/>
              <a:t>обсягу</a:t>
            </a:r>
            <a:r>
              <a:rPr lang="ru-RU" dirty="0"/>
              <a:t> </a:t>
            </a:r>
            <a:r>
              <a:rPr lang="ru-RU" dirty="0" err="1" smtClean="0"/>
              <a:t>електроенергії</a:t>
            </a:r>
            <a:r>
              <a:rPr lang="ru-RU" dirty="0" smtClean="0"/>
              <a:t>. Запаси </a:t>
            </a:r>
            <a:r>
              <a:rPr lang="ru-RU" dirty="0" err="1"/>
              <a:t>прісних</a:t>
            </a:r>
            <a:r>
              <a:rPr lang="ru-RU" dirty="0"/>
              <a:t> вод </a:t>
            </a:r>
            <a:r>
              <a:rPr lang="ru-RU" dirty="0" err="1"/>
              <a:t>невеликі</a:t>
            </a:r>
            <a:r>
              <a:rPr lang="ru-RU" dirty="0"/>
              <a:t>. </a:t>
            </a:r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споживачами</a:t>
            </a:r>
            <a:r>
              <a:rPr lang="ru-RU" dirty="0"/>
              <a:t> є </a:t>
            </a:r>
            <a:r>
              <a:rPr lang="ru-RU" dirty="0" err="1"/>
              <a:t>сільське</a:t>
            </a:r>
            <a:r>
              <a:rPr lang="ru-RU" dirty="0"/>
              <a:t> </a:t>
            </a:r>
            <a:r>
              <a:rPr lang="ru-RU" dirty="0" err="1"/>
              <a:t>господарство</a:t>
            </a:r>
            <a:r>
              <a:rPr lang="ru-RU" dirty="0"/>
              <a:t> і </a:t>
            </a:r>
            <a:r>
              <a:rPr lang="ru-RU" dirty="0" err="1"/>
              <a:t>промисловість</a:t>
            </a:r>
            <a:r>
              <a:rPr lang="ru-RU" dirty="0"/>
              <a:t>. На </a:t>
            </a:r>
            <a:r>
              <a:rPr lang="ru-RU" dirty="0" err="1"/>
              <a:t>побутові</a:t>
            </a:r>
            <a:r>
              <a:rPr lang="ru-RU" dirty="0"/>
              <a:t> потреби </a:t>
            </a:r>
            <a:r>
              <a:rPr lang="ru-RU" dirty="0" err="1"/>
              <a:t>витрачається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20%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загального</a:t>
            </a:r>
            <a:r>
              <a:rPr lang="ru-RU" dirty="0"/>
              <a:t> </a:t>
            </a:r>
            <a:r>
              <a:rPr lang="ru-RU" dirty="0" err="1"/>
              <a:t>обсягу</a:t>
            </a:r>
            <a:r>
              <a:rPr lang="ru-RU" dirty="0"/>
              <a:t> </a:t>
            </a:r>
            <a:r>
              <a:rPr lang="ru-RU" dirty="0" err="1"/>
              <a:t>споживання</a:t>
            </a:r>
            <a:r>
              <a:rPr lang="ru-RU" dirty="0"/>
              <a:t>. На душу </a:t>
            </a:r>
            <a:r>
              <a:rPr lang="ru-RU" dirty="0" err="1"/>
              <a:t>населення</a:t>
            </a:r>
            <a:r>
              <a:rPr lang="ru-RU" dirty="0"/>
              <a:t> в </a:t>
            </a:r>
            <a:r>
              <a:rPr lang="ru-RU" dirty="0" err="1"/>
              <a:t>рік</a:t>
            </a:r>
            <a:r>
              <a:rPr lang="ru-RU" dirty="0"/>
              <a:t> </a:t>
            </a:r>
            <a:r>
              <a:rPr lang="ru-RU" dirty="0" err="1"/>
              <a:t>припадає</a:t>
            </a:r>
            <a:r>
              <a:rPr lang="ru-RU" dirty="0"/>
              <a:t>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3 тис. м3</a:t>
            </a:r>
            <a:r>
              <a:rPr lang="ru-RU" dirty="0" smtClean="0"/>
              <a:t>.</a:t>
            </a:r>
          </a:p>
          <a:p>
            <a:pPr algn="just"/>
            <a:r>
              <a:rPr lang="ru-RU" sz="2000" b="1" u="sng" dirty="0" err="1"/>
              <a:t>Земельні</a:t>
            </a:r>
            <a:r>
              <a:rPr lang="ru-RU" sz="2000" b="1" u="sng" dirty="0"/>
              <a:t> </a:t>
            </a:r>
            <a:r>
              <a:rPr lang="ru-RU" sz="2000" b="1" u="sng" dirty="0" err="1" smtClean="0"/>
              <a:t>ресурси</a:t>
            </a:r>
            <a:r>
              <a:rPr lang="ru-RU" dirty="0" smtClean="0"/>
              <a:t>: </a:t>
            </a:r>
            <a:r>
              <a:rPr lang="ru-RU" dirty="0" err="1" smtClean="0"/>
              <a:t>Землі</a:t>
            </a:r>
            <a:r>
              <a:rPr lang="ru-RU" dirty="0" smtClean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тваринництва</a:t>
            </a:r>
            <a:r>
              <a:rPr lang="ru-RU" dirty="0"/>
              <a:t>, </a:t>
            </a:r>
            <a:r>
              <a:rPr lang="ru-RU" dirty="0" err="1"/>
              <a:t>рослинництва</a:t>
            </a:r>
            <a:r>
              <a:rPr lang="ru-RU" dirty="0"/>
              <a:t>, </a:t>
            </a:r>
            <a:r>
              <a:rPr lang="ru-RU" dirty="0" err="1"/>
              <a:t>квітництва</a:t>
            </a:r>
            <a:r>
              <a:rPr lang="ru-RU" dirty="0"/>
              <a:t>. </a:t>
            </a:r>
            <a:r>
              <a:rPr lang="ru-RU" dirty="0" err="1"/>
              <a:t>Сільське</a:t>
            </a:r>
            <a:r>
              <a:rPr lang="ru-RU" dirty="0"/>
              <a:t> </a:t>
            </a:r>
            <a:r>
              <a:rPr lang="ru-RU" dirty="0" err="1"/>
              <a:t>господарство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Італію</a:t>
            </a:r>
            <a:r>
              <a:rPr lang="ru-RU" dirty="0"/>
              <a:t> продуктами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на 70%. </a:t>
            </a:r>
            <a:endParaRPr lang="ru-RU" dirty="0" smtClean="0"/>
          </a:p>
          <a:p>
            <a:pPr algn="just"/>
            <a:r>
              <a:rPr lang="ru-RU" sz="2000" b="1" u="sng" dirty="0" err="1"/>
              <a:t>Лісові</a:t>
            </a:r>
            <a:r>
              <a:rPr lang="ru-RU" sz="2000" b="1" u="sng" dirty="0"/>
              <a:t> </a:t>
            </a:r>
            <a:r>
              <a:rPr lang="ru-RU" sz="2000" b="1" u="sng" dirty="0" err="1" smtClean="0"/>
              <a:t>ресурси</a:t>
            </a:r>
            <a:r>
              <a:rPr lang="ru-RU" dirty="0" smtClean="0"/>
              <a:t>: В </a:t>
            </a:r>
            <a:r>
              <a:rPr lang="ru-RU" dirty="0" err="1"/>
              <a:t>Італії</a:t>
            </a:r>
            <a:r>
              <a:rPr lang="ru-RU" dirty="0"/>
              <a:t> </a:t>
            </a:r>
            <a:r>
              <a:rPr lang="ru-RU" dirty="0" err="1"/>
              <a:t>покрито</a:t>
            </a:r>
            <a:r>
              <a:rPr lang="ru-RU" dirty="0"/>
              <a:t> </a:t>
            </a:r>
            <a:r>
              <a:rPr lang="ru-RU" dirty="0" err="1"/>
              <a:t>лісами</a:t>
            </a:r>
            <a:r>
              <a:rPr lang="ru-RU" dirty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/>
              <a:t>8000 тис. га</a:t>
            </a:r>
            <a:r>
              <a:rPr lang="ru-RU" dirty="0" smtClean="0"/>
              <a:t>.</a:t>
            </a:r>
          </a:p>
          <a:p>
            <a:pPr algn="just"/>
            <a:r>
              <a:rPr lang="ru-RU" sz="2000" b="1" u="sng" dirty="0" err="1"/>
              <a:t>Мінеральні</a:t>
            </a:r>
            <a:r>
              <a:rPr lang="ru-RU" sz="2000" b="1" u="sng" dirty="0"/>
              <a:t> </a:t>
            </a:r>
            <a:r>
              <a:rPr lang="ru-RU" sz="2000" b="1" u="sng" dirty="0" err="1" smtClean="0"/>
              <a:t>ресурси</a:t>
            </a:r>
            <a:r>
              <a:rPr lang="ru-RU" dirty="0" smtClean="0"/>
              <a:t>: Запаси </a:t>
            </a:r>
            <a:r>
              <a:rPr lang="ru-RU" dirty="0" err="1"/>
              <a:t>нафти</a:t>
            </a:r>
            <a:r>
              <a:rPr lang="ru-RU" dirty="0"/>
              <a:t>, </a:t>
            </a:r>
            <a:r>
              <a:rPr lang="ru-RU" dirty="0" err="1" smtClean="0"/>
              <a:t>гасу</a:t>
            </a:r>
            <a:r>
              <a:rPr lang="ru-RU" dirty="0"/>
              <a:t>, </a:t>
            </a:r>
            <a:r>
              <a:rPr lang="ru-RU" dirty="0" err="1"/>
              <a:t>кам’яного</a:t>
            </a:r>
            <a:r>
              <a:rPr lang="ru-RU" dirty="0"/>
              <a:t> та бурого </a:t>
            </a:r>
            <a:r>
              <a:rPr lang="ru-RU" dirty="0" err="1"/>
              <a:t>вугілля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місцеву</a:t>
            </a:r>
            <a:r>
              <a:rPr lang="ru-RU" dirty="0"/>
              <a:t> </a:t>
            </a:r>
            <a:r>
              <a:rPr lang="ru-RU" dirty="0" err="1"/>
              <a:t>промисловість</a:t>
            </a:r>
            <a:r>
              <a:rPr lang="ru-RU" dirty="0"/>
              <a:t> </a:t>
            </a:r>
            <a:r>
              <a:rPr lang="ru-RU" dirty="0" err="1"/>
              <a:t>сировиною</a:t>
            </a:r>
            <a:r>
              <a:rPr lang="ru-RU" dirty="0"/>
              <a:t> на 15%. Газ </a:t>
            </a:r>
            <a:r>
              <a:rPr lang="ru-RU" dirty="0" err="1"/>
              <a:t>відіграє</a:t>
            </a:r>
            <a:r>
              <a:rPr lang="ru-RU" dirty="0"/>
              <a:t> </a:t>
            </a:r>
            <a:r>
              <a:rPr lang="ru-RU" dirty="0" err="1"/>
              <a:t>велику</a:t>
            </a:r>
            <a:r>
              <a:rPr lang="ru-RU" dirty="0"/>
              <a:t> роль для </a:t>
            </a:r>
            <a:r>
              <a:rPr lang="ru-RU" dirty="0" err="1"/>
              <a:t>електроенергетичної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. </a:t>
            </a:r>
            <a:r>
              <a:rPr lang="ru-RU" dirty="0" err="1"/>
              <a:t>Нафта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в </a:t>
            </a:r>
            <a:r>
              <a:rPr lang="ru-RU" dirty="0" err="1"/>
              <a:t>хімічній</a:t>
            </a:r>
            <a:r>
              <a:rPr lang="ru-RU" dirty="0"/>
              <a:t> </a:t>
            </a:r>
            <a:r>
              <a:rPr lang="ru-RU" dirty="0" err="1"/>
              <a:t>промисловості</a:t>
            </a:r>
            <a:r>
              <a:rPr lang="ru-RU" dirty="0"/>
              <a:t> для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err="1"/>
              <a:t>пластмас</a:t>
            </a:r>
            <a:r>
              <a:rPr lang="ru-RU" dirty="0"/>
              <a:t> і </a:t>
            </a:r>
            <a:r>
              <a:rPr lang="ru-RU" dirty="0" err="1"/>
              <a:t>синтетичних</a:t>
            </a:r>
            <a:r>
              <a:rPr lang="ru-RU" dirty="0"/>
              <a:t> волокон.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45" y="4985327"/>
            <a:ext cx="2557509" cy="17019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575" y="3726872"/>
            <a:ext cx="1590707" cy="20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Природні умови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969" y="1149207"/>
            <a:ext cx="9297939" cy="1649411"/>
          </a:xfrm>
        </p:spPr>
        <p:txBody>
          <a:bodyPr/>
          <a:lstStyle/>
          <a:p>
            <a:pPr algn="just"/>
            <a:r>
              <a:rPr lang="uk-UA" dirty="0" smtClean="0"/>
              <a:t>Рельєф</a:t>
            </a:r>
            <a:r>
              <a:rPr lang="uk-UA" dirty="0"/>
              <a:t>: Італія — переважно гірська країна. На півночі — Західні Альпи з найвищою точкою Європи — г. Монблан (4807 м). Південніше — </a:t>
            </a:r>
            <a:r>
              <a:rPr lang="uk-UA" dirty="0" err="1"/>
              <a:t>Паданська</a:t>
            </a:r>
            <a:r>
              <a:rPr lang="uk-UA" dirty="0"/>
              <a:t> рівнина, гори Апенніни (найвища точка — гора </a:t>
            </a:r>
            <a:r>
              <a:rPr lang="uk-UA" dirty="0" err="1"/>
              <a:t>Корно</a:t>
            </a:r>
            <a:r>
              <a:rPr lang="uk-UA" dirty="0"/>
              <a:t>, 2914 м</a:t>
            </a:r>
            <a:r>
              <a:rPr lang="uk-UA" dirty="0" smtClean="0"/>
              <a:t>).</a:t>
            </a:r>
          </a:p>
          <a:p>
            <a:pPr algn="just"/>
            <a:r>
              <a:rPr lang="uk-UA" dirty="0"/>
              <a:t>Клімат: </a:t>
            </a:r>
            <a:r>
              <a:rPr lang="uk-UA" dirty="0" smtClean="0"/>
              <a:t>середземноморський</a:t>
            </a:r>
            <a:r>
              <a:rPr lang="uk-UA" dirty="0" smtClean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96" y="1783405"/>
            <a:ext cx="3634143" cy="3237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07707"/>
            <a:ext cx="503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Екологічні проблеми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969" y="3401973"/>
            <a:ext cx="631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Концентрація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виробництва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окремих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регіонах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значна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завантаженість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транзитним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транспортом,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забруднення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Середземного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моря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іншими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країнами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9" y="4473237"/>
            <a:ext cx="2897140" cy="21617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01" y="4473237"/>
            <a:ext cx="4850128" cy="21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3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Населення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2435" y="374072"/>
            <a:ext cx="6073601" cy="606829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</a:t>
            </a:r>
            <a:r>
              <a:rPr lang="uk-UA" dirty="0" smtClean="0"/>
              <a:t>і</a:t>
            </a:r>
            <a:r>
              <a:rPr lang="ru-RU" dirty="0" err="1" smtClean="0"/>
              <a:t>лькість</a:t>
            </a:r>
            <a:r>
              <a:rPr lang="ru-RU" dirty="0" smtClean="0"/>
              <a:t> </a:t>
            </a:r>
            <a:r>
              <a:rPr lang="ru-RU" dirty="0" err="1" smtClean="0"/>
              <a:t>населення</a:t>
            </a:r>
            <a:r>
              <a:rPr lang="ru-RU" dirty="0" smtClean="0"/>
              <a:t>: 62,8 млн </a:t>
            </a:r>
            <a:r>
              <a:rPr lang="ru-RU" dirty="0" err="1" smtClean="0"/>
              <a:t>осіб</a:t>
            </a:r>
            <a:r>
              <a:rPr lang="ru-RU" dirty="0"/>
              <a:t>, , 3-тє </a:t>
            </a:r>
            <a:r>
              <a:rPr lang="ru-RU" dirty="0" err="1"/>
              <a:t>місце</a:t>
            </a:r>
            <a:r>
              <a:rPr lang="ru-RU" dirty="0"/>
              <a:t> в </a:t>
            </a:r>
            <a:r>
              <a:rPr lang="ru-RU" dirty="0" err="1" smtClean="0"/>
              <a:t>Європі</a:t>
            </a:r>
            <a:r>
              <a:rPr lang="ru-RU" dirty="0" smtClean="0"/>
              <a:t>.</a:t>
            </a:r>
          </a:p>
          <a:p>
            <a:r>
              <a:rPr lang="ru-RU" dirty="0"/>
              <a:t>І тип </a:t>
            </a:r>
            <a:r>
              <a:rPr lang="ru-RU" dirty="0" err="1" smtClean="0"/>
              <a:t>відтворення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err="1"/>
              <a:t>Природний</a:t>
            </a:r>
            <a:r>
              <a:rPr lang="ru-RU" dirty="0"/>
              <a:t> </a:t>
            </a:r>
            <a:r>
              <a:rPr lang="ru-RU" dirty="0" err="1"/>
              <a:t>приріст</a:t>
            </a:r>
            <a:r>
              <a:rPr lang="ru-RU" dirty="0"/>
              <a:t> – 0,9 (але 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показник</a:t>
            </a:r>
            <a:r>
              <a:rPr lang="ru-RU" dirty="0"/>
              <a:t> </a:t>
            </a:r>
            <a:r>
              <a:rPr lang="ru-RU" dirty="0" err="1"/>
              <a:t>поступово</a:t>
            </a:r>
            <a:r>
              <a:rPr lang="ru-RU" dirty="0"/>
              <a:t> </a:t>
            </a:r>
            <a:r>
              <a:rPr lang="ru-RU" dirty="0" err="1"/>
              <a:t>знижується</a:t>
            </a:r>
            <a:r>
              <a:rPr lang="ru-RU" dirty="0" smtClean="0"/>
              <a:t>).</a:t>
            </a:r>
            <a:endParaRPr lang="ru-RU" dirty="0" smtClean="0"/>
          </a:p>
          <a:p>
            <a:r>
              <a:rPr lang="ru-RU" dirty="0" err="1" smtClean="0"/>
              <a:t>Розміщення</a:t>
            </a:r>
            <a:r>
              <a:rPr lang="ru-RU" dirty="0" smtClean="0"/>
              <a:t>: </a:t>
            </a:r>
            <a:r>
              <a:rPr lang="ru-RU" dirty="0" err="1"/>
              <a:t>н</a:t>
            </a:r>
            <a:r>
              <a:rPr lang="ru-RU" dirty="0" err="1" smtClean="0"/>
              <a:t>аселення</a:t>
            </a:r>
            <a:r>
              <a:rPr lang="ru-RU" dirty="0" smtClean="0"/>
              <a:t> </a:t>
            </a:r>
            <a:r>
              <a:rPr lang="ru-RU" dirty="0" err="1"/>
              <a:t>Італії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нерівномірно</a:t>
            </a:r>
            <a:r>
              <a:rPr lang="ru-RU" dirty="0"/>
              <a:t> </a:t>
            </a:r>
            <a:r>
              <a:rPr lang="ru-RU" dirty="0" err="1"/>
              <a:t>розподілене</a:t>
            </a:r>
            <a:r>
              <a:rPr lang="ru-RU" dirty="0"/>
              <a:t> по </a:t>
            </a:r>
            <a:r>
              <a:rPr lang="ru-RU" dirty="0" err="1"/>
              <a:t>країні</a:t>
            </a:r>
            <a:r>
              <a:rPr lang="ru-RU" dirty="0"/>
              <a:t>, </a:t>
            </a:r>
            <a:r>
              <a:rPr lang="ru-RU" dirty="0" err="1"/>
              <a:t>середня</a:t>
            </a:r>
            <a:r>
              <a:rPr lang="ru-RU" dirty="0"/>
              <a:t> </a:t>
            </a:r>
            <a:r>
              <a:rPr lang="ru-RU" dirty="0" err="1"/>
              <a:t>щільність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— 189 </a:t>
            </a:r>
            <a:r>
              <a:rPr lang="ru-RU" dirty="0" err="1"/>
              <a:t>чоловік</a:t>
            </a:r>
            <a:r>
              <a:rPr lang="ru-RU" dirty="0"/>
              <a:t> на 1 км².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густонаселені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</a:t>
            </a:r>
            <a:r>
              <a:rPr lang="ru-RU" dirty="0" err="1"/>
              <a:t>Італії</a:t>
            </a:r>
            <a:r>
              <a:rPr lang="ru-RU" dirty="0"/>
              <a:t> — </a:t>
            </a:r>
            <a:r>
              <a:rPr lang="ru-RU" dirty="0" err="1"/>
              <a:t>рівнини</a:t>
            </a:r>
            <a:r>
              <a:rPr lang="ru-RU" dirty="0"/>
              <a:t> </a:t>
            </a:r>
            <a:r>
              <a:rPr lang="ru-RU" dirty="0" err="1"/>
              <a:t>Кампанії</a:t>
            </a:r>
            <a:r>
              <a:rPr lang="ru-RU" dirty="0"/>
              <a:t>, </a:t>
            </a:r>
            <a:r>
              <a:rPr lang="ru-RU" dirty="0" err="1"/>
              <a:t>Ломбардії</a:t>
            </a:r>
            <a:r>
              <a:rPr lang="ru-RU" dirty="0"/>
              <a:t> і </a:t>
            </a:r>
            <a:r>
              <a:rPr lang="ru-RU" dirty="0" err="1"/>
              <a:t>Лігурії</a:t>
            </a:r>
            <a:r>
              <a:rPr lang="ru-RU" dirty="0"/>
              <a:t>, де на один  км² </a:t>
            </a:r>
            <a:r>
              <a:rPr lang="ru-RU" dirty="0" err="1"/>
              <a:t>припадає</a:t>
            </a:r>
            <a:r>
              <a:rPr lang="ru-RU" dirty="0"/>
              <a:t> </a:t>
            </a:r>
            <a:r>
              <a:rPr lang="ru-RU" dirty="0" err="1"/>
              <a:t>понад</a:t>
            </a:r>
            <a:r>
              <a:rPr lang="ru-RU" dirty="0"/>
              <a:t> 300 </a:t>
            </a:r>
            <a:r>
              <a:rPr lang="ru-RU" dirty="0" err="1"/>
              <a:t>жителів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Урбанізація</a:t>
            </a:r>
            <a:r>
              <a:rPr lang="ru-RU" dirty="0" smtClean="0"/>
              <a:t>: </a:t>
            </a:r>
            <a:r>
              <a:rPr lang="ru-RU" dirty="0" err="1"/>
              <a:t>м</a:t>
            </a:r>
            <a:r>
              <a:rPr lang="ru-RU" dirty="0" err="1" smtClean="0"/>
              <a:t>іське</a:t>
            </a:r>
            <a:r>
              <a:rPr lang="ru-RU" dirty="0" smtClean="0"/>
              <a:t> </a:t>
            </a:r>
            <a:r>
              <a:rPr lang="ru-RU" dirty="0" err="1"/>
              <a:t>населення</a:t>
            </a:r>
            <a:r>
              <a:rPr lang="ru-RU" dirty="0"/>
              <a:t> становить 67 %. У </a:t>
            </a:r>
            <a:r>
              <a:rPr lang="ru-RU" dirty="0" err="1"/>
              <a:t>сільській</a:t>
            </a:r>
            <a:r>
              <a:rPr lang="ru-RU" dirty="0"/>
              <a:t> </a:t>
            </a:r>
            <a:r>
              <a:rPr lang="ru-RU" dirty="0" err="1"/>
              <a:t>місцевості</a:t>
            </a:r>
            <a:r>
              <a:rPr lang="ru-RU" dirty="0"/>
              <a:t> </a:t>
            </a:r>
            <a:r>
              <a:rPr lang="ru-RU" dirty="0" err="1"/>
              <a:t>переважають</a:t>
            </a:r>
            <a:r>
              <a:rPr lang="ru-RU" dirty="0"/>
              <a:t> села, на </a:t>
            </a:r>
            <a:r>
              <a:rPr lang="ru-RU" dirty="0" err="1"/>
              <a:t>Півночі</a:t>
            </a:r>
            <a:r>
              <a:rPr lang="ru-RU" dirty="0"/>
              <a:t> — </a:t>
            </a:r>
            <a:r>
              <a:rPr lang="ru-RU" dirty="0" err="1"/>
              <a:t>хутори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/>
              <a:t>Етнічний</a:t>
            </a:r>
            <a:r>
              <a:rPr lang="ru-RU" dirty="0"/>
              <a:t> </a:t>
            </a:r>
            <a:r>
              <a:rPr lang="ru-RU" dirty="0" smtClean="0"/>
              <a:t>склад: на </a:t>
            </a:r>
            <a:r>
              <a:rPr lang="ru-RU" dirty="0" err="1"/>
              <a:t>території</a:t>
            </a:r>
            <a:r>
              <a:rPr lang="ru-RU" dirty="0"/>
              <a:t> </a:t>
            </a:r>
            <a:r>
              <a:rPr lang="ru-RU" dirty="0" err="1"/>
              <a:t>Італії</a:t>
            </a:r>
            <a:r>
              <a:rPr lang="ru-RU" dirty="0"/>
              <a:t> </a:t>
            </a:r>
            <a:r>
              <a:rPr lang="ru-RU" dirty="0" err="1"/>
              <a:t>проживають</a:t>
            </a:r>
            <a:r>
              <a:rPr lang="ru-RU" dirty="0"/>
              <a:t> </a:t>
            </a:r>
            <a:r>
              <a:rPr lang="ru-RU" dirty="0" err="1"/>
              <a:t>італійці</a:t>
            </a:r>
            <a:r>
              <a:rPr lang="ru-RU" dirty="0"/>
              <a:t>, </a:t>
            </a:r>
            <a:r>
              <a:rPr lang="ru-RU" dirty="0" err="1" smtClean="0"/>
              <a:t>німці</a:t>
            </a:r>
            <a:r>
              <a:rPr lang="ru-RU" dirty="0" smtClean="0"/>
              <a:t>, </a:t>
            </a:r>
            <a:r>
              <a:rPr lang="ru-RU" dirty="0" err="1" smtClean="0"/>
              <a:t>французи</a:t>
            </a:r>
            <a:r>
              <a:rPr lang="ru-RU" dirty="0" smtClean="0"/>
              <a:t>, </a:t>
            </a:r>
            <a:r>
              <a:rPr lang="ru-RU" dirty="0" err="1" smtClean="0"/>
              <a:t>словенці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Релігія</a:t>
            </a:r>
            <a:r>
              <a:rPr lang="ru-RU" dirty="0" smtClean="0"/>
              <a:t>: </a:t>
            </a:r>
            <a:r>
              <a:rPr lang="ru-RU" dirty="0" err="1"/>
              <a:t>б</a:t>
            </a:r>
            <a:r>
              <a:rPr lang="ru-RU" dirty="0" err="1" smtClean="0"/>
              <a:t>ільшість</a:t>
            </a:r>
            <a:r>
              <a:rPr lang="ru-RU" dirty="0" smtClean="0"/>
              <a:t> </a:t>
            </a:r>
            <a:r>
              <a:rPr lang="ru-RU" dirty="0" err="1"/>
              <a:t>віруючих</a:t>
            </a:r>
            <a:r>
              <a:rPr lang="ru-RU" dirty="0"/>
              <a:t> належать до </a:t>
            </a:r>
            <a:r>
              <a:rPr lang="ru-RU" dirty="0" err="1"/>
              <a:t>християнської</a:t>
            </a:r>
            <a:r>
              <a:rPr lang="ru-RU" dirty="0"/>
              <a:t> церкви, в </a:t>
            </a:r>
            <a:r>
              <a:rPr lang="ru-RU" dirty="0" err="1"/>
              <a:t>Італії</a:t>
            </a:r>
            <a:r>
              <a:rPr lang="ru-RU" dirty="0"/>
              <a:t> </a:t>
            </a:r>
            <a:r>
              <a:rPr lang="ru-RU" dirty="0" err="1"/>
              <a:t>переважає</a:t>
            </a:r>
            <a:r>
              <a:rPr lang="ru-RU" dirty="0"/>
              <a:t> </a:t>
            </a:r>
            <a:r>
              <a:rPr lang="ru-RU" dirty="0" err="1"/>
              <a:t>католицька</a:t>
            </a:r>
            <a:r>
              <a:rPr lang="ru-RU" dirty="0"/>
              <a:t> </a:t>
            </a:r>
            <a:r>
              <a:rPr lang="ru-RU" dirty="0" err="1"/>
              <a:t>релігія</a:t>
            </a:r>
            <a:r>
              <a:rPr lang="ru-RU" dirty="0"/>
              <a:t> на </a:t>
            </a:r>
            <a:r>
              <a:rPr lang="ru-RU" dirty="0" err="1"/>
              <a:t>чолі</a:t>
            </a:r>
            <a:r>
              <a:rPr lang="ru-RU" dirty="0"/>
              <a:t> з </a:t>
            </a:r>
            <a:r>
              <a:rPr lang="ru-RU" dirty="0"/>
              <a:t>Папою. </a:t>
            </a:r>
            <a:endParaRPr lang="ru-RU" dirty="0" smtClean="0"/>
          </a:p>
          <a:p>
            <a:r>
              <a:rPr lang="ru-RU" dirty="0" err="1" smtClean="0"/>
              <a:t>Тривалість</a:t>
            </a:r>
            <a:r>
              <a:rPr lang="ru-RU" dirty="0" smtClean="0"/>
              <a:t> </a:t>
            </a:r>
            <a:r>
              <a:rPr lang="ru-RU" dirty="0" err="1"/>
              <a:t>життя</a:t>
            </a:r>
            <a:r>
              <a:rPr lang="ru-RU" dirty="0"/>
              <a:t> - 76(ч), 83(ж);</a:t>
            </a:r>
          </a:p>
          <a:p>
            <a:r>
              <a:rPr lang="ru-RU" dirty="0" err="1"/>
              <a:t>Письменність</a:t>
            </a:r>
            <a:r>
              <a:rPr lang="ru-RU" dirty="0"/>
              <a:t> - 98%.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" y="660400"/>
            <a:ext cx="3752850" cy="24883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1" y="4003066"/>
            <a:ext cx="3665610" cy="24392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41" y="2261103"/>
            <a:ext cx="3298890" cy="22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52" y="1568382"/>
            <a:ext cx="3895608" cy="23972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uk-UA" dirty="0" smtClean="0"/>
              <a:t>Хар</a:t>
            </a:r>
            <a:r>
              <a:rPr lang="uk-UA" dirty="0" smtClean="0"/>
              <a:t>актеристи</a:t>
            </a:r>
            <a:r>
              <a:rPr lang="uk-UA" dirty="0" smtClean="0"/>
              <a:t>ка </a:t>
            </a:r>
            <a:r>
              <a:rPr lang="uk-UA" dirty="0" smtClean="0"/>
              <a:t>господарства країни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872117"/>
            <a:ext cx="8451273" cy="1109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Італія</a:t>
            </a:r>
            <a:r>
              <a:rPr lang="ru-RU" dirty="0"/>
              <a:t> — </a:t>
            </a:r>
            <a:r>
              <a:rPr lang="ru-RU" dirty="0" err="1"/>
              <a:t>високорозвинена</a:t>
            </a:r>
            <a:r>
              <a:rPr lang="ru-RU" dirty="0"/>
              <a:t> </a:t>
            </a:r>
            <a:r>
              <a:rPr lang="ru-RU" dirty="0" err="1"/>
              <a:t>індустріально-аграрна</a:t>
            </a:r>
            <a:r>
              <a:rPr lang="ru-RU" dirty="0"/>
              <a:t> </a:t>
            </a:r>
            <a:r>
              <a:rPr lang="ru-RU" dirty="0" err="1"/>
              <a:t>країна</a:t>
            </a:r>
            <a:r>
              <a:rPr lang="ru-RU" dirty="0"/>
              <a:t>, яка за </a:t>
            </a:r>
            <a:r>
              <a:rPr lang="ru-RU" dirty="0" err="1"/>
              <a:t>обсягом</a:t>
            </a:r>
            <a:r>
              <a:rPr lang="ru-RU" dirty="0"/>
              <a:t> </a:t>
            </a:r>
            <a:r>
              <a:rPr lang="ru-RU" dirty="0" err="1"/>
              <a:t>промислового</a:t>
            </a:r>
            <a:r>
              <a:rPr lang="ru-RU" dirty="0"/>
              <a:t> </a:t>
            </a:r>
            <a:r>
              <a:rPr lang="ru-RU" dirty="0" err="1"/>
              <a:t>виробництва</a:t>
            </a:r>
            <a:r>
              <a:rPr lang="ru-RU" dirty="0"/>
              <a:t> </a:t>
            </a:r>
            <a:r>
              <a:rPr lang="ru-RU" dirty="0" smtClean="0"/>
              <a:t>входить </a:t>
            </a:r>
            <a:r>
              <a:rPr lang="ru-RU" dirty="0"/>
              <a:t>у число 10 </a:t>
            </a:r>
            <a:r>
              <a:rPr lang="ru-RU" dirty="0" err="1"/>
              <a:t>найрозвиненіших</a:t>
            </a:r>
            <a:r>
              <a:rPr lang="ru-RU" dirty="0"/>
              <a:t> </a:t>
            </a:r>
            <a:r>
              <a:rPr lang="ru-RU" dirty="0" err="1"/>
              <a:t>країн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002"/>
            <a:ext cx="3560619" cy="25432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58" y="3450277"/>
            <a:ext cx="4252258" cy="23733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1" y="3068878"/>
            <a:ext cx="4190958" cy="31391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9" y="490583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699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883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Італія</vt:lpstr>
      <vt:lpstr>Презентация PowerPoint</vt:lpstr>
      <vt:lpstr>Загальні відомості</vt:lpstr>
      <vt:lpstr>Географічне положення країни</vt:lpstr>
      <vt:lpstr>Карта</vt:lpstr>
      <vt:lpstr>Природно-ресурсний потенціал</vt:lpstr>
      <vt:lpstr>Природні умови</vt:lpstr>
      <vt:lpstr>Населення </vt:lpstr>
      <vt:lpstr>Характеристика господарства країни</vt:lpstr>
      <vt:lpstr>Промисловість</vt:lpstr>
      <vt:lpstr>Туризм</vt:lpstr>
      <vt:lpstr>Зовнішньо-економічна діяльність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Італія</dc:title>
  <dc:creator>Валерия</dc:creator>
  <cp:lastModifiedBy>Валерия</cp:lastModifiedBy>
  <cp:revision>12</cp:revision>
  <dcterms:created xsi:type="dcterms:W3CDTF">2018-10-28T18:26:30Z</dcterms:created>
  <dcterms:modified xsi:type="dcterms:W3CDTF">2018-10-30T18:34:38Z</dcterms:modified>
</cp:coreProperties>
</file>