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778F757-A365-4C88-9381-B786965E7F58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Notes Analyse statique: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Ghidra (by NSA) environ = IDA pro payant désassembleur,décompilateur: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Plutôt que de lire l'assembleur dans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fil d'exécution (graphique) aussi disponible dans radare et IDA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reconstitution d'un code à peu près potable en c (apprendre à comprendre les difficultés de décompilation pour mieux lire ex: tailles des registres, optimisation (ex *5 &gt;&gt; 2 + 1, compter le nbr de bits : fonction incompréhensible)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le nom des variables / fonctions pour s'y retrouver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modifier l'adresse virtuelle de base pour correspondance avec gdb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=&gt; pleins de fonctionnalités à découvrir (goto, search reference, disassemble, create fonction...)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Pleins d'autres choses à apprendre les binaire packed, les VM dans des VM, les reverse qui cachent de la crypto, les dll windows, les chall ARM, l'étude du fonctionnement de virus info, ... 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statique : malware / programme suspect, programme très lent, programme immense dont on veut juste se concentrer sur une feature =&gt; break dessus après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Ex de programme à préférer en dynamique : petits programmes qui font 1 / 2 fonctions, programmes qui ont des comportement que tu veux pas essayer de reproduire (ex. crypto du futur)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fr-FR" sz="1300" spc="-1" strike="noStrike">
                <a:solidFill>
                  <a:srgbClr val="000000"/>
                </a:solidFill>
                <a:latin typeface="Lato"/>
                <a:ea typeface="Lato"/>
              </a:rPr>
              <a:t>Plus utile dans les langages non natifs où on a pas de bon debugger (Java, Python) (.NET je crois y a des debuggers mais tout le monde utilise juste ILSpy)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Aussi du côté red hat : contrefaçon de programme =&gt; la loi française focus la dessus et interdit le reverse engineering en général de technologies propriétaires, sauf dans un but d’interopérabilité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1 - Windows 32bits 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2- Linux ELF =&gt; 64 bits , not stripped = normal avec les infos de debug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stripped =&gt; compilé avec -s =&gt; plus le nom des fonctions par ex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100" spc="-1" strike="noStrike">
                <a:solidFill>
                  <a:srgbClr val="000000"/>
                </a:solidFill>
                <a:latin typeface="Arial"/>
              </a:rPr>
              <a:t>3- Image =&gt; tt type de fichier</a:t>
            </a: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Standard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Standard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Standard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Standard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tandard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Standard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Standard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2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9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03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04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1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1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31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42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51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64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67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72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le format du texte-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79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15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16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86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195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96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le format du texte-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00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1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03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roup 1"/>
          <p:cNvGrpSpPr/>
          <p:nvPr/>
        </p:nvGrpSpPr>
        <p:grpSpPr>
          <a:xfrm>
            <a:off x="0" y="383400"/>
            <a:ext cx="1033200" cy="1011600"/>
            <a:chOff x="0" y="383400"/>
            <a:chExt cx="1033200" cy="1011600"/>
          </a:xfrm>
        </p:grpSpPr>
        <p:sp>
          <p:nvSpPr>
            <p:cNvPr id="214" name="CustomShape 2"/>
            <p:cNvSpPr/>
            <p:nvPr/>
          </p:nvSpPr>
          <p:spPr>
            <a:xfrm rot="16200000">
              <a:off x="0" y="3834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5" name="CustomShape 3"/>
            <p:cNvSpPr/>
            <p:nvPr/>
          </p:nvSpPr>
          <p:spPr>
            <a:xfrm flipH="1">
              <a:off x="226800" y="5886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25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36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7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45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58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61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2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66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7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73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80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89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0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94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5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297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98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1"/>
          <p:cNvGrpSpPr/>
          <p:nvPr/>
        </p:nvGrpSpPr>
        <p:grpSpPr>
          <a:xfrm>
            <a:off x="0" y="4131360"/>
            <a:ext cx="694080" cy="679320"/>
            <a:chOff x="0" y="4131360"/>
            <a:chExt cx="694080" cy="679320"/>
          </a:xfrm>
        </p:grpSpPr>
        <p:sp>
          <p:nvSpPr>
            <p:cNvPr id="308" name="CustomShape 2"/>
            <p:cNvSpPr/>
            <p:nvPr/>
          </p:nvSpPr>
          <p:spPr>
            <a:xfrm rot="16200000">
              <a:off x="0" y="413136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CustomShape 3"/>
            <p:cNvSpPr/>
            <p:nvPr/>
          </p:nvSpPr>
          <p:spPr>
            <a:xfrm flipH="1">
              <a:off x="151920" y="4268520"/>
              <a:ext cx="542160" cy="5421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1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4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6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37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8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3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44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00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1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2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3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4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5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1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3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40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1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6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7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0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1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2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3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54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5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6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7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63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4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5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6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7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8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3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4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5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48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1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3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51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5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6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7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8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9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0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1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2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3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6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7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578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9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0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1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2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3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4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5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6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7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8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9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0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1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92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3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4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05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6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7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8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9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0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1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3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4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9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50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3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5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5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68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0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05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6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7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8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9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0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1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2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3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4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5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6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7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8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9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0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1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2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26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7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8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9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0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1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2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3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4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5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6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7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8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9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40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1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2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3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49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0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1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2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3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4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5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6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7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8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9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0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1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2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63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4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5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6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72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3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4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5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6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7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8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9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0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1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2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3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4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5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86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7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8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9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79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18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9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0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1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2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3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4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5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6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7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8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9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0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1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32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3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4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5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37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8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9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0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1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2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3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4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5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6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7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8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9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0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51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2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3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4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5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5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roup 1"/>
          <p:cNvGrpSpPr/>
          <p:nvPr/>
        </p:nvGrpSpPr>
        <p:grpSpPr>
          <a:xfrm>
            <a:off x="4406760" y="-2160"/>
            <a:ext cx="4735080" cy="5145120"/>
            <a:chOff x="4406760" y="-2160"/>
            <a:chExt cx="4735080" cy="5145120"/>
          </a:xfrm>
        </p:grpSpPr>
        <p:sp>
          <p:nvSpPr>
            <p:cNvPr id="864" name="CustomShape 2"/>
            <p:cNvSpPr/>
            <p:nvPr/>
          </p:nvSpPr>
          <p:spPr>
            <a:xfrm rot="5400000">
              <a:off x="4408200" y="-1800"/>
              <a:ext cx="4731480" cy="473508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5" name="CustomShape 3"/>
            <p:cNvSpPr/>
            <p:nvPr/>
          </p:nvSpPr>
          <p:spPr>
            <a:xfrm rot="5400000">
              <a:off x="4843440" y="3240"/>
              <a:ext cx="4295520" cy="428436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6" name="CustomShape 4"/>
            <p:cNvSpPr/>
            <p:nvPr/>
          </p:nvSpPr>
          <p:spPr>
            <a:xfrm rot="16200000">
              <a:off x="5618520" y="123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7" name="CustomShape 5"/>
            <p:cNvSpPr/>
            <p:nvPr/>
          </p:nvSpPr>
          <p:spPr>
            <a:xfrm flipH="1">
              <a:off x="5847840" y="1443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8" name="CustomShape 6"/>
            <p:cNvSpPr/>
            <p:nvPr/>
          </p:nvSpPr>
          <p:spPr>
            <a:xfrm rot="16200000">
              <a:off x="5987160" y="2471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9" name="CustomShape 7"/>
            <p:cNvSpPr/>
            <p:nvPr/>
          </p:nvSpPr>
          <p:spPr>
            <a:xfrm flipH="1">
              <a:off x="6220080" y="2676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0" name="CustomShape 8"/>
            <p:cNvSpPr/>
            <p:nvPr/>
          </p:nvSpPr>
          <p:spPr>
            <a:xfrm rot="16200000">
              <a:off x="6675480" y="1864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1" name="CustomShape 9"/>
            <p:cNvSpPr/>
            <p:nvPr/>
          </p:nvSpPr>
          <p:spPr>
            <a:xfrm flipH="1">
              <a:off x="6905880" y="2069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2" name="CustomShape 10"/>
            <p:cNvSpPr/>
            <p:nvPr/>
          </p:nvSpPr>
          <p:spPr>
            <a:xfrm rot="16200000">
              <a:off x="6861240" y="2480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3" name="CustomShape 11"/>
            <p:cNvSpPr/>
            <p:nvPr/>
          </p:nvSpPr>
          <p:spPr>
            <a:xfrm flipH="1">
              <a:off x="7963200" y="2692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4" name="CustomShape 12"/>
            <p:cNvSpPr/>
            <p:nvPr/>
          </p:nvSpPr>
          <p:spPr>
            <a:xfrm flipH="1">
              <a:off x="8142840" y="33087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5" name="CustomShape 13"/>
            <p:cNvSpPr/>
            <p:nvPr/>
          </p:nvSpPr>
          <p:spPr>
            <a:xfrm rot="16200000">
              <a:off x="7047720" y="30974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6" name="CustomShape 14"/>
            <p:cNvSpPr/>
            <p:nvPr/>
          </p:nvSpPr>
          <p:spPr>
            <a:xfrm flipH="1">
              <a:off x="7274520" y="33026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7" name="CustomShape 15"/>
            <p:cNvSpPr/>
            <p:nvPr/>
          </p:nvSpPr>
          <p:spPr>
            <a:xfrm rot="16200000">
              <a:off x="7227360" y="37130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78" name="CustomShape 16"/>
            <p:cNvSpPr/>
            <p:nvPr/>
          </p:nvSpPr>
          <p:spPr>
            <a:xfrm flipH="1">
              <a:off x="7460280" y="391824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9" name="CustomShape 17"/>
            <p:cNvSpPr/>
            <p:nvPr/>
          </p:nvSpPr>
          <p:spPr>
            <a:xfrm rot="16200000">
              <a:off x="8102520" y="37209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0" name="CustomShape 18"/>
            <p:cNvSpPr/>
            <p:nvPr/>
          </p:nvSpPr>
          <p:spPr>
            <a:xfrm flipH="1">
              <a:off x="8332200" y="392580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1" name="CustomShape 19"/>
            <p:cNvSpPr/>
            <p:nvPr/>
          </p:nvSpPr>
          <p:spPr>
            <a:xfrm rot="16200000">
              <a:off x="8288280" y="4336560"/>
              <a:ext cx="806400" cy="8064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6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6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z pour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éditer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le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format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du 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texte-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78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 rot="5400000">
            <a:off x="7502760" y="0"/>
            <a:ext cx="1641240" cy="16412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89" name="Group 2"/>
          <p:cNvGrpSpPr/>
          <p:nvPr/>
        </p:nvGrpSpPr>
        <p:grpSpPr>
          <a:xfrm>
            <a:off x="-2160" y="4680"/>
            <a:ext cx="5153400" cy="5131800"/>
            <a:chOff x="-2160" y="4680"/>
            <a:chExt cx="5153400" cy="5131800"/>
          </a:xfrm>
        </p:grpSpPr>
        <p:sp>
          <p:nvSpPr>
            <p:cNvPr id="90" name="CustomShape 3"/>
            <p:cNvSpPr/>
            <p:nvPr/>
          </p:nvSpPr>
          <p:spPr>
            <a:xfrm rot="16200000">
              <a:off x="9720" y="-5040"/>
              <a:ext cx="5131800" cy="515124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CustomShape 4"/>
            <p:cNvSpPr/>
            <p:nvPr/>
          </p:nvSpPr>
          <p:spPr>
            <a:xfrm rot="16200000">
              <a:off x="5040" y="1137240"/>
              <a:ext cx="3979800" cy="39945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CustomShape 5"/>
            <p:cNvSpPr/>
            <p:nvPr/>
          </p:nvSpPr>
          <p:spPr>
            <a:xfrm rot="16200000">
              <a:off x="5760" y="360"/>
              <a:ext cx="2288880" cy="229752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CustomShape 6"/>
            <p:cNvSpPr/>
            <p:nvPr/>
          </p:nvSpPr>
          <p:spPr>
            <a:xfrm flipH="1">
              <a:off x="650520" y="588240"/>
              <a:ext cx="2297520" cy="22888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fr-FR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ropemporium.com/" TargetMode="External"/><Relationship Id="rId2" Type="http://schemas.openxmlformats.org/officeDocument/2006/relationships/hyperlink" Target="https://www.root-me.org/fr/Challenges/App-Systeme/" TargetMode="External"/><Relationship Id="rId3" Type="http://schemas.openxmlformats.org/officeDocument/2006/relationships/hyperlink" Target="https://tryhackme.com/r/room/pwn101" TargetMode="External"/><Relationship Id="rId4" Type="http://schemas.openxmlformats.org/officeDocument/2006/relationships/hyperlink" Target="https://hackropole.fr/fr/pwn/" TargetMode="External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/>
          <p:nvPr/>
        </p:nvSpPr>
        <p:spPr>
          <a:xfrm>
            <a:off x="3084480" y="1260000"/>
            <a:ext cx="5015160" cy="15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40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binaire</a:t>
            </a:r>
            <a:endParaRPr b="0" lang="fr-FR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7" name="CustomShape 2"/>
          <p:cNvSpPr/>
          <p:nvPr/>
        </p:nvSpPr>
        <p:spPr>
          <a:xfrm>
            <a:off x="7837560" y="4825080"/>
            <a:ext cx="156168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5680" bIns="175680" anchor="t"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fr-FR" sz="1010" spc="-1" strike="noStrike">
                <a:solidFill>
                  <a:srgbClr val="ffffff"/>
                </a:solidFill>
                <a:latin typeface="Lato"/>
                <a:ea typeface="Lato"/>
              </a:rPr>
              <a:t>Jean V.</a:t>
            </a:r>
            <a:endParaRPr b="0" lang="fr-FR" sz="10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CustomShape 1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5" name="CustomShape 14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Execution de code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Utilisation d’un shellcode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Exécution du shellcode dans la stack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https://shell-storm.org/shellcode/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>
            <a:off x="2520000" y="2125800"/>
            <a:ext cx="4859280" cy="9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Contre mesure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Rendre la stack non exécutable, bit NX (activé par défaut).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Noto Sans CJK SC"/>
              </a:rPr>
              <a:t>Activer l’ASLR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CustomShape 2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9" name="CustomShape 24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Formats string bug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Printf("%s", var) vs printf(var)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2520000" y="2125800"/>
            <a:ext cx="4859280" cy="99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2" name="" descr=""/>
          <p:cNvPicPr/>
          <p:nvPr/>
        </p:nvPicPr>
        <p:blipFill>
          <a:blip r:embed="rId1"/>
          <a:stretch/>
        </p:blipFill>
        <p:spPr>
          <a:xfrm>
            <a:off x="0" y="1640160"/>
            <a:ext cx="2774160" cy="2319840"/>
          </a:xfrm>
          <a:prstGeom prst="rect">
            <a:avLst/>
          </a:prstGeom>
          <a:ln w="0">
            <a:noFill/>
          </a:ln>
        </p:spPr>
      </p:pic>
      <p:pic>
        <p:nvPicPr>
          <p:cNvPr id="963" name="" descr=""/>
          <p:cNvPicPr/>
          <p:nvPr/>
        </p:nvPicPr>
        <p:blipFill>
          <a:blip r:embed="rId2"/>
          <a:stretch/>
        </p:blipFill>
        <p:spPr>
          <a:xfrm>
            <a:off x="2880000" y="1692000"/>
            <a:ext cx="3104280" cy="828000"/>
          </a:xfrm>
          <a:prstGeom prst="rect">
            <a:avLst/>
          </a:prstGeom>
          <a:ln w="0">
            <a:noFill/>
          </a:ln>
        </p:spPr>
      </p:pic>
      <p:sp>
        <p:nvSpPr>
          <p:cNvPr id="964" name=""/>
          <p:cNvSpPr/>
          <p:nvPr/>
        </p:nvSpPr>
        <p:spPr>
          <a:xfrm>
            <a:off x="3240000" y="2966400"/>
            <a:ext cx="558000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Dans printf(var), %p sera interprété comme un format et non comme une chaîne à afficher.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 le sommet de la stack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2160000" y="4320000"/>
            <a:ext cx="558000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Bypass ASLR et PIE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CustomShape 15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7" name="CustomShape 16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Exploitation de la libc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8" name=""/>
          <p:cNvSpPr/>
          <p:nvPr/>
        </p:nvSpPr>
        <p:spPr>
          <a:xfrm>
            <a:off x="2700000" y="837720"/>
            <a:ext cx="431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Exploiter la libc pour appeler les fonctions qu’on veut.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Bypass NX et ASLR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9" name=""/>
          <p:cNvSpPr/>
          <p:nvPr/>
        </p:nvSpPr>
        <p:spPr>
          <a:xfrm>
            <a:off x="540000" y="2277720"/>
            <a:ext cx="79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Idée : trouver l’adresse de system dans la libc et faire un call avec les bon arguments ( ex : system(‘/bin/bash’))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0" name=""/>
          <p:cNvSpPr/>
          <p:nvPr/>
        </p:nvSpPr>
        <p:spPr>
          <a:xfrm>
            <a:off x="720000" y="3240000"/>
            <a:ext cx="629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Problème : Ne fonctionne pas si c’est compilé en static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CustomShape 17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2" name="CustomShape 18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Ressources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720000" y="1573200"/>
            <a:ext cx="7920000" cy="274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ROP Emporium :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  <a:hlinkClick r:id="rId1"/>
              </a:rPr>
              <a:t>https://ropemporium.com/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Root Me - App - Système :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  <a:hlinkClick r:id="rId2"/>
              </a:rPr>
              <a:t>https://www.root-me.org/fr/Challenges/App-Systeme/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TryHackMe PWN101 :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  <a:hlinkClick r:id="rId3"/>
              </a:rPr>
              <a:t>https://tryhackme.com/r/room/pwn101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Hackropole - pwn :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  <a:hlinkClick r:id="rId4"/>
              </a:rPr>
              <a:t>https://hackropole.fr/fr/pwn/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720000" y="3240000"/>
            <a:ext cx="629928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CustomShape 1"/>
          <p:cNvSpPr/>
          <p:nvPr/>
        </p:nvSpPr>
        <p:spPr>
          <a:xfrm flipH="1">
            <a:off x="3456000" y="2167200"/>
            <a:ext cx="30088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Lato"/>
                <a:ea typeface="Lato"/>
              </a:rPr>
              <a:t>\ Faites des CTF /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CustomShape 1"/>
          <p:cNvSpPr/>
          <p:nvPr/>
        </p:nvSpPr>
        <p:spPr>
          <a:xfrm>
            <a:off x="1017360" y="344160"/>
            <a:ext cx="3747240" cy="5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9" name="CustomShape 2"/>
          <p:cNvSpPr/>
          <p:nvPr/>
        </p:nvSpPr>
        <p:spPr>
          <a:xfrm>
            <a:off x="1077480" y="870120"/>
            <a:ext cx="6175440" cy="80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  <a:p>
            <a:pPr algn="just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0" name="CustomShape 3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C’est quoi l’exploitation de binaire ?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1" name="CustomShape 4"/>
          <p:cNvSpPr/>
          <p:nvPr/>
        </p:nvSpPr>
        <p:spPr>
          <a:xfrm>
            <a:off x="1297440" y="1424520"/>
            <a:ext cx="69336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2" name=""/>
          <p:cNvSpPr/>
          <p:nvPr/>
        </p:nvSpPr>
        <p:spPr>
          <a:xfrm>
            <a:off x="1980000" y="1620000"/>
            <a:ext cx="55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Manipuler et moddifier l’exécution d’un binaire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720000" y="2340000"/>
            <a:ext cx="683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Exemple :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Binaire ls : llist directory contents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Binaire ls exploiter : list directory contents + exec rm -rf *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Sommaire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1297440" y="1424520"/>
            <a:ext cx="693360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Rappel Binnaire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  <a:p>
            <a:pPr marL="457200" indent="-309600">
              <a:lnSpc>
                <a:spcPct val="200000"/>
              </a:lnSpc>
              <a:buClr>
                <a:srgbClr val="ffffff"/>
              </a:buClr>
              <a:buFont typeface="Lato"/>
              <a:buAutoNum type="romanUcPeriod"/>
              <a:tabLst>
                <a:tab algn="l" pos="0"/>
              </a:tabLst>
            </a:pPr>
            <a:r>
              <a:rPr b="0" lang="fr-FR" sz="1300" spc="-1" strike="noStrike">
                <a:solidFill>
                  <a:srgbClr val="ffffff"/>
                </a:solidFill>
                <a:latin typeface="Lato"/>
                <a:ea typeface="Lato"/>
              </a:rPr>
              <a:t>Buffer overflow</a:t>
            </a:r>
            <a:endParaRPr b="0" lang="fr-FR" sz="1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823680" y="205308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CustomShape 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rmAutofit fontScale="87222"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8" name="CustomShape 5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I. Rappel binaire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9" name=""/>
          <p:cNvSpPr/>
          <p:nvPr/>
        </p:nvSpPr>
        <p:spPr>
          <a:xfrm>
            <a:off x="2700000" y="1197720"/>
            <a:ext cx="41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Langage machine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x86/x86_64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0" name=""/>
          <p:cNvSpPr/>
          <p:nvPr/>
        </p:nvSpPr>
        <p:spPr>
          <a:xfrm>
            <a:off x="360000" y="2278080"/>
            <a:ext cx="413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rip/eip : instruction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rsp/esp : stack pointer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1" name=""/>
          <p:cNvSpPr/>
          <p:nvPr/>
        </p:nvSpPr>
        <p:spPr>
          <a:xfrm>
            <a:off x="360000" y="3178440"/>
            <a:ext cx="774000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Gdb: debugger linux https://darkdust.net/files/GDB%20Cheat%20Sheet.pdf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6"/>
          <p:cNvSpPr/>
          <p:nvPr/>
        </p:nvSpPr>
        <p:spPr>
          <a:xfrm>
            <a:off x="823680" y="205308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overflow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7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14" name="CustomShape 8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 </a:t>
            </a: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II. Buffer overlow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5" name=""/>
          <p:cNvSpPr/>
          <p:nvPr/>
        </p:nvSpPr>
        <p:spPr>
          <a:xfrm>
            <a:off x="1980000" y="900000"/>
            <a:ext cx="4139280" cy="7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Principe : déborder un buffer.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Exemple :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6" name="" descr=""/>
          <p:cNvPicPr/>
          <p:nvPr/>
        </p:nvPicPr>
        <p:blipFill>
          <a:blip r:embed="rId1"/>
          <a:stretch/>
        </p:blipFill>
        <p:spPr>
          <a:xfrm>
            <a:off x="433440" y="3208680"/>
            <a:ext cx="2265840" cy="570600"/>
          </a:xfrm>
          <a:prstGeom prst="rect">
            <a:avLst/>
          </a:prstGeom>
          <a:ln w="0">
            <a:noFill/>
          </a:ln>
        </p:spPr>
      </p:pic>
      <p:sp>
        <p:nvSpPr>
          <p:cNvPr id="917" name=""/>
          <p:cNvSpPr/>
          <p:nvPr/>
        </p:nvSpPr>
        <p:spPr>
          <a:xfrm>
            <a:off x="3420000" y="1800000"/>
            <a:ext cx="1259280" cy="21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3060000" y="1440000"/>
            <a:ext cx="30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Stack avant toto[4] =’B’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3420000" y="180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3420000" y="216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4860000" y="180000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4860000" y="216000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6660000" y="1440000"/>
            <a:ext cx="143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Stack après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4" name=""/>
          <p:cNvSpPr/>
          <p:nvPr/>
        </p:nvSpPr>
        <p:spPr>
          <a:xfrm>
            <a:off x="6660000" y="1800000"/>
            <a:ext cx="1259280" cy="21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660000" y="180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6660000" y="2160000"/>
            <a:ext cx="125928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buf\0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7" name=""/>
          <p:cNvSpPr/>
          <p:nvPr/>
        </p:nvSpPr>
        <p:spPr>
          <a:xfrm>
            <a:off x="8100000" y="181368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8100000" y="2173680"/>
            <a:ext cx="89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3420000" y="4001760"/>
            <a:ext cx="161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b’ : @0x8ff0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u’ : @0x8ff1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f’  : @0x8ff2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f’  : @0x8ff3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4860000" y="4002120"/>
            <a:ext cx="161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‘</a:t>
            </a: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A’ : @0x8ff4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6480000" y="4029480"/>
            <a:ext cx="21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Noto Sans CJK SC"/>
              </a:rPr>
              <a:t>toto+4 = 0x8ff4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2" name="" descr=""/>
          <p:cNvPicPr/>
          <p:nvPr/>
        </p:nvPicPr>
        <p:blipFill>
          <a:blip r:embed="rId2"/>
          <a:stretch/>
        </p:blipFill>
        <p:spPr>
          <a:xfrm>
            <a:off x="360000" y="1914480"/>
            <a:ext cx="1799280" cy="114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9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4" name=""/>
          <p:cNvSpPr/>
          <p:nvPr/>
        </p:nvSpPr>
        <p:spPr>
          <a:xfrm>
            <a:off x="1620000" y="900000"/>
            <a:ext cx="6660000" cy="14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Registre eip : Instruction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Registre esp : stcak pointer.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Quand on sort d’une fonction *esp=eip, soit return value_at_esp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DejaVu Sans"/>
              </a:rPr>
              <a:t>Objectif : overflow esp, puis return</a:t>
            </a: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5" name="CustomShape 10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CustomShape 11"/>
          <p:cNvSpPr/>
          <p:nvPr/>
        </p:nvSpPr>
        <p:spPr>
          <a:xfrm>
            <a:off x="1297440" y="393840"/>
            <a:ext cx="703656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7" name="CustomShape 12"/>
          <p:cNvSpPr/>
          <p:nvPr/>
        </p:nvSpPr>
        <p:spPr>
          <a:xfrm>
            <a:off x="2880000" y="-360000"/>
            <a:ext cx="45846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fr-FR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Contrôle de l’exécution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1080000" y="1440000"/>
            <a:ext cx="2099160" cy="28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1080000" y="144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5040000" y="1440000"/>
            <a:ext cx="89928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esp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180000" y="2880000"/>
            <a:ext cx="8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2130120" y="18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3" name=""/>
          <p:cNvSpPr/>
          <p:nvPr/>
        </p:nvSpPr>
        <p:spPr>
          <a:xfrm rot="5400000">
            <a:off x="1793880" y="2346840"/>
            <a:ext cx="10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200" spc="-1" strike="noStrike">
                <a:solidFill>
                  <a:srgbClr val="000000"/>
                </a:solidFill>
                <a:latin typeface="Arial"/>
                <a:ea typeface="DejaVu Sans"/>
              </a:rPr>
              <a:t>esp+0x14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1080000" y="288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Retrun addr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1980000" y="3240000"/>
            <a:ext cx="12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5940000" y="1440000"/>
            <a:ext cx="2099160" cy="287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5940000" y="144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BBBB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5940000" y="2880000"/>
            <a:ext cx="2099160" cy="359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AA...AA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6840000" y="3240000"/>
            <a:ext cx="12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5040000" y="2817720"/>
            <a:ext cx="89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buf → 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1260000" y="1093680"/>
            <a:ext cx="19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Avant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6300000" y="1080000"/>
            <a:ext cx="197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Après gets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480000" y="2173680"/>
            <a:ext cx="161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AA...AA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cp:lastPrinted>2022-01-22T21:32:56Z</cp:lastPrinted>
  <dcterms:modified xsi:type="dcterms:W3CDTF">2025-03-24T14:43:26Z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