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2000" spc="-1" strike="noStrike">
                <a:latin typeface="Arial"/>
              </a:rPr>
              <a:t>Cliqu</a:t>
            </a:r>
            <a:r>
              <a:rPr b="0" lang="fr-FR" sz="2000" spc="-1" strike="noStrike">
                <a:latin typeface="Arial"/>
              </a:rPr>
              <a:t>ez </a:t>
            </a:r>
            <a:r>
              <a:rPr b="0" lang="fr-FR" sz="2000" spc="-1" strike="noStrike">
                <a:latin typeface="Arial"/>
              </a:rPr>
              <a:t>pou</a:t>
            </a:r>
            <a:r>
              <a:rPr b="0" lang="fr-FR" sz="2000" spc="-1" strike="noStrike">
                <a:latin typeface="Arial"/>
              </a:rPr>
              <a:t>r </a:t>
            </a:r>
            <a:r>
              <a:rPr b="0" lang="fr-FR" sz="2000" spc="-1" strike="noStrike">
                <a:latin typeface="Arial"/>
              </a:rPr>
              <a:t>mod</a:t>
            </a:r>
            <a:r>
              <a:rPr b="0" lang="fr-FR" sz="2000" spc="-1" strike="noStrike">
                <a:latin typeface="Arial"/>
              </a:rPr>
              <a:t>ifier </a:t>
            </a:r>
            <a:r>
              <a:rPr b="0" lang="fr-FR" sz="2000" spc="-1" strike="noStrike">
                <a:latin typeface="Arial"/>
              </a:rPr>
              <a:t>le </a:t>
            </a:r>
            <a:r>
              <a:rPr b="0" lang="fr-FR" sz="2000" spc="-1" strike="noStrike">
                <a:latin typeface="Arial"/>
              </a:rPr>
              <a:t>for</a:t>
            </a:r>
            <a:r>
              <a:rPr b="0" lang="fr-FR" sz="2000" spc="-1" strike="noStrike">
                <a:latin typeface="Arial"/>
              </a:rPr>
              <a:t>mat </a:t>
            </a:r>
            <a:r>
              <a:rPr b="0" lang="fr-FR" sz="2000" spc="-1" strike="noStrike">
                <a:latin typeface="Arial"/>
              </a:rPr>
              <a:t>des </a:t>
            </a:r>
            <a:r>
              <a:rPr b="0" lang="fr-FR" sz="2000" spc="-1" strike="noStrike">
                <a:latin typeface="Arial"/>
              </a:rPr>
              <a:t>not</a:t>
            </a:r>
            <a:r>
              <a:rPr b="0" lang="fr-FR" sz="2000" spc="-1" strike="noStrike">
                <a:latin typeface="Arial"/>
              </a:rPr>
              <a:t>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fr-FR" sz="1400" spc="-1" strike="noStrike">
                <a:latin typeface="Times New Roman"/>
              </a:defRPr>
            </a:lvl1pPr>
          </a:lstStyle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fr-F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8FF2F10-046E-44A8-892B-C2CBA0E864ED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Notes Analyse statique: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Ghidra (by NSA) environ = IDA pro payant désassembleur,décompilateur: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Plutôt que de lire l'assembleur dans gdb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fil d'exécution (graphique) aussi disponible dans radare et IDA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reconstitution d'un code à peu près potable en c (apprendre à comprendre les difficultés de décompilation pour mieux lire ex: tailles des registres, optimisation (ex *5 &gt;&gt; 2 + 1, compter le nbr de bits : fonction incompréhensible)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le nom des variables / fonctions pour s'y retrouver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l'adresse virtuelle de base pour correspondance avec gdb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pleins de fonctionnalités à découvrir (goto, search reference, disassemble, create fonction...)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Pleins d'autres choses à apprendre les binaire packed, les VM dans des VM, les reverse qui cachent de la crypto, les dll windows, les chall ARM, l'étude du fonctionnement de virus info, ... 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statique : malware / programme suspect, programme très lent, programme immense dont on veut juste se concentrer sur une feature =&gt; break dessus après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dynamique : petits programmes qui font 1 / 2 fonctions, programmes qui ont des comportement que tu veux pas essayer de reproduire (ex. crypto du futur)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Plus utile dans les langages non natifs où on a pas de bon debugger (Java, Python) (.NET je crois y a des debuggers mais tout le monde utilise juste ILSpy)</a:t>
            </a:r>
            <a:endParaRPr b="0" lang="fr-FR" sz="1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3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Aussi du côté red hat : contrefaçon de programme =&gt; la loi française focus la dessus et interdit le reverse engineering en général de technologies propriétaires, sauf dans un but d’interopérabilité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1 - Windows 32bits 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latin typeface="Arial"/>
              </a:rPr>
              <a:t>3- Image =&gt; tt type de fichier</a:t>
            </a:r>
            <a:endParaRPr b="0" lang="fr-F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2040" y="0"/>
            <a:ext cx="1641960" cy="164196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-1440" y="3960"/>
            <a:ext cx="5153400" cy="5132520"/>
            <a:chOff x="-1440" y="3960"/>
            <a:chExt cx="5153400" cy="513252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5760"/>
              <a:ext cx="5132520" cy="51519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5760" y="1136520"/>
              <a:ext cx="3980520" cy="399528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360"/>
              <a:ext cx="2289600" cy="22982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1240" y="588240"/>
              <a:ext cx="2298240" cy="22896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</a:t>
            </a:r>
            <a:r>
              <a:rPr b="0" lang="fr-FR" sz="4400" spc="-1" strike="noStrike">
                <a:latin typeface="Arial"/>
              </a:rPr>
              <a:t>éditer le format </a:t>
            </a:r>
            <a:r>
              <a:rPr b="0" lang="fr-FR" sz="4400" spc="-1" strike="noStrike">
                <a:latin typeface="Arial"/>
              </a:rPr>
              <a:t>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382680"/>
            <a:ext cx="1034640" cy="1013040"/>
            <a:chOff x="0" y="382680"/>
            <a:chExt cx="1034640" cy="1013040"/>
          </a:xfrm>
        </p:grpSpPr>
        <p:sp>
          <p:nvSpPr>
            <p:cNvPr id="45" name="CustomShape 2"/>
            <p:cNvSpPr/>
            <p:nvPr/>
          </p:nvSpPr>
          <p:spPr>
            <a:xfrm rot="16200000">
              <a:off x="0" y="38268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 flipH="1">
              <a:off x="227520" y="58860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1"/>
          <p:cNvGrpSpPr/>
          <p:nvPr/>
        </p:nvGrpSpPr>
        <p:grpSpPr>
          <a:xfrm>
            <a:off x="0" y="4130640"/>
            <a:ext cx="695520" cy="680760"/>
            <a:chOff x="0" y="4130640"/>
            <a:chExt cx="695520" cy="680760"/>
          </a:xfrm>
        </p:grpSpPr>
        <p:sp>
          <p:nvSpPr>
            <p:cNvPr id="86" name="CustomShape 2"/>
            <p:cNvSpPr/>
            <p:nvPr/>
          </p:nvSpPr>
          <p:spPr>
            <a:xfrm rot="16200000">
              <a:off x="0" y="4130640"/>
              <a:ext cx="542880" cy="5428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3"/>
            <p:cNvSpPr/>
            <p:nvPr/>
          </p:nvSpPr>
          <p:spPr>
            <a:xfrm flipH="1">
              <a:off x="152640" y="4268520"/>
              <a:ext cx="542880" cy="5428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éditer </a:t>
            </a:r>
            <a:r>
              <a:rPr b="0" lang="fr-FR" sz="4400" spc="-1" strike="noStrike">
                <a:latin typeface="Arial"/>
              </a:rPr>
              <a:t>le </a:t>
            </a:r>
            <a:r>
              <a:rPr b="0" lang="fr-FR" sz="4400" spc="-1" strike="noStrike">
                <a:latin typeface="Arial"/>
              </a:rPr>
              <a:t>format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"/>
          <p:cNvGrpSpPr/>
          <p:nvPr/>
        </p:nvGrpSpPr>
        <p:grpSpPr>
          <a:xfrm>
            <a:off x="4406760" y="-1440"/>
            <a:ext cx="4735800" cy="5144400"/>
            <a:chOff x="4406760" y="-1440"/>
            <a:chExt cx="4735800" cy="5144400"/>
          </a:xfrm>
        </p:grpSpPr>
        <p:sp>
          <p:nvSpPr>
            <p:cNvPr id="127" name="CustomShape 2"/>
            <p:cNvSpPr/>
            <p:nvPr/>
          </p:nvSpPr>
          <p:spPr>
            <a:xfrm rot="5400000">
              <a:off x="4408200" y="-1800"/>
              <a:ext cx="4732200" cy="47358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"/>
            <p:cNvSpPr/>
            <p:nvPr/>
          </p:nvSpPr>
          <p:spPr>
            <a:xfrm rot="5400000">
              <a:off x="4842720" y="3960"/>
              <a:ext cx="4296240" cy="428508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4"/>
            <p:cNvSpPr/>
            <p:nvPr/>
          </p:nvSpPr>
          <p:spPr>
            <a:xfrm rot="16200000">
              <a:off x="5618520" y="12380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5"/>
            <p:cNvSpPr/>
            <p:nvPr/>
          </p:nvSpPr>
          <p:spPr>
            <a:xfrm flipH="1">
              <a:off x="5848560" y="144396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6"/>
            <p:cNvSpPr/>
            <p:nvPr/>
          </p:nvSpPr>
          <p:spPr>
            <a:xfrm rot="16200000">
              <a:off x="5987160" y="24710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7"/>
            <p:cNvSpPr/>
            <p:nvPr/>
          </p:nvSpPr>
          <p:spPr>
            <a:xfrm flipH="1">
              <a:off x="6220800" y="267696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8"/>
            <p:cNvSpPr/>
            <p:nvPr/>
          </p:nvSpPr>
          <p:spPr>
            <a:xfrm rot="16200000">
              <a:off x="6675480" y="186372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9"/>
            <p:cNvSpPr/>
            <p:nvPr/>
          </p:nvSpPr>
          <p:spPr>
            <a:xfrm flipH="1">
              <a:off x="6906600" y="20696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0"/>
            <p:cNvSpPr/>
            <p:nvPr/>
          </p:nvSpPr>
          <p:spPr>
            <a:xfrm rot="16200000">
              <a:off x="6861240" y="247932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11"/>
            <p:cNvSpPr/>
            <p:nvPr/>
          </p:nvSpPr>
          <p:spPr>
            <a:xfrm flipH="1">
              <a:off x="7963920" y="269280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2"/>
            <p:cNvSpPr/>
            <p:nvPr/>
          </p:nvSpPr>
          <p:spPr>
            <a:xfrm flipH="1">
              <a:off x="8143560" y="330876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13"/>
            <p:cNvSpPr/>
            <p:nvPr/>
          </p:nvSpPr>
          <p:spPr>
            <a:xfrm rot="16200000">
              <a:off x="7047720" y="309672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"/>
            <p:cNvSpPr/>
            <p:nvPr/>
          </p:nvSpPr>
          <p:spPr>
            <a:xfrm flipH="1">
              <a:off x="7275240" y="33026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5"/>
            <p:cNvSpPr/>
            <p:nvPr/>
          </p:nvSpPr>
          <p:spPr>
            <a:xfrm rot="16200000">
              <a:off x="7227360" y="371232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6"/>
            <p:cNvSpPr/>
            <p:nvPr/>
          </p:nvSpPr>
          <p:spPr>
            <a:xfrm flipH="1">
              <a:off x="7461000" y="39182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7"/>
            <p:cNvSpPr/>
            <p:nvPr/>
          </p:nvSpPr>
          <p:spPr>
            <a:xfrm rot="16200000">
              <a:off x="8102520" y="37202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8"/>
            <p:cNvSpPr/>
            <p:nvPr/>
          </p:nvSpPr>
          <p:spPr>
            <a:xfrm flipH="1">
              <a:off x="8332920" y="392580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9"/>
            <p:cNvSpPr/>
            <p:nvPr/>
          </p:nvSpPr>
          <p:spPr>
            <a:xfrm rot="16200000">
              <a:off x="8288280" y="43358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</a:t>
            </a:r>
            <a:r>
              <a:rPr b="0" lang="fr-FR" sz="4400" spc="-1" strike="noStrike">
                <a:latin typeface="Arial"/>
              </a:rPr>
              <a:t>pour </a:t>
            </a:r>
            <a:r>
              <a:rPr b="0" lang="fr-FR" sz="4400" spc="-1" strike="noStrike">
                <a:latin typeface="Arial"/>
              </a:rPr>
              <a:t>éditer </a:t>
            </a:r>
            <a:r>
              <a:rPr b="0" lang="fr-FR" sz="4400" spc="-1" strike="noStrike">
                <a:latin typeface="Arial"/>
              </a:rPr>
              <a:t>le </a:t>
            </a:r>
            <a:r>
              <a:rPr b="0" lang="fr-FR" sz="4400" spc="-1" strike="noStrike">
                <a:latin typeface="Arial"/>
              </a:rPr>
              <a:t>format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"/>
          <p:cNvGrpSpPr/>
          <p:nvPr/>
        </p:nvGrpSpPr>
        <p:grpSpPr>
          <a:xfrm>
            <a:off x="4406760" y="-1440"/>
            <a:ext cx="4735800" cy="5144400"/>
            <a:chOff x="4406760" y="-1440"/>
            <a:chExt cx="4735800" cy="5144400"/>
          </a:xfrm>
        </p:grpSpPr>
        <p:sp>
          <p:nvSpPr>
            <p:cNvPr id="184" name="CustomShape 2"/>
            <p:cNvSpPr/>
            <p:nvPr/>
          </p:nvSpPr>
          <p:spPr>
            <a:xfrm rot="5400000">
              <a:off x="4408200" y="-1800"/>
              <a:ext cx="4732200" cy="47358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3"/>
            <p:cNvSpPr/>
            <p:nvPr/>
          </p:nvSpPr>
          <p:spPr>
            <a:xfrm rot="5400000">
              <a:off x="4842720" y="3960"/>
              <a:ext cx="4296240" cy="428508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4"/>
            <p:cNvSpPr/>
            <p:nvPr/>
          </p:nvSpPr>
          <p:spPr>
            <a:xfrm rot="16200000">
              <a:off x="5618520" y="12380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5"/>
            <p:cNvSpPr/>
            <p:nvPr/>
          </p:nvSpPr>
          <p:spPr>
            <a:xfrm flipH="1">
              <a:off x="5848560" y="144396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6"/>
            <p:cNvSpPr/>
            <p:nvPr/>
          </p:nvSpPr>
          <p:spPr>
            <a:xfrm rot="16200000">
              <a:off x="5987160" y="24710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7"/>
            <p:cNvSpPr/>
            <p:nvPr/>
          </p:nvSpPr>
          <p:spPr>
            <a:xfrm flipH="1">
              <a:off x="6220800" y="267696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8"/>
            <p:cNvSpPr/>
            <p:nvPr/>
          </p:nvSpPr>
          <p:spPr>
            <a:xfrm rot="16200000">
              <a:off x="6675480" y="186372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9"/>
            <p:cNvSpPr/>
            <p:nvPr/>
          </p:nvSpPr>
          <p:spPr>
            <a:xfrm flipH="1">
              <a:off x="6906600" y="20696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0"/>
            <p:cNvSpPr/>
            <p:nvPr/>
          </p:nvSpPr>
          <p:spPr>
            <a:xfrm rot="16200000">
              <a:off x="6861240" y="247932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1"/>
            <p:cNvSpPr/>
            <p:nvPr/>
          </p:nvSpPr>
          <p:spPr>
            <a:xfrm flipH="1">
              <a:off x="7963920" y="269280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2"/>
            <p:cNvSpPr/>
            <p:nvPr/>
          </p:nvSpPr>
          <p:spPr>
            <a:xfrm flipH="1">
              <a:off x="8143560" y="330876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13"/>
            <p:cNvSpPr/>
            <p:nvPr/>
          </p:nvSpPr>
          <p:spPr>
            <a:xfrm rot="16200000">
              <a:off x="7047720" y="309672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4"/>
            <p:cNvSpPr/>
            <p:nvPr/>
          </p:nvSpPr>
          <p:spPr>
            <a:xfrm flipH="1">
              <a:off x="7275240" y="33026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5"/>
            <p:cNvSpPr/>
            <p:nvPr/>
          </p:nvSpPr>
          <p:spPr>
            <a:xfrm rot="16200000">
              <a:off x="7227360" y="371232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6"/>
            <p:cNvSpPr/>
            <p:nvPr/>
          </p:nvSpPr>
          <p:spPr>
            <a:xfrm flipH="1">
              <a:off x="7461000" y="39182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7"/>
            <p:cNvSpPr/>
            <p:nvPr/>
          </p:nvSpPr>
          <p:spPr>
            <a:xfrm rot="16200000">
              <a:off x="8102520" y="37202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8"/>
            <p:cNvSpPr/>
            <p:nvPr/>
          </p:nvSpPr>
          <p:spPr>
            <a:xfrm flipH="1">
              <a:off x="8332920" y="392580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9"/>
            <p:cNvSpPr/>
            <p:nvPr/>
          </p:nvSpPr>
          <p:spPr>
            <a:xfrm rot="16200000">
              <a:off x="8288280" y="4335840"/>
              <a:ext cx="807120" cy="8071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Cliquez pour </a:t>
            </a:r>
            <a:r>
              <a:rPr b="0" lang="fr-FR" sz="4400" spc="-1" strike="noStrike">
                <a:latin typeface="Arial"/>
              </a:rPr>
              <a:t>éditer le format </a:t>
            </a:r>
            <a:r>
              <a:rPr b="0" lang="fr-FR" sz="4400" spc="-1" strike="noStrike">
                <a:latin typeface="Arial"/>
              </a:rPr>
              <a:t>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2961000" y="425880"/>
            <a:ext cx="5015880" cy="15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Exploitation de binaire</a:t>
            </a:r>
            <a:endParaRPr b="0" lang="fr-FR" sz="4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7837560" y="4825080"/>
            <a:ext cx="156240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2880" bIns="18288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fr-FR" sz="1010" spc="-1" strike="noStrike">
                <a:solidFill>
                  <a:srgbClr val="ffffff"/>
                </a:solidFill>
                <a:latin typeface="Lato"/>
                <a:ea typeface="Lato"/>
              </a:rPr>
              <a:t>Jean V. et Julien C.</a:t>
            </a:r>
            <a:endParaRPr b="0" lang="fr-FR" sz="1010" spc="-1" strike="noStrike">
              <a:latin typeface="Arial"/>
            </a:endParaRPr>
          </a:p>
        </p:txBody>
      </p:sp>
      <p:pic>
        <p:nvPicPr>
          <p:cNvPr id="248" name="Google Shape;136;p13" descr=""/>
          <p:cNvPicPr/>
          <p:nvPr/>
        </p:nvPicPr>
        <p:blipFill>
          <a:blip r:embed="rId1"/>
          <a:stretch/>
        </p:blipFill>
        <p:spPr>
          <a:xfrm>
            <a:off x="4968000" y="2459160"/>
            <a:ext cx="2012760" cy="20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3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4"/>
          <p:cNvSpPr/>
          <p:nvPr/>
        </p:nvSpPr>
        <p:spPr>
          <a:xfrm>
            <a:off x="2880000" y="-36000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Execution de code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700000" y="837720"/>
            <a:ext cx="432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Utilisation d’un shellcode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Exécution du shellcode dans la stack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https://shell-storm.org/shellcode/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2520000" y="2125800"/>
            <a:ext cx="4860000" cy="99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600" spc="-1" strike="noStrike">
                <a:latin typeface="Arial"/>
              </a:rPr>
              <a:t>Contre mesure :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  <a:ea typeface="Noto Sans CJK SC"/>
              </a:rPr>
              <a:t>Rendre la stack non éxécutable, bit NX. </a:t>
            </a:r>
            <a:r>
              <a:rPr b="0" lang="fr-FR" sz="1600" spc="-1" strike="noStrike">
                <a:latin typeface="Arial"/>
              </a:rPr>
              <a:t>Activer de par défaut.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Activer l’ASLR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5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6"/>
          <p:cNvSpPr/>
          <p:nvPr/>
        </p:nvSpPr>
        <p:spPr>
          <a:xfrm>
            <a:off x="2880000" y="-36000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Exploitatio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n de la libc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2700000" y="837720"/>
            <a:ext cx="432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Exploiter la libc pour appeler les fonctions qu’on veut.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Bypass NX et ASLR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540000" y="2277720"/>
            <a:ext cx="79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600" spc="-1" strike="noStrike">
                <a:latin typeface="Arial"/>
              </a:rPr>
              <a:t>Idée : trouver l’adresse de system dans la libc et faire un call avec les bon arguments ( ex : system(‘/bin/bash’))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720000" y="3240000"/>
            <a:ext cx="63000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600" spc="-1" strike="noStrike">
                <a:latin typeface="Arial"/>
              </a:rPr>
              <a:t>Problème : Ne fonctionne pas si c’est compilé en static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7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8"/>
          <p:cNvSpPr/>
          <p:nvPr/>
        </p:nvSpPr>
        <p:spPr>
          <a:xfrm>
            <a:off x="2880000" y="-36000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ROP chain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098000" y="828000"/>
            <a:ext cx="7542000" cy="12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  <a:ea typeface="Noto Sans CJK SC"/>
              </a:rPr>
              <a:t>Dans la vraie vie </a:t>
            </a:r>
            <a:r>
              <a:rPr b="0" lang="fr-FR" sz="1600" spc="-1" strike="noStrike">
                <a:latin typeface="DejaVu Sans Mono"/>
                <a:ea typeface="Noto Sans CJK SC"/>
              </a:rPr>
              <a:t>system("/bin/sh")</a:t>
            </a:r>
            <a:r>
              <a:rPr b="0" lang="fr-FR" sz="1600" spc="-1" strike="noStrike">
                <a:latin typeface="Arial"/>
                <a:ea typeface="Noto Sans CJK SC"/>
              </a:rPr>
              <a:t> ça suffit pas. O</a:t>
            </a:r>
            <a:r>
              <a:rPr b="0" lang="fr-FR" sz="1600" spc="-1" strike="noStrike">
                <a:latin typeface="Arial"/>
              </a:rPr>
              <a:t>n veut pouvoir exécuter notre propre code.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On peut se débrouiller pour appeler </a:t>
            </a:r>
            <a:r>
              <a:rPr b="0" lang="fr-FR" sz="1600" spc="-1" strike="noStrike">
                <a:latin typeface="DejaVu Sans Mono"/>
              </a:rPr>
              <a:t>mmap(2)</a:t>
            </a:r>
            <a:r>
              <a:rPr b="0" lang="fr-FR" sz="1600" spc="-1" strike="noStrike">
                <a:latin typeface="Arial"/>
              </a:rPr>
              <a:t> et obtenir une zone RWX, écrire notre code dedans etc. Mais ce n’est pas toujours possible ( par exemple sous Darwin ou OpenBSD).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080000" y="2216880"/>
            <a:ext cx="64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On ne peux pas ajouter notre Code, mais on en a déjà le code src non ?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720000" y="2880000"/>
            <a:ext cx="738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200" spc="-1" strike="noStrike">
                <a:latin typeface="DejaVu Sans Mono"/>
              </a:rPr>
              <a:t>560abcae6000-560abcbc3000 r-xp 00002000 fe:02 24910884 /chall</a:t>
            </a:r>
            <a:endParaRPr b="0" lang="fr-FR" sz="1200" spc="-1" strike="noStrike">
              <a:latin typeface="Arial"/>
            </a:endParaRPr>
          </a:p>
          <a:p>
            <a:r>
              <a:rPr b="0" lang="fr-FR" sz="1200" spc="-1" strike="noStrike">
                <a:latin typeface="DejaVu Sans Mono"/>
              </a:rPr>
              <a:t>7fd08abd5000-7fd08ad2e000 r-xp 00028000 fe:02 21543255 /usr/lib/libc.so.6</a:t>
            </a:r>
            <a:endParaRPr b="0" lang="fr-FR" sz="1200" spc="-1" strike="noStrike">
              <a:latin typeface="Arial"/>
            </a:endParaRPr>
          </a:p>
          <a:p>
            <a:r>
              <a:rPr b="0" lang="fr-FR" sz="1200" spc="-1" strike="noStrike">
                <a:latin typeface="DejaVu Sans Mono"/>
              </a:rPr>
              <a:t>7fd08adbe000-7fd08ade4000 r-xp 00001000 fe:02 21543308 /usr/lib/ld-linux-x86-64.so.2</a:t>
            </a:r>
            <a:endParaRPr b="0" lang="fr-FR" sz="1200" spc="-1" strike="noStrike">
              <a:latin typeface="Arial"/>
            </a:endParaRPr>
          </a:p>
          <a:p>
            <a:r>
              <a:rPr b="0" lang="fr-FR" sz="1200" spc="-1" strike="noStrike">
                <a:latin typeface="DejaVu Sans Mono"/>
              </a:rPr>
              <a:t>7ffe36580000-7ffe36582000 r-xp 00000000 00:00 0        [vdso]</a:t>
            </a:r>
            <a:endParaRPr b="0" lang="fr-FR" sz="1200" spc="-1" strike="noStrike">
              <a:latin typeface="Arial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080000" y="4140000"/>
            <a:ext cx="64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Comment on peux éxécuter notre juste ce qu’on veut ?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9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0"/>
          <p:cNvSpPr/>
          <p:nvPr/>
        </p:nvSpPr>
        <p:spPr>
          <a:xfrm>
            <a:off x="2880000" y="-36000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68000"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ROP :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return-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orriented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program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ming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098000" y="828000"/>
            <a:ext cx="7542000" cy="118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On va « programmer » ce qu’on veut en utilisant des petits bout de codes qui existent déjà et finissent par un </a:t>
            </a:r>
            <a:r>
              <a:rPr b="0" lang="fr-FR" sz="1600" spc="-1" strike="noStrike">
                <a:latin typeface="DejaVu Sans Mono"/>
              </a:rPr>
              <a:t>ret</a:t>
            </a:r>
            <a:r>
              <a:rPr b="0" lang="fr-FR" sz="1600" spc="-1" strike="noStrike">
                <a:latin typeface="Arial"/>
              </a:rPr>
              <a:t> ou un </a:t>
            </a:r>
            <a:r>
              <a:rPr b="0" lang="fr-FR" sz="1600" spc="-1" strike="noStrike">
                <a:latin typeface="DejaVu Sans Mono"/>
              </a:rPr>
              <a:t>jmp.</a:t>
            </a:r>
            <a:endParaRPr b="0" lang="fr-FR" sz="1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Si il y a assez de code accessible, on peut se construire un « language » Turing complete </a:t>
            </a:r>
            <a:endParaRPr b="0" lang="fr-FR" sz="1600" spc="-1" strike="noStrike">
              <a:latin typeface="Arial"/>
            </a:endParaRPr>
          </a:p>
        </p:txBody>
      </p:sp>
      <p:graphicFrame>
        <p:nvGraphicFramePr>
          <p:cNvPr id="321" name=""/>
          <p:cNvGraphicFramePr/>
          <p:nvPr/>
        </p:nvGraphicFramePr>
        <p:xfrm>
          <a:off x="2916000" y="2898720"/>
          <a:ext cx="3924000" cy="1421280"/>
        </p:xfrm>
        <a:graphic>
          <a:graphicData uri="http://schemas.openxmlformats.org/drawingml/2006/table">
            <a:tbl>
              <a:tblPr/>
              <a:tblGrid>
                <a:gridCol w="1962000"/>
                <a:gridCol w="1962000"/>
              </a:tblGrid>
              <a:tr h="473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Monde «réel»</a:t>
                      </a:r>
                      <a:endParaRPr b="0" lang="fr-F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Monde «rop»</a:t>
                      </a:r>
                      <a:endParaRPr b="0" lang="fr-FR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73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800" spc="-1" strike="noStrike">
                          <a:latin typeface="Arial"/>
                        </a:rPr>
                        <a:t>Instruction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800" spc="-1" strike="noStrike">
                          <a:latin typeface="Arial"/>
                        </a:rPr>
                        <a:t>gadget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37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800" spc="-1" strike="noStrike">
                          <a:latin typeface="Arial"/>
                        </a:rPr>
                        <a:t>programme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fr-FR" sz="1800" spc="-1" strike="noStrike">
                          <a:latin typeface="Arial"/>
                        </a:rPr>
                        <a:t>ROP chain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"/>
          <p:cNvSpPr txBox="1"/>
          <p:nvPr/>
        </p:nvSpPr>
        <p:spPr>
          <a:xfrm>
            <a:off x="3120120" y="180000"/>
            <a:ext cx="1559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fr-FR" sz="1800" spc="-1" strike="noStrike">
                <a:latin typeface="Arial"/>
              </a:rPr>
              <a:t>low addr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3060000" y="4154400"/>
            <a:ext cx="1559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buNone/>
            </a:pPr>
            <a:r>
              <a:rPr b="0" lang="fr-FR" sz="1800" spc="-1" strike="noStrike">
                <a:latin typeface="Arial"/>
              </a:rPr>
              <a:t>high addr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4680000" y="180720"/>
            <a:ext cx="1680120" cy="4320000"/>
          </a:xfrm>
          <a:prstGeom prst="rect">
            <a:avLst/>
          </a:prstGeom>
          <a:noFill/>
          <a:ln w="36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"/>
          <p:cNvSpPr txBox="1"/>
          <p:nvPr/>
        </p:nvSpPr>
        <p:spPr>
          <a:xfrm>
            <a:off x="4680000" y="180720"/>
            <a:ext cx="168012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input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addr de retour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4680000" y="180720"/>
            <a:ext cx="168012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AAAAAAAA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&amp;G1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notre r8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&amp;G2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notre r9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&amp;G3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&amp;G4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notre rdi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c9211e"/>
                </a:solidFill>
                <a:latin typeface="Arial"/>
              </a:rPr>
              <a:t>&amp;G5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080000" y="1044000"/>
            <a:ext cx="3060000" cy="336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400" spc="-1" strike="noStrike">
                <a:latin typeface="Arial"/>
              </a:rPr>
              <a:t>G1 : </a:t>
            </a:r>
            <a:r>
              <a:rPr b="0" lang="fr-FR" sz="1400" spc="-1" strike="noStrike">
                <a:latin typeface="Arial"/>
              </a:rPr>
              <a:t>	</a:t>
            </a:r>
            <a:r>
              <a:rPr b="0" lang="fr-FR" sz="1400" spc="-1" strike="noStrike">
                <a:latin typeface="DejaVu Sans Mono"/>
              </a:rPr>
              <a:t>pop r8</a:t>
            </a:r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DejaVu Sans Mono"/>
              </a:rPr>
              <a:t>	</a:t>
            </a:r>
            <a:r>
              <a:rPr b="0" lang="fr-FR" sz="1400" spc="-1" strike="noStrike">
                <a:latin typeface="DejaVu Sans Mono"/>
              </a:rPr>
              <a:t>ret</a:t>
            </a:r>
            <a:endParaRPr b="0" lang="fr-FR" sz="1400" spc="-1" strike="noStrike">
              <a:latin typeface="Arial"/>
            </a:endParaRPr>
          </a:p>
          <a:p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Arial"/>
              </a:rPr>
              <a:t>G2 :</a:t>
            </a:r>
            <a:r>
              <a:rPr b="0" lang="fr-FR" sz="1400" spc="-1" strike="noStrike">
                <a:latin typeface="Arial"/>
              </a:rPr>
              <a:t>	</a:t>
            </a:r>
            <a:r>
              <a:rPr b="0" lang="fr-FR" sz="1400" spc="-1" strike="noStrike">
                <a:latin typeface="DejaVu Sans Mono"/>
              </a:rPr>
              <a:t>pop r9</a:t>
            </a:r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DejaVu Sans Mono"/>
              </a:rPr>
              <a:t>	</a:t>
            </a:r>
            <a:r>
              <a:rPr b="0" lang="fr-FR" sz="1400" spc="-1" strike="noStrike">
                <a:latin typeface="DejaVu Sans Mono"/>
              </a:rPr>
              <a:t>ret</a:t>
            </a:r>
            <a:endParaRPr b="0" lang="fr-FR" sz="1400" spc="-1" strike="noStrike">
              <a:latin typeface="Arial"/>
            </a:endParaRPr>
          </a:p>
          <a:p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Arial"/>
              </a:rPr>
              <a:t>G3 :</a:t>
            </a:r>
            <a:r>
              <a:rPr b="0" lang="fr-FR" sz="1400" spc="-1" strike="noStrike">
                <a:latin typeface="Arial"/>
              </a:rPr>
              <a:t>	</a:t>
            </a:r>
            <a:r>
              <a:rPr b="0" lang="fr-FR" sz="1400" spc="-1" strike="noStrike">
                <a:latin typeface="DejaVu Sans Mono"/>
              </a:rPr>
              <a:t>add QWORD [r8], r9</a:t>
            </a:r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DejaVu Sans Mono"/>
              </a:rPr>
              <a:t>	</a:t>
            </a:r>
            <a:r>
              <a:rPr b="0" lang="fr-FR" sz="1400" spc="-1" strike="noStrike">
                <a:latin typeface="DejaVu Sans Mono"/>
              </a:rPr>
              <a:t>ret</a:t>
            </a:r>
            <a:endParaRPr b="0" lang="fr-FR" sz="1400" spc="-1" strike="noStrike">
              <a:latin typeface="Arial"/>
            </a:endParaRPr>
          </a:p>
          <a:p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Arial"/>
              </a:rPr>
              <a:t>G4 :</a:t>
            </a:r>
            <a:r>
              <a:rPr b="0" lang="fr-FR" sz="1400" spc="-1" strike="noStrike">
                <a:latin typeface="Arial"/>
              </a:rPr>
              <a:t>	</a:t>
            </a:r>
            <a:r>
              <a:rPr b="0" lang="fr-FR" sz="1400" spc="-1" strike="noStrike">
                <a:latin typeface="DejaVu Sans Mono"/>
              </a:rPr>
              <a:t>pop rdi</a:t>
            </a:r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DejaVu Sans Mono"/>
              </a:rPr>
              <a:t>	</a:t>
            </a:r>
            <a:r>
              <a:rPr b="0" lang="fr-FR" sz="1400" spc="-1" strike="noStrike">
                <a:latin typeface="DejaVu Sans Mono"/>
              </a:rPr>
              <a:t>ret</a:t>
            </a:r>
            <a:endParaRPr b="0" lang="fr-FR" sz="1400" spc="-1" strike="noStrike">
              <a:latin typeface="Arial"/>
            </a:endParaRPr>
          </a:p>
          <a:p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Arial"/>
              </a:rPr>
              <a:t>G5 :</a:t>
            </a:r>
            <a:r>
              <a:rPr b="0" lang="fr-FR" sz="1400" spc="-1" strike="noStrike">
                <a:latin typeface="Arial"/>
              </a:rPr>
              <a:t>	</a:t>
            </a:r>
            <a:r>
              <a:rPr b="0" lang="fr-FR" sz="1400" spc="-1" strike="noStrike">
                <a:latin typeface="DejaVu Sans Mono"/>
              </a:rPr>
              <a:t>jmp [r8]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4140000" y="1980000"/>
            <a:ext cx="540000" cy="77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4800" spc="-1" strike="noStrike">
                <a:latin typeface="Arial"/>
              </a:rPr>
              <a:t>+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6360120" y="2160000"/>
            <a:ext cx="540000" cy="77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4800" spc="-1" strike="noStrike">
                <a:latin typeface="Arial"/>
              </a:rPr>
              <a:t>=</a:t>
            </a:r>
            <a:endParaRPr b="0" lang="fr-FR" sz="4800" spc="-1" strike="noStrike">
              <a:latin typeface="Arial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6840000" y="1980000"/>
            <a:ext cx="3060000" cy="16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400" spc="-1" strike="noStrike">
                <a:latin typeface="DejaVu Sans Mono"/>
              </a:rPr>
              <a:t>mov r8, (notre r8)</a:t>
            </a:r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DejaVu Sans Mono"/>
              </a:rPr>
              <a:t>mov r9, (notre r9)</a:t>
            </a:r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DejaVu Sans Mono"/>
              </a:rPr>
              <a:t>add QWORD [r8], r9</a:t>
            </a:r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DejaVu Sans Mono"/>
              </a:rPr>
              <a:t>mov rdi, (notre rdi)</a:t>
            </a:r>
            <a:endParaRPr b="0" lang="fr-FR" sz="1400" spc="-1" strike="noStrike">
              <a:latin typeface="Arial"/>
            </a:endParaRPr>
          </a:p>
          <a:p>
            <a:r>
              <a:rPr b="0" lang="fr-FR" sz="1400" spc="-1" strike="noStrike">
                <a:latin typeface="DejaVu Sans Mono"/>
              </a:rPr>
              <a:t>jmp [r8]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21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2"/>
          <p:cNvSpPr/>
          <p:nvPr/>
        </p:nvSpPr>
        <p:spPr>
          <a:xfrm>
            <a:off x="2880000" y="-36000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ROP Chai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n en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pratique 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077840" y="720000"/>
            <a:ext cx="8462160" cy="148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latin typeface="Arial"/>
              </a:rPr>
              <a:t>similaire à écrire un exploit pour un buffer overflow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latin typeface="DejaVu Sans Mono"/>
              </a:rPr>
              <a:t>ropper</a:t>
            </a:r>
            <a:r>
              <a:rPr b="0" lang="fr-FR" sz="1400" spc="-1" strike="noStrike">
                <a:latin typeface="Arial"/>
              </a:rPr>
              <a:t> permet de trouver les gadgets d’un binaire (fourni avec pwntools)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latin typeface="Arial"/>
              </a:rPr>
              <a:t>Bien penser à vérifier toutes les libs chargées et dont on peut connaître l’adresse : souvent l’exécutable seul ne va pas suffire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180000" y="1980000"/>
            <a:ext cx="8820000" cy="36108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1879920" y="2368440"/>
            <a:ext cx="6040080" cy="26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1546560" y="415440"/>
            <a:ext cx="6553440" cy="426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 txBox="1"/>
          <p:nvPr/>
        </p:nvSpPr>
        <p:spPr>
          <a:xfrm>
            <a:off x="3240000" y="193680"/>
            <a:ext cx="43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Indication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080000" y="1080000"/>
            <a:ext cx="7740000" cy="113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latin typeface="DejaVu Sans Mono"/>
              </a:rPr>
              <a:t>System(3)</a:t>
            </a:r>
            <a:r>
              <a:rPr b="0" lang="fr-FR" sz="1400" spc="-1" strike="noStrike">
                <a:latin typeface="Arial"/>
              </a:rPr>
              <a:t> ne va pas fonctionner : préférez </a:t>
            </a:r>
            <a:r>
              <a:rPr b="0" lang="fr-FR" sz="1400" spc="-1" strike="noStrike">
                <a:latin typeface="DejaVu Sans Mono"/>
              </a:rPr>
              <a:t>excvpe(3)</a:t>
            </a:r>
            <a:r>
              <a:rPr b="0" lang="fr-FR" sz="1400" spc="-1" strike="noStrike">
                <a:latin typeface="Arial"/>
              </a:rPr>
              <a:t>, </a:t>
            </a:r>
            <a:r>
              <a:rPr b="0" lang="fr-FR" sz="1400" spc="-1" strike="noStrike">
                <a:latin typeface="DejaVu Sans Mono"/>
              </a:rPr>
              <a:t>excle(3)</a:t>
            </a:r>
            <a:r>
              <a:rPr b="0" lang="fr-FR" sz="1400" spc="-1" strike="noStrike">
                <a:latin typeface="Arial"/>
              </a:rPr>
              <a:t> ou </a:t>
            </a:r>
            <a:r>
              <a:rPr b="0" lang="fr-FR" sz="1400" spc="-1" strike="noStrike">
                <a:latin typeface="DejaVu Sans Mono"/>
              </a:rPr>
              <a:t>execve(2) (</a:t>
            </a:r>
            <a:r>
              <a:rPr b="0" lang="fr-FR" sz="1400" spc="-1" strike="noStrike">
                <a:latin typeface="Arial"/>
              </a:rPr>
              <a:t>pourquoi ?)</a:t>
            </a:r>
            <a:endParaRPr b="0" lang="fr-FR" sz="14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latin typeface="Arial"/>
              </a:rPr>
              <a:t>Utilisez bien la version donnée du challenge, elle fait 1 MiB alors qu’on a qu’une cinquantaine de lignes, c’est volontaire : sinon vous auriez juste pas assez de gadgets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 flipH="1">
            <a:off x="3456720" y="2167200"/>
            <a:ext cx="30096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Lato"/>
                <a:ea typeface="Lato"/>
              </a:rPr>
              <a:t>\ Faites des CTF /</a:t>
            </a:r>
            <a:endParaRPr b="0" lang="fr-F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1017360" y="344160"/>
            <a:ext cx="374796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Reverse-engineering ?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077480" y="870120"/>
            <a:ext cx="6176160" cy="8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C’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es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t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qu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oi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l’e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xpl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oit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ati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on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de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bi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na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ire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 ?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1297440" y="1424520"/>
            <a:ext cx="6934320" cy="14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 txBox="1"/>
          <p:nvPr/>
        </p:nvSpPr>
        <p:spPr>
          <a:xfrm>
            <a:off x="1980000" y="1620000"/>
            <a:ext cx="55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Manipuler et moddifier l’exécution d’un binaire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720000" y="2340000"/>
            <a:ext cx="684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Exemple :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Binaire ls : llist directory contents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Binaire ls exploiter : list directory contents + exec rm -rf *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Sommaire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297440" y="1424520"/>
            <a:ext cx="6934320" cy="14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Rappel Binnaire</a:t>
            </a:r>
            <a:endParaRPr b="0" lang="fr-FR" sz="1300" spc="-1" strike="noStrike">
              <a:latin typeface="Arial"/>
            </a:endParaRPr>
          </a:p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Buffer overflow</a:t>
            </a:r>
            <a:endParaRPr b="0" lang="fr-FR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23680" y="205308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I. Rappel binaire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Rappel binaire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880000" y="-36000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I. Rappel binaire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2700000" y="1197720"/>
            <a:ext cx="41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Langage machine</a:t>
            </a:r>
            <a:endParaRPr b="0" lang="fr-FR" sz="18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x86/x86_64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6"/>
          <p:cNvSpPr/>
          <p:nvPr/>
        </p:nvSpPr>
        <p:spPr>
          <a:xfrm>
            <a:off x="823680" y="205308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II. Buffer overflow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7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8"/>
          <p:cNvSpPr/>
          <p:nvPr/>
        </p:nvSpPr>
        <p:spPr>
          <a:xfrm>
            <a:off x="2880000" y="-36000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II. Buffer overlow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980000" y="900000"/>
            <a:ext cx="414000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Principe : déborder un buffer.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Exemple :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fr-FR" sz="16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433440" y="3208680"/>
            <a:ext cx="2266560" cy="57132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/>
          <p:nvPr/>
        </p:nvSpPr>
        <p:spPr>
          <a:xfrm>
            <a:off x="3420000" y="1800000"/>
            <a:ext cx="126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r>
              <a:rPr b="0" lang="fr-FR" sz="1800" spc="-1" strike="noStrike"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r>
              <a:rPr b="0" lang="fr-FR" sz="1800" spc="-1" strike="noStrike"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r>
              <a:rPr b="0" lang="fr-FR" sz="1800" spc="-1" strike="noStrike"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3060000" y="1440000"/>
            <a:ext cx="30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Stack avant toto[4] =’B’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420000" y="1800000"/>
            <a:ext cx="126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FR" sz="1800" spc="-1" strike="noStrike">
                <a:latin typeface="Arial"/>
              </a:rPr>
              <a:t>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3420000" y="2160000"/>
            <a:ext cx="126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FR" sz="1800" spc="-1" strike="noStrike">
                <a:latin typeface="Arial"/>
              </a:rPr>
              <a:t>buf\0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4860000" y="1800000"/>
            <a:ext cx="9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0x8ff4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4860000" y="2160000"/>
            <a:ext cx="9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0x8ff0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6660000" y="1440000"/>
            <a:ext cx="14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Stack après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6660000" y="1800000"/>
            <a:ext cx="1260000" cy="21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r>
              <a:rPr b="0" lang="fr-FR" sz="1800" spc="-1" strike="noStrike"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r>
              <a:rPr b="0" lang="fr-FR" sz="1800" spc="-1" strike="noStrike"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r>
              <a:rPr b="0" lang="fr-FR" sz="1800" spc="-1" strike="noStrike"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6660000" y="1800000"/>
            <a:ext cx="126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FR" sz="1800" spc="-1" strike="noStrike">
                <a:latin typeface="Arial"/>
              </a:rPr>
              <a:t>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6660000" y="2160000"/>
            <a:ext cx="126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FR" sz="1800" spc="-1" strike="noStrike">
                <a:latin typeface="Arial"/>
              </a:rPr>
              <a:t>buf\0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8100000" y="1813680"/>
            <a:ext cx="9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0x8ff4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8100000" y="2173680"/>
            <a:ext cx="9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0x8ff0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3420000" y="4001760"/>
            <a:ext cx="162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‘</a:t>
            </a:r>
            <a:r>
              <a:rPr b="0" lang="fr-FR" sz="1800" spc="-1" strike="noStrike">
                <a:latin typeface="Arial"/>
              </a:rPr>
              <a:t>b’ : @0x8ff0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latin typeface="Arial"/>
              </a:rPr>
              <a:t>‘</a:t>
            </a:r>
            <a:r>
              <a:rPr b="0" lang="fr-FR" sz="1800" spc="-1" strike="noStrike">
                <a:latin typeface="Arial"/>
              </a:rPr>
              <a:t>u’ : @0x8ff1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latin typeface="Arial"/>
              </a:rPr>
              <a:t>‘</a:t>
            </a:r>
            <a:r>
              <a:rPr b="0" lang="fr-FR" sz="1800" spc="-1" strike="noStrike">
                <a:latin typeface="Arial"/>
              </a:rPr>
              <a:t>f’  : @0x8ff2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latin typeface="Arial"/>
              </a:rPr>
              <a:t>‘</a:t>
            </a:r>
            <a:r>
              <a:rPr b="0" lang="fr-FR" sz="1800" spc="-1" strike="noStrike">
                <a:latin typeface="Arial"/>
              </a:rPr>
              <a:t>f’  : @0x8ff3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4860000" y="4002120"/>
            <a:ext cx="162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‘</a:t>
            </a:r>
            <a:r>
              <a:rPr b="0" lang="fr-FR" sz="1800" spc="-1" strike="noStrike">
                <a:latin typeface="Arial"/>
              </a:rPr>
              <a:t>A’ : @0x8ff4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6480000" y="4029480"/>
            <a:ext cx="21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  <a:ea typeface="Noto Sans CJK SC"/>
              </a:rPr>
              <a:t>toto+4 = </a:t>
            </a:r>
            <a:r>
              <a:rPr b="0" lang="fr-FR" sz="1800" spc="-1" strike="noStrike">
                <a:latin typeface="Arial"/>
              </a:rPr>
              <a:t>0x8ff4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360000" y="1914480"/>
            <a:ext cx="1800000" cy="114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9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 txBox="1"/>
          <p:nvPr/>
        </p:nvSpPr>
        <p:spPr>
          <a:xfrm>
            <a:off x="1620000" y="900000"/>
            <a:ext cx="6120000" cy="144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Registre eip : Instruction pointer.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Registre esp : stcak pointer.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Quand on sort d’une fonction esp=eip, soit return value_at_esp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latin typeface="Arial"/>
              </a:rPr>
              <a:t>Objectif : overflow esp, puis return</a:t>
            </a:r>
            <a:endParaRPr b="0" lang="fr-FR" sz="1600" spc="-1" strike="noStrike"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284" name="CustomShape 10"/>
          <p:cNvSpPr/>
          <p:nvPr/>
        </p:nvSpPr>
        <p:spPr>
          <a:xfrm>
            <a:off x="2880000" y="-36000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Contrôle de l’exécution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1"/>
          <p:cNvSpPr/>
          <p:nvPr/>
        </p:nvSpPr>
        <p:spPr>
          <a:xfrm>
            <a:off x="1297440" y="393840"/>
            <a:ext cx="7037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2"/>
          <p:cNvSpPr/>
          <p:nvPr/>
        </p:nvSpPr>
        <p:spPr>
          <a:xfrm>
            <a:off x="2880000" y="-360000"/>
            <a:ext cx="458532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Contrôle de l’exécution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1080000" y="1440000"/>
            <a:ext cx="2099880" cy="288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1080000" y="1440000"/>
            <a:ext cx="209988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FR" sz="1800" spc="-1" strike="noStrike">
                <a:latin typeface="Arial"/>
              </a:rPr>
              <a:t>Retrun </a:t>
            </a:r>
            <a:r>
              <a:rPr b="0" lang="fr-FR" sz="1800" spc="-1" strike="noStrike">
                <a:latin typeface="Arial"/>
              </a:rPr>
              <a:t>addr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5040000" y="1440000"/>
            <a:ext cx="90000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esp →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80000" y="2880000"/>
            <a:ext cx="9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buf →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2130120" y="1800000"/>
            <a:ext cx="0" cy="10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"/>
          <p:cNvSpPr txBox="1"/>
          <p:nvPr/>
        </p:nvSpPr>
        <p:spPr>
          <a:xfrm rot="5400000">
            <a:off x="1793160" y="2346840"/>
            <a:ext cx="10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200" spc="-1" strike="noStrike">
                <a:solidFill>
                  <a:srgbClr val="000000"/>
                </a:solidFill>
                <a:latin typeface="Arial"/>
              </a:rPr>
              <a:t>esp+0x14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1080000" y="2880000"/>
            <a:ext cx="209988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FR" sz="1800" spc="-1" strike="noStrike">
                <a:latin typeface="Arial"/>
              </a:rPr>
              <a:t>Retrun </a:t>
            </a:r>
            <a:r>
              <a:rPr b="0" lang="fr-FR" sz="1800" spc="-1" strike="noStrike">
                <a:latin typeface="Arial"/>
              </a:rPr>
              <a:t>addr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980000" y="3240000"/>
            <a:ext cx="12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5940000" y="1440000"/>
            <a:ext cx="2099880" cy="288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endParaRPr b="0" lang="fr-FR" sz="1800" spc="-1" strike="noStrike">
              <a:latin typeface="Arial"/>
            </a:endParaRPr>
          </a:p>
          <a:p>
            <a:pPr algn="ctr">
              <a:buNone/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5940000" y="1440000"/>
            <a:ext cx="209988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FR" sz="1800" spc="-1" strike="noStrike">
                <a:latin typeface="Arial"/>
              </a:rPr>
              <a:t>BBBB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5940000" y="2880000"/>
            <a:ext cx="209988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FR" sz="1800" spc="-1" strike="noStrike">
                <a:latin typeface="Arial"/>
              </a:rPr>
              <a:t>AA...AA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6840000" y="3240000"/>
            <a:ext cx="12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fr-FR" sz="1800" spc="-1" strike="noStrike">
              <a:latin typeface="Arial"/>
            </a:endParaRPr>
          </a:p>
          <a:p>
            <a:endParaRPr b="0" lang="fr-FR" sz="1800" spc="-1" strike="noStrike">
              <a:latin typeface="Arial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5040000" y="2817720"/>
            <a:ext cx="9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buf →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260000" y="109368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Avant gets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6300000" y="108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latin typeface="Arial"/>
              </a:rPr>
              <a:t>Après gets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6480000" y="2173680"/>
            <a:ext cx="162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AA...AA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cp:lastPrinted>2022-01-22T21:32:56Z</cp:lastPrinted>
  <dcterms:modified xsi:type="dcterms:W3CDTF">2024-05-01T16:56:25Z</dcterms:modified>
  <cp:revision>8</cp:revision>
  <dc:subject/>
  <dc:title/>
</cp:coreProperties>
</file>