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E26-5A24-4DB1-B5CA-77D48018B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C96CBF-E695-4234-AE87-0B61360D3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F44B2-9BFA-4782-9FFA-5A152028D7E3}"/>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D9BAC3A9-1A4B-4816-82AA-2EFFAACCF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6412-2D74-4F25-98AF-7A8FD35EFC40}"/>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296850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E0A5-DA61-4B80-9A54-757D2A6915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275707-9D3B-4FB8-8EB1-545D8ED9A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296F7-F054-4F9B-BC1B-DD71794115D6}"/>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C3C7FD97-2631-4130-93DA-9ED413667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B11B8-803E-419A-B718-5B2B20939D41}"/>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99229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966B0-3662-4E95-AFB4-62AB09FC9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7DA84-676C-4F66-A0A9-4130646C7E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C07C4-1056-4D2F-94DB-792DB8D7C9A6}"/>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F76D9FA2-9518-452A-9AA8-FA3599154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337C0-EE4A-4B0C-A717-B4FA9FAA5135}"/>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375773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E92F-D450-49C0-911E-A1154D212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71AEC-86D9-4102-90F1-933787556C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18E7-20B3-46AE-91B1-8091D5B148FB}"/>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E2FC66EA-8750-4891-8D6B-A9C124449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6CBDA-F23B-438E-9A07-922195A7DF5B}"/>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16033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263-E263-4B93-84E6-7B144633D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007178-8FB4-4F84-A2E4-307916917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072C6-1E13-4B3C-A709-5D8BF28598D3}"/>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C46C8A5B-3BCA-4B7B-B2B9-12EAEE9C8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D3E95-AA8B-48C1-9BB8-AFB551E8742D}"/>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385163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FC9-9946-4845-85BA-AC3B749D8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10D028-E0A8-4A5E-B62F-D661F226A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4D5B49-816F-424C-9B88-8A8C66E8C7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73CEF-E722-46F2-95E0-70CB5F62A34A}"/>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6" name="Footer Placeholder 5">
            <a:extLst>
              <a:ext uri="{FF2B5EF4-FFF2-40B4-BE49-F238E27FC236}">
                <a16:creationId xmlns:a16="http://schemas.microsoft.com/office/drawing/2014/main" id="{4EAD8982-A59E-4F72-B640-D16626A13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2297A-29FD-4251-93E5-EF9335321138}"/>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290161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CA11-81BF-4AB5-98E7-46312ED465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4EA2C-BF87-4A77-83EA-A2DB6632E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F32DE-D613-4FDE-A968-2D554D24C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6B47F-F90B-4E8D-908E-4E8D95146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FEA98-6FF8-40CE-A752-DE1BEBC6C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915F2-5333-4289-9CF4-B6E9CF0B5B43}"/>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8" name="Footer Placeholder 7">
            <a:extLst>
              <a:ext uri="{FF2B5EF4-FFF2-40B4-BE49-F238E27FC236}">
                <a16:creationId xmlns:a16="http://schemas.microsoft.com/office/drawing/2014/main" id="{C426FAE6-50FA-4516-96E5-5680592CF3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2A4723-6860-4E84-910E-BE0E73B571F8}"/>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408596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9E85-E623-4385-ABBA-7472A31DF3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BC7D7D-AA01-499E-A455-A14C311D2150}"/>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4" name="Footer Placeholder 3">
            <a:extLst>
              <a:ext uri="{FF2B5EF4-FFF2-40B4-BE49-F238E27FC236}">
                <a16:creationId xmlns:a16="http://schemas.microsoft.com/office/drawing/2014/main" id="{C18D819F-513C-4761-9A9F-D87CBD9BF4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2D8F-767B-4F6A-A21F-A4FB4E32D1F8}"/>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262959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73BB7-1925-43C9-BB96-D6CA71850D23}"/>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3" name="Footer Placeholder 2">
            <a:extLst>
              <a:ext uri="{FF2B5EF4-FFF2-40B4-BE49-F238E27FC236}">
                <a16:creationId xmlns:a16="http://schemas.microsoft.com/office/drawing/2014/main" id="{A49702E3-4EE0-45BF-8AAD-87709BDA3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0A4E8-43D5-4BCD-A702-A00F1CB22DF6}"/>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84231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0032-4F88-4024-92C5-3ED8D52E4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F03D8-133B-418D-B478-D0C9C4753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C4215-A309-42A8-8E96-CBF65D1CE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B2A56-17BA-4A57-A076-4D5BEC731186}"/>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6" name="Footer Placeholder 5">
            <a:extLst>
              <a:ext uri="{FF2B5EF4-FFF2-40B4-BE49-F238E27FC236}">
                <a16:creationId xmlns:a16="http://schemas.microsoft.com/office/drawing/2014/main" id="{3B4F432D-8A22-4A94-9DA7-30B675F28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606DD-0378-4D86-8734-884DD4D78CB2}"/>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93175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71C3-A43B-4D31-8E96-C87CFEFCA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772F4-4C69-43E6-A6E2-5D42EDC03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BC6BE-31C9-402F-AF90-BAD2EC95D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1895A-A2A6-467A-92F3-25298C3AC573}"/>
              </a:ext>
            </a:extLst>
          </p:cNvPr>
          <p:cNvSpPr>
            <a:spLocks noGrp="1"/>
          </p:cNvSpPr>
          <p:nvPr>
            <p:ph type="dt" sz="half" idx="10"/>
          </p:nvPr>
        </p:nvSpPr>
        <p:spPr/>
        <p:txBody>
          <a:bodyPr/>
          <a:lstStyle/>
          <a:p>
            <a:fld id="{9EF6C5DE-3A3D-4DB4-B490-F398ECEF129B}" type="datetimeFigureOut">
              <a:rPr lang="en-US" smtClean="0"/>
              <a:t>4/18/2022</a:t>
            </a:fld>
            <a:endParaRPr lang="en-US"/>
          </a:p>
        </p:txBody>
      </p:sp>
      <p:sp>
        <p:nvSpPr>
          <p:cNvPr id="6" name="Footer Placeholder 5">
            <a:extLst>
              <a:ext uri="{FF2B5EF4-FFF2-40B4-BE49-F238E27FC236}">
                <a16:creationId xmlns:a16="http://schemas.microsoft.com/office/drawing/2014/main" id="{0643616B-5616-4105-AD26-DC592CBD3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9A3F4-C06A-4A66-B313-A10828E3CA13}"/>
              </a:ext>
            </a:extLst>
          </p:cNvPr>
          <p:cNvSpPr>
            <a:spLocks noGrp="1"/>
          </p:cNvSpPr>
          <p:nvPr>
            <p:ph type="sldNum" sz="quarter" idx="12"/>
          </p:nvPr>
        </p:nvSpPr>
        <p:spPr/>
        <p:txBody>
          <a:bodyPr/>
          <a:lstStyle/>
          <a:p>
            <a:fld id="{599FB679-B5E6-4EF7-8CCF-5E43C380096B}" type="slidenum">
              <a:rPr lang="en-US" smtClean="0"/>
              <a:t>‹#›</a:t>
            </a:fld>
            <a:endParaRPr lang="en-US"/>
          </a:p>
        </p:txBody>
      </p:sp>
    </p:spTree>
    <p:extLst>
      <p:ext uri="{BB962C8B-B14F-4D97-AF65-F5344CB8AC3E}">
        <p14:creationId xmlns:p14="http://schemas.microsoft.com/office/powerpoint/2010/main" val="14760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1C3CE-A4C8-4AD3-8464-4A64C75CD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B224D-51A2-4381-9678-1DD9B3E97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4E29F-7F0B-49B0-83CB-01E841D5B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C5DE-3A3D-4DB4-B490-F398ECEF129B}" type="datetimeFigureOut">
              <a:rPr lang="en-US" smtClean="0"/>
              <a:t>4/18/2022</a:t>
            </a:fld>
            <a:endParaRPr lang="en-US"/>
          </a:p>
        </p:txBody>
      </p:sp>
      <p:sp>
        <p:nvSpPr>
          <p:cNvPr id="5" name="Footer Placeholder 4">
            <a:extLst>
              <a:ext uri="{FF2B5EF4-FFF2-40B4-BE49-F238E27FC236}">
                <a16:creationId xmlns:a16="http://schemas.microsoft.com/office/drawing/2014/main" id="{33F2A6E2-AF33-4458-A717-5C43B1CDB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601AA-4BDF-4E3F-BE76-EC57F44C9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FB679-B5E6-4EF7-8CCF-5E43C380096B}" type="slidenum">
              <a:rPr lang="en-US" smtClean="0"/>
              <a:t>‹#›</a:t>
            </a:fld>
            <a:endParaRPr lang="en-US"/>
          </a:p>
        </p:txBody>
      </p:sp>
    </p:spTree>
    <p:extLst>
      <p:ext uri="{BB962C8B-B14F-4D97-AF65-F5344CB8AC3E}">
        <p14:creationId xmlns:p14="http://schemas.microsoft.com/office/powerpoint/2010/main" val="3799005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C0F2-B818-459C-9D4A-5091F3D1BD43}"/>
              </a:ext>
            </a:extLst>
          </p:cNvPr>
          <p:cNvSpPr>
            <a:spLocks noGrp="1"/>
          </p:cNvSpPr>
          <p:nvPr>
            <p:ph type="ctrTitle"/>
          </p:nvPr>
        </p:nvSpPr>
        <p:spPr/>
        <p:txBody>
          <a:bodyPr/>
          <a:lstStyle/>
          <a:p>
            <a:r>
              <a:rPr lang="en-US" b="1" i="0" dirty="0">
                <a:solidFill>
                  <a:srgbClr val="444444"/>
                </a:solidFill>
                <a:effectLst/>
                <a:latin typeface="PT Sans" panose="020B0503020203020204" pitchFamily="34" charset="0"/>
              </a:rPr>
              <a:t>Design Patterns</a:t>
            </a:r>
            <a:endParaRPr lang="en-US" dirty="0"/>
          </a:p>
        </p:txBody>
      </p:sp>
    </p:spTree>
    <p:extLst>
      <p:ext uri="{BB962C8B-B14F-4D97-AF65-F5344CB8AC3E}">
        <p14:creationId xmlns:p14="http://schemas.microsoft.com/office/powerpoint/2010/main" val="267007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6FF5-85DF-424C-85BF-3FF59DCDB773}"/>
              </a:ext>
            </a:extLst>
          </p:cNvPr>
          <p:cNvSpPr>
            <a:spLocks noGrp="1"/>
          </p:cNvSpPr>
          <p:nvPr>
            <p:ph type="title"/>
          </p:nvPr>
        </p:nvSpPr>
        <p:spPr/>
        <p:txBody>
          <a:bodyPr/>
          <a:lstStyle/>
          <a:p>
            <a:r>
              <a:rPr lang="en-US" dirty="0"/>
              <a:t>What are design patterns?</a:t>
            </a:r>
          </a:p>
        </p:txBody>
      </p:sp>
      <p:sp>
        <p:nvSpPr>
          <p:cNvPr id="3" name="Content Placeholder 2">
            <a:extLst>
              <a:ext uri="{FF2B5EF4-FFF2-40B4-BE49-F238E27FC236}">
                <a16:creationId xmlns:a16="http://schemas.microsoft.com/office/drawing/2014/main" id="{D1884A81-A159-4095-B345-370610E8157A}"/>
              </a:ext>
            </a:extLst>
          </p:cNvPr>
          <p:cNvSpPr>
            <a:spLocks noGrp="1"/>
          </p:cNvSpPr>
          <p:nvPr>
            <p:ph idx="1"/>
          </p:nvPr>
        </p:nvSpPr>
        <p:spPr/>
        <p:txBody>
          <a:bodyPr>
            <a:normAutofit fontScale="92500" lnSpcReduction="10000"/>
          </a:bodyPr>
          <a:lstStyle/>
          <a:p>
            <a:r>
              <a:rPr lang="en-US" dirty="0"/>
              <a:t>Design patterns are typical solutions to common problems in software design. Each pattern is like a blueprint that you can customize to solve a particular design problem in your code.</a:t>
            </a:r>
          </a:p>
          <a:p>
            <a:r>
              <a:rPr lang="en-US" dirty="0"/>
              <a:t>They keep our system flexible and more maintainable as things change over time. </a:t>
            </a:r>
          </a:p>
          <a:p>
            <a:r>
              <a:rPr lang="en-US" dirty="0"/>
              <a:t>Principles are aimed at the low level of how we put objects together.</a:t>
            </a:r>
          </a:p>
          <a:p>
            <a:r>
              <a:rPr lang="en-US" dirty="0"/>
              <a:t>Design patterns are aimed at larger problems.</a:t>
            </a:r>
          </a:p>
          <a:p>
            <a:r>
              <a:rPr lang="en-US" dirty="0"/>
              <a:t>The first book about design patterns was “</a:t>
            </a:r>
            <a:r>
              <a:rPr lang="en-US" b="1" dirty="0"/>
              <a:t>Design Patterns: Elements of Reusable Object-Oriented Software</a:t>
            </a:r>
            <a:r>
              <a:rPr lang="en-US" dirty="0"/>
              <a:t>”. The four authors of the book: Erich Gamma, Richard Helm, Ralph Johnson, and John </a:t>
            </a:r>
            <a:r>
              <a:rPr lang="en-US" dirty="0" err="1"/>
              <a:t>Vlissides</a:t>
            </a:r>
            <a:r>
              <a:rPr lang="en-US" dirty="0"/>
              <a:t>, have since been dubbed “The Gang of Four”. </a:t>
            </a:r>
          </a:p>
        </p:txBody>
      </p:sp>
    </p:spTree>
    <p:extLst>
      <p:ext uri="{BB962C8B-B14F-4D97-AF65-F5344CB8AC3E}">
        <p14:creationId xmlns:p14="http://schemas.microsoft.com/office/powerpoint/2010/main" val="86358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E9012D-AC48-44A4-AD00-CEDAFFDE0417}"/>
              </a:ext>
            </a:extLst>
          </p:cNvPr>
          <p:cNvSpPr>
            <a:spLocks noGrp="1"/>
          </p:cNvSpPr>
          <p:nvPr>
            <p:ph type="title"/>
          </p:nvPr>
        </p:nvSpPr>
        <p:spPr/>
        <p:txBody>
          <a:bodyPr/>
          <a:lstStyle/>
          <a:p>
            <a:pPr algn="ctr"/>
            <a:r>
              <a:rPr lang="en-US" b="1" dirty="0"/>
              <a:t>Classification of patterns</a:t>
            </a:r>
          </a:p>
        </p:txBody>
      </p:sp>
      <p:graphicFrame>
        <p:nvGraphicFramePr>
          <p:cNvPr id="4" name="Table 4">
            <a:extLst>
              <a:ext uri="{FF2B5EF4-FFF2-40B4-BE49-F238E27FC236}">
                <a16:creationId xmlns:a16="http://schemas.microsoft.com/office/drawing/2014/main" id="{0318563C-DFF0-4811-9B52-1D5FE0714C65}"/>
              </a:ext>
            </a:extLst>
          </p:cNvPr>
          <p:cNvGraphicFramePr>
            <a:graphicFrameLocks noGrp="1"/>
          </p:cNvGraphicFramePr>
          <p:nvPr>
            <p:ph idx="1"/>
            <p:extLst>
              <p:ext uri="{D42A27DB-BD31-4B8C-83A1-F6EECF244321}">
                <p14:modId xmlns:p14="http://schemas.microsoft.com/office/powerpoint/2010/main" val="3038004891"/>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54448434"/>
                    </a:ext>
                  </a:extLst>
                </a:gridCol>
                <a:gridCol w="2628900">
                  <a:extLst>
                    <a:ext uri="{9D8B030D-6E8A-4147-A177-3AD203B41FA5}">
                      <a16:colId xmlns:a16="http://schemas.microsoft.com/office/drawing/2014/main" val="745664083"/>
                    </a:ext>
                  </a:extLst>
                </a:gridCol>
                <a:gridCol w="2628900">
                  <a:extLst>
                    <a:ext uri="{9D8B030D-6E8A-4147-A177-3AD203B41FA5}">
                      <a16:colId xmlns:a16="http://schemas.microsoft.com/office/drawing/2014/main" val="4073400598"/>
                    </a:ext>
                  </a:extLst>
                </a:gridCol>
                <a:gridCol w="2628900">
                  <a:extLst>
                    <a:ext uri="{9D8B030D-6E8A-4147-A177-3AD203B41FA5}">
                      <a16:colId xmlns:a16="http://schemas.microsoft.com/office/drawing/2014/main" val="2072648129"/>
                    </a:ext>
                  </a:extLst>
                </a:gridCol>
              </a:tblGrid>
              <a:tr h="370840">
                <a:tc>
                  <a:txBody>
                    <a:bodyPr/>
                    <a:lstStyle/>
                    <a:p>
                      <a:r>
                        <a:rPr lang="en-US" dirty="0"/>
                        <a:t>Creational Patterns</a:t>
                      </a:r>
                    </a:p>
                  </a:txBody>
                  <a:tcPr/>
                </a:tc>
                <a:tc>
                  <a:txBody>
                    <a:bodyPr/>
                    <a:lstStyle/>
                    <a:p>
                      <a:r>
                        <a:rPr lang="en-US" dirty="0"/>
                        <a:t>Structural Patterns</a:t>
                      </a:r>
                    </a:p>
                  </a:txBody>
                  <a:tcPr/>
                </a:tc>
                <a:tc gridSpan="2">
                  <a:txBody>
                    <a:bodyPr/>
                    <a:lstStyle/>
                    <a:p>
                      <a:pPr algn="ctr"/>
                      <a:r>
                        <a:rPr lang="en-US" dirty="0"/>
                        <a:t> Behavioral Patterns</a:t>
                      </a:r>
                    </a:p>
                  </a:txBody>
                  <a:tcPr/>
                </a:tc>
                <a:tc hMerge="1">
                  <a:txBody>
                    <a:bodyPr/>
                    <a:lstStyle/>
                    <a:p>
                      <a:endParaRPr lang="en-US" dirty="0"/>
                    </a:p>
                  </a:txBody>
                  <a:tcPr/>
                </a:tc>
                <a:extLst>
                  <a:ext uri="{0D108BD9-81ED-4DB2-BD59-A6C34878D82A}">
                    <a16:rowId xmlns:a16="http://schemas.microsoft.com/office/drawing/2014/main" val="1852784316"/>
                  </a:ext>
                </a:extLst>
              </a:tr>
              <a:tr h="370840">
                <a:tc>
                  <a:txBody>
                    <a:bodyPr/>
                    <a:lstStyle/>
                    <a:p>
                      <a:r>
                        <a:rPr lang="en-US" dirty="0"/>
                        <a:t>Singleton</a:t>
                      </a:r>
                    </a:p>
                  </a:txBody>
                  <a:tcPr/>
                </a:tc>
                <a:tc>
                  <a:txBody>
                    <a:bodyPr/>
                    <a:lstStyle/>
                    <a:p>
                      <a:r>
                        <a:rPr lang="en-US" dirty="0"/>
                        <a:t>Adapter</a:t>
                      </a:r>
                    </a:p>
                  </a:txBody>
                  <a:tcPr/>
                </a:tc>
                <a:tc>
                  <a:txBody>
                    <a:bodyPr/>
                    <a:lstStyle/>
                    <a:p>
                      <a:r>
                        <a:rPr lang="en-US" dirty="0"/>
                        <a:t>Chain of Responsibility</a:t>
                      </a:r>
                    </a:p>
                  </a:txBody>
                  <a:tcPr/>
                </a:tc>
                <a:tc>
                  <a:txBody>
                    <a:bodyPr/>
                    <a:lstStyle/>
                    <a:p>
                      <a:r>
                        <a:rPr lang="en-US" dirty="0"/>
                        <a:t>State</a:t>
                      </a:r>
                    </a:p>
                  </a:txBody>
                  <a:tcPr/>
                </a:tc>
                <a:extLst>
                  <a:ext uri="{0D108BD9-81ED-4DB2-BD59-A6C34878D82A}">
                    <a16:rowId xmlns:a16="http://schemas.microsoft.com/office/drawing/2014/main" val="1552586514"/>
                  </a:ext>
                </a:extLst>
              </a:tr>
              <a:tr h="370840">
                <a:tc>
                  <a:txBody>
                    <a:bodyPr/>
                    <a:lstStyle/>
                    <a:p>
                      <a:r>
                        <a:rPr lang="en-US" dirty="0"/>
                        <a:t>Builder</a:t>
                      </a:r>
                    </a:p>
                  </a:txBody>
                  <a:tcPr/>
                </a:tc>
                <a:tc>
                  <a:txBody>
                    <a:bodyPr/>
                    <a:lstStyle/>
                    <a:p>
                      <a:r>
                        <a:rPr lang="en-US" dirty="0"/>
                        <a:t>Bridge</a:t>
                      </a:r>
                    </a:p>
                  </a:txBody>
                  <a:tcPr/>
                </a:tc>
                <a:tc>
                  <a:txBody>
                    <a:bodyPr/>
                    <a:lstStyle/>
                    <a:p>
                      <a:r>
                        <a:rPr lang="en-US" dirty="0"/>
                        <a:t>Command</a:t>
                      </a:r>
                    </a:p>
                  </a:txBody>
                  <a:tcPr/>
                </a:tc>
                <a:tc>
                  <a:txBody>
                    <a:bodyPr/>
                    <a:lstStyle/>
                    <a:p>
                      <a:r>
                        <a:rPr lang="en-US" dirty="0"/>
                        <a:t>Strategy</a:t>
                      </a:r>
                    </a:p>
                  </a:txBody>
                  <a:tcPr/>
                </a:tc>
                <a:extLst>
                  <a:ext uri="{0D108BD9-81ED-4DB2-BD59-A6C34878D82A}">
                    <a16:rowId xmlns:a16="http://schemas.microsoft.com/office/drawing/2014/main" val="583746725"/>
                  </a:ext>
                </a:extLst>
              </a:tr>
              <a:tr h="370840">
                <a:tc>
                  <a:txBody>
                    <a:bodyPr/>
                    <a:lstStyle/>
                    <a:p>
                      <a:r>
                        <a:rPr lang="en-US" dirty="0"/>
                        <a:t>Prototype</a:t>
                      </a:r>
                    </a:p>
                  </a:txBody>
                  <a:tcPr/>
                </a:tc>
                <a:tc>
                  <a:txBody>
                    <a:bodyPr/>
                    <a:lstStyle/>
                    <a:p>
                      <a:r>
                        <a:rPr lang="en-US" dirty="0"/>
                        <a:t>Composite</a:t>
                      </a:r>
                    </a:p>
                  </a:txBody>
                  <a:tcPr/>
                </a:tc>
                <a:tc>
                  <a:txBody>
                    <a:bodyPr/>
                    <a:lstStyle/>
                    <a:p>
                      <a:r>
                        <a:rPr lang="en-US" dirty="0"/>
                        <a:t>Interpreter</a:t>
                      </a:r>
                    </a:p>
                  </a:txBody>
                  <a:tcPr/>
                </a:tc>
                <a:tc>
                  <a:txBody>
                    <a:bodyPr/>
                    <a:lstStyle/>
                    <a:p>
                      <a:r>
                        <a:rPr lang="en-US" dirty="0"/>
                        <a:t>Template Method</a:t>
                      </a:r>
                    </a:p>
                  </a:txBody>
                  <a:tcPr/>
                </a:tc>
                <a:extLst>
                  <a:ext uri="{0D108BD9-81ED-4DB2-BD59-A6C34878D82A}">
                    <a16:rowId xmlns:a16="http://schemas.microsoft.com/office/drawing/2014/main" val="3363316388"/>
                  </a:ext>
                </a:extLst>
              </a:tr>
              <a:tr h="370840">
                <a:tc>
                  <a:txBody>
                    <a:bodyPr/>
                    <a:lstStyle/>
                    <a:p>
                      <a:r>
                        <a:rPr lang="en-US" dirty="0"/>
                        <a:t>Factory Method</a:t>
                      </a:r>
                    </a:p>
                  </a:txBody>
                  <a:tcPr/>
                </a:tc>
                <a:tc>
                  <a:txBody>
                    <a:bodyPr/>
                    <a:lstStyle/>
                    <a:p>
                      <a:r>
                        <a:rPr lang="en-US" dirty="0"/>
                        <a:t>Decorator</a:t>
                      </a:r>
                    </a:p>
                  </a:txBody>
                  <a:tcPr/>
                </a:tc>
                <a:tc>
                  <a:txBody>
                    <a:bodyPr/>
                    <a:lstStyle/>
                    <a:p>
                      <a:r>
                        <a:rPr lang="en-US" dirty="0"/>
                        <a:t>Iterator</a:t>
                      </a:r>
                    </a:p>
                  </a:txBody>
                  <a:tcPr/>
                </a:tc>
                <a:tc>
                  <a:txBody>
                    <a:bodyPr/>
                    <a:lstStyle/>
                    <a:p>
                      <a:r>
                        <a:rPr lang="en-US" dirty="0"/>
                        <a:t>Visitor</a:t>
                      </a:r>
                    </a:p>
                  </a:txBody>
                  <a:tcPr/>
                </a:tc>
                <a:extLst>
                  <a:ext uri="{0D108BD9-81ED-4DB2-BD59-A6C34878D82A}">
                    <a16:rowId xmlns:a16="http://schemas.microsoft.com/office/drawing/2014/main" val="1723781259"/>
                  </a:ext>
                </a:extLst>
              </a:tr>
              <a:tr h="370840">
                <a:tc>
                  <a:txBody>
                    <a:bodyPr/>
                    <a:lstStyle/>
                    <a:p>
                      <a:r>
                        <a:rPr lang="en-US" dirty="0"/>
                        <a:t>Abstract Factory</a:t>
                      </a:r>
                    </a:p>
                  </a:txBody>
                  <a:tcPr/>
                </a:tc>
                <a:tc>
                  <a:txBody>
                    <a:bodyPr/>
                    <a:lstStyle/>
                    <a:p>
                      <a:r>
                        <a:rPr lang="en-US" dirty="0"/>
                        <a:t>Facade</a:t>
                      </a:r>
                    </a:p>
                  </a:txBody>
                  <a:tcPr/>
                </a:tc>
                <a:tc>
                  <a:txBody>
                    <a:bodyPr/>
                    <a:lstStyle/>
                    <a:p>
                      <a:r>
                        <a:rPr lang="en-US" dirty="0"/>
                        <a:t>Mediator</a:t>
                      </a:r>
                    </a:p>
                  </a:txBody>
                  <a:tcPr/>
                </a:tc>
                <a:tc>
                  <a:txBody>
                    <a:bodyPr/>
                    <a:lstStyle/>
                    <a:p>
                      <a:endParaRPr lang="en-US"/>
                    </a:p>
                  </a:txBody>
                  <a:tcPr/>
                </a:tc>
                <a:extLst>
                  <a:ext uri="{0D108BD9-81ED-4DB2-BD59-A6C34878D82A}">
                    <a16:rowId xmlns:a16="http://schemas.microsoft.com/office/drawing/2014/main" val="3347365951"/>
                  </a:ext>
                </a:extLst>
              </a:tr>
              <a:tr h="370840">
                <a:tc>
                  <a:txBody>
                    <a:bodyPr/>
                    <a:lstStyle/>
                    <a:p>
                      <a:endParaRPr lang="en-US"/>
                    </a:p>
                  </a:txBody>
                  <a:tcPr/>
                </a:tc>
                <a:tc>
                  <a:txBody>
                    <a:bodyPr/>
                    <a:lstStyle/>
                    <a:p>
                      <a:r>
                        <a:rPr lang="en-US" dirty="0"/>
                        <a:t>Flyweight</a:t>
                      </a:r>
                    </a:p>
                  </a:txBody>
                  <a:tcPr/>
                </a:tc>
                <a:tc>
                  <a:txBody>
                    <a:bodyPr/>
                    <a:lstStyle/>
                    <a:p>
                      <a:r>
                        <a:rPr lang="en-US" dirty="0"/>
                        <a:t>Memento</a:t>
                      </a:r>
                    </a:p>
                  </a:txBody>
                  <a:tcPr/>
                </a:tc>
                <a:tc>
                  <a:txBody>
                    <a:bodyPr/>
                    <a:lstStyle/>
                    <a:p>
                      <a:endParaRPr lang="en-US"/>
                    </a:p>
                  </a:txBody>
                  <a:tcPr/>
                </a:tc>
                <a:extLst>
                  <a:ext uri="{0D108BD9-81ED-4DB2-BD59-A6C34878D82A}">
                    <a16:rowId xmlns:a16="http://schemas.microsoft.com/office/drawing/2014/main" val="539614480"/>
                  </a:ext>
                </a:extLst>
              </a:tr>
              <a:tr h="370840">
                <a:tc>
                  <a:txBody>
                    <a:bodyPr/>
                    <a:lstStyle/>
                    <a:p>
                      <a:endParaRPr lang="en-US"/>
                    </a:p>
                  </a:txBody>
                  <a:tcPr/>
                </a:tc>
                <a:tc>
                  <a:txBody>
                    <a:bodyPr/>
                    <a:lstStyle/>
                    <a:p>
                      <a:r>
                        <a:rPr lang="en-US" dirty="0"/>
                        <a:t>Proxy</a:t>
                      </a:r>
                    </a:p>
                  </a:txBody>
                  <a:tcPr/>
                </a:tc>
                <a:tc>
                  <a:txBody>
                    <a:bodyPr/>
                    <a:lstStyle/>
                    <a:p>
                      <a:r>
                        <a:rPr lang="en-US" dirty="0"/>
                        <a:t>Observer</a:t>
                      </a:r>
                    </a:p>
                  </a:txBody>
                  <a:tcPr/>
                </a:tc>
                <a:tc>
                  <a:txBody>
                    <a:bodyPr/>
                    <a:lstStyle/>
                    <a:p>
                      <a:endParaRPr lang="en-US" dirty="0"/>
                    </a:p>
                  </a:txBody>
                  <a:tcPr/>
                </a:tc>
                <a:extLst>
                  <a:ext uri="{0D108BD9-81ED-4DB2-BD59-A6C34878D82A}">
                    <a16:rowId xmlns:a16="http://schemas.microsoft.com/office/drawing/2014/main" val="1744365433"/>
                  </a:ext>
                </a:extLst>
              </a:tr>
            </a:tbl>
          </a:graphicData>
        </a:graphic>
      </p:graphicFrame>
    </p:spTree>
    <p:extLst>
      <p:ext uri="{BB962C8B-B14F-4D97-AF65-F5344CB8AC3E}">
        <p14:creationId xmlns:p14="http://schemas.microsoft.com/office/powerpoint/2010/main" val="221340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3275-595B-40F1-BB93-796457396F38}"/>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Singleton</a:t>
            </a:r>
            <a:endParaRPr lang="en-US" dirty="0"/>
          </a:p>
        </p:txBody>
      </p:sp>
      <p:sp>
        <p:nvSpPr>
          <p:cNvPr id="3" name="Content Placeholder 2">
            <a:extLst>
              <a:ext uri="{FF2B5EF4-FFF2-40B4-BE49-F238E27FC236}">
                <a16:creationId xmlns:a16="http://schemas.microsoft.com/office/drawing/2014/main" id="{BE5897CE-661D-401F-872B-1AD3A5D81C6C}"/>
              </a:ext>
            </a:extLst>
          </p:cNvPr>
          <p:cNvSpPr>
            <a:spLocks noGrp="1"/>
          </p:cNvSpPr>
          <p:nvPr>
            <p:ph idx="1"/>
          </p:nvPr>
        </p:nvSpPr>
        <p:spPr/>
        <p:txBody>
          <a:bodyPr>
            <a:normAutofit fontScale="92500"/>
          </a:bodyPr>
          <a:lstStyle/>
          <a:p>
            <a:r>
              <a:rPr lang="en-US" b="1" dirty="0"/>
              <a:t>Singleton</a:t>
            </a:r>
            <a:r>
              <a:rPr lang="en-US" dirty="0"/>
              <a:t> is a creational design pattern that lets you ensure that a class has only one instance, while providing a global access point to this instance.</a:t>
            </a:r>
          </a:p>
          <a:p>
            <a:r>
              <a:rPr lang="en-US" dirty="0"/>
              <a:t>Use the Singleton pattern when a class in your program should have just a single instance available to all clients; for example, a single database object shared by different parts of the program.</a:t>
            </a:r>
          </a:p>
          <a:p>
            <a:r>
              <a:rPr lang="en-US" dirty="0"/>
              <a:t>In the spring framework the default scope for bean creation is singleton.</a:t>
            </a:r>
          </a:p>
          <a:p>
            <a:r>
              <a:rPr lang="en-US" dirty="0"/>
              <a:t>Pros: -you can be sure that a class has only a single instance</a:t>
            </a:r>
          </a:p>
          <a:p>
            <a:pPr marL="0" indent="0">
              <a:buNone/>
            </a:pPr>
            <a:r>
              <a:rPr lang="en-US" dirty="0"/>
              <a:t>	 -you gain a global access point to that instance</a:t>
            </a:r>
          </a:p>
          <a:p>
            <a:pPr marL="0" indent="0">
              <a:buNone/>
            </a:pPr>
            <a:r>
              <a:rPr lang="en-US" dirty="0"/>
              <a:t>	 -the singleton object is initialized only when it’s requested for the first time(lazy, we can also implement eager instantiation)</a:t>
            </a:r>
          </a:p>
        </p:txBody>
      </p:sp>
    </p:spTree>
    <p:extLst>
      <p:ext uri="{BB962C8B-B14F-4D97-AF65-F5344CB8AC3E}">
        <p14:creationId xmlns:p14="http://schemas.microsoft.com/office/powerpoint/2010/main" val="235529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1230-6153-4651-825F-4EE00D93BFCB}"/>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Builder</a:t>
            </a:r>
            <a:endParaRPr lang="en-US" dirty="0"/>
          </a:p>
        </p:txBody>
      </p:sp>
      <p:sp>
        <p:nvSpPr>
          <p:cNvPr id="3" name="Content Placeholder 2">
            <a:extLst>
              <a:ext uri="{FF2B5EF4-FFF2-40B4-BE49-F238E27FC236}">
                <a16:creationId xmlns:a16="http://schemas.microsoft.com/office/drawing/2014/main" id="{3D078280-7E6F-44B8-ACEB-C2140E927968}"/>
              </a:ext>
            </a:extLst>
          </p:cNvPr>
          <p:cNvSpPr>
            <a:spLocks noGrp="1"/>
          </p:cNvSpPr>
          <p:nvPr>
            <p:ph idx="1"/>
          </p:nvPr>
        </p:nvSpPr>
        <p:spPr/>
        <p:txBody>
          <a:bodyPr>
            <a:normAutofit fontScale="92500" lnSpcReduction="20000"/>
          </a:bodyPr>
          <a:lstStyle/>
          <a:p>
            <a:r>
              <a:rPr lang="en-US" b="1" dirty="0"/>
              <a:t>Builder</a:t>
            </a:r>
            <a:r>
              <a:rPr lang="en-US" dirty="0"/>
              <a:t> is a creational design pattern that lets you construct complex objects step by step. The pattern allows you to produce different types and representations of an object using the same construction code.</a:t>
            </a:r>
          </a:p>
          <a:p>
            <a:r>
              <a:rPr lang="en-US" dirty="0"/>
              <a:t>Pros: - you can construct objects step-by-step, defer construction steps or run steps recursively.</a:t>
            </a:r>
          </a:p>
          <a:p>
            <a:pPr marL="0" indent="0">
              <a:buNone/>
            </a:pPr>
            <a:r>
              <a:rPr lang="en-US" dirty="0"/>
              <a:t>             - you can reuse the same construction code when building various representations of products.</a:t>
            </a:r>
          </a:p>
          <a:p>
            <a:pPr algn="l"/>
            <a:r>
              <a:rPr lang="en-US" dirty="0"/>
              <a:t>             - single Responsibility Principle. You can isolate complex construction code from the business logic of the product.</a:t>
            </a:r>
            <a:r>
              <a:rPr lang="en-US" b="1" i="0" dirty="0">
                <a:solidFill>
                  <a:srgbClr val="161513"/>
                </a:solidFill>
                <a:effectLst/>
                <a:latin typeface="OracleSansVF"/>
              </a:rPr>
              <a:t> Named parameters</a:t>
            </a:r>
          </a:p>
          <a:p>
            <a:pPr algn="l"/>
            <a:r>
              <a:rPr lang="en-US" b="0" i="0" dirty="0">
                <a:solidFill>
                  <a:srgbClr val="161513"/>
                </a:solidFill>
                <a:effectLst/>
                <a:latin typeface="OracleSansVF"/>
              </a:rPr>
              <a:t>If Java had named parameters like in Kotlin, the Builder pattern would be unnecessary, because you could provide only those parameters currently needed to create the object.</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795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2BB2-2E2A-4790-A233-2D555C63D838}"/>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Prototype</a:t>
            </a:r>
            <a:r>
              <a:rPr lang="en-US" b="0" i="0" dirty="0">
                <a:solidFill>
                  <a:srgbClr val="444444"/>
                </a:solidFill>
                <a:effectLst/>
                <a:latin typeface="PT Sans" panose="020B0503020203020204" pitchFamily="34" charset="0"/>
              </a:rPr>
              <a:t> </a:t>
            </a:r>
            <a:endParaRPr lang="en-US" dirty="0"/>
          </a:p>
        </p:txBody>
      </p:sp>
      <p:sp>
        <p:nvSpPr>
          <p:cNvPr id="3" name="Content Placeholder 2">
            <a:extLst>
              <a:ext uri="{FF2B5EF4-FFF2-40B4-BE49-F238E27FC236}">
                <a16:creationId xmlns:a16="http://schemas.microsoft.com/office/drawing/2014/main" id="{DB74995D-9310-4404-9D6E-885A4B19CA44}"/>
              </a:ext>
            </a:extLst>
          </p:cNvPr>
          <p:cNvSpPr>
            <a:spLocks noGrp="1"/>
          </p:cNvSpPr>
          <p:nvPr>
            <p:ph idx="1"/>
          </p:nvPr>
        </p:nvSpPr>
        <p:spPr/>
        <p:txBody>
          <a:bodyPr/>
          <a:lstStyle/>
          <a:p>
            <a:r>
              <a:rPr lang="en-US" b="1" dirty="0"/>
              <a:t>Prototype</a:t>
            </a:r>
            <a:r>
              <a:rPr lang="en-US" dirty="0"/>
              <a:t> is a creational design pattern that allows cloning objects, even complex ones, without coupling to their specific classes.</a:t>
            </a:r>
          </a:p>
          <a:p>
            <a:endParaRPr lang="en-US" dirty="0"/>
          </a:p>
          <a:p>
            <a:r>
              <a:rPr lang="en-US" dirty="0"/>
              <a:t>All prototype classes should have a common interface that makes it possible to copy objects even if their concrete classes are unknown. Prototype objects can produce full copies since objects of the same class can access each other’s private fields.</a:t>
            </a:r>
          </a:p>
        </p:txBody>
      </p:sp>
      <p:pic>
        <p:nvPicPr>
          <p:cNvPr id="4" name="Picture 3">
            <a:extLst>
              <a:ext uri="{FF2B5EF4-FFF2-40B4-BE49-F238E27FC236}">
                <a16:creationId xmlns:a16="http://schemas.microsoft.com/office/drawing/2014/main" id="{C1FA9523-CF57-4281-8E25-8AFEBC44B045}"/>
              </a:ext>
            </a:extLst>
          </p:cNvPr>
          <p:cNvPicPr>
            <a:picLocks noChangeAspect="1"/>
          </p:cNvPicPr>
          <p:nvPr/>
        </p:nvPicPr>
        <p:blipFill>
          <a:blip r:embed="rId2"/>
          <a:stretch>
            <a:fillRect/>
          </a:stretch>
        </p:blipFill>
        <p:spPr>
          <a:xfrm>
            <a:off x="7660640" y="4602198"/>
            <a:ext cx="4428648" cy="2103402"/>
          </a:xfrm>
          <a:prstGeom prst="rect">
            <a:avLst/>
          </a:prstGeom>
        </p:spPr>
      </p:pic>
    </p:spTree>
    <p:extLst>
      <p:ext uri="{BB962C8B-B14F-4D97-AF65-F5344CB8AC3E}">
        <p14:creationId xmlns:p14="http://schemas.microsoft.com/office/powerpoint/2010/main" val="77476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E44C-2F75-4806-89BF-3AA0AD96365E}"/>
              </a:ext>
            </a:extLst>
          </p:cNvPr>
          <p:cNvSpPr>
            <a:spLocks noGrp="1"/>
          </p:cNvSpPr>
          <p:nvPr>
            <p:ph type="title"/>
          </p:nvPr>
        </p:nvSpPr>
        <p:spPr/>
        <p:txBody>
          <a:bodyPr/>
          <a:lstStyle/>
          <a:p>
            <a:r>
              <a:rPr lang="en-US" b="1" dirty="0">
                <a:solidFill>
                  <a:srgbClr val="444444"/>
                </a:solidFill>
                <a:latin typeface="PT Sans" panose="020B0503020203020204" pitchFamily="34" charset="0"/>
              </a:rPr>
              <a:t>Factory Method</a:t>
            </a:r>
            <a:br>
              <a:rPr lang="en-US" b="1" i="0" dirty="0">
                <a:solidFill>
                  <a:srgbClr val="444444"/>
                </a:solidFill>
                <a:effectLst/>
                <a:latin typeface="PT Sans" panose="020B0503020203020204" pitchFamily="34" charset="0"/>
              </a:rPr>
            </a:br>
            <a:endParaRPr lang="en-US" dirty="0"/>
          </a:p>
        </p:txBody>
      </p:sp>
      <p:sp>
        <p:nvSpPr>
          <p:cNvPr id="3" name="Content Placeholder 2">
            <a:extLst>
              <a:ext uri="{FF2B5EF4-FFF2-40B4-BE49-F238E27FC236}">
                <a16:creationId xmlns:a16="http://schemas.microsoft.com/office/drawing/2014/main" id="{80BD69E4-2B49-4F75-97DC-69EACED2CA5B}"/>
              </a:ext>
            </a:extLst>
          </p:cNvPr>
          <p:cNvSpPr>
            <a:spLocks noGrp="1"/>
          </p:cNvSpPr>
          <p:nvPr>
            <p:ph idx="1"/>
          </p:nvPr>
        </p:nvSpPr>
        <p:spPr/>
        <p:txBody>
          <a:bodyPr/>
          <a:lstStyle/>
          <a:p>
            <a:r>
              <a:rPr lang="en-US" b="1" dirty="0"/>
              <a:t>Factory method </a:t>
            </a:r>
            <a:r>
              <a:rPr lang="en-US" dirty="0"/>
              <a:t>is a creational design pattern which solves the problem of creating product objects without specifying their concrete classes.</a:t>
            </a:r>
          </a:p>
          <a:p>
            <a:endParaRPr lang="en-US" dirty="0"/>
          </a:p>
          <a:p>
            <a:r>
              <a:rPr lang="en-US" dirty="0"/>
              <a:t>Factory Method defines a method, which should be used for creating objects instead of direct constructor call (new operator). Subclasses can override this method to change the class of objects that will be created.</a:t>
            </a:r>
          </a:p>
        </p:txBody>
      </p:sp>
    </p:spTree>
    <p:extLst>
      <p:ext uri="{BB962C8B-B14F-4D97-AF65-F5344CB8AC3E}">
        <p14:creationId xmlns:p14="http://schemas.microsoft.com/office/powerpoint/2010/main" val="25910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9B2A-23A4-4562-B09A-8DDE6E2D710F}"/>
              </a:ext>
            </a:extLst>
          </p:cNvPr>
          <p:cNvSpPr>
            <a:spLocks noGrp="1"/>
          </p:cNvSpPr>
          <p:nvPr>
            <p:ph type="title"/>
          </p:nvPr>
        </p:nvSpPr>
        <p:spPr/>
        <p:txBody>
          <a:bodyPr/>
          <a:lstStyle/>
          <a:p>
            <a:r>
              <a:rPr lang="en-US" b="1" i="0" dirty="0">
                <a:solidFill>
                  <a:srgbClr val="444444"/>
                </a:solidFill>
                <a:effectLst/>
                <a:latin typeface="PT Sans" panose="020B0503020203020204" pitchFamily="34" charset="0"/>
              </a:rPr>
              <a:t>Abstract Factory</a:t>
            </a:r>
            <a:endParaRPr lang="en-US" dirty="0"/>
          </a:p>
        </p:txBody>
      </p:sp>
      <p:sp>
        <p:nvSpPr>
          <p:cNvPr id="3" name="Content Placeholder 2">
            <a:extLst>
              <a:ext uri="{FF2B5EF4-FFF2-40B4-BE49-F238E27FC236}">
                <a16:creationId xmlns:a16="http://schemas.microsoft.com/office/drawing/2014/main" id="{6ACE437F-DD51-4D42-A68A-28C53B69033A}"/>
              </a:ext>
            </a:extLst>
          </p:cNvPr>
          <p:cNvSpPr>
            <a:spLocks noGrp="1"/>
          </p:cNvSpPr>
          <p:nvPr>
            <p:ph idx="1"/>
          </p:nvPr>
        </p:nvSpPr>
        <p:spPr/>
        <p:txBody>
          <a:bodyPr>
            <a:normAutofit fontScale="77500" lnSpcReduction="20000"/>
          </a:bodyPr>
          <a:lstStyle/>
          <a:p>
            <a:r>
              <a:rPr lang="en-US" b="1" dirty="0"/>
              <a:t>Abstract Factory </a:t>
            </a:r>
            <a:r>
              <a:rPr lang="en-US" dirty="0"/>
              <a:t>is a creational design pattern, which solves the problem of creating entire product families without specifying their concrete classes.</a:t>
            </a:r>
          </a:p>
          <a:p>
            <a:endParaRPr lang="en-US" dirty="0"/>
          </a:p>
          <a:p>
            <a:r>
              <a:rPr lang="en-US" dirty="0"/>
              <a:t>Abstract Factory defines an interface for creating all distinct products but leaves the actual product creation to concrete factory classes. Each factory type corresponds to a certain product variety.</a:t>
            </a:r>
          </a:p>
          <a:p>
            <a:endParaRPr lang="en-US" dirty="0"/>
          </a:p>
          <a:p>
            <a:r>
              <a:rPr lang="en-US" dirty="0"/>
              <a:t>The client code calls the creation methods of a factory object instead of creating products directly with a constructor call (new operator). Since a factory corresponds to a single product variant, all its products will be compatible.</a:t>
            </a:r>
          </a:p>
          <a:p>
            <a:endParaRPr lang="en-US" dirty="0"/>
          </a:p>
          <a:p>
            <a:r>
              <a:rPr lang="en-US" dirty="0"/>
              <a:t>Client code works with factories and products only through their abstract interfaces. This lets the client code work with any product variants, created by the factory object. You just create a new concrete factory class and pass it to the client code.</a:t>
            </a:r>
          </a:p>
        </p:txBody>
      </p:sp>
    </p:spTree>
    <p:extLst>
      <p:ext uri="{BB962C8B-B14F-4D97-AF65-F5344CB8AC3E}">
        <p14:creationId xmlns:p14="http://schemas.microsoft.com/office/powerpoint/2010/main" val="222414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682</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OracleSansVF</vt:lpstr>
      <vt:lpstr>PT Sans</vt:lpstr>
      <vt:lpstr>Office Theme</vt:lpstr>
      <vt:lpstr>Design Patterns</vt:lpstr>
      <vt:lpstr>What are design patterns?</vt:lpstr>
      <vt:lpstr>Classification of patterns</vt:lpstr>
      <vt:lpstr>Singleton</vt:lpstr>
      <vt:lpstr>Builder</vt:lpstr>
      <vt:lpstr>Prototype </vt:lpstr>
      <vt:lpstr>Factory Method </vt:lpstr>
      <vt:lpstr>Abstract Factory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Zburatura, Mihai-Adrian</dc:creator>
  <cp:lastModifiedBy>Zburatura, Mihai-Adrian</cp:lastModifiedBy>
  <cp:revision>10</cp:revision>
  <dcterms:created xsi:type="dcterms:W3CDTF">2022-04-14T10:12:33Z</dcterms:created>
  <dcterms:modified xsi:type="dcterms:W3CDTF">2022-04-18T13:36:48Z</dcterms:modified>
</cp:coreProperties>
</file>