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jdhani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HU1pY3x79RJh+16ys5m7emDMW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5F35FE-6E15-465D-8D10-E881BFBCD5C8}">
  <a:tblStyle styleId="{C85F35FE-6E15-465D-8D10-E881BFBCD5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jdhani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9f38b087_0_5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d89f38b087_0_5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d89f38b087_0_5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89f38b087_0_6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gd89f38b087_0_6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d89f38b087_0_6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89f38b087_0_1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d89f38b087_0_1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d89f38b087_0_1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89f38b087_0_2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gd89f38b087_0_2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d89f38b087_0_2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89f38b087_0_3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d89f38b087_0_3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d89f38b087_0_3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89f38b087_0_4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gd89f38b087_0_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d89f38b087_0_4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89f38b087_0_5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gd89f38b087_0_5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d89f38b087_0_5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1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Sintaxes  Java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3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0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1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52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2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52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53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3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5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5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5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5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5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55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5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6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6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6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56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4" name="Google Shape;1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1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4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1" name="Google Shape;91;p4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2" name="Google Shape;92;p4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" name="Google Shape;93;p4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p4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Sintaxes em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89f38b087_0_59"/>
          <p:cNvSpPr txBox="1"/>
          <p:nvPr>
            <p:ph type="title"/>
          </p:nvPr>
        </p:nvSpPr>
        <p:spPr>
          <a:xfrm>
            <a:off x="631175" y="10266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Tipos de dados primitivos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graphicFrame>
        <p:nvGraphicFramePr>
          <p:cNvPr id="225" name="Google Shape;225;gd89f38b087_0_59"/>
          <p:cNvGraphicFramePr/>
          <p:nvPr/>
        </p:nvGraphicFramePr>
        <p:xfrm>
          <a:off x="675600" y="162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{C85F35FE-6E15-465D-8D10-E881BFBCD5C8}</a:tableStyleId>
              </a:tblPr>
              <a:tblGrid>
                <a:gridCol w="2078800"/>
                <a:gridCol w="5714000"/>
              </a:tblGrid>
              <a:tr h="236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AR" sz="1400" u="none" cap="none" strike="noStrik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Tipos de dados primitivos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EC183F"/>
                    </a:solidFill>
                  </a:tcPr>
                </a:tc>
                <a:tc hMerge="1"/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byte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Inteiros entre -128 e 127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short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Inteiros entre -32768, 32767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Inteiros entre -2147483648 e 2147483647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31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long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Inteiros muito grandes, entre -9223372036854775808 e 9223372036854775807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float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Número com vírgula -3,402823e38 a 3,402823e38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89f38b087_0_67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Tipos de dados primitivos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232" name="Google Shape;232;gd89f38b087_0_67"/>
          <p:cNvGraphicFramePr/>
          <p:nvPr/>
        </p:nvGraphicFramePr>
        <p:xfrm>
          <a:off x="675600" y="179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{C85F35FE-6E15-465D-8D10-E881BFBCD5C8}</a:tableStyleId>
              </a:tblPr>
              <a:tblGrid>
                <a:gridCol w="2038500"/>
                <a:gridCol w="5754300"/>
              </a:tblGrid>
              <a:tr h="40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AR" sz="1400" u="none" cap="none" strike="noStrik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Tipos de dados primitivos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 anchor="ctr">
                    <a:solidFill>
                      <a:srgbClr val="EC183F"/>
                    </a:solidFill>
                  </a:tcPr>
                </a:tc>
                <a:tc hMerge="1"/>
              </a:tr>
              <a:tr h="40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double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Número com vírgula, maior capacidade -1,79769313486232e308 a -1,79769313486232e308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2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String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Cadeia de caracteres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2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char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Um caractere (Ex: 'a') Unicode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2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boolean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Verdadeiro ou falso (true/false)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/>
        </p:nvSpPr>
        <p:spPr>
          <a:xfrm>
            <a:off x="2234838" y="21854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Operadores matemáticos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1368841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5846463" y="2274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Operadores lógicos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980466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2234825" y="327041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Operadores relacionais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1368828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5846450" y="335921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Tipos de dados primitivos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4980453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5" name="Google Shape;165;p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-AR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Operadores matemáticos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Operadores matemáticos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80" name="Google Shape;180;p8"/>
          <p:cNvGraphicFramePr/>
          <p:nvPr/>
        </p:nvGraphicFramePr>
        <p:xfrm>
          <a:off x="675600" y="144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{C85F35FE-6E15-465D-8D10-E881BFBCD5C8}</a:tableStyleId>
              </a:tblPr>
              <a:tblGrid>
                <a:gridCol w="3280925"/>
                <a:gridCol w="4511875"/>
              </a:tblGrid>
              <a:tr h="412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Operadores Matemáticos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 anchor="ctr">
                    <a:solidFill>
                      <a:srgbClr val="EC183F"/>
                    </a:solidFill>
                  </a:tcPr>
                </a:tc>
                <a:tc hMerge="1"/>
              </a:tr>
              <a:tr h="38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Soma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Subtração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Divisão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Multiplicação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Módulo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 (Retorna o resto de uma divisão inteira)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Operador unário soma 1 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++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Operador unário subtrair 1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--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89f38b087_0_1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-AR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Operadores lógicos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7" name="Google Shape;187;gd89f38b087_0_1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8" name="Google Shape;188;gd89f38b087_0_1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89f38b087_0_26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Operadores lógicos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95" name="Google Shape;195;gd89f38b087_0_26"/>
          <p:cNvGraphicFramePr/>
          <p:nvPr/>
        </p:nvGraphicFramePr>
        <p:xfrm>
          <a:off x="631163" y="144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{C85F35FE-6E15-465D-8D10-E881BFBCD5C8}</a:tableStyleId>
              </a:tblPr>
              <a:tblGrid>
                <a:gridCol w="2454625"/>
                <a:gridCol w="5338175"/>
              </a:tblGrid>
              <a:tr h="615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Operadores lógicos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 hMerge="1"/>
              </a:tr>
              <a:tr h="91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&amp;&amp; (Retorna verdadeiro se ambas as avaliações forem verdadeiras)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1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|| (Retorna verdadeiro se uma das duas avaliações for verdadeira)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! (Retorna o oposto do resultado da avaliação)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9f38b087_0_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-AR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Operadores relacionais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gd89f38b087_0_3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gd89f38b087_0_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89f38b087_0_4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Operadores relacionais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210" name="Google Shape;210;gd89f38b087_0_44"/>
          <p:cNvGraphicFramePr/>
          <p:nvPr/>
        </p:nvGraphicFramePr>
        <p:xfrm>
          <a:off x="631163" y="144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{C85F35FE-6E15-465D-8D10-E881BFBCD5C8}</a:tableStyleId>
              </a:tblPr>
              <a:tblGrid>
                <a:gridCol w="2454625"/>
                <a:gridCol w="5338175"/>
              </a:tblGrid>
              <a:tr h="5305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Operadores relacionais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 hMerge="1"/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Maior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Menor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Igual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== ou .equals()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Maior ou igual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Menor ou igual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&lt;=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Diferente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AR" sz="1600" u="none" cap="none" strike="noStrik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!=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89f38b087_0_5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-AR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Tipos de dados primitivos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7" name="Google Shape;217;gd89f38b087_0_5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gd89f38b087_0_5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