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1" r:id="rId15"/>
    <p:sldId id="283" r:id="rId16"/>
    <p:sldId id="282" r:id="rId17"/>
    <p:sldId id="274" r:id="rId18"/>
    <p:sldId id="275" r:id="rId19"/>
    <p:sldId id="276" r:id="rId20"/>
    <p:sldId id="286" r:id="rId21"/>
    <p:sldId id="287" r:id="rId22"/>
    <p:sldId id="28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A4F12-BD28-415A-B277-F49C0EAB2F6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CC29FA-40C7-4C11-8D8C-51937EC9944D}">
      <dgm:prSet/>
      <dgm:spPr/>
      <dgm:t>
        <a:bodyPr/>
        <a:lstStyle/>
        <a:p>
          <a:pPr rtl="0"/>
          <a:r>
            <a:rPr lang="en-US" smtClean="0"/>
            <a:t>Gambaran grafis dari beberapa atau semua aktor, kasus penggunaan, dan interaksinya yang menggambarkan sistem yang akan dibangun</a:t>
          </a:r>
          <a:endParaRPr lang="en-US"/>
        </a:p>
      </dgm:t>
    </dgm:pt>
    <dgm:pt modelId="{B66CAB90-B438-477A-A69B-47D47984E3D8}" type="parTrans" cxnId="{435F29E6-9B51-4249-A37A-7DF736C0B7AD}">
      <dgm:prSet/>
      <dgm:spPr/>
      <dgm:t>
        <a:bodyPr/>
        <a:lstStyle/>
        <a:p>
          <a:endParaRPr lang="en-US"/>
        </a:p>
      </dgm:t>
    </dgm:pt>
    <dgm:pt modelId="{2C6AA553-ED7B-4046-B70D-7966F01F3DA4}" type="sibTrans" cxnId="{435F29E6-9B51-4249-A37A-7DF736C0B7AD}">
      <dgm:prSet/>
      <dgm:spPr/>
      <dgm:t>
        <a:bodyPr/>
        <a:lstStyle/>
        <a:p>
          <a:endParaRPr lang="en-US"/>
        </a:p>
      </dgm:t>
    </dgm:pt>
    <dgm:pt modelId="{72969DA4-3D25-45D6-A574-94C02D3D727E}">
      <dgm:prSet/>
      <dgm:spPr/>
      <dgm:t>
        <a:bodyPr/>
        <a:lstStyle/>
        <a:p>
          <a:pPr rtl="0"/>
          <a:r>
            <a:rPr lang="en-US" dirty="0" err="1" smtClean="0"/>
            <a:t>Memodelkan</a:t>
          </a:r>
          <a:r>
            <a:rPr lang="en-US" dirty="0" smtClean="0"/>
            <a:t> </a:t>
          </a:r>
          <a:r>
            <a:rPr lang="en-US" dirty="0" err="1" smtClean="0"/>
            <a:t>kebutuhan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menggambarkan</a:t>
          </a:r>
          <a:r>
            <a:rPr lang="en-US" dirty="0" smtClean="0"/>
            <a:t> </a:t>
          </a:r>
          <a:r>
            <a:rPr lang="en-US" dirty="0" err="1" smtClean="0"/>
            <a:t>fungsionalitas</a:t>
          </a:r>
          <a:r>
            <a:rPr lang="en-US" dirty="0" smtClean="0"/>
            <a:t> yang </a:t>
          </a:r>
          <a:r>
            <a:rPr lang="en-US" dirty="0" err="1" smtClean="0"/>
            <a:t>diharapkan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endParaRPr lang="en-US" dirty="0"/>
        </a:p>
      </dgm:t>
    </dgm:pt>
    <dgm:pt modelId="{0E29EA71-F060-423D-85B3-879479B04D73}" type="parTrans" cxnId="{5A1FB166-976C-4E37-94DE-A49C26EFE2B6}">
      <dgm:prSet/>
      <dgm:spPr/>
      <dgm:t>
        <a:bodyPr/>
        <a:lstStyle/>
        <a:p>
          <a:endParaRPr lang="en-US"/>
        </a:p>
      </dgm:t>
    </dgm:pt>
    <dgm:pt modelId="{705FABC2-D85F-418B-987B-7503D047FF57}" type="sibTrans" cxnId="{5A1FB166-976C-4E37-94DE-A49C26EFE2B6}">
      <dgm:prSet/>
      <dgm:spPr/>
      <dgm:t>
        <a:bodyPr/>
        <a:lstStyle/>
        <a:p>
          <a:endParaRPr lang="en-US"/>
        </a:p>
      </dgm:t>
    </dgm:pt>
    <dgm:pt modelId="{7F34AFE6-D882-4EBD-AAEF-476BC15DC3A6}">
      <dgm:prSet/>
      <dgm:spPr/>
      <dgm:t>
        <a:bodyPr/>
        <a:lstStyle/>
        <a:p>
          <a:r>
            <a:rPr lang="en-US" dirty="0" smtClean="0"/>
            <a:t>Yang </a:t>
          </a:r>
          <a:r>
            <a:rPr lang="en-US" dirty="0" err="1" smtClean="0"/>
            <a:t>ditekankan</a:t>
          </a:r>
          <a:r>
            <a:rPr lang="en-US" dirty="0" smtClean="0"/>
            <a:t> </a:t>
          </a:r>
          <a:r>
            <a:rPr lang="en-US" dirty="0" err="1" smtClean="0"/>
            <a:t>adalah</a:t>
          </a:r>
          <a:r>
            <a:rPr lang="en-US" dirty="0" smtClean="0"/>
            <a:t> “</a:t>
          </a:r>
          <a:r>
            <a:rPr lang="en-US" dirty="0" err="1" smtClean="0"/>
            <a:t>apa</a:t>
          </a:r>
          <a:r>
            <a:rPr lang="en-US" dirty="0" smtClean="0"/>
            <a:t>” yang </a:t>
          </a:r>
          <a:r>
            <a:rPr lang="en-US" dirty="0" err="1" smtClean="0"/>
            <a:t>dilakukan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sistem</a:t>
          </a:r>
          <a:r>
            <a:rPr lang="en-US" dirty="0" smtClean="0"/>
            <a:t>,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bukan</a:t>
          </a:r>
          <a:r>
            <a:rPr lang="en-US" dirty="0" smtClean="0"/>
            <a:t> “</a:t>
          </a:r>
          <a:r>
            <a:rPr lang="en-US" dirty="0" err="1" smtClean="0"/>
            <a:t>bagaimana</a:t>
          </a:r>
          <a:r>
            <a:rPr lang="en-US" dirty="0" smtClean="0"/>
            <a:t>”</a:t>
          </a:r>
          <a:endParaRPr lang="en-US"/>
        </a:p>
      </dgm:t>
    </dgm:pt>
    <dgm:pt modelId="{167C468F-4504-4172-8D17-39250C816AF9}" type="parTrans" cxnId="{035F52E2-744B-47EC-8BAE-89374307A8F9}">
      <dgm:prSet/>
      <dgm:spPr/>
      <dgm:t>
        <a:bodyPr/>
        <a:lstStyle/>
        <a:p>
          <a:endParaRPr lang="en-US"/>
        </a:p>
      </dgm:t>
    </dgm:pt>
    <dgm:pt modelId="{DD5602EA-873C-4AA8-B959-6A75FD886C63}" type="sibTrans" cxnId="{035F52E2-744B-47EC-8BAE-89374307A8F9}">
      <dgm:prSet/>
      <dgm:spPr/>
      <dgm:t>
        <a:bodyPr/>
        <a:lstStyle/>
        <a:p>
          <a:endParaRPr lang="en-US"/>
        </a:p>
      </dgm:t>
    </dgm:pt>
    <dgm:pt modelId="{CDD95B39-DED9-49A1-831C-4E475217EF6A}" type="pres">
      <dgm:prSet presAssocID="{4D2A4F12-BD28-415A-B277-F49C0EAB2F6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B881790-40F5-42AB-B9E4-F6561C2CCC9A}" type="pres">
      <dgm:prSet presAssocID="{FBCC29FA-40C7-4C11-8D8C-51937EC9944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CF8FB-DF90-4E70-8556-E2FC6FA1BC9B}" type="pres">
      <dgm:prSet presAssocID="{2C6AA553-ED7B-4046-B70D-7966F01F3DA4}" presName="spacer" presStyleCnt="0"/>
      <dgm:spPr/>
    </dgm:pt>
    <dgm:pt modelId="{ED302124-3CE5-4E05-809A-66316CFF7FDF}" type="pres">
      <dgm:prSet presAssocID="{72969DA4-3D25-45D6-A574-94C02D3D72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8FBE4D-E497-4435-92F3-CA46B4416E35}" type="pres">
      <dgm:prSet presAssocID="{705FABC2-D85F-418B-987B-7503D047FF57}" presName="spacer" presStyleCnt="0"/>
      <dgm:spPr/>
    </dgm:pt>
    <dgm:pt modelId="{08974FC0-21DA-4C1A-91BE-8073AB360FFC}" type="pres">
      <dgm:prSet presAssocID="{7F34AFE6-D882-4EBD-AAEF-476BC15DC3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6AC90-D56A-4D6B-905A-DD3ECBF6519A}" type="presOf" srcId="{FBCC29FA-40C7-4C11-8D8C-51937EC9944D}" destId="{5B881790-40F5-42AB-B9E4-F6561C2CCC9A}" srcOrd="0" destOrd="0" presId="urn:microsoft.com/office/officeart/2005/8/layout/vList2"/>
    <dgm:cxn modelId="{435F29E6-9B51-4249-A37A-7DF736C0B7AD}" srcId="{4D2A4F12-BD28-415A-B277-F49C0EAB2F65}" destId="{FBCC29FA-40C7-4C11-8D8C-51937EC9944D}" srcOrd="0" destOrd="0" parTransId="{B66CAB90-B438-477A-A69B-47D47984E3D8}" sibTransId="{2C6AA553-ED7B-4046-B70D-7966F01F3DA4}"/>
    <dgm:cxn modelId="{D3F37296-801D-4F44-A01F-FD011AEA762A}" type="presOf" srcId="{4D2A4F12-BD28-415A-B277-F49C0EAB2F65}" destId="{CDD95B39-DED9-49A1-831C-4E475217EF6A}" srcOrd="0" destOrd="0" presId="urn:microsoft.com/office/officeart/2005/8/layout/vList2"/>
    <dgm:cxn modelId="{035F52E2-744B-47EC-8BAE-89374307A8F9}" srcId="{4D2A4F12-BD28-415A-B277-F49C0EAB2F65}" destId="{7F34AFE6-D882-4EBD-AAEF-476BC15DC3A6}" srcOrd="2" destOrd="0" parTransId="{167C468F-4504-4172-8D17-39250C816AF9}" sibTransId="{DD5602EA-873C-4AA8-B959-6A75FD886C63}"/>
    <dgm:cxn modelId="{5A1FB166-976C-4E37-94DE-A49C26EFE2B6}" srcId="{4D2A4F12-BD28-415A-B277-F49C0EAB2F65}" destId="{72969DA4-3D25-45D6-A574-94C02D3D727E}" srcOrd="1" destOrd="0" parTransId="{0E29EA71-F060-423D-85B3-879479B04D73}" sibTransId="{705FABC2-D85F-418B-987B-7503D047FF57}"/>
    <dgm:cxn modelId="{4F045741-F46F-48CA-B4CF-F7B861FC00A5}" type="presOf" srcId="{72969DA4-3D25-45D6-A574-94C02D3D727E}" destId="{ED302124-3CE5-4E05-809A-66316CFF7FDF}" srcOrd="0" destOrd="0" presId="urn:microsoft.com/office/officeart/2005/8/layout/vList2"/>
    <dgm:cxn modelId="{4AF414CA-6136-44D6-AE26-86468AC44EF4}" type="presOf" srcId="{7F34AFE6-D882-4EBD-AAEF-476BC15DC3A6}" destId="{08974FC0-21DA-4C1A-91BE-8073AB360FFC}" srcOrd="0" destOrd="0" presId="urn:microsoft.com/office/officeart/2005/8/layout/vList2"/>
    <dgm:cxn modelId="{DB75F211-8CE9-4ADA-97B6-EA345DE429CE}" type="presParOf" srcId="{CDD95B39-DED9-49A1-831C-4E475217EF6A}" destId="{5B881790-40F5-42AB-B9E4-F6561C2CCC9A}" srcOrd="0" destOrd="0" presId="urn:microsoft.com/office/officeart/2005/8/layout/vList2"/>
    <dgm:cxn modelId="{B4BA2301-C79D-4B64-9A4A-E59CCA511D49}" type="presParOf" srcId="{CDD95B39-DED9-49A1-831C-4E475217EF6A}" destId="{1D8CF8FB-DF90-4E70-8556-E2FC6FA1BC9B}" srcOrd="1" destOrd="0" presId="urn:microsoft.com/office/officeart/2005/8/layout/vList2"/>
    <dgm:cxn modelId="{BE5B5589-1D47-46D0-A12D-AB70894D007F}" type="presParOf" srcId="{CDD95B39-DED9-49A1-831C-4E475217EF6A}" destId="{ED302124-3CE5-4E05-809A-66316CFF7FDF}" srcOrd="2" destOrd="0" presId="urn:microsoft.com/office/officeart/2005/8/layout/vList2"/>
    <dgm:cxn modelId="{131C0647-B83A-44E9-8DEB-6237D7C81F28}" type="presParOf" srcId="{CDD95B39-DED9-49A1-831C-4E475217EF6A}" destId="{448FBE4D-E497-4435-92F3-CA46B4416E35}" srcOrd="3" destOrd="0" presId="urn:microsoft.com/office/officeart/2005/8/layout/vList2"/>
    <dgm:cxn modelId="{909365B6-440B-49F2-94DA-3429FB64ABA2}" type="presParOf" srcId="{CDD95B39-DED9-49A1-831C-4E475217EF6A}" destId="{08974FC0-21DA-4C1A-91BE-8073AB360FF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15A6-1D14-452A-9541-618EC71E29D1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F268E-7C58-4C4C-ADB2-304B8371F8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35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04710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64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942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222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615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7266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27889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04369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847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56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7821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2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921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8692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033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720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642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C9E0B6-F493-4F5C-AE6C-5C23F47F4086}" type="datetimeFigureOut">
              <a:rPr lang="en-US" smtClean="0"/>
              <a:pPr/>
              <a:t>10/2/2017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148B78-9F46-4C35-BFCC-2A101C4C4C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466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Minggu</a:t>
            </a:r>
            <a:r>
              <a:rPr lang="en-US" dirty="0" smtClean="0"/>
              <a:t> </a:t>
            </a:r>
            <a:r>
              <a:rPr lang="en-US" dirty="0" smtClean="0"/>
              <a:t>ke-6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8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(Use Case)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56932"/>
            <a:ext cx="524607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aksi</a:t>
            </a:r>
            <a:r>
              <a:rPr lang="en-US" dirty="0"/>
              <a:t> /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“</a:t>
            </a:r>
            <a:r>
              <a:rPr lang="en-US" dirty="0" err="1"/>
              <a:t>fungsionalitas</a:t>
            </a:r>
            <a:r>
              <a:rPr lang="en-US" dirty="0"/>
              <a:t>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 </a:t>
            </a:r>
          </a:p>
          <a:p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barang</a:t>
            </a:r>
            <a:r>
              <a:rPr lang="en-US" dirty="0"/>
              <a:t>,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766646"/>
            <a:ext cx="3724447" cy="15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07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Asosiasi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68655"/>
            <a:ext cx="9601196" cy="3318936"/>
          </a:xfrm>
        </p:spPr>
        <p:txBody>
          <a:bodyPr/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penggunaan</a:t>
            </a:r>
            <a:endParaRPr lang="en-US" dirty="0"/>
          </a:p>
          <a:p>
            <a:r>
              <a:rPr lang="en-US" dirty="0" err="1"/>
              <a:t>Digambarkan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96" y="4216400"/>
            <a:ext cx="3871558" cy="1058985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176932" y="3738034"/>
            <a:ext cx="1438422" cy="685800"/>
          </a:xfrm>
          <a:prstGeom prst="wedgeEllipseCallout">
            <a:avLst>
              <a:gd name="adj1" fmla="val -32032"/>
              <a:gd name="adj2" fmla="val 99808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Asosiasi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683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513362" cy="3318936"/>
          </a:xfrm>
        </p:spPr>
        <p:txBody>
          <a:bodyPr/>
          <a:lstStyle/>
          <a:p>
            <a:r>
              <a:rPr lang="sv-SE" dirty="0"/>
              <a:t>Disimbolkan dengan kotak</a:t>
            </a:r>
          </a:p>
          <a:p>
            <a:r>
              <a:rPr lang="sv-SE" dirty="0"/>
              <a:t>Untuk menggambarkan kasus penggunaan apa saja yang ada di sistem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62" y="2253152"/>
            <a:ext cx="3641115" cy="37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73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221522" cy="3318936"/>
          </a:xfrm>
        </p:spPr>
        <p:txBody>
          <a:bodyPr/>
          <a:lstStyle/>
          <a:p>
            <a:r>
              <a:rPr lang="en-US" dirty="0" smtClean="0"/>
              <a:t>Include</a:t>
            </a:r>
          </a:p>
          <a:p>
            <a:r>
              <a:rPr lang="en-US" dirty="0" smtClean="0"/>
              <a:t>Extend</a:t>
            </a:r>
          </a:p>
          <a:p>
            <a:r>
              <a:rPr lang="en-US" dirty="0" err="1" smtClean="0"/>
              <a:t>Generalisasi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52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064" y="712502"/>
            <a:ext cx="9601196" cy="1303867"/>
          </a:xfrm>
        </p:spPr>
        <p:txBody>
          <a:bodyPr/>
          <a:lstStyle/>
          <a:p>
            <a:r>
              <a:rPr lang="en-US" dirty="0" smtClean="0"/>
              <a:t>Include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2016369"/>
            <a:ext cx="4917830" cy="3587261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"The</a:t>
            </a:r>
            <a:r>
              <a:rPr lang="id-ID" b="1" dirty="0"/>
              <a:t> include</a:t>
            </a:r>
            <a:r>
              <a:rPr lang="id-ID" dirty="0"/>
              <a:t> relationship ditujukan untuk menggunakan kembali behaviour yang dimodelkan oleh use case lain </a:t>
            </a:r>
            <a:r>
              <a:rPr lang="id-ID" dirty="0" smtClean="0"/>
              <a:t>(</a:t>
            </a:r>
            <a:r>
              <a:rPr lang="id-ID" dirty="0"/>
              <a:t>Overgaard and Palmkvist, Use Cases: Patterns and Blueprints. Addison-Wesley, 2004</a:t>
            </a:r>
            <a:r>
              <a:rPr lang="id-ID" dirty="0" smtClean="0"/>
              <a:t>).</a:t>
            </a:r>
            <a:endParaRPr lang="en-US" dirty="0" smtClean="0"/>
          </a:p>
          <a:p>
            <a:r>
              <a:rPr lang="id-ID" b="1" dirty="0"/>
              <a:t>Include</a:t>
            </a:r>
            <a:r>
              <a:rPr lang="id-ID" dirty="0"/>
              <a:t> :Sebuah use case dasar tergantung pada use case yang disertakan </a:t>
            </a:r>
            <a:r>
              <a:rPr lang="en-US" dirty="0" smtClean="0"/>
              <a:t>(s)</a:t>
            </a:r>
            <a:r>
              <a:rPr lang="id-ID" dirty="0" smtClean="0"/>
              <a:t>, </a:t>
            </a:r>
            <a:r>
              <a:rPr lang="id-ID" dirty="0"/>
              <a:t>tanpa itu / mereka use case dasar tidak lengkap karena use case yang disertakan (s) merupakan sub-urutan dari interaksi yang mungkin terjadi selalu ATAU kadang-kadang.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94" y="1641231"/>
            <a:ext cx="5794672" cy="2787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94" y="4479864"/>
            <a:ext cx="5672933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28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064" y="712502"/>
            <a:ext cx="9601196" cy="1303867"/>
          </a:xfrm>
        </p:spPr>
        <p:txBody>
          <a:bodyPr/>
          <a:lstStyle/>
          <a:p>
            <a:r>
              <a:rPr lang="en-US" dirty="0" smtClean="0"/>
              <a:t>Extend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2016369"/>
            <a:ext cx="4718538" cy="3587261"/>
          </a:xfrm>
        </p:spPr>
        <p:txBody>
          <a:bodyPr>
            <a:normAutofit fontScale="85000" lnSpcReduction="10000"/>
          </a:bodyPr>
          <a:lstStyle/>
          <a:p>
            <a:r>
              <a:rPr lang="id-ID" dirty="0"/>
              <a:t>"The</a:t>
            </a:r>
            <a:r>
              <a:rPr lang="id-ID" b="1" dirty="0"/>
              <a:t> extend</a:t>
            </a:r>
            <a:r>
              <a:rPr lang="id-ID" dirty="0"/>
              <a:t> relationship dimaksudkan untuk menambahkan bagian untuk use case yang ada serta untuk pemodelan sistem layanan opsional" (Overgaard and Palmkvist, Use Cases: Patterns and Blueprints. Addison-Wesley, 2004</a:t>
            </a:r>
            <a:r>
              <a:rPr lang="id-ID" dirty="0" smtClean="0"/>
              <a:t>).</a:t>
            </a:r>
            <a:r>
              <a:rPr lang="en-US" dirty="0" smtClean="0"/>
              <a:t>”</a:t>
            </a:r>
          </a:p>
          <a:p>
            <a:r>
              <a:rPr lang="id-ID" b="1" dirty="0"/>
              <a:t>Extends</a:t>
            </a:r>
            <a:r>
              <a:rPr lang="id-ID" dirty="0"/>
              <a:t> : memperluas use case tergantung pada use case dasar, secara harfiah memperluas behaviour yang digambarkan oleh use case dasar. use case dasar harus menjadi use case yang berfungsi penuh dalam dirinya </a:t>
            </a:r>
            <a:r>
              <a:rPr lang="id-ID" dirty="0" smtClean="0"/>
              <a:t>sendiri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784" y="1664677"/>
            <a:ext cx="5794672" cy="2787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523" y="4595447"/>
            <a:ext cx="5672933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023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56" y="724224"/>
            <a:ext cx="9601196" cy="1303867"/>
          </a:xfrm>
        </p:spPr>
        <p:txBody>
          <a:bodyPr/>
          <a:lstStyle/>
          <a:p>
            <a:r>
              <a:rPr lang="en-US" dirty="0" err="1" smtClean="0"/>
              <a:t>Generalisasi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3" y="2473569"/>
            <a:ext cx="4484076" cy="3130061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Generalisasi</a:t>
            </a:r>
            <a:r>
              <a:rPr lang="id-ID" dirty="0" smtClean="0"/>
              <a:t> </a:t>
            </a:r>
            <a:r>
              <a:rPr lang="id-ID" dirty="0"/>
              <a:t>relationship dimaksudkan untuk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use case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umum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27" y="2239108"/>
            <a:ext cx="5672933" cy="28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50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Generalisasi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5293" y="3682381"/>
            <a:ext cx="2565009" cy="2464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9526" y="3682381"/>
            <a:ext cx="5057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yang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Spesialisasi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Generalisasi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</a:t>
            </a:r>
            <a:r>
              <a:rPr lang="en-US" dirty="0" err="1" smtClean="0"/>
              <a:t>spesialis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aktor</a:t>
            </a:r>
            <a:r>
              <a:rPr lang="en-US" dirty="0" smtClean="0"/>
              <a:t> yang </a:t>
            </a:r>
            <a:r>
              <a:rPr lang="en-US" dirty="0" err="1" smtClean="0"/>
              <a:t>bersangkutan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82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25415" y="2074985"/>
            <a:ext cx="9601200" cy="4016326"/>
          </a:xfrm>
        </p:spPr>
        <p:txBody>
          <a:bodyPr>
            <a:noAutofit/>
          </a:bodyPr>
          <a:lstStyle/>
          <a:p>
            <a:r>
              <a:rPr lang="en-US" sz="1800" dirty="0" err="1"/>
              <a:t>Nama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kata </a:t>
            </a:r>
            <a:r>
              <a:rPr lang="en-US" sz="1800" dirty="0" err="1">
                <a:solidFill>
                  <a:schemeClr val="accent2"/>
                </a:solidFill>
              </a:rPr>
              <a:t>kerja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frase</a:t>
            </a:r>
            <a:r>
              <a:rPr lang="en-US" sz="1800" dirty="0"/>
              <a:t> kata </a:t>
            </a:r>
            <a:r>
              <a:rPr lang="en-US" sz="1800" dirty="0" err="1" smtClean="0"/>
              <a:t>kerja</a:t>
            </a:r>
            <a:r>
              <a:rPr lang="en-US" sz="1800" dirty="0" smtClean="0"/>
              <a:t> (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boleh</a:t>
            </a:r>
            <a:r>
              <a:rPr lang="en-US" sz="1800" dirty="0" smtClean="0"/>
              <a:t> kata </a:t>
            </a:r>
            <a:r>
              <a:rPr lang="en-US" sz="1800" dirty="0" err="1" smtClean="0"/>
              <a:t>benda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err="1"/>
              <a:t>Panjangnya</a:t>
            </a:r>
            <a:r>
              <a:rPr lang="en-US" sz="1800" dirty="0"/>
              <a:t> 2 s/d 4 kata</a:t>
            </a:r>
          </a:p>
          <a:p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/>
              <a:t>aktor</a:t>
            </a:r>
            <a:r>
              <a:rPr lang="en-US" sz="1800" dirty="0"/>
              <a:t> minimal </a:t>
            </a:r>
            <a:r>
              <a:rPr lang="en-US" sz="1800" dirty="0" err="1"/>
              <a:t>dihubungkan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1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endParaRPr lang="en-US" sz="1800" dirty="0"/>
          </a:p>
          <a:p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diakses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 </a:t>
            </a:r>
            <a:r>
              <a:rPr lang="en-US" sz="1800" dirty="0" err="1"/>
              <a:t>aktor</a:t>
            </a:r>
            <a:endParaRPr lang="en-US" sz="1800" dirty="0"/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fungsionalitas</a:t>
            </a:r>
            <a:r>
              <a:rPr lang="en-US" sz="1800" dirty="0"/>
              <a:t> yang </a:t>
            </a:r>
            <a:r>
              <a:rPr lang="en-US" sz="1800" dirty="0" smtClean="0"/>
              <a:t>manual (</a:t>
            </a:r>
            <a:r>
              <a:rPr lang="en-US" sz="1800" dirty="0" err="1" smtClean="0"/>
              <a:t>tidak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), </a:t>
            </a:r>
            <a:r>
              <a:rPr lang="en-US" sz="1800" dirty="0" err="1"/>
              <a:t>tdk</a:t>
            </a:r>
            <a:r>
              <a:rPr lang="en-US" sz="1800" dirty="0"/>
              <a:t> </a:t>
            </a:r>
            <a:r>
              <a:rPr lang="en-US" sz="1800" dirty="0" err="1"/>
              <a:t>usah</a:t>
            </a:r>
            <a:r>
              <a:rPr lang="en-US" sz="1800" dirty="0"/>
              <a:t>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penggunaannya</a:t>
            </a:r>
            <a:endParaRPr lang="en-US" sz="1800" dirty="0"/>
          </a:p>
          <a:p>
            <a:r>
              <a:rPr lang="en-US" sz="1800" dirty="0" err="1"/>
              <a:t>Jangan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kasus</a:t>
            </a:r>
            <a:r>
              <a:rPr lang="en-US" sz="1800" dirty="0"/>
              <a:t> </a:t>
            </a:r>
            <a:r>
              <a:rPr lang="en-US" sz="1800" dirty="0" err="1"/>
              <a:t>penggunaan</a:t>
            </a:r>
            <a:r>
              <a:rPr lang="en-US" sz="1800" dirty="0"/>
              <a:t> yang </a:t>
            </a:r>
            <a:r>
              <a:rPr lang="en-US" sz="1800" dirty="0" err="1"/>
              <a:t>terlalu</a:t>
            </a:r>
            <a:r>
              <a:rPr lang="en-US" sz="1800" dirty="0"/>
              <a:t> general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terlalu</a:t>
            </a:r>
            <a:r>
              <a:rPr lang="en-US" sz="1800" dirty="0"/>
              <a:t> </a:t>
            </a:r>
            <a:r>
              <a:rPr lang="en-US" sz="1800" dirty="0" err="1"/>
              <a:t>spesifik</a:t>
            </a:r>
            <a:r>
              <a:rPr lang="en-US" sz="1800" dirty="0" smtClean="0"/>
              <a:t>.</a:t>
            </a:r>
          </a:p>
          <a:p>
            <a:r>
              <a:rPr lang="en-US" sz="1800" dirty="0" err="1" smtClean="0"/>
              <a:t>Perhatikan</a:t>
            </a:r>
            <a:r>
              <a:rPr lang="en-US" sz="1800" dirty="0" smtClean="0"/>
              <a:t> </a:t>
            </a:r>
            <a:r>
              <a:rPr lang="en-US" sz="1800" dirty="0" err="1" smtClean="0"/>
              <a:t>Relasi</a:t>
            </a:r>
            <a:r>
              <a:rPr lang="en-US" sz="1800" dirty="0" smtClean="0"/>
              <a:t> Include , Extend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Generalisasi</a:t>
            </a:r>
            <a:r>
              <a:rPr lang="en-US" sz="1800" dirty="0" smtClean="0"/>
              <a:t>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ada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6431" y="771648"/>
            <a:ext cx="9601200" cy="130333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Diagram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65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Spesifikasi</a:t>
            </a:r>
            <a:r>
              <a:rPr lang="en-US" dirty="0" smtClean="0"/>
              <a:t>/Analysis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Penjabaran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step-step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/>
              <a:t>skenario</a:t>
            </a:r>
            <a:r>
              <a:rPr lang="en-US" dirty="0"/>
              <a:t>.</a:t>
            </a:r>
          </a:p>
          <a:p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smtClean="0"/>
              <a:t>diagram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Setiap</a:t>
            </a:r>
            <a:r>
              <a:rPr lang="en-US" dirty="0" smtClean="0"/>
              <a:t> 1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Use </a:t>
            </a:r>
            <a:r>
              <a:rPr lang="en-US" dirty="0"/>
              <a:t>Case Diagram,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smtClean="0"/>
              <a:t>minimal 1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include/extend/</a:t>
            </a:r>
            <a:r>
              <a:rPr lang="en-US" dirty="0" err="1" smtClean="0"/>
              <a:t>generalisasi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digabung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parent use case </a:t>
            </a:r>
            <a:r>
              <a:rPr lang="en-US" dirty="0" err="1" smtClean="0"/>
              <a:t>nya</a:t>
            </a:r>
            <a:r>
              <a:rPr lang="en-US" dirty="0" smtClean="0"/>
              <a:t> ,</a:t>
            </a:r>
            <a:r>
              <a:rPr lang="en-US" dirty="0" err="1" smtClean="0">
                <a:solidFill>
                  <a:srgbClr val="FF0000"/>
                </a:solidFill>
              </a:rPr>
              <a:t>bisa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juga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dipisah</a:t>
            </a:r>
            <a:r>
              <a:rPr lang="en-US" dirty="0" smtClean="0"/>
              <a:t> </a:t>
            </a:r>
            <a:r>
              <a:rPr lang="en-US" dirty="0" err="1" smtClean="0"/>
              <a:t>tergantung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kompleksitasnya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21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kebutuhan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pengguna</a:t>
            </a:r>
            <a:endParaRPr lang="en-US" b="1" u="sng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Merepresentasikan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berinteraksi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lingkungannya</a:t>
            </a:r>
            <a:endParaRPr lang="en-US" dirty="0" smtClean="0"/>
          </a:p>
          <a:p>
            <a:r>
              <a:rPr lang="en-US" dirty="0" err="1" smtClean="0"/>
              <a:t>Mengilustrasikan</a:t>
            </a:r>
            <a:r>
              <a:rPr lang="en-US" dirty="0" smtClean="0"/>
              <a:t> </a:t>
            </a:r>
            <a:r>
              <a:rPr lang="en-US" u="sng" dirty="0" err="1" smtClean="0"/>
              <a:t>aktivitas</a:t>
            </a:r>
            <a:r>
              <a:rPr lang="en-US" u="sng" dirty="0" smtClean="0"/>
              <a:t> yang </a:t>
            </a:r>
            <a:r>
              <a:rPr lang="en-US" u="sng" dirty="0" err="1" smtClean="0"/>
              <a:t>dilakukan</a:t>
            </a:r>
            <a:r>
              <a:rPr lang="en-US" u="sng" dirty="0" smtClean="0"/>
              <a:t> </a:t>
            </a:r>
            <a:r>
              <a:rPr lang="en-US" u="sng" dirty="0" err="1" smtClean="0"/>
              <a:t>pengguna</a:t>
            </a:r>
            <a:r>
              <a:rPr lang="en-US" u="sng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u="sng" dirty="0" err="1" smtClean="0"/>
              <a:t>respon</a:t>
            </a:r>
            <a:r>
              <a:rPr lang="en-US" u="sng" dirty="0" smtClean="0"/>
              <a:t> </a:t>
            </a:r>
            <a:r>
              <a:rPr lang="en-US" u="sng" dirty="0" err="1" smtClean="0"/>
              <a:t>sistem</a:t>
            </a:r>
            <a:r>
              <a:rPr lang="en-US" u="sng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7729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0372" y="222631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Komponen-komponen</a:t>
            </a:r>
            <a:r>
              <a:rPr lang="en-US" dirty="0" smtClean="0"/>
              <a:t> Use Case Analysis/ </a:t>
            </a:r>
            <a:r>
              <a:rPr lang="en-US" dirty="0" err="1" smtClean="0"/>
              <a:t>Spesifikasi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393" y="222631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Lht</a:t>
            </a:r>
            <a:r>
              <a:rPr lang="en-US" dirty="0" smtClean="0"/>
              <a:t> file </a:t>
            </a:r>
            <a:r>
              <a:rPr lang="en-US" dirty="0" err="1" smtClean="0"/>
              <a:t>usecase</a:t>
            </a:r>
            <a:r>
              <a:rPr lang="en-US" dirty="0" smtClean="0"/>
              <a:t> analysis </a:t>
            </a:r>
            <a:r>
              <a:rPr lang="en-US" dirty="0" err="1" smtClean="0"/>
              <a:t>ppt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dari</a:t>
            </a:r>
            <a:r>
              <a:rPr lang="en-US" dirty="0" smtClean="0"/>
              <a:t> chapter 4 </a:t>
            </a:r>
            <a:r>
              <a:rPr lang="en-US" dirty="0" err="1" smtClean="0"/>
              <a:t>ebook</a:t>
            </a:r>
            <a:r>
              <a:rPr lang="en-US" dirty="0" smtClean="0"/>
              <a:t> </a:t>
            </a:r>
            <a:r>
              <a:rPr lang="en-US" dirty="0" err="1" smtClean="0"/>
              <a:t>alan</a:t>
            </a:r>
            <a:r>
              <a:rPr lang="en-US" dirty="0" smtClean="0"/>
              <a:t> </a:t>
            </a:r>
            <a:r>
              <a:rPr lang="en-US" dirty="0" err="1" smtClean="0"/>
              <a:t>dannis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19087"/>
            <a:ext cx="62388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15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diagram </a:t>
            </a:r>
            <a:r>
              <a:rPr lang="en-US" dirty="0" err="1" smtClean="0"/>
              <a:t>berikut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5878" y="2039816"/>
            <a:ext cx="5146430" cy="429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Manfaat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mendokumentasikan</a:t>
            </a:r>
            <a:r>
              <a:rPr lang="en-US" dirty="0" smtClean="0"/>
              <a:t> </a:t>
            </a:r>
            <a:r>
              <a:rPr lang="en-US" b="1" dirty="0" err="1"/>
              <a:t>kebutuhan</a:t>
            </a:r>
            <a:r>
              <a:rPr lang="en-US" b="1" dirty="0"/>
              <a:t> </a:t>
            </a:r>
            <a:r>
              <a:rPr lang="en-US" b="1" dirty="0" err="1"/>
              <a:t>fungsional</a:t>
            </a:r>
            <a:r>
              <a:rPr lang="en-US" b="1" dirty="0"/>
              <a:t>  </a:t>
            </a:r>
          </a:p>
          <a:p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diatur</a:t>
            </a:r>
            <a:endParaRPr lang="en-US" dirty="0"/>
          </a:p>
          <a:p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stakeholder lain</a:t>
            </a:r>
          </a:p>
          <a:p>
            <a:pPr lvl="1"/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dimengerti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stakeholder</a:t>
            </a:r>
          </a:p>
          <a:p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, </a:t>
            </a:r>
            <a:r>
              <a:rPr lang="en-US" dirty="0" err="1"/>
              <a:t>upaya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 smtClean="0"/>
          </a:p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uji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(test plans </a:t>
            </a:r>
            <a:r>
              <a:rPr lang="en-US" dirty="0" err="1"/>
              <a:t>dan</a:t>
            </a:r>
            <a:r>
              <a:rPr lang="en-US" dirty="0"/>
              <a:t> test cases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92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help, manual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dokumentasi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entitas</a:t>
            </a:r>
            <a:endParaRPr lang="en-US" dirty="0"/>
          </a:p>
          <a:p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merancang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database (</a:t>
            </a:r>
            <a:r>
              <a:rPr lang="en-US" dirty="0" err="1"/>
              <a:t>menambah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, </a:t>
            </a:r>
            <a:r>
              <a:rPr lang="en-US" dirty="0" err="1"/>
              <a:t>menghapus</a:t>
            </a:r>
            <a:r>
              <a:rPr lang="en-US" dirty="0"/>
              <a:t>, </a:t>
            </a:r>
            <a:r>
              <a:rPr lang="en-US" dirty="0" err="1"/>
              <a:t>membaca</a:t>
            </a:r>
            <a:r>
              <a:rPr lang="en-US" dirty="0"/>
              <a:t>)</a:t>
            </a:r>
          </a:p>
          <a:p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784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Diagram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smtClean="0"/>
              <a:t>Use Case Diagram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02928676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1622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Artifak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Penggalian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354" y="2483067"/>
            <a:ext cx="4009291" cy="360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38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91286" y="4959149"/>
            <a:ext cx="8229600" cy="105401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err="1" smtClean="0">
                <a:solidFill>
                  <a:schemeClr val="tx1"/>
                </a:solidFill>
              </a:rPr>
              <a:t>Setiap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kasus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penggunaan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disertai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dengan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spesifikasi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kasus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penggunaan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5013959" y="3511350"/>
            <a:ext cx="74295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6004559" y="3511350"/>
            <a:ext cx="742950" cy="9906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952568" y="4501950"/>
            <a:ext cx="36086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dirty="0"/>
              <a:t>Use Case 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 smtClean="0"/>
              <a:t>spesifikasi</a:t>
            </a:r>
            <a:r>
              <a:rPr lang="en-US" sz="1400" dirty="0" smtClean="0"/>
              <a:t> </a:t>
            </a:r>
            <a:r>
              <a:rPr lang="en-US" sz="1400" dirty="0" err="1"/>
              <a:t>kasus</a:t>
            </a:r>
            <a:r>
              <a:rPr lang="en-US" sz="1400" dirty="0"/>
              <a:t> </a:t>
            </a:r>
            <a:r>
              <a:rPr lang="en-US" sz="1400" dirty="0" err="1"/>
              <a:t>penggunaan</a:t>
            </a:r>
            <a:endParaRPr lang="en-GB" sz="1400" dirty="0"/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/>
          <a:srcRect l="4968" t="1334" r="673" b="54369"/>
          <a:stretch/>
        </p:blipFill>
        <p:spPr bwMode="auto">
          <a:xfrm>
            <a:off x="103622" y="168298"/>
            <a:ext cx="4910337" cy="4258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  <p:extLst>
      <p:ext uri="{BB962C8B-B14F-4D97-AF65-F5344CB8AC3E}">
        <p14:creationId xmlns:p14="http://schemas.microsoft.com/office/powerpoint/2010/main" xmlns="" val="12170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 Diagram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endParaRPr lang="en-US" dirty="0"/>
          </a:p>
        </p:txBody>
      </p:sp>
      <p:pic>
        <p:nvPicPr>
          <p:cNvPr id="4" name="Picture 15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4374"/>
          <a:stretch/>
        </p:blipFill>
        <p:spPr bwMode="auto">
          <a:xfrm>
            <a:off x="1739483" y="2756730"/>
            <a:ext cx="1313205" cy="1215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762" y="4884029"/>
            <a:ext cx="1752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20021" y="5039604"/>
            <a:ext cx="21621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5320" y="2821533"/>
            <a:ext cx="117157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40058" y="397218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Aktor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16603" y="55380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42914" y="3972187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Batas </a:t>
            </a:r>
            <a:r>
              <a:rPr lang="en-US" dirty="0" err="1" smtClean="0"/>
              <a:t>Sistem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44090" y="540890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Asosiasi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3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52425" indent="-352425">
              <a:buFont typeface="Arial" pitchFamily="34" charset="0"/>
              <a:buChar char="•"/>
              <a:defRPr/>
            </a:pPr>
            <a:r>
              <a:rPr lang="id-ID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id-ID" i="1" dirty="0">
                <a:solidFill>
                  <a:schemeClr val="tx1"/>
                </a:solidFill>
                <a:cs typeface="Times New Roman" pitchFamily="18" charset="0"/>
              </a:rPr>
              <a:t>tor</a:t>
            </a:r>
            <a:r>
              <a:rPr lang="id-ID" dirty="0">
                <a:solidFill>
                  <a:schemeClr val="tx1"/>
                </a:solidFill>
                <a:cs typeface="Times New Roman" pitchFamily="18" charset="0"/>
              </a:rPr>
              <a:t> bukan bagian dari sistem, </a:t>
            </a:r>
            <a:r>
              <a:rPr lang="id-ID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i="1" dirty="0">
                <a:solidFill>
                  <a:schemeClr val="tx1"/>
                </a:solidFill>
                <a:cs typeface="Times New Roman" pitchFamily="18" charset="0"/>
              </a:rPr>
              <a:t>k</a:t>
            </a:r>
            <a:r>
              <a:rPr lang="id-ID" i="1" dirty="0">
                <a:solidFill>
                  <a:schemeClr val="tx1"/>
                </a:solidFill>
                <a:cs typeface="Times New Roman" pitchFamily="18" charset="0"/>
              </a:rPr>
              <a:t>tor</a:t>
            </a:r>
            <a:r>
              <a:rPr lang="id-ID" dirty="0">
                <a:solidFill>
                  <a:schemeClr val="tx1"/>
                </a:solidFill>
                <a:cs typeface="Times New Roman" pitchFamily="18" charset="0"/>
              </a:rPr>
              <a:t> merepresentasikan siapa saja atau apa saja yang harus berinteraksi dengan sistem. </a:t>
            </a:r>
            <a:endParaRPr lang="en-US" dirty="0">
              <a:solidFill>
                <a:schemeClr val="tx1"/>
              </a:solidFill>
              <a:cs typeface="Times New Roman" pitchFamily="18" charset="0"/>
            </a:endParaRPr>
          </a:p>
          <a:p>
            <a:pPr marL="352425" indent="-352425">
              <a:buFont typeface="Arial" pitchFamily="34" charset="0"/>
              <a:buChar char="•"/>
              <a:defRPr/>
            </a:pP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Aktor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disebut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juga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entitas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Times New Roman" pitchFamily="18" charset="0"/>
              </a:rPr>
              <a:t>luar</a:t>
            </a:r>
            <a:endParaRPr lang="id-ID" dirty="0">
              <a:solidFill>
                <a:schemeClr val="tx1"/>
              </a:solidFill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Aktor</a:t>
            </a:r>
            <a:r>
              <a:rPr lang="en-US" dirty="0"/>
              <a:t>:</a:t>
            </a:r>
          </a:p>
          <a:p>
            <a:pPr lvl="1"/>
            <a:r>
              <a:rPr lang="en-US" dirty="0" err="1" smtClean="0"/>
              <a:t>seseorang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pembeli</a:t>
            </a:r>
            <a:r>
              <a:rPr lang="en-US" dirty="0"/>
              <a:t>, </a:t>
            </a:r>
            <a:r>
              <a:rPr lang="en-US" dirty="0" err="1"/>
              <a:t>mhs</a:t>
            </a:r>
            <a:r>
              <a:rPr lang="en-US" dirty="0"/>
              <a:t>, </a:t>
            </a:r>
            <a:r>
              <a:rPr lang="en-US" dirty="0" err="1"/>
              <a:t>dokter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), </a:t>
            </a:r>
          </a:p>
          <a:p>
            <a:pPr lvl="1"/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gudang</a:t>
            </a:r>
            <a:r>
              <a:rPr lang="en-US" dirty="0"/>
              <a:t>, supplier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/>
              <a:t>informasi</a:t>
            </a:r>
            <a:r>
              <a:rPr lang="en-US" dirty="0"/>
              <a:t> yang lain (Bank, </a:t>
            </a:r>
            <a:r>
              <a:rPr lang="en-US" dirty="0" err="1"/>
              <a:t>Akutansi</a:t>
            </a:r>
            <a:r>
              <a:rPr lang="en-US" dirty="0"/>
              <a:t>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(scanner, barcode,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3345" y="4620769"/>
            <a:ext cx="11668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174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567</TotalTime>
  <Words>730</Words>
  <Application>Microsoft Office PowerPoint</Application>
  <PresentationFormat>Custom</PresentationFormat>
  <Paragraphs>82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Organic</vt:lpstr>
      <vt:lpstr>Analisis Kasus Penggunaan</vt:lpstr>
      <vt:lpstr>Kasus Penggunaan</vt:lpstr>
      <vt:lpstr>Manfaat Kasus Penggunaan</vt:lpstr>
      <vt:lpstr>Manfaat Kasus Penggunaan (2)</vt:lpstr>
      <vt:lpstr>Diagram Kasus Penggunaan  (Use Case Diagram)</vt:lpstr>
      <vt:lpstr>Artifak Tahap Penggalian Kebutuhan</vt:lpstr>
      <vt:lpstr>Slide 7</vt:lpstr>
      <vt:lpstr>Notasi Diagram Kasus Penggunaan</vt:lpstr>
      <vt:lpstr>Aktor</vt:lpstr>
      <vt:lpstr>Kasus Penggunaan (Use Case)</vt:lpstr>
      <vt:lpstr>Asosiasi</vt:lpstr>
      <vt:lpstr>Batas Sistem</vt:lpstr>
      <vt:lpstr>Hubungan antar kasus penggunaan</vt:lpstr>
      <vt:lpstr>Include</vt:lpstr>
      <vt:lpstr>Extend</vt:lpstr>
      <vt:lpstr>Generalisasi</vt:lpstr>
      <vt:lpstr>Generalisasi pada Aktor</vt:lpstr>
      <vt:lpstr>Petunjuk Pembuatan Diagram Kasus Penggunaan</vt:lpstr>
      <vt:lpstr>Spesifikasi/Analysis Kasus Penggunaan</vt:lpstr>
      <vt:lpstr>Komponen-komponen Use Case Analysis/ Spesifikasi</vt:lpstr>
      <vt:lpstr>Lht file usecase analysis ppt  (dari chapter 4 ebook alan dannis)</vt:lpstr>
      <vt:lpstr>Slide 22</vt:lpstr>
      <vt:lpstr>Bagaimana Anda membaca diagram berikut?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Mplate</dc:title>
  <dc:creator>ratih</dc:creator>
  <cp:lastModifiedBy>Kuliah-IF</cp:lastModifiedBy>
  <cp:revision>31</cp:revision>
  <dcterms:created xsi:type="dcterms:W3CDTF">2015-10-13T02:49:38Z</dcterms:created>
  <dcterms:modified xsi:type="dcterms:W3CDTF">2017-10-02T02:59:54Z</dcterms:modified>
</cp:coreProperties>
</file>