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8" r:id="rId5"/>
    <p:sldId id="266" r:id="rId6"/>
    <p:sldId id="267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BA2CF-5C48-40AE-A6BF-883DC0C75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97689-C974-437F-8A90-0E893A43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27EB4-09C0-4FAD-90A9-DD48238C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A5C10-5E72-435D-A920-595E6B1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9CBFCD-8680-4F90-94E4-7831BDE9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1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F7453-5368-44A5-93BB-9740BECF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B35631-3475-41C8-A2B7-9F5D4E26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19BF4-2132-4A37-B612-0450FC93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C51C0-3D35-4EAB-AD08-9A76B2D9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8ECA3-4EBB-40B0-A3B6-FEF9E8D1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9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EC00DE-3026-4ED2-B9B4-1856940F0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C2D9D7-E00F-4F77-B5EE-A9B48B352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B3130-87D2-4126-99F7-E6EFE09F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64545-4814-4E7B-8D5E-A8A738B3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8968A-CD6D-4ACE-A264-2636E3FE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2CFD1-622B-451E-B28F-43487D1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174F2-DFA7-4E51-8365-DD067773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DC248-2C5F-4F28-B476-F765DA41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0CFE9-300D-481F-B8D9-3F4FC036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E6978-4761-4F65-92F7-E28CD84C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6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B083-FEFF-4032-B098-97048083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55E67F-120A-404B-A835-BFADAE2B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6289B7-4716-48DA-84EE-B5715A7F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3CC4A-625B-41DD-B89F-9402D6F9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2B95C-9159-43EB-B37D-C92EECEE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7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32E3B-FB20-4C2C-B078-34976D47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EA707-0591-45AF-99E2-F5E8C6621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C0121-1724-40AE-A511-7EDD9B33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9D06B-0B2A-4E24-BE18-1E3C9388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5387B0-CCD5-4686-817D-5244A077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78371-8C05-4B18-8B70-1ACC51B5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10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483D5-24AC-48A6-BBE2-2B4D0CD6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8143F-04B7-461E-B3E8-49D30B87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D7FE0-2396-4309-9A15-1D2849DE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FB250C-47BC-4570-B223-046C32BB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61035D-3FD4-4466-ADA9-AABF8FF7E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282653-CFA3-4C2F-AF4E-D6089ED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3FE95E-BCE8-48EF-BD02-D04C18DE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E88EF7-055C-4B96-8978-87FB58F2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5966-634F-4727-A028-D2D7C37D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A8968B-4B69-49AB-8E80-8816BB78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B04D7F-F1C6-409E-851F-2C486726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25449D-BBB6-46B4-B950-D28D2C5E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6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C44F2-D9D9-4FCE-885E-EEB4A35A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674793-5C1A-4EDE-839C-5ADA27A2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95391-149A-4B0D-9B99-F1752D13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1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24CAF-5D3C-47E1-84EF-2A47A9C9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0107B-5341-4865-BAFE-E0A0E28C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3145F7-F005-460F-973C-CB0B42C2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E81BA3-2A21-49B9-9576-442D2F06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37E230-FE9B-4AC3-909C-480BBEB0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34F5DF-4257-44AB-9EA7-FDFAD34F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77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39886-7A14-4C49-B020-A976DB40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A2AB2D-9547-448B-9D14-3E63B87A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9FE16-935C-40DE-9DE0-F44CF484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AA466-C39B-4CC2-B735-DFDCC7E1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D77F6-106D-43CF-B270-E6D21380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4F576-130F-467B-BA7B-0C4A2E45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9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32A5EB-F340-4CD0-82D7-CA7454DD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A1734-28E8-4C81-8ECD-24B0499A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2544F-BA4A-450D-BE2C-DDF873BAB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924C4-DE79-4D22-AF94-0677E12D5DE0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4A186-7450-4F9B-AE35-3D2EFE47C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8A7CF-66D4-438E-8D53-914673D2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1D78-4BB6-4F1B-BBDE-AC1696764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99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70098"/>
              </p:ext>
            </p:extLst>
          </p:nvPr>
        </p:nvGraphicFramePr>
        <p:xfrm>
          <a:off x="272472" y="166255"/>
          <a:ext cx="11647056" cy="65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056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</a:tblGrid>
              <a:tr h="354234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Genome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quality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(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genome_quality.tsv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4229624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AvenirNext LT Pro Cn" panose="020B0506020202020204" pitchFamily="34" charset="0"/>
                        </a:rPr>
                        <a:t>Wenbo’s</a:t>
                      </a:r>
                      <a:r>
                        <a:rPr lang="fr-FR" dirty="0">
                          <a:latin typeface="AvenirNext LT Pro Cn" panose="020B0506020202020204" pitchFamily="34" charset="0"/>
                        </a:rPr>
                        <a:t>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  <a:tr h="1910569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AvenirNext LT Pro LightCn" panose="020B0406020202020204" pitchFamily="34" charset="0"/>
                        </a:rPr>
                        <a:t>Complétude : pourcentage estimé de gènes présents dans un MAG par rapport à un génome complet attendu pour ce taxon. &gt;90% génome presque complet; 50-90% génome partiel mais exploitable ou &lt;50% peu d’informations exploitables. </a:t>
                      </a:r>
                    </a:p>
                    <a:p>
                      <a:r>
                        <a:rPr lang="fr-FR" sz="1400" dirty="0">
                          <a:latin typeface="AvenirNext LT Pro LightCn" panose="020B0406020202020204" pitchFamily="34" charset="0"/>
                        </a:rPr>
                        <a:t>Contamination : pourcentage estimé de gènes redondants (présents dans plusieurs copies alors qu’ils devraient être uniques), ce qui indique un mélange de plusieurs génomes. &lt;5% peu de contamination, 5-10% acceptable selon les usages et &gt;10% possible mélange de génomes (chimères).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05652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251AFA8A-2038-4A9C-85D0-8108A167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8" y="905208"/>
            <a:ext cx="5111801" cy="38166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411116-87EB-4CE2-AC13-63E94B38C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65" y="905208"/>
            <a:ext cx="5109645" cy="38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1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98193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1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833255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Anode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MAGs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Electrogens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in non-saline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Geobacter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anodireducens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Electrogens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in 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Geoalkalibacter_A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2DBB991-3A7B-4757-9B76-CA76D23D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" y="572708"/>
            <a:ext cx="8591788" cy="55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30919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Cathode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ASVs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High relative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abundance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of Firmicutes in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both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saline and non-saline cathode.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D58B90B9-6F8A-43ED-98D4-AC030008B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1" y="591954"/>
            <a:ext cx="9176085" cy="58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63997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73857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Cathode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MAGs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Firmicutes 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Bacillota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divided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Bacillota_A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  <a:sym typeface="Wingdings" panose="05000000000000000000" pitchFamily="2" charset="2"/>
                        </a:rPr>
                        <a:t>, _B et _C. 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FD56652-2871-41B3-B8A7-919D6239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663057"/>
            <a:ext cx="8970296" cy="5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6351"/>
              </p:ext>
            </p:extLst>
          </p:nvPr>
        </p:nvGraphicFramePr>
        <p:xfrm>
          <a:off x="304799" y="166255"/>
          <a:ext cx="11647056" cy="1246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Cathode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ASVs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6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Homoacetogens in non-saline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Sporomusa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Acetobacterium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Alkalibaculum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Clostridium </a:t>
                      </a: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Homoacetogens in 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Acetobacterium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199699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EF23BCF4-DF55-4939-86AF-EB74B51C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1" y="597110"/>
            <a:ext cx="9200147" cy="59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79815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Cathode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MAGs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6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Homoacetogens in non-saline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Acetobacterium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Alkalibaculum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Acetoanaerobium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(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possibly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)</a:t>
                      </a: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Homoacetogens in 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Acetobacterium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0B64C406-7376-4A77-B2A2-788F5C690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" y="587142"/>
            <a:ext cx="9200682" cy="59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38516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Cathode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MAGs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6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Homoacetogens in non-saline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Sporomusa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Homoacetogens in saline conditions: 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A11EE8C-DEFD-4966-B9F9-6776F40E8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" y="685230"/>
            <a:ext cx="8362214" cy="53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5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63002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Anode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ASVs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3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most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relatively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abundant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phyla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in non-saline and saline conditions: Firmicutes,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Bacteroidota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Desulfobacterota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1BD5AFAA-E6BD-4151-A223-91D84A99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2" y="601254"/>
            <a:ext cx="9163250" cy="58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6942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510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82324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Anode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MAGs</a:t>
                      </a:r>
                      <a:endParaRPr lang="fr-FR" sz="14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3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most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relatively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abundant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phyla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in non-saline and 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Bacteroidota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Desulfobacterota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,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Bacillota_A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(Firmicutes)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B66FB97-B4A8-427A-A80C-EBE3B6D2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" y="630111"/>
            <a:ext cx="9103895" cy="58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BC5560A-CB80-4235-9E0C-07FE1665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09661"/>
              </p:ext>
            </p:extLst>
          </p:nvPr>
        </p:nvGraphicFramePr>
        <p:xfrm>
          <a:off x="304799" y="166255"/>
          <a:ext cx="11647056" cy="641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68">
                  <a:extLst>
                    <a:ext uri="{9D8B030D-6E8A-4147-A177-3AD203B41FA5}">
                      <a16:colId xmlns:a16="http://schemas.microsoft.com/office/drawing/2014/main" val="632833447"/>
                    </a:ext>
                  </a:extLst>
                </a:gridCol>
                <a:gridCol w="2545388">
                  <a:extLst>
                    <a:ext uri="{9D8B030D-6E8A-4147-A177-3AD203B41FA5}">
                      <a16:colId xmlns:a16="http://schemas.microsoft.com/office/drawing/2014/main" val="3130504347"/>
                    </a:ext>
                  </a:extLst>
                </a:gridCol>
              </a:tblGrid>
              <a:tr h="221672">
                <a:tc gridSpan="2"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Taxonomic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comparison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between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MAGs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and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ASVs</a:t>
                      </a:r>
                      <a:r>
                        <a:rPr lang="fr-FR" dirty="0">
                          <a:solidFill>
                            <a:schemeClr val="tx1"/>
                          </a:solidFill>
                          <a:latin typeface="AvenirNext LT Pro Cn" panose="020B0506020202020204" pitchFamily="34" charset="0"/>
                        </a:rPr>
                        <a:t> – Anode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26506"/>
                  </a:ext>
                </a:extLst>
              </a:tr>
              <a:tr h="604790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highlight>
                            <a:srgbClr val="FFFF00"/>
                          </a:highlight>
                          <a:latin typeface="AvenirNext LT Pro Cn" panose="020B0506020202020204" pitchFamily="34" charset="0"/>
                        </a:rPr>
                        <a:t>ASVs</a:t>
                      </a:r>
                      <a:endParaRPr lang="fr-FR" sz="1600" b="1" dirty="0">
                        <a:highlight>
                          <a:srgbClr val="FFFF00"/>
                        </a:highlight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Electrogens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in non-saline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Geobacter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anodireducens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  <a:p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Electrogens</a:t>
                      </a:r>
                      <a:r>
                        <a:rPr lang="fr-FR" sz="1400" dirty="0">
                          <a:latin typeface="AvenirNext LT Pro Cn" panose="020B0506020202020204" pitchFamily="34" charset="0"/>
                        </a:rPr>
                        <a:t> in saline conditions: </a:t>
                      </a:r>
                      <a:r>
                        <a:rPr lang="fr-FR" sz="1400" dirty="0" err="1">
                          <a:latin typeface="AvenirNext LT Pro Cn" panose="020B0506020202020204" pitchFamily="34" charset="0"/>
                        </a:rPr>
                        <a:t>Geoalkalibacter</a:t>
                      </a:r>
                      <a:endParaRPr lang="fr-FR" sz="1400" dirty="0">
                        <a:latin typeface="AvenirNext LT Pro Cn" panose="020B0506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240331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4602A241-DEEF-4A11-BBD0-61FA01C0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18066"/>
            <a:ext cx="8745126" cy="562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1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20423</TotalTime>
  <Words>326</Words>
  <Application>Microsoft Office PowerPoint</Application>
  <PresentationFormat>Grand écran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AvenirNext LT Pro Cn</vt:lpstr>
      <vt:lpstr>AvenirNext LT Pro LightCn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Louise Rigaud</dc:creator>
  <cp:lastModifiedBy>Louise Rigaud</cp:lastModifiedBy>
  <cp:revision>32</cp:revision>
  <dcterms:created xsi:type="dcterms:W3CDTF">2025-02-26T08:27:50Z</dcterms:created>
  <dcterms:modified xsi:type="dcterms:W3CDTF">2025-04-30T07:51:19Z</dcterms:modified>
</cp:coreProperties>
</file>