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3F192F-E580-419F-85CA-306C82AA0C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8CB047A-E591-4D56-80AA-84AAA4003B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F5C7873-E0C3-4332-9CB6-969BD3CBF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B808B-2F97-4A29-8069-3DA76AAFECA8}" type="datetimeFigureOut">
              <a:rPr lang="fr-FR" smtClean="0"/>
              <a:t>17/04/2025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4F9D272-C731-4C9D-A462-E6B358FD2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B531B73-26D2-4595-A826-D4B2261D5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BB711-44CD-486F-90E1-12E5A82408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1996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96D28C-5D86-4468-83B8-98B89321E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D108D60-3FC9-4110-8B0B-CBCD0E8E21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54F5168-18CD-406F-9EE1-99C6FDB64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B808B-2F97-4A29-8069-3DA76AAFECA8}" type="datetimeFigureOut">
              <a:rPr lang="fr-FR" smtClean="0"/>
              <a:t>17/04/2025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1583F83-F3B6-4696-8CAF-59125E0B7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10ED9AA-16A0-4E4F-9C12-310ADE6FB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BB711-44CD-486F-90E1-12E5A82408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7584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B08728D-B763-4360-BFF5-5A278A1159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0B5249D-FD69-4633-A61B-9ADEE58B66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C2BB5DD-5889-42BF-8028-E902E7766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B808B-2F97-4A29-8069-3DA76AAFECA8}" type="datetimeFigureOut">
              <a:rPr lang="fr-FR" smtClean="0"/>
              <a:t>17/04/2025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DEDCBD4-99B8-4429-AE92-D2A4797ED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5297D88-F16A-4681-B046-8E6CD23E0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BB711-44CD-486F-90E1-12E5A82408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309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CDE46D-4AFF-47B1-869F-A422CD832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B38451-96FF-4CE7-8596-3BD5E7021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D139297-22A6-4292-B130-FBC684E2B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B808B-2F97-4A29-8069-3DA76AAFECA8}" type="datetimeFigureOut">
              <a:rPr lang="fr-FR" smtClean="0"/>
              <a:t>17/04/2025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34BB3D7-3C80-47BE-AA45-3F731594B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ABBF587-D443-4664-AA80-7D9BE428E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BB711-44CD-486F-90E1-12E5A82408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0420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A6A7AC-1850-4342-84BF-3EFA8DC8E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88282B4-5940-4C87-8AF1-E3D704EFFF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E44094E-8104-4D68-8B46-ADEF6E5C8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B808B-2F97-4A29-8069-3DA76AAFECA8}" type="datetimeFigureOut">
              <a:rPr lang="fr-FR" smtClean="0"/>
              <a:t>17/04/2025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4DC01DC-59BA-463E-9154-2AC946443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B1CDCA-8248-4AF3-82E8-A2B5A44FD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BB711-44CD-486F-90E1-12E5A82408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6777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20409B-A63C-4880-AABD-0C50FE7AB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2AC07CE-C82F-44EC-8F94-9820F39409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9C7442D-DA99-4F5B-8D7A-40B9B87266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EF4EE83-4083-490F-8707-957234DAE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B808B-2F97-4A29-8069-3DA76AAFECA8}" type="datetimeFigureOut">
              <a:rPr lang="fr-FR" smtClean="0"/>
              <a:t>17/04/2025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888A4ED-36DD-4646-BDC8-439628010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83BFC0D-8833-48FE-9FC1-B350E1A07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BB711-44CD-486F-90E1-12E5A82408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9478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C0EABF-BA16-4BBD-AF70-43D6E9F02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5247F42-C792-4F38-AA54-4261EE062E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E29B620-8C9F-4A52-8C95-FA5D0DC2D0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135FC21-63BE-4E40-9FAC-1B5B0C9F26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6436080-DD2C-4C54-874B-ABD1205B72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001286A-0F90-483A-9EE8-9BEF29502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B808B-2F97-4A29-8069-3DA76AAFECA8}" type="datetimeFigureOut">
              <a:rPr lang="fr-FR" smtClean="0"/>
              <a:t>17/04/2025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F0138D8-25EC-4364-B8AB-A33973119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EC6A705-8018-41DD-A33D-2D13A82F1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BB711-44CD-486F-90E1-12E5A82408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0236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5B87CB-8858-4E89-AEFD-1433A2FAA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373C3BF-2578-4209-AFB6-03DB7C44D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B808B-2F97-4A29-8069-3DA76AAFECA8}" type="datetimeFigureOut">
              <a:rPr lang="fr-FR" smtClean="0"/>
              <a:t>17/04/2025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09194B5-744E-4EF3-B7F5-523E463F7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E8A1DEF-7C0D-4249-BED3-C603A89E3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BB711-44CD-486F-90E1-12E5A82408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6511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580212D-1C5D-4A49-A892-95C59247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B808B-2F97-4A29-8069-3DA76AAFECA8}" type="datetimeFigureOut">
              <a:rPr lang="fr-FR" smtClean="0"/>
              <a:t>17/04/2025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7D40A68-A5CD-4759-A778-65A2F0CCD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C59DAE8-750A-4873-943A-02F257CA9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BB711-44CD-486F-90E1-12E5A82408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1062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737A27-1124-4DFC-9346-DC2877ECE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4F953DA-F1E7-403F-8D7E-4826D5F396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22B07E4-DF8D-4757-B7D9-405D0E9A2E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4E682E3-6B22-4C79-8810-34E7FF846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B808B-2F97-4A29-8069-3DA76AAFECA8}" type="datetimeFigureOut">
              <a:rPr lang="fr-FR" smtClean="0"/>
              <a:t>17/04/2025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A23CCF3-0097-40F7-9DDE-1DB2F12C2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0922903-7BED-4284-B03D-5752505FB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BB711-44CD-486F-90E1-12E5A82408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0405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411C1F-BBA7-4F5A-8CA5-AFE2412C0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8B10264-9FC7-4D6F-8EA1-C096DD7438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5A69A96-0847-4DE5-B33E-BA45D5A520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4182132-7163-44FF-909B-0EEFD1103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B808B-2F97-4A29-8069-3DA76AAFECA8}" type="datetimeFigureOut">
              <a:rPr lang="fr-FR" smtClean="0"/>
              <a:t>17/04/2025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B905987-72C6-4DBF-8ED9-CB17718B1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FA80C0D-EAEA-4C5F-8478-98757DE1F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BB711-44CD-486F-90E1-12E5A82408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0539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26FA626-D7E5-4A61-A796-E89145658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BB7C6F5-A257-419B-9CDE-57D5EDEBDC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00F3AF7-0496-49B9-9866-CD54F2E1D6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AB808B-2F97-4A29-8069-3DA76AAFECA8}" type="datetimeFigureOut">
              <a:rPr lang="fr-FR" smtClean="0"/>
              <a:t>17/04/2025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01844C8-A2EF-44D4-8457-E28CEBCB82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F80F3A3-751D-4319-9248-DCE71263B1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ABB711-44CD-486F-90E1-12E5A82408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7419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C34C69C3-55C7-4CBD-82FA-B7ECCF1D9E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152" y="143325"/>
            <a:ext cx="11383428" cy="4724452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CBABA254-913C-4459-B835-F3A9B93F4B9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08" t="6064" r="13249" b="5787"/>
          <a:stretch/>
        </p:blipFill>
        <p:spPr>
          <a:xfrm>
            <a:off x="1256252" y="4919366"/>
            <a:ext cx="2299748" cy="1879367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752CA22-B08E-47C9-AAA3-31BD0C234B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8589" y="5065465"/>
            <a:ext cx="1781568" cy="1587167"/>
          </a:xfrm>
          <a:prstGeom prst="rect">
            <a:avLst/>
          </a:prstGeom>
        </p:spPr>
      </p:pic>
      <p:sp>
        <p:nvSpPr>
          <p:cNvPr id="9" name="ZoneTexte 34">
            <a:extLst>
              <a:ext uri="{FF2B5EF4-FFF2-40B4-BE49-F238E27FC236}">
                <a16:creationId xmlns:a16="http://schemas.microsoft.com/office/drawing/2014/main" id="{D99FBFB1-9E64-4300-A4CE-FF8E171E7AD5}"/>
              </a:ext>
            </a:extLst>
          </p:cNvPr>
          <p:cNvSpPr txBox="1"/>
          <p:nvPr/>
        </p:nvSpPr>
        <p:spPr>
          <a:xfrm>
            <a:off x="317659" y="5022544"/>
            <a:ext cx="1258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latin typeface="AvenirNext LT Pro LightCn" panose="020B0406020202020204" pitchFamily="34" charset="0"/>
              </a:rPr>
              <a:t>H-</a:t>
            </a:r>
            <a:r>
              <a:rPr lang="fr-FR" dirty="0" err="1">
                <a:latin typeface="AvenirNext LT Pro LightCn" panose="020B0406020202020204" pitchFamily="34" charset="0"/>
              </a:rPr>
              <a:t>reactors</a:t>
            </a:r>
            <a:r>
              <a:rPr lang="fr-FR" dirty="0">
                <a:latin typeface="AvenirNext LT Pro LightCn" panose="020B0406020202020204" pitchFamily="34" charset="0"/>
              </a:rPr>
              <a:t>:</a:t>
            </a:r>
          </a:p>
        </p:txBody>
      </p:sp>
      <p:sp>
        <p:nvSpPr>
          <p:cNvPr id="10" name="ZoneTexte 35">
            <a:extLst>
              <a:ext uri="{FF2B5EF4-FFF2-40B4-BE49-F238E27FC236}">
                <a16:creationId xmlns:a16="http://schemas.microsoft.com/office/drawing/2014/main" id="{E95E6E5F-BB8C-43E3-A6B0-03EFD51B5302}"/>
              </a:ext>
            </a:extLst>
          </p:cNvPr>
          <p:cNvSpPr txBox="1"/>
          <p:nvPr/>
        </p:nvSpPr>
        <p:spPr>
          <a:xfrm>
            <a:off x="4036648" y="5016718"/>
            <a:ext cx="1839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>
                <a:latin typeface="AvenirNext LT Pro LightCn" panose="020B0406020202020204" pitchFamily="34" charset="0"/>
              </a:rPr>
              <a:t>Laborxing</a:t>
            </a:r>
            <a:r>
              <a:rPr lang="fr-FR" dirty="0">
                <a:latin typeface="AvenirNext LT Pro LightCn" panose="020B0406020202020204" pitchFamily="34" charset="0"/>
              </a:rPr>
              <a:t> </a:t>
            </a:r>
            <a:r>
              <a:rPr lang="fr-FR" dirty="0" err="1">
                <a:latin typeface="AvenirNext LT Pro LightCn" panose="020B0406020202020204" pitchFamily="34" charset="0"/>
              </a:rPr>
              <a:t>reactors</a:t>
            </a:r>
            <a:r>
              <a:rPr lang="fr-FR" dirty="0">
                <a:latin typeface="AvenirNext LT Pro LightCn" panose="020B0406020202020204" pitchFamily="34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258587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29A597A7-833D-4B7F-8CE7-7582DCA3F2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7923469"/>
              </p:ext>
            </p:extLst>
          </p:nvPr>
        </p:nvGraphicFramePr>
        <p:xfrm>
          <a:off x="459316" y="143931"/>
          <a:ext cx="11273368" cy="640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36168">
                  <a:extLst>
                    <a:ext uri="{9D8B030D-6E8A-4147-A177-3AD203B41FA5}">
                      <a16:colId xmlns:a16="http://schemas.microsoft.com/office/drawing/2014/main" val="3462357313"/>
                    </a:ext>
                  </a:extLst>
                </a:gridCol>
                <a:gridCol w="5537200">
                  <a:extLst>
                    <a:ext uri="{9D8B030D-6E8A-4147-A177-3AD203B41FA5}">
                      <a16:colId xmlns:a16="http://schemas.microsoft.com/office/drawing/2014/main" val="2158602960"/>
                    </a:ext>
                  </a:extLst>
                </a:gridCol>
              </a:tblGrid>
              <a:tr h="431802">
                <a:tc>
                  <a:txBody>
                    <a:bodyPr/>
                    <a:lstStyle/>
                    <a:p>
                      <a:pPr algn="ctr"/>
                      <a:r>
                        <a:rPr lang="fr-FR" sz="2000" dirty="0">
                          <a:latin typeface="AvenirNext LT Pro MediumCn" panose="020B0606020202020204" pitchFamily="34" charset="0"/>
                        </a:rPr>
                        <a:t>Questions about the </a:t>
                      </a:r>
                      <a:r>
                        <a:rPr lang="fr-FR" sz="2000" dirty="0" err="1">
                          <a:latin typeface="AvenirNext LT Pro MediumCn" panose="020B0606020202020204" pitchFamily="34" charset="0"/>
                        </a:rPr>
                        <a:t>anodic</a:t>
                      </a:r>
                      <a:r>
                        <a:rPr lang="fr-FR" sz="2000" dirty="0">
                          <a:latin typeface="AvenirNext LT Pro MediumCn" panose="020B0606020202020204" pitchFamily="34" charset="0"/>
                        </a:rPr>
                        <a:t> </a:t>
                      </a:r>
                      <a:r>
                        <a:rPr lang="fr-FR" sz="2000" dirty="0" err="1">
                          <a:latin typeface="AvenirNext LT Pro MediumCn" panose="020B0606020202020204" pitchFamily="34" charset="0"/>
                        </a:rPr>
                        <a:t>community</a:t>
                      </a:r>
                      <a:r>
                        <a:rPr lang="fr-FR" sz="2000" dirty="0">
                          <a:latin typeface="AvenirNext LT Pro MediumCn" panose="020B0606020202020204" pitchFamily="34" charset="0"/>
                        </a:rPr>
                        <a:t>:</a:t>
                      </a:r>
                    </a:p>
                    <a:p>
                      <a:pPr algn="ctr"/>
                      <a:r>
                        <a:rPr lang="fr-FR" sz="2000" dirty="0" err="1">
                          <a:latin typeface="AvenirNext LT Pro MediumCn" panose="020B0606020202020204" pitchFamily="34" charset="0"/>
                        </a:rPr>
                        <a:t>Electrogenesis</a:t>
                      </a:r>
                      <a:r>
                        <a:rPr lang="fr-FR" sz="2000" dirty="0">
                          <a:latin typeface="AvenirNext LT Pro MediumCn" panose="020B0606020202020204" pitchFamily="34" charset="0"/>
                        </a:rPr>
                        <a:t> and </a:t>
                      </a:r>
                      <a:r>
                        <a:rPr lang="fr-FR" sz="2000" dirty="0" err="1">
                          <a:latin typeface="AvenirNext LT Pro MediumCn" panose="020B0606020202020204" pitchFamily="34" charset="0"/>
                        </a:rPr>
                        <a:t>Microbial</a:t>
                      </a:r>
                      <a:r>
                        <a:rPr lang="fr-FR" sz="2000" dirty="0">
                          <a:latin typeface="AvenirNext LT Pro MediumCn" panose="020B0606020202020204" pitchFamily="34" charset="0"/>
                        </a:rPr>
                        <a:t> Interactions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>
                          <a:latin typeface="AvenirNext LT Pro MediumCn" panose="020B0606020202020204" pitchFamily="34" charset="0"/>
                        </a:rPr>
                        <a:t>Questions about the </a:t>
                      </a:r>
                      <a:r>
                        <a:rPr lang="fr-FR" sz="2000" dirty="0" err="1">
                          <a:latin typeface="AvenirNext LT Pro MediumCn" panose="020B0606020202020204" pitchFamily="34" charset="0"/>
                        </a:rPr>
                        <a:t>cathodic</a:t>
                      </a:r>
                      <a:r>
                        <a:rPr lang="fr-FR" sz="2000" dirty="0">
                          <a:latin typeface="AvenirNext LT Pro MediumCn" panose="020B0606020202020204" pitchFamily="34" charset="0"/>
                        </a:rPr>
                        <a:t> </a:t>
                      </a:r>
                      <a:r>
                        <a:rPr lang="fr-FR" sz="2000" dirty="0" err="1">
                          <a:latin typeface="AvenirNext LT Pro MediumCn" panose="020B0606020202020204" pitchFamily="34" charset="0"/>
                        </a:rPr>
                        <a:t>community</a:t>
                      </a:r>
                      <a:r>
                        <a:rPr lang="fr-FR" sz="2000" dirty="0">
                          <a:latin typeface="AvenirNext LT Pro MediumCn" panose="020B0606020202020204" pitchFamily="34" charset="0"/>
                        </a:rPr>
                        <a:t>: </a:t>
                      </a:r>
                      <a:br>
                        <a:rPr lang="fr-FR" sz="2000" dirty="0">
                          <a:latin typeface="AvenirNext LT Pro MediumCn" panose="020B0606020202020204" pitchFamily="34" charset="0"/>
                        </a:rPr>
                      </a:br>
                      <a:r>
                        <a:rPr lang="fr-FR" sz="2000" dirty="0" err="1">
                          <a:latin typeface="AvenirNext LT Pro MediumCn" panose="020B0606020202020204" pitchFamily="34" charset="0"/>
                        </a:rPr>
                        <a:t>Homoacetogenesis</a:t>
                      </a:r>
                      <a:r>
                        <a:rPr lang="fr-FR" sz="2000" dirty="0">
                          <a:latin typeface="AvenirNext LT Pro MediumCn" panose="020B0606020202020204" pitchFamily="34" charset="0"/>
                        </a:rPr>
                        <a:t> and CO2 Reduction </a:t>
                      </a:r>
                      <a:r>
                        <a:rPr lang="fr-FR" sz="2000" dirty="0" err="1">
                          <a:latin typeface="AvenirNext LT Pro MediumCn" panose="020B0606020202020204" pitchFamily="34" charset="0"/>
                        </a:rPr>
                        <a:t>Pathways</a:t>
                      </a:r>
                      <a:endParaRPr lang="fr-FR" sz="2000" dirty="0">
                        <a:latin typeface="AvenirNext LT Pro MediumCn" panose="020B0606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4647748"/>
                  </a:ext>
                </a:extLst>
              </a:tr>
              <a:tr h="3987097">
                <a:tc>
                  <a:txBody>
                    <a:bodyPr/>
                    <a:lstStyle/>
                    <a:p>
                      <a:pPr marL="285750" indent="-285750">
                        <a:buFont typeface="Courier New" panose="02070309020205020404" pitchFamily="49" charset="0"/>
                        <a:buChar char="o"/>
                      </a:pPr>
                      <a:r>
                        <a:rPr lang="en-US" sz="1600" dirty="0">
                          <a:latin typeface="AvenirNext LT Pro Cn" panose="020B0506020202020204" pitchFamily="34" charset="0"/>
                        </a:rPr>
                        <a:t>Besides </a:t>
                      </a:r>
                      <a:r>
                        <a:rPr lang="en-US" sz="1600" i="1" dirty="0" err="1">
                          <a:latin typeface="AvenirNext LT Pro Cn" panose="020B0506020202020204" pitchFamily="34" charset="0"/>
                        </a:rPr>
                        <a:t>Geobacter</a:t>
                      </a:r>
                      <a:r>
                        <a:rPr lang="en-US" sz="1600" dirty="0">
                          <a:latin typeface="AvenirNext LT Pro Cn" panose="020B0506020202020204" pitchFamily="34" charset="0"/>
                        </a:rPr>
                        <a:t>, what </a:t>
                      </a:r>
                      <a:r>
                        <a:rPr lang="en-US" sz="1600" b="1" dirty="0">
                          <a:latin typeface="AvenirNext LT Pro Cn" panose="020B0506020202020204" pitchFamily="34" charset="0"/>
                        </a:rPr>
                        <a:t>other electrogenic microorganisms </a:t>
                      </a:r>
                      <a:r>
                        <a:rPr lang="en-US" sz="1600" dirty="0">
                          <a:latin typeface="AvenirNext LT Pro Cn" panose="020B0506020202020204" pitchFamily="34" charset="0"/>
                        </a:rPr>
                        <a:t>are present in the system? Are there </a:t>
                      </a:r>
                      <a:r>
                        <a:rPr lang="en-US" sz="1600" b="1" dirty="0">
                          <a:latin typeface="AvenirNext LT Pro Cn" panose="020B0506020202020204" pitchFamily="34" charset="0"/>
                        </a:rPr>
                        <a:t>competitors</a:t>
                      </a:r>
                      <a:r>
                        <a:rPr lang="en-US" sz="1600" dirty="0">
                          <a:latin typeface="AvenirNext LT Pro Cn" panose="020B0506020202020204" pitchFamily="34" charset="0"/>
                        </a:rPr>
                        <a:t> of </a:t>
                      </a:r>
                      <a:r>
                        <a:rPr lang="en-US" sz="1600" i="1" dirty="0" err="1">
                          <a:latin typeface="AvenirNext LT Pro Cn" panose="020B0506020202020204" pitchFamily="34" charset="0"/>
                        </a:rPr>
                        <a:t>Geobacter</a:t>
                      </a:r>
                      <a:r>
                        <a:rPr lang="en-US" sz="1600" dirty="0">
                          <a:latin typeface="AvenirNext LT Pro Cn" panose="020B0506020202020204" pitchFamily="34" charset="0"/>
                        </a:rPr>
                        <a:t> for electron transfer to the anode?  </a:t>
                      </a:r>
                    </a:p>
                    <a:p>
                      <a:pPr marL="0" indent="0">
                        <a:buFont typeface="Courier New" panose="02070309020205020404" pitchFamily="49" charset="0"/>
                        <a:buNone/>
                      </a:pPr>
                      <a:endParaRPr lang="en-US" sz="1600" dirty="0">
                        <a:latin typeface="AvenirNext LT Pro Cn" panose="020B0506020202020204" pitchFamily="34" charset="0"/>
                      </a:endParaRPr>
                    </a:p>
                    <a:p>
                      <a:pPr marL="285750" indent="-285750">
                        <a:buFont typeface="Courier New" panose="02070309020205020404" pitchFamily="49" charset="0"/>
                        <a:buChar char="o"/>
                      </a:pPr>
                      <a:r>
                        <a:rPr lang="en-US" sz="1600" dirty="0">
                          <a:latin typeface="AvenirNext LT Pro Cn" panose="020B0506020202020204" pitchFamily="34" charset="0"/>
                        </a:rPr>
                        <a:t>What are the </a:t>
                      </a:r>
                      <a:r>
                        <a:rPr lang="en-US" sz="1600" b="1" dirty="0">
                          <a:latin typeface="AvenirNext LT Pro Cn" panose="020B0506020202020204" pitchFamily="34" charset="0"/>
                        </a:rPr>
                        <a:t>simple substrates </a:t>
                      </a:r>
                      <a:r>
                        <a:rPr lang="en-US" sz="1600" dirty="0">
                          <a:latin typeface="AvenirNext LT Pro Cn" panose="020B0506020202020204" pitchFamily="34" charset="0"/>
                        </a:rPr>
                        <a:t>that can generate current at the anode? </a:t>
                      </a:r>
                    </a:p>
                    <a:p>
                      <a:pPr marL="0" indent="0">
                        <a:buFont typeface="Courier New" panose="02070309020205020404" pitchFamily="49" charset="0"/>
                        <a:buNone/>
                      </a:pPr>
                      <a:endParaRPr lang="en-US" sz="1600" dirty="0">
                        <a:latin typeface="AvenirNext LT Pro Cn" panose="020B0506020202020204" pitchFamily="34" charset="0"/>
                      </a:endParaRPr>
                    </a:p>
                    <a:p>
                      <a:pPr marL="285750" indent="-285750">
                        <a:buFont typeface="Courier New" panose="02070309020205020404" pitchFamily="49" charset="0"/>
                        <a:buChar char="o"/>
                      </a:pPr>
                      <a:r>
                        <a:rPr lang="en-US" sz="1600" dirty="0">
                          <a:latin typeface="AvenirNext LT Pro Cn" panose="020B0506020202020204" pitchFamily="34" charset="0"/>
                        </a:rPr>
                        <a:t>Can the </a:t>
                      </a:r>
                      <a:r>
                        <a:rPr lang="en-US" sz="1600" i="1" dirty="0" err="1">
                          <a:latin typeface="AvenirNext LT Pro Cn" panose="020B0506020202020204" pitchFamily="34" charset="0"/>
                        </a:rPr>
                        <a:t>Geobacter</a:t>
                      </a:r>
                      <a:r>
                        <a:rPr lang="en-US" sz="1600" dirty="0">
                          <a:latin typeface="AvenirNext LT Pro Cn" panose="020B0506020202020204" pitchFamily="34" charset="0"/>
                        </a:rPr>
                        <a:t> strains present in our anode use </a:t>
                      </a:r>
                      <a:r>
                        <a:rPr lang="en-US" sz="1600" b="1" dirty="0">
                          <a:latin typeface="AvenirNext LT Pro Cn" panose="020B0506020202020204" pitchFamily="34" charset="0"/>
                        </a:rPr>
                        <a:t>alternative carbon sources</a:t>
                      </a:r>
                      <a:r>
                        <a:rPr lang="en-US" sz="1600" dirty="0">
                          <a:latin typeface="AvenirNext LT Pro Cn" panose="020B0506020202020204" pitchFamily="34" charset="0"/>
                        </a:rPr>
                        <a:t> other than acetate? </a:t>
                      </a:r>
                    </a:p>
                    <a:p>
                      <a:pPr marL="0" indent="0">
                        <a:buFont typeface="Courier New" panose="02070309020205020404" pitchFamily="49" charset="0"/>
                        <a:buNone/>
                      </a:pPr>
                      <a:endParaRPr lang="en-US" sz="1600" dirty="0">
                        <a:latin typeface="AvenirNext LT Pro Cn" panose="020B0506020202020204" pitchFamily="34" charset="0"/>
                      </a:endParaRPr>
                    </a:p>
                    <a:p>
                      <a:pPr marL="285750" indent="-285750">
                        <a:buFont typeface="Courier New" panose="02070309020205020404" pitchFamily="49" charset="0"/>
                        <a:buChar char="o"/>
                      </a:pPr>
                      <a:r>
                        <a:rPr lang="en-US" sz="1600" dirty="0">
                          <a:latin typeface="AvenirNext LT Pro Cn" panose="020B0506020202020204" pitchFamily="34" charset="0"/>
                        </a:rPr>
                        <a:t>Are there </a:t>
                      </a:r>
                      <a:r>
                        <a:rPr lang="en-US" sz="1600" b="1" dirty="0">
                          <a:latin typeface="AvenirNext LT Pro Cn" panose="020B0506020202020204" pitchFamily="34" charset="0"/>
                        </a:rPr>
                        <a:t>other electrogenic microorganisms </a:t>
                      </a:r>
                      <a:r>
                        <a:rPr lang="en-US" sz="1600" dirty="0">
                          <a:latin typeface="AvenirNext LT Pro Cn" panose="020B0506020202020204" pitchFamily="34" charset="0"/>
                        </a:rPr>
                        <a:t>capable of using </a:t>
                      </a:r>
                      <a:r>
                        <a:rPr lang="en-US" sz="1600" b="1" dirty="0">
                          <a:latin typeface="AvenirNext LT Pro Cn" panose="020B0506020202020204" pitchFamily="34" charset="0"/>
                        </a:rPr>
                        <a:t>VFAs</a:t>
                      </a:r>
                      <a:r>
                        <a:rPr lang="en-US" sz="1600" dirty="0">
                          <a:latin typeface="AvenirNext LT Pro Cn" panose="020B0506020202020204" pitchFamily="34" charset="0"/>
                        </a:rPr>
                        <a:t> as electron donors?</a:t>
                      </a:r>
                    </a:p>
                    <a:p>
                      <a:pPr marL="0" indent="0">
                        <a:buFont typeface="Courier New" panose="02070309020205020404" pitchFamily="49" charset="0"/>
                        <a:buNone/>
                      </a:pPr>
                      <a:endParaRPr lang="en-US" sz="1600" dirty="0">
                        <a:latin typeface="AvenirNext LT Pro Cn" panose="020B0506020202020204" pitchFamily="34" charset="0"/>
                      </a:endParaRPr>
                    </a:p>
                    <a:p>
                      <a:pPr marL="285750" indent="-285750">
                        <a:buFont typeface="Courier New" panose="02070309020205020404" pitchFamily="49" charset="0"/>
                        <a:buChar char="o"/>
                      </a:pPr>
                      <a:r>
                        <a:rPr lang="en-US" sz="1600" dirty="0">
                          <a:latin typeface="AvenirNext LT Pro Cn" panose="020B0506020202020204" pitchFamily="34" charset="0"/>
                        </a:rPr>
                        <a:t>How are the microbial populations </a:t>
                      </a:r>
                      <a:r>
                        <a:rPr lang="en-US" sz="1600" b="1" dirty="0">
                          <a:latin typeface="AvenirNext LT Pro Cn" panose="020B0506020202020204" pitchFamily="34" charset="0"/>
                        </a:rPr>
                        <a:t>distributed</a:t>
                      </a:r>
                      <a:r>
                        <a:rPr lang="en-US" sz="1600" dirty="0">
                          <a:latin typeface="AvenirNext LT Pro Cn" panose="020B0506020202020204" pitchFamily="34" charset="0"/>
                        </a:rPr>
                        <a:t> across the </a:t>
                      </a:r>
                      <a:r>
                        <a:rPr lang="en-US" sz="1600" b="1" dirty="0">
                          <a:latin typeface="AvenirNext LT Pro Cn" panose="020B0506020202020204" pitchFamily="34" charset="0"/>
                        </a:rPr>
                        <a:t>three trophic levels</a:t>
                      </a:r>
                      <a:r>
                        <a:rPr lang="en-US" sz="1600" dirty="0">
                          <a:latin typeface="AvenirNext LT Pro Cn" panose="020B0506020202020204" pitchFamily="34" charset="0"/>
                        </a:rPr>
                        <a:t>: hydrolytic, fermentative, and electrogenic? What is the </a:t>
                      </a:r>
                      <a:r>
                        <a:rPr lang="en-US" sz="1600" b="1" dirty="0">
                          <a:latin typeface="AvenirNext LT Pro Cn" panose="020B0506020202020204" pitchFamily="34" charset="0"/>
                        </a:rPr>
                        <a:t>affiliation</a:t>
                      </a:r>
                      <a:r>
                        <a:rPr lang="en-US" sz="1600" dirty="0">
                          <a:latin typeface="AvenirNext LT Pro Cn" panose="020B0506020202020204" pitchFamily="34" charset="0"/>
                        </a:rPr>
                        <a:t> of the </a:t>
                      </a:r>
                      <a:r>
                        <a:rPr lang="en-US" sz="1600" b="1" dirty="0">
                          <a:latin typeface="AvenirNext LT Pro Cn" panose="020B0506020202020204" pitchFamily="34" charset="0"/>
                        </a:rPr>
                        <a:t>dominant</a:t>
                      </a:r>
                      <a:r>
                        <a:rPr lang="en-US" sz="1600" dirty="0">
                          <a:latin typeface="AvenirNext LT Pro Cn" panose="020B0506020202020204" pitchFamily="34" charset="0"/>
                        </a:rPr>
                        <a:t> microbial populations with these three trophic levels? How do </a:t>
                      </a:r>
                      <a:r>
                        <a:rPr lang="en-US" sz="1600" b="1" dirty="0">
                          <a:latin typeface="AvenirNext LT Pro Cn" panose="020B0506020202020204" pitchFamily="34" charset="0"/>
                        </a:rPr>
                        <a:t>hydrolytic</a:t>
                      </a:r>
                      <a:r>
                        <a:rPr lang="en-US" sz="1600" dirty="0">
                          <a:latin typeface="AvenirNext LT Pro Cn" panose="020B0506020202020204" pitchFamily="34" charset="0"/>
                        </a:rPr>
                        <a:t> and </a:t>
                      </a:r>
                      <a:r>
                        <a:rPr lang="en-US" sz="1600" b="1" dirty="0">
                          <a:latin typeface="AvenirNext LT Pro Cn" panose="020B0506020202020204" pitchFamily="34" charset="0"/>
                        </a:rPr>
                        <a:t>fermentative</a:t>
                      </a:r>
                      <a:r>
                        <a:rPr lang="en-US" sz="1600" dirty="0">
                          <a:latin typeface="AvenirNext LT Pro Cn" panose="020B0506020202020204" pitchFamily="34" charset="0"/>
                        </a:rPr>
                        <a:t> populations contribute to electrogenesis by providing substrates for </a:t>
                      </a:r>
                      <a:r>
                        <a:rPr lang="en-US" sz="1600" dirty="0" err="1">
                          <a:latin typeface="AvenirNext LT Pro Cn" panose="020B0506020202020204" pitchFamily="34" charset="0"/>
                        </a:rPr>
                        <a:t>electrogens</a:t>
                      </a:r>
                      <a:r>
                        <a:rPr lang="en-US" sz="1600" dirty="0">
                          <a:latin typeface="AvenirNext LT Pro Cn" panose="020B0506020202020204" pitchFamily="34" charset="0"/>
                        </a:rPr>
                        <a:t>?</a:t>
                      </a:r>
                    </a:p>
                    <a:p>
                      <a:pPr marL="0" indent="0">
                        <a:buFont typeface="Courier New" panose="02070309020205020404" pitchFamily="49" charset="0"/>
                        <a:buNone/>
                      </a:pPr>
                      <a:endParaRPr lang="en-US" sz="1600" dirty="0">
                        <a:latin typeface="AvenirNext LT Pro Cn" panose="020B0506020202020204" pitchFamily="34" charset="0"/>
                      </a:endParaRPr>
                    </a:p>
                    <a:p>
                      <a:pPr marL="285750" indent="-285750">
                        <a:buFont typeface="Courier New" panose="02070309020205020404" pitchFamily="49" charset="0"/>
                        <a:buChar char="o"/>
                      </a:pPr>
                      <a:r>
                        <a:rPr lang="en-US" sz="1600" dirty="0">
                          <a:latin typeface="AvenirNext LT Pro Cn" panose="020B0506020202020204" pitchFamily="34" charset="0"/>
                        </a:rPr>
                        <a:t>Are there specific microbial candidates for the production of </a:t>
                      </a:r>
                      <a:r>
                        <a:rPr lang="en-US" sz="1600" b="1" dirty="0">
                          <a:latin typeface="AvenirNext LT Pro Cn" panose="020B0506020202020204" pitchFamily="34" charset="0"/>
                        </a:rPr>
                        <a:t>exopolymers</a:t>
                      </a:r>
                      <a:r>
                        <a:rPr lang="en-US" sz="1600" dirty="0">
                          <a:latin typeface="AvenirNext LT Pro Cn" panose="020B0506020202020204" pitchFamily="34" charset="0"/>
                        </a:rPr>
                        <a:t> that contribute to </a:t>
                      </a:r>
                      <a:r>
                        <a:rPr lang="en-US" sz="1600" b="1" dirty="0">
                          <a:latin typeface="AvenirNext LT Pro Cn" panose="020B0506020202020204" pitchFamily="34" charset="0"/>
                        </a:rPr>
                        <a:t>biofilm formation </a:t>
                      </a:r>
                      <a:r>
                        <a:rPr lang="en-US" sz="1600" dirty="0">
                          <a:latin typeface="AvenirNext LT Pro Cn" panose="020B0506020202020204" pitchFamily="34" charset="0"/>
                        </a:rPr>
                        <a:t>on the anode?</a:t>
                      </a:r>
                    </a:p>
                    <a:p>
                      <a:pPr marL="0" indent="0">
                        <a:buFont typeface="Courier New" panose="02070309020205020404" pitchFamily="49" charset="0"/>
                        <a:buNone/>
                      </a:pPr>
                      <a:endParaRPr lang="en-US" sz="1600" dirty="0">
                        <a:latin typeface="AvenirNext LT Pro Cn" panose="020B0506020202020204" pitchFamily="34" charset="0"/>
                      </a:endParaRPr>
                    </a:p>
                    <a:p>
                      <a:pPr marL="285750" indent="-285750">
                        <a:buFont typeface="Courier New" panose="02070309020205020404" pitchFamily="49" charset="0"/>
                        <a:buChar char="o"/>
                      </a:pPr>
                      <a:r>
                        <a:rPr lang="en-US" sz="1600" dirty="0">
                          <a:latin typeface="AvenirNext LT Pro Cn" panose="020B0506020202020204" pitchFamily="34" charset="0"/>
                        </a:rPr>
                        <a:t>What are the potential </a:t>
                      </a:r>
                      <a:r>
                        <a:rPr lang="en-US" sz="1600" b="1" dirty="0">
                          <a:latin typeface="AvenirNext LT Pro Cn" panose="020B0506020202020204" pitchFamily="34" charset="0"/>
                        </a:rPr>
                        <a:t>syntrophic interactions </a:t>
                      </a:r>
                      <a:r>
                        <a:rPr lang="en-US" sz="1600" dirty="0">
                          <a:latin typeface="AvenirNext LT Pro Cn" panose="020B0506020202020204" pitchFamily="34" charset="0"/>
                        </a:rPr>
                        <a:t>among the microbial populations that enhance current production?</a:t>
                      </a:r>
                      <a:endParaRPr lang="fr-FR" sz="1600" dirty="0">
                        <a:latin typeface="AvenirNext LT Pro Cn" panose="020B0506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Courier New" panose="02070309020205020404" pitchFamily="49" charset="0"/>
                        <a:buChar char="o"/>
                      </a:pPr>
                      <a:r>
                        <a:rPr lang="en-US" sz="1600" dirty="0">
                          <a:latin typeface="AvenirNext LT Pro Cn" panose="020B0506020202020204" pitchFamily="34" charset="0"/>
                        </a:rPr>
                        <a:t>Which </a:t>
                      </a:r>
                      <a:r>
                        <a:rPr lang="en-US" sz="1600" b="1" dirty="0" err="1">
                          <a:latin typeface="AvenirNext LT Pro Cn" panose="020B0506020202020204" pitchFamily="34" charset="0"/>
                        </a:rPr>
                        <a:t>homoacetogenic</a:t>
                      </a:r>
                      <a:r>
                        <a:rPr lang="en-US" sz="1600" dirty="0">
                          <a:latin typeface="AvenirNext LT Pro Cn" panose="020B0506020202020204" pitchFamily="34" charset="0"/>
                        </a:rPr>
                        <a:t> microorganisms are responsible for acetate production from CO₂ in the system? What </a:t>
                      </a:r>
                      <a:r>
                        <a:rPr lang="en-US" sz="1600" b="1" dirty="0">
                          <a:latin typeface="AvenirNext LT Pro Cn" panose="020B0506020202020204" pitchFamily="34" charset="0"/>
                        </a:rPr>
                        <a:t>metabolic pathways </a:t>
                      </a:r>
                      <a:r>
                        <a:rPr lang="en-US" sz="1600" dirty="0">
                          <a:latin typeface="AvenirNext LT Pro Cn" panose="020B0506020202020204" pitchFamily="34" charset="0"/>
                        </a:rPr>
                        <a:t>are involved in acetate production from CO₂? And for the others VFAs? </a:t>
                      </a:r>
                    </a:p>
                    <a:p>
                      <a:pPr marL="0" indent="0">
                        <a:buFont typeface="Courier New" panose="02070309020205020404" pitchFamily="49" charset="0"/>
                        <a:buNone/>
                      </a:pPr>
                      <a:endParaRPr lang="en-US" sz="1600" dirty="0">
                        <a:latin typeface="AvenirNext LT Pro Cn" panose="020B0506020202020204" pitchFamily="34" charset="0"/>
                      </a:endParaRPr>
                    </a:p>
                    <a:p>
                      <a:pPr marL="285750" indent="-285750">
                        <a:buFont typeface="Courier New" panose="02070309020205020404" pitchFamily="49" charset="0"/>
                        <a:buChar char="o"/>
                      </a:pPr>
                      <a:r>
                        <a:rPr lang="en-US" sz="1600" dirty="0">
                          <a:latin typeface="AvenirNext LT Pro Cn" panose="020B0506020202020204" pitchFamily="34" charset="0"/>
                        </a:rPr>
                        <a:t>Can the microbial community produce </a:t>
                      </a:r>
                      <a:r>
                        <a:rPr lang="en-US" sz="1600" b="1" dirty="0">
                          <a:latin typeface="AvenirNext LT Pro Cn" panose="020B0506020202020204" pitchFamily="34" charset="0"/>
                        </a:rPr>
                        <a:t>all volatile fatty acids </a:t>
                      </a:r>
                      <a:r>
                        <a:rPr lang="en-US" sz="1600" dirty="0">
                          <a:latin typeface="AvenirNext LT Pro Cn" panose="020B0506020202020204" pitchFamily="34" charset="0"/>
                        </a:rPr>
                        <a:t>(VFAs) from CO₂, and if so, through which pathways?</a:t>
                      </a:r>
                    </a:p>
                    <a:p>
                      <a:pPr marL="0" indent="0">
                        <a:buFont typeface="Courier New" panose="02070309020205020404" pitchFamily="49" charset="0"/>
                        <a:buNone/>
                      </a:pPr>
                      <a:endParaRPr lang="en-US" sz="1600" dirty="0">
                        <a:latin typeface="AvenirNext LT Pro Cn" panose="020B0506020202020204" pitchFamily="34" charset="0"/>
                      </a:endParaRPr>
                    </a:p>
                    <a:p>
                      <a:pPr marL="285750" indent="-285750">
                        <a:buFont typeface="Courier New" panose="02070309020205020404" pitchFamily="49" charset="0"/>
                        <a:buChar char="o"/>
                      </a:pPr>
                      <a:r>
                        <a:rPr lang="en-US" sz="1600" dirty="0">
                          <a:latin typeface="AvenirNext LT Pro Cn" panose="020B0506020202020204" pitchFamily="34" charset="0"/>
                        </a:rPr>
                        <a:t>What is the role of </a:t>
                      </a:r>
                      <a:r>
                        <a:rPr lang="en-US" sz="1600" b="1" dirty="0">
                          <a:latin typeface="AvenirNext LT Pro Cn" panose="020B0506020202020204" pitchFamily="34" charset="0"/>
                        </a:rPr>
                        <a:t>H₂</a:t>
                      </a:r>
                      <a:r>
                        <a:rPr lang="en-US" sz="1600" dirty="0">
                          <a:latin typeface="AvenirNext LT Pro Cn" panose="020B0506020202020204" pitchFamily="34" charset="0"/>
                        </a:rPr>
                        <a:t> in </a:t>
                      </a:r>
                      <a:r>
                        <a:rPr lang="en-US" sz="1600" b="1" dirty="0">
                          <a:latin typeface="AvenirNext LT Pro Cn" panose="020B0506020202020204" pitchFamily="34" charset="0"/>
                        </a:rPr>
                        <a:t>electron transfer </a:t>
                      </a:r>
                      <a:r>
                        <a:rPr lang="en-US" sz="1600" dirty="0">
                          <a:latin typeface="AvenirNext LT Pro Cn" panose="020B0506020202020204" pitchFamily="34" charset="0"/>
                        </a:rPr>
                        <a:t>and CO₂ reduction? </a:t>
                      </a:r>
                    </a:p>
                    <a:p>
                      <a:pPr marL="0" indent="0">
                        <a:buFont typeface="Courier New" panose="02070309020205020404" pitchFamily="49" charset="0"/>
                        <a:buNone/>
                      </a:pPr>
                      <a:endParaRPr lang="en-US" sz="1600" dirty="0">
                        <a:latin typeface="AvenirNext LT Pro Cn" panose="020B0506020202020204" pitchFamily="34" charset="0"/>
                      </a:endParaRPr>
                    </a:p>
                    <a:p>
                      <a:pPr marL="285750" indent="-285750">
                        <a:buFont typeface="Courier New" panose="02070309020205020404" pitchFamily="49" charset="0"/>
                        <a:buChar char="o"/>
                      </a:pPr>
                      <a:r>
                        <a:rPr lang="en-US" sz="1600" dirty="0">
                          <a:latin typeface="AvenirNext LT Pro Cn" panose="020B0506020202020204" pitchFamily="34" charset="0"/>
                        </a:rPr>
                        <a:t>Is there evidence of </a:t>
                      </a:r>
                      <a:r>
                        <a:rPr lang="en-US" sz="1600" b="1" dirty="0">
                          <a:latin typeface="AvenirNext LT Pro Cn" panose="020B0506020202020204" pitchFamily="34" charset="0"/>
                        </a:rPr>
                        <a:t>direct</a:t>
                      </a:r>
                      <a:r>
                        <a:rPr lang="en-US" sz="1600" dirty="0">
                          <a:latin typeface="AvenirNext LT Pro Cn" panose="020B0506020202020204" pitchFamily="34" charset="0"/>
                        </a:rPr>
                        <a:t> or </a:t>
                      </a:r>
                      <a:r>
                        <a:rPr lang="en-US" sz="1600" b="1" dirty="0">
                          <a:latin typeface="AvenirNext LT Pro Cn" panose="020B0506020202020204" pitchFamily="34" charset="0"/>
                        </a:rPr>
                        <a:t>indirect electron transfer </a:t>
                      </a:r>
                      <a:r>
                        <a:rPr lang="en-US" sz="1600" dirty="0">
                          <a:latin typeface="AvenirNext LT Pro Cn" panose="020B0506020202020204" pitchFamily="34" charset="0"/>
                        </a:rPr>
                        <a:t>at the cathode? Does CO₂ reduction occur via </a:t>
                      </a:r>
                      <a:r>
                        <a:rPr lang="en-US" sz="1600" b="1" dirty="0">
                          <a:latin typeface="AvenirNext LT Pro Cn" panose="020B0506020202020204" pitchFamily="34" charset="0"/>
                        </a:rPr>
                        <a:t>hydrogen-mediated pathways</a:t>
                      </a:r>
                      <a:r>
                        <a:rPr lang="en-US" sz="1600" dirty="0">
                          <a:latin typeface="AvenirNext LT Pro Cn" panose="020B0506020202020204" pitchFamily="34" charset="0"/>
                        </a:rPr>
                        <a:t>, or are there </a:t>
                      </a:r>
                      <a:r>
                        <a:rPr lang="en-US" sz="1600" b="1" dirty="0">
                          <a:latin typeface="AvenirNext LT Pro Cn" panose="020B0506020202020204" pitchFamily="34" charset="0"/>
                        </a:rPr>
                        <a:t>alternative</a:t>
                      </a:r>
                      <a:r>
                        <a:rPr lang="en-US" sz="1600" dirty="0">
                          <a:latin typeface="AvenirNext LT Pro Cn" panose="020B0506020202020204" pitchFamily="34" charset="0"/>
                        </a:rPr>
                        <a:t> indirect mechanisms?</a:t>
                      </a:r>
                    </a:p>
                    <a:p>
                      <a:pPr marL="0" indent="0">
                        <a:buFont typeface="Courier New" panose="02070309020205020404" pitchFamily="49" charset="0"/>
                        <a:buNone/>
                      </a:pPr>
                      <a:endParaRPr lang="en-US" sz="1600" dirty="0">
                        <a:latin typeface="AvenirNext LT Pro Cn" panose="020B0506020202020204" pitchFamily="34" charset="0"/>
                      </a:endParaRPr>
                    </a:p>
                    <a:p>
                      <a:pPr marL="285750" indent="-285750">
                        <a:buFont typeface="Courier New" panose="02070309020205020404" pitchFamily="49" charset="0"/>
                        <a:buChar char="o"/>
                      </a:pPr>
                      <a:r>
                        <a:rPr lang="en-US" sz="1600" dirty="0">
                          <a:latin typeface="AvenirNext LT Pro Cn" panose="020B0506020202020204" pitchFamily="34" charset="0"/>
                        </a:rPr>
                        <a:t>What biochemical evidence supports CO₂ reduction into </a:t>
                      </a:r>
                      <a:r>
                        <a:rPr lang="en-US" sz="1600" b="1" dirty="0" err="1">
                          <a:latin typeface="AvenirNext LT Pro Cn" panose="020B0506020202020204" pitchFamily="34" charset="0"/>
                        </a:rPr>
                        <a:t>formate</a:t>
                      </a:r>
                      <a:r>
                        <a:rPr lang="en-US" sz="1600" dirty="0">
                          <a:latin typeface="AvenirNext LT Pro Cn" panose="020B0506020202020204" pitchFamily="34" charset="0"/>
                        </a:rPr>
                        <a:t> at the cathode? What are the potential proteins secreted by the microbial community that attach to the cathode and catalyze CO₂ reduction into </a:t>
                      </a:r>
                      <a:r>
                        <a:rPr lang="en-US" sz="1600" dirty="0" err="1">
                          <a:latin typeface="AvenirNext LT Pro Cn" panose="020B0506020202020204" pitchFamily="34" charset="0"/>
                        </a:rPr>
                        <a:t>formate</a:t>
                      </a:r>
                      <a:r>
                        <a:rPr lang="en-US" sz="1600" dirty="0">
                          <a:latin typeface="AvenirNext LT Pro Cn" panose="020B0506020202020204" pitchFamily="34" charset="0"/>
                        </a:rPr>
                        <a:t>? </a:t>
                      </a:r>
                    </a:p>
                    <a:p>
                      <a:pPr marL="0" indent="0">
                        <a:buFont typeface="Courier New" panose="02070309020205020404" pitchFamily="49" charset="0"/>
                        <a:buNone/>
                      </a:pPr>
                      <a:endParaRPr lang="en-US" sz="1600" dirty="0">
                        <a:latin typeface="AvenirNext LT Pro Cn" panose="020B0506020202020204" pitchFamily="34" charset="0"/>
                      </a:endParaRPr>
                    </a:p>
                    <a:p>
                      <a:pPr marL="285750" indent="-285750">
                        <a:buFont typeface="Courier New" panose="02070309020205020404" pitchFamily="49" charset="0"/>
                        <a:buChar char="o"/>
                      </a:pPr>
                      <a:r>
                        <a:rPr lang="en-US" sz="1600" dirty="0">
                          <a:latin typeface="AvenirNext LT Pro Cn" panose="020B0506020202020204" pitchFamily="34" charset="0"/>
                        </a:rPr>
                        <a:t>What are the potential </a:t>
                      </a:r>
                      <a:r>
                        <a:rPr lang="en-US" sz="1600" b="1" dirty="0">
                          <a:latin typeface="AvenirNext LT Pro Cn" panose="020B0506020202020204" pitchFamily="34" charset="0"/>
                        </a:rPr>
                        <a:t>metabolic routes </a:t>
                      </a:r>
                      <a:r>
                        <a:rPr lang="en-US" sz="1600" dirty="0">
                          <a:latin typeface="AvenirNext LT Pro Cn" panose="020B0506020202020204" pitchFamily="34" charset="0"/>
                        </a:rPr>
                        <a:t>for direct CO₂ reduction into acetate </a:t>
                      </a:r>
                      <a:r>
                        <a:rPr lang="en-US" sz="1600" b="1" dirty="0">
                          <a:latin typeface="AvenirNext LT Pro Cn" panose="020B0506020202020204" pitchFamily="34" charset="0"/>
                        </a:rPr>
                        <a:t>without an intermediate </a:t>
                      </a:r>
                      <a:r>
                        <a:rPr lang="en-US" sz="1600" dirty="0">
                          <a:latin typeface="AvenirNext LT Pro Cn" panose="020B0506020202020204" pitchFamily="34" charset="0"/>
                        </a:rPr>
                        <a:t>like </a:t>
                      </a:r>
                      <a:r>
                        <a:rPr lang="en-US" sz="1600" dirty="0" err="1">
                          <a:latin typeface="AvenirNext LT Pro Cn" panose="020B0506020202020204" pitchFamily="34" charset="0"/>
                        </a:rPr>
                        <a:t>formate</a:t>
                      </a:r>
                      <a:r>
                        <a:rPr lang="en-US" sz="1600" dirty="0">
                          <a:latin typeface="AvenirNext LT Pro Cn" panose="020B0506020202020204" pitchFamily="34" charset="0"/>
                        </a:rPr>
                        <a:t>?</a:t>
                      </a:r>
                    </a:p>
                    <a:p>
                      <a:pPr marL="0" indent="0">
                        <a:buFont typeface="Courier New" panose="02070309020205020404" pitchFamily="49" charset="0"/>
                        <a:buNone/>
                      </a:pPr>
                      <a:endParaRPr lang="en-US" sz="1600" dirty="0">
                        <a:latin typeface="AvenirNext LT Pro Cn" panose="020B0506020202020204" pitchFamily="34" charset="0"/>
                      </a:endParaRPr>
                    </a:p>
                    <a:p>
                      <a:pPr marL="285750" indent="-285750">
                        <a:buFont typeface="Courier New" panose="02070309020205020404" pitchFamily="49" charset="0"/>
                        <a:buChar char="o"/>
                      </a:pPr>
                      <a:r>
                        <a:rPr lang="en-US" sz="1600" dirty="0">
                          <a:latin typeface="AvenirNext LT Pro Cn" panose="020B0506020202020204" pitchFamily="34" charset="0"/>
                        </a:rPr>
                        <a:t>How do cathodic microbial populations </a:t>
                      </a:r>
                      <a:r>
                        <a:rPr lang="en-US" sz="1600" b="1" dirty="0">
                          <a:latin typeface="AvenirNext LT Pro Cn" panose="020B0506020202020204" pitchFamily="34" charset="0"/>
                        </a:rPr>
                        <a:t>interact metabolically </a:t>
                      </a:r>
                      <a:r>
                        <a:rPr lang="en-US" sz="1600" dirty="0">
                          <a:latin typeface="AvenirNext LT Pro Cn" panose="020B0506020202020204" pitchFamily="34" charset="0"/>
                        </a:rPr>
                        <a:t>to facilitate CO₂ reduction and </a:t>
                      </a:r>
                      <a:r>
                        <a:rPr lang="en-US" sz="1600" dirty="0" err="1">
                          <a:latin typeface="AvenirNext LT Pro Cn" panose="020B0506020202020204" pitchFamily="34" charset="0"/>
                        </a:rPr>
                        <a:t>homoacetogenesis</a:t>
                      </a:r>
                      <a:r>
                        <a:rPr lang="en-US" sz="1600" dirty="0">
                          <a:latin typeface="AvenirNext LT Pro Cn" panose="020B0506020202020204" pitchFamily="34" charset="0"/>
                        </a:rPr>
                        <a:t>?</a:t>
                      </a:r>
                      <a:endParaRPr lang="fr-FR" sz="1600" dirty="0">
                        <a:latin typeface="AvenirNext LT Pro Cn" panose="020B0506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940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022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D7E68E9D-D469-4E6E-B6B8-8C4168B39670}"/>
              </a:ext>
            </a:extLst>
          </p:cNvPr>
          <p:cNvSpPr txBox="1"/>
          <p:nvPr/>
        </p:nvSpPr>
        <p:spPr>
          <a:xfrm>
            <a:off x="135467" y="116245"/>
            <a:ext cx="861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latin typeface="AvenirNext LT Pro Cn" panose="020B0506020202020204" pitchFamily="34" charset="0"/>
              </a:rPr>
              <a:t>Production of carboxylates at the cathode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9876D87-356D-4F1D-8116-6AD6166F1E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067" y="688380"/>
            <a:ext cx="6554115" cy="943107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FB63635E-CF7B-4CD9-9C24-DEC2292A02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67" y="1741957"/>
            <a:ext cx="6705615" cy="5029211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D73280F7-463D-4B92-9057-9EB0525ED92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23790" b="24321"/>
          <a:stretch/>
        </p:blipFill>
        <p:spPr>
          <a:xfrm>
            <a:off x="7289799" y="3317810"/>
            <a:ext cx="3845983" cy="3193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408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D7E68E9D-D469-4E6E-B6B8-8C4168B39670}"/>
              </a:ext>
            </a:extLst>
          </p:cNvPr>
          <p:cNvSpPr txBox="1"/>
          <p:nvPr/>
        </p:nvSpPr>
        <p:spPr>
          <a:xfrm>
            <a:off x="135467" y="116245"/>
            <a:ext cx="861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latin typeface="AvenirNext LT Pro Cn" panose="020B0506020202020204" pitchFamily="34" charset="0"/>
              </a:rPr>
              <a:t>Production of carboxylates at the cathode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4AC4EEE-07E7-4204-A15B-324C351226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467" y="654513"/>
            <a:ext cx="6563641" cy="943107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B6A79BE5-9E2F-4956-B863-5CF144B977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27" y="1674223"/>
            <a:ext cx="6615290" cy="4961467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77C8C58A-41E9-40A0-B2FD-BA81BEB7699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782" b="48901"/>
          <a:stretch/>
        </p:blipFill>
        <p:spPr>
          <a:xfrm>
            <a:off x="7857067" y="347077"/>
            <a:ext cx="3666066" cy="2398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788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D7E68E9D-D469-4E6E-B6B8-8C4168B39670}"/>
              </a:ext>
            </a:extLst>
          </p:cNvPr>
          <p:cNvSpPr txBox="1"/>
          <p:nvPr/>
        </p:nvSpPr>
        <p:spPr>
          <a:xfrm>
            <a:off x="135467" y="116245"/>
            <a:ext cx="861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latin typeface="AvenirNext LT Pro Cn" panose="020B0506020202020204" pitchFamily="34" charset="0"/>
              </a:rPr>
              <a:t>Production of carboxylates at the cathode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C1CB423-2FBA-4F03-A6F4-8C45EBCCBB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549" y="657157"/>
            <a:ext cx="6573167" cy="971686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14978D61-D102-4E7A-9489-1C9BEB0874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98" y="1708090"/>
            <a:ext cx="6539318" cy="4904488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74C56CA5-92D3-416F-A6F7-BD452724130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448" b="50000"/>
          <a:stretch/>
        </p:blipFill>
        <p:spPr>
          <a:xfrm>
            <a:off x="7741584" y="577910"/>
            <a:ext cx="3416708" cy="2086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47729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Papi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366</Words>
  <Application>Microsoft Office PowerPoint</Application>
  <PresentationFormat>Grand écran</PresentationFormat>
  <Paragraphs>34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3" baseType="lpstr">
      <vt:lpstr>Arial</vt:lpstr>
      <vt:lpstr>AvenirNext LT Pro Cn</vt:lpstr>
      <vt:lpstr>AvenirNext LT Pro LightCn</vt:lpstr>
      <vt:lpstr>AvenirNext LT Pro MediumCn</vt:lpstr>
      <vt:lpstr>Calibri</vt:lpstr>
      <vt:lpstr>Calibri Light</vt:lpstr>
      <vt:lpstr>Courier New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Louise Rigaud</dc:creator>
  <cp:lastModifiedBy>Louise Rigaud</cp:lastModifiedBy>
  <cp:revision>5</cp:revision>
  <dcterms:created xsi:type="dcterms:W3CDTF">2025-03-05T13:30:48Z</dcterms:created>
  <dcterms:modified xsi:type="dcterms:W3CDTF">2025-04-17T09:57:42Z</dcterms:modified>
</cp:coreProperties>
</file>