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78"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BBA1F-7A30-6221-4A6A-9664CB91FD77}"/>
              </a:ext>
            </a:extLst>
          </p:cNvPr>
          <p:cNvSpPr>
            <a:spLocks noGrp="1"/>
          </p:cNvSpPr>
          <p:nvPr>
            <p:ph type="ctrTitle"/>
          </p:nvPr>
        </p:nvSpPr>
        <p:spPr>
          <a:xfrm>
            <a:off x="3812373" y="1863242"/>
            <a:ext cx="7969189" cy="3131515"/>
          </a:xfrm>
        </p:spPr>
        <p:txBody>
          <a:bodyPr>
            <a:normAutofit/>
          </a:bodyPr>
          <a:lstStyle/>
          <a:p>
            <a:pPr algn="ctr"/>
            <a:r>
              <a:rPr lang="fr-FR" sz="6800" dirty="0"/>
              <a:t>Système BANQUE en </a:t>
            </a:r>
            <a:br>
              <a:rPr lang="fr-FR" sz="6800" dirty="0"/>
            </a:br>
            <a:r>
              <a:rPr lang="fr-FR" sz="6800" dirty="0"/>
              <a:t>java-</a:t>
            </a:r>
            <a:r>
              <a:rPr lang="fr-FR" sz="6800" dirty="0" err="1"/>
              <a:t>poo</a:t>
            </a:r>
            <a:endParaRPr lang="fr-FR" sz="6800" dirty="0"/>
          </a:p>
        </p:txBody>
      </p:sp>
      <p:sp>
        <p:nvSpPr>
          <p:cNvPr id="3" name="Sous-titre 2">
            <a:extLst>
              <a:ext uri="{FF2B5EF4-FFF2-40B4-BE49-F238E27FC236}">
                <a16:creationId xmlns:a16="http://schemas.microsoft.com/office/drawing/2014/main" id="{3F0E03E6-3486-4E1C-000C-5460D67F2796}"/>
              </a:ext>
            </a:extLst>
          </p:cNvPr>
          <p:cNvSpPr>
            <a:spLocks noGrp="1"/>
          </p:cNvSpPr>
          <p:nvPr>
            <p:ph type="subTitle" idx="1"/>
          </p:nvPr>
        </p:nvSpPr>
        <p:spPr>
          <a:xfrm>
            <a:off x="4583836" y="6338820"/>
            <a:ext cx="7197726" cy="1405467"/>
          </a:xfrm>
        </p:spPr>
        <p:txBody>
          <a:bodyPr/>
          <a:lstStyle/>
          <a:p>
            <a:r>
              <a:rPr lang="fr-FR" dirty="0"/>
              <a:t>Conçue par azedine bella</a:t>
            </a:r>
          </a:p>
        </p:txBody>
      </p:sp>
    </p:spTree>
    <p:extLst>
      <p:ext uri="{BB962C8B-B14F-4D97-AF65-F5344CB8AC3E}">
        <p14:creationId xmlns:p14="http://schemas.microsoft.com/office/powerpoint/2010/main" val="19364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005D589-64CB-DE7C-CAC7-BFBBFADC8462}"/>
              </a:ext>
            </a:extLst>
          </p:cNvPr>
          <p:cNvPicPr>
            <a:picLocks noChangeAspect="1"/>
          </p:cNvPicPr>
          <p:nvPr/>
        </p:nvPicPr>
        <p:blipFill>
          <a:blip r:embed="rId2"/>
          <a:stretch>
            <a:fillRect/>
          </a:stretch>
        </p:blipFill>
        <p:spPr>
          <a:xfrm>
            <a:off x="869827" y="870011"/>
            <a:ext cx="2042049" cy="1741049"/>
          </a:xfrm>
          <a:prstGeom prst="rect">
            <a:avLst/>
          </a:prstGeom>
        </p:spPr>
      </p:pic>
      <p:pic>
        <p:nvPicPr>
          <p:cNvPr id="5" name="Image 4">
            <a:extLst>
              <a:ext uri="{FF2B5EF4-FFF2-40B4-BE49-F238E27FC236}">
                <a16:creationId xmlns:a16="http://schemas.microsoft.com/office/drawing/2014/main" id="{6EEC2463-2618-8237-8A8B-B92DCE1301F5}"/>
              </a:ext>
            </a:extLst>
          </p:cNvPr>
          <p:cNvPicPr>
            <a:picLocks noChangeAspect="1"/>
          </p:cNvPicPr>
          <p:nvPr/>
        </p:nvPicPr>
        <p:blipFill>
          <a:blip r:embed="rId3"/>
          <a:stretch>
            <a:fillRect/>
          </a:stretch>
        </p:blipFill>
        <p:spPr>
          <a:xfrm>
            <a:off x="3155569" y="870011"/>
            <a:ext cx="2360284" cy="1143367"/>
          </a:xfrm>
          <a:prstGeom prst="rect">
            <a:avLst/>
          </a:prstGeom>
        </p:spPr>
      </p:pic>
      <p:pic>
        <p:nvPicPr>
          <p:cNvPr id="7" name="Image 6">
            <a:extLst>
              <a:ext uri="{FF2B5EF4-FFF2-40B4-BE49-F238E27FC236}">
                <a16:creationId xmlns:a16="http://schemas.microsoft.com/office/drawing/2014/main" id="{21F698E6-B900-8F9E-4A3D-45E2B06EBF75}"/>
              </a:ext>
            </a:extLst>
          </p:cNvPr>
          <p:cNvPicPr>
            <a:picLocks noChangeAspect="1"/>
          </p:cNvPicPr>
          <p:nvPr/>
        </p:nvPicPr>
        <p:blipFill>
          <a:blip r:embed="rId4"/>
          <a:stretch>
            <a:fillRect/>
          </a:stretch>
        </p:blipFill>
        <p:spPr>
          <a:xfrm>
            <a:off x="5713172" y="870011"/>
            <a:ext cx="2403125" cy="1143367"/>
          </a:xfrm>
          <a:prstGeom prst="rect">
            <a:avLst/>
          </a:prstGeom>
        </p:spPr>
      </p:pic>
      <p:pic>
        <p:nvPicPr>
          <p:cNvPr id="9" name="Image 8">
            <a:extLst>
              <a:ext uri="{FF2B5EF4-FFF2-40B4-BE49-F238E27FC236}">
                <a16:creationId xmlns:a16="http://schemas.microsoft.com/office/drawing/2014/main" id="{99E55D7E-D9B0-7567-2D5E-144B463697C6}"/>
              </a:ext>
            </a:extLst>
          </p:cNvPr>
          <p:cNvPicPr>
            <a:picLocks noChangeAspect="1"/>
          </p:cNvPicPr>
          <p:nvPr/>
        </p:nvPicPr>
        <p:blipFill>
          <a:blip r:embed="rId5"/>
          <a:stretch>
            <a:fillRect/>
          </a:stretch>
        </p:blipFill>
        <p:spPr>
          <a:xfrm>
            <a:off x="8428191" y="870011"/>
            <a:ext cx="2417601" cy="1143367"/>
          </a:xfrm>
          <a:prstGeom prst="rect">
            <a:avLst/>
          </a:prstGeom>
        </p:spPr>
      </p:pic>
      <p:sp>
        <p:nvSpPr>
          <p:cNvPr id="10" name="ZoneTexte 9">
            <a:extLst>
              <a:ext uri="{FF2B5EF4-FFF2-40B4-BE49-F238E27FC236}">
                <a16:creationId xmlns:a16="http://schemas.microsoft.com/office/drawing/2014/main" id="{697B3C93-7217-81CE-6F43-1551B6B508E0}"/>
              </a:ext>
            </a:extLst>
          </p:cNvPr>
          <p:cNvSpPr txBox="1"/>
          <p:nvPr/>
        </p:nvSpPr>
        <p:spPr>
          <a:xfrm>
            <a:off x="869826" y="2743200"/>
            <a:ext cx="2042049" cy="584775"/>
          </a:xfrm>
          <a:prstGeom prst="rect">
            <a:avLst/>
          </a:prstGeom>
          <a:noFill/>
        </p:spPr>
        <p:txBody>
          <a:bodyPr wrap="square" rtlCol="0">
            <a:spAutoFit/>
          </a:bodyPr>
          <a:lstStyle/>
          <a:p>
            <a:r>
              <a:rPr lang="fr-FR" sz="1600" dirty="0"/>
              <a:t>En premier lieu, on sélectionne l’option 1</a:t>
            </a:r>
          </a:p>
        </p:txBody>
      </p:sp>
      <p:sp>
        <p:nvSpPr>
          <p:cNvPr id="11" name="ZoneTexte 10">
            <a:extLst>
              <a:ext uri="{FF2B5EF4-FFF2-40B4-BE49-F238E27FC236}">
                <a16:creationId xmlns:a16="http://schemas.microsoft.com/office/drawing/2014/main" id="{A7623929-5723-AB2F-4EB6-89ECED0AA117}"/>
              </a:ext>
            </a:extLst>
          </p:cNvPr>
          <p:cNvSpPr txBox="1"/>
          <p:nvPr/>
        </p:nvSpPr>
        <p:spPr>
          <a:xfrm>
            <a:off x="3291499" y="2150449"/>
            <a:ext cx="2042049" cy="584775"/>
          </a:xfrm>
          <a:prstGeom prst="rect">
            <a:avLst/>
          </a:prstGeom>
          <a:noFill/>
        </p:spPr>
        <p:txBody>
          <a:bodyPr wrap="square" rtlCol="0">
            <a:spAutoFit/>
          </a:bodyPr>
          <a:lstStyle/>
          <a:p>
            <a:r>
              <a:rPr lang="fr-FR" sz="1600" dirty="0"/>
              <a:t>Cela nous demande de saisir un nom…</a:t>
            </a:r>
          </a:p>
        </p:txBody>
      </p:sp>
      <p:sp>
        <p:nvSpPr>
          <p:cNvPr id="12" name="ZoneTexte 11">
            <a:extLst>
              <a:ext uri="{FF2B5EF4-FFF2-40B4-BE49-F238E27FC236}">
                <a16:creationId xmlns:a16="http://schemas.microsoft.com/office/drawing/2014/main" id="{891AE1D2-77DF-064A-FC07-C2968C366AEA}"/>
              </a:ext>
            </a:extLst>
          </p:cNvPr>
          <p:cNvSpPr txBox="1"/>
          <p:nvPr/>
        </p:nvSpPr>
        <p:spPr>
          <a:xfrm>
            <a:off x="5893709" y="2150450"/>
            <a:ext cx="2042049" cy="338554"/>
          </a:xfrm>
          <a:prstGeom prst="rect">
            <a:avLst/>
          </a:prstGeom>
          <a:noFill/>
        </p:spPr>
        <p:txBody>
          <a:bodyPr wrap="square" rtlCol="0">
            <a:spAutoFit/>
          </a:bodyPr>
          <a:lstStyle/>
          <a:p>
            <a:r>
              <a:rPr lang="fr-FR" sz="1600" dirty="0"/>
              <a:t>Puis d’un prénom…</a:t>
            </a:r>
          </a:p>
        </p:txBody>
      </p:sp>
      <p:sp>
        <p:nvSpPr>
          <p:cNvPr id="13" name="ZoneTexte 12">
            <a:extLst>
              <a:ext uri="{FF2B5EF4-FFF2-40B4-BE49-F238E27FC236}">
                <a16:creationId xmlns:a16="http://schemas.microsoft.com/office/drawing/2014/main" id="{A18CD25B-E20C-AC0F-D96C-2FECD7D39FA8}"/>
              </a:ext>
            </a:extLst>
          </p:cNvPr>
          <p:cNvSpPr txBox="1"/>
          <p:nvPr/>
        </p:nvSpPr>
        <p:spPr>
          <a:xfrm>
            <a:off x="8615966" y="2150451"/>
            <a:ext cx="2042049" cy="338554"/>
          </a:xfrm>
          <a:prstGeom prst="rect">
            <a:avLst/>
          </a:prstGeom>
          <a:noFill/>
        </p:spPr>
        <p:txBody>
          <a:bodyPr wrap="square" rtlCol="0">
            <a:spAutoFit/>
          </a:bodyPr>
          <a:lstStyle/>
          <a:p>
            <a:r>
              <a:rPr lang="fr-FR" sz="1600" dirty="0"/>
              <a:t>De l'âge du client…</a:t>
            </a:r>
          </a:p>
        </p:txBody>
      </p:sp>
      <p:pic>
        <p:nvPicPr>
          <p:cNvPr id="15" name="Image 14">
            <a:extLst>
              <a:ext uri="{FF2B5EF4-FFF2-40B4-BE49-F238E27FC236}">
                <a16:creationId xmlns:a16="http://schemas.microsoft.com/office/drawing/2014/main" id="{7EA2ACCB-7700-783B-9533-13BD7DF2AEDA}"/>
              </a:ext>
            </a:extLst>
          </p:cNvPr>
          <p:cNvPicPr>
            <a:picLocks noChangeAspect="1"/>
          </p:cNvPicPr>
          <p:nvPr/>
        </p:nvPicPr>
        <p:blipFill>
          <a:blip r:embed="rId6"/>
          <a:stretch>
            <a:fillRect/>
          </a:stretch>
        </p:blipFill>
        <p:spPr>
          <a:xfrm>
            <a:off x="776643" y="3821284"/>
            <a:ext cx="2419199" cy="1143368"/>
          </a:xfrm>
          <a:prstGeom prst="rect">
            <a:avLst/>
          </a:prstGeom>
        </p:spPr>
      </p:pic>
      <p:sp>
        <p:nvSpPr>
          <p:cNvPr id="16" name="ZoneTexte 15">
            <a:extLst>
              <a:ext uri="{FF2B5EF4-FFF2-40B4-BE49-F238E27FC236}">
                <a16:creationId xmlns:a16="http://schemas.microsoft.com/office/drawing/2014/main" id="{902E2D77-F71D-A81A-8B12-8459DC218F0E}"/>
              </a:ext>
            </a:extLst>
          </p:cNvPr>
          <p:cNvSpPr txBox="1"/>
          <p:nvPr/>
        </p:nvSpPr>
        <p:spPr>
          <a:xfrm>
            <a:off x="869826" y="4994316"/>
            <a:ext cx="2042049" cy="584775"/>
          </a:xfrm>
          <a:prstGeom prst="rect">
            <a:avLst/>
          </a:prstGeom>
          <a:noFill/>
        </p:spPr>
        <p:txBody>
          <a:bodyPr wrap="square" rtlCol="0">
            <a:spAutoFit/>
          </a:bodyPr>
          <a:lstStyle/>
          <a:p>
            <a:r>
              <a:rPr lang="fr-FR" sz="1600" dirty="0"/>
              <a:t>Crée un nouveau login (Il faut s’en rappeler)</a:t>
            </a:r>
          </a:p>
        </p:txBody>
      </p:sp>
      <p:pic>
        <p:nvPicPr>
          <p:cNvPr id="18" name="Image 17">
            <a:extLst>
              <a:ext uri="{FF2B5EF4-FFF2-40B4-BE49-F238E27FC236}">
                <a16:creationId xmlns:a16="http://schemas.microsoft.com/office/drawing/2014/main" id="{155D9A39-49AF-EEA4-66F4-F2490E3B5BD1}"/>
              </a:ext>
            </a:extLst>
          </p:cNvPr>
          <p:cNvPicPr>
            <a:picLocks noChangeAspect="1"/>
          </p:cNvPicPr>
          <p:nvPr/>
        </p:nvPicPr>
        <p:blipFill>
          <a:blip r:embed="rId7"/>
          <a:stretch>
            <a:fillRect/>
          </a:stretch>
        </p:blipFill>
        <p:spPr>
          <a:xfrm>
            <a:off x="3587849" y="3821285"/>
            <a:ext cx="2432254" cy="1143367"/>
          </a:xfrm>
          <a:prstGeom prst="rect">
            <a:avLst/>
          </a:prstGeom>
        </p:spPr>
      </p:pic>
      <p:sp>
        <p:nvSpPr>
          <p:cNvPr id="19" name="ZoneTexte 18">
            <a:extLst>
              <a:ext uri="{FF2B5EF4-FFF2-40B4-BE49-F238E27FC236}">
                <a16:creationId xmlns:a16="http://schemas.microsoft.com/office/drawing/2014/main" id="{8BB232FA-2820-CC47-9464-65E6DDA9843B}"/>
              </a:ext>
            </a:extLst>
          </p:cNvPr>
          <p:cNvSpPr txBox="1"/>
          <p:nvPr/>
        </p:nvSpPr>
        <p:spPr>
          <a:xfrm>
            <a:off x="3587849" y="4994316"/>
            <a:ext cx="2348980" cy="584775"/>
          </a:xfrm>
          <a:prstGeom prst="rect">
            <a:avLst/>
          </a:prstGeom>
          <a:noFill/>
        </p:spPr>
        <p:txBody>
          <a:bodyPr wrap="square" rtlCol="0">
            <a:spAutoFit/>
          </a:bodyPr>
          <a:lstStyle/>
          <a:p>
            <a:r>
              <a:rPr lang="fr-FR" sz="1600" dirty="0"/>
              <a:t>Un nouveau mot de passe (Il faut s’en rappeler aussi)</a:t>
            </a:r>
          </a:p>
        </p:txBody>
      </p:sp>
      <p:pic>
        <p:nvPicPr>
          <p:cNvPr id="21" name="Image 20">
            <a:extLst>
              <a:ext uri="{FF2B5EF4-FFF2-40B4-BE49-F238E27FC236}">
                <a16:creationId xmlns:a16="http://schemas.microsoft.com/office/drawing/2014/main" id="{75D86085-2860-192B-B6C4-2090610AD589}"/>
              </a:ext>
            </a:extLst>
          </p:cNvPr>
          <p:cNvPicPr>
            <a:picLocks noChangeAspect="1"/>
          </p:cNvPicPr>
          <p:nvPr/>
        </p:nvPicPr>
        <p:blipFill>
          <a:blip r:embed="rId8"/>
          <a:stretch>
            <a:fillRect/>
          </a:stretch>
        </p:blipFill>
        <p:spPr>
          <a:xfrm>
            <a:off x="6412110" y="3821284"/>
            <a:ext cx="2388823" cy="1143368"/>
          </a:xfrm>
          <a:prstGeom prst="rect">
            <a:avLst/>
          </a:prstGeom>
        </p:spPr>
      </p:pic>
      <p:sp>
        <p:nvSpPr>
          <p:cNvPr id="22" name="ZoneTexte 21">
            <a:extLst>
              <a:ext uri="{FF2B5EF4-FFF2-40B4-BE49-F238E27FC236}">
                <a16:creationId xmlns:a16="http://schemas.microsoft.com/office/drawing/2014/main" id="{91AC15D9-5DC8-BC77-7D37-C8D1F072998B}"/>
              </a:ext>
            </a:extLst>
          </p:cNvPr>
          <p:cNvSpPr txBox="1"/>
          <p:nvPr/>
        </p:nvSpPr>
        <p:spPr>
          <a:xfrm>
            <a:off x="6412110" y="4994316"/>
            <a:ext cx="2348980" cy="338554"/>
          </a:xfrm>
          <a:prstGeom prst="rect">
            <a:avLst/>
          </a:prstGeom>
          <a:noFill/>
        </p:spPr>
        <p:txBody>
          <a:bodyPr wrap="square" rtlCol="0">
            <a:spAutoFit/>
          </a:bodyPr>
          <a:lstStyle/>
          <a:p>
            <a:r>
              <a:rPr lang="fr-FR" sz="1600" dirty="0"/>
              <a:t>La rue où il habite…</a:t>
            </a:r>
          </a:p>
        </p:txBody>
      </p:sp>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création de compte:</a:t>
            </a:r>
          </a:p>
        </p:txBody>
      </p:sp>
    </p:spTree>
    <p:extLst>
      <p:ext uri="{BB962C8B-B14F-4D97-AF65-F5344CB8AC3E}">
        <p14:creationId xmlns:p14="http://schemas.microsoft.com/office/powerpoint/2010/main" val="8247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891AE1D2-77DF-064A-FC07-C2968C366AEA}"/>
              </a:ext>
            </a:extLst>
          </p:cNvPr>
          <p:cNvSpPr txBox="1"/>
          <p:nvPr/>
        </p:nvSpPr>
        <p:spPr>
          <a:xfrm>
            <a:off x="5074975" y="2161381"/>
            <a:ext cx="2042049" cy="338554"/>
          </a:xfrm>
          <a:prstGeom prst="rect">
            <a:avLst/>
          </a:prstGeom>
          <a:noFill/>
        </p:spPr>
        <p:txBody>
          <a:bodyPr wrap="square" rtlCol="0">
            <a:spAutoFit/>
          </a:bodyPr>
          <a:lstStyle/>
          <a:p>
            <a:r>
              <a:rPr lang="fr-FR" sz="1600" dirty="0"/>
              <a:t>Puis de la ville…</a:t>
            </a:r>
          </a:p>
        </p:txBody>
      </p:sp>
      <p:sp>
        <p:nvSpPr>
          <p:cNvPr id="13" name="ZoneTexte 12">
            <a:extLst>
              <a:ext uri="{FF2B5EF4-FFF2-40B4-BE49-F238E27FC236}">
                <a16:creationId xmlns:a16="http://schemas.microsoft.com/office/drawing/2014/main" id="{A18CD25B-E20C-AC0F-D96C-2FECD7D39FA8}"/>
              </a:ext>
            </a:extLst>
          </p:cNvPr>
          <p:cNvSpPr txBox="1"/>
          <p:nvPr/>
        </p:nvSpPr>
        <p:spPr>
          <a:xfrm>
            <a:off x="7918213" y="2040324"/>
            <a:ext cx="2042049" cy="584775"/>
          </a:xfrm>
          <a:prstGeom prst="rect">
            <a:avLst/>
          </a:prstGeom>
          <a:noFill/>
        </p:spPr>
        <p:txBody>
          <a:bodyPr wrap="square" rtlCol="0">
            <a:spAutoFit/>
          </a:bodyPr>
          <a:lstStyle/>
          <a:p>
            <a:r>
              <a:rPr lang="fr-FR" sz="1600" dirty="0"/>
              <a:t>Et voila le compte est bien créer. </a:t>
            </a:r>
          </a:p>
        </p:txBody>
      </p:sp>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2" y="209720"/>
            <a:ext cx="6549813" cy="523220"/>
          </a:xfrm>
          <a:prstGeom prst="rect">
            <a:avLst/>
          </a:prstGeom>
          <a:noFill/>
        </p:spPr>
        <p:txBody>
          <a:bodyPr wrap="square" rtlCol="0">
            <a:spAutoFit/>
          </a:bodyPr>
          <a:lstStyle/>
          <a:p>
            <a:r>
              <a:rPr lang="fr-FR" sz="2800" dirty="0"/>
              <a:t>Simulation création/connexion compte:</a:t>
            </a:r>
          </a:p>
        </p:txBody>
      </p:sp>
      <p:pic>
        <p:nvPicPr>
          <p:cNvPr id="4" name="Image 3">
            <a:extLst>
              <a:ext uri="{FF2B5EF4-FFF2-40B4-BE49-F238E27FC236}">
                <a16:creationId xmlns:a16="http://schemas.microsoft.com/office/drawing/2014/main" id="{B54306DE-C2D6-CADC-859F-E858A27E6303}"/>
              </a:ext>
            </a:extLst>
          </p:cNvPr>
          <p:cNvPicPr>
            <a:picLocks noChangeAspect="1"/>
          </p:cNvPicPr>
          <p:nvPr/>
        </p:nvPicPr>
        <p:blipFill>
          <a:blip r:embed="rId2"/>
          <a:stretch>
            <a:fillRect/>
          </a:stretch>
        </p:blipFill>
        <p:spPr>
          <a:xfrm>
            <a:off x="2037564" y="870011"/>
            <a:ext cx="2419199" cy="1143368"/>
          </a:xfrm>
          <a:prstGeom prst="rect">
            <a:avLst/>
          </a:prstGeom>
        </p:spPr>
      </p:pic>
      <p:sp>
        <p:nvSpPr>
          <p:cNvPr id="14" name="ZoneTexte 13">
            <a:extLst>
              <a:ext uri="{FF2B5EF4-FFF2-40B4-BE49-F238E27FC236}">
                <a16:creationId xmlns:a16="http://schemas.microsoft.com/office/drawing/2014/main" id="{257DB0EB-75AF-FAAE-AFA2-16CA161197E2}"/>
              </a:ext>
            </a:extLst>
          </p:cNvPr>
          <p:cNvSpPr txBox="1"/>
          <p:nvPr/>
        </p:nvSpPr>
        <p:spPr>
          <a:xfrm>
            <a:off x="2131850" y="2027339"/>
            <a:ext cx="2230625" cy="584775"/>
          </a:xfrm>
          <a:prstGeom prst="rect">
            <a:avLst/>
          </a:prstGeom>
          <a:noFill/>
        </p:spPr>
        <p:txBody>
          <a:bodyPr wrap="square" rtlCol="0">
            <a:spAutoFit/>
          </a:bodyPr>
          <a:lstStyle/>
          <a:p>
            <a:r>
              <a:rPr lang="fr-FR" sz="1600" dirty="0"/>
              <a:t>En complément, on a aussi le code postale…</a:t>
            </a:r>
          </a:p>
        </p:txBody>
      </p:sp>
      <p:pic>
        <p:nvPicPr>
          <p:cNvPr id="20" name="Image 19">
            <a:extLst>
              <a:ext uri="{FF2B5EF4-FFF2-40B4-BE49-F238E27FC236}">
                <a16:creationId xmlns:a16="http://schemas.microsoft.com/office/drawing/2014/main" id="{FCD2FC63-0F2E-05C0-B7D4-294685307C97}"/>
              </a:ext>
            </a:extLst>
          </p:cNvPr>
          <p:cNvPicPr>
            <a:picLocks noChangeAspect="1"/>
          </p:cNvPicPr>
          <p:nvPr/>
        </p:nvPicPr>
        <p:blipFill>
          <a:blip r:embed="rId3"/>
          <a:stretch>
            <a:fillRect/>
          </a:stretch>
        </p:blipFill>
        <p:spPr>
          <a:xfrm>
            <a:off x="5020461" y="870010"/>
            <a:ext cx="2419199" cy="1143368"/>
          </a:xfrm>
          <a:prstGeom prst="rect">
            <a:avLst/>
          </a:prstGeom>
        </p:spPr>
      </p:pic>
      <p:pic>
        <p:nvPicPr>
          <p:cNvPr id="26" name="Image 25">
            <a:extLst>
              <a:ext uri="{FF2B5EF4-FFF2-40B4-BE49-F238E27FC236}">
                <a16:creationId xmlns:a16="http://schemas.microsoft.com/office/drawing/2014/main" id="{DFF986BC-AA3A-188B-6916-2D7598723AD2}"/>
              </a:ext>
            </a:extLst>
          </p:cNvPr>
          <p:cNvPicPr>
            <a:picLocks noChangeAspect="1"/>
          </p:cNvPicPr>
          <p:nvPr/>
        </p:nvPicPr>
        <p:blipFill>
          <a:blip r:embed="rId4"/>
          <a:stretch>
            <a:fillRect/>
          </a:stretch>
        </p:blipFill>
        <p:spPr>
          <a:xfrm>
            <a:off x="7816049" y="870010"/>
            <a:ext cx="2431466" cy="1143368"/>
          </a:xfrm>
          <a:prstGeom prst="rect">
            <a:avLst/>
          </a:prstGeom>
        </p:spPr>
      </p:pic>
      <p:sp>
        <p:nvSpPr>
          <p:cNvPr id="27" name="ZoneTexte 26">
            <a:extLst>
              <a:ext uri="{FF2B5EF4-FFF2-40B4-BE49-F238E27FC236}">
                <a16:creationId xmlns:a16="http://schemas.microsoft.com/office/drawing/2014/main" id="{43FF91E1-08AF-731F-C472-CC0077B4053A}"/>
              </a:ext>
            </a:extLst>
          </p:cNvPr>
          <p:cNvSpPr txBox="1"/>
          <p:nvPr/>
        </p:nvSpPr>
        <p:spPr>
          <a:xfrm>
            <a:off x="626644" y="2775094"/>
            <a:ext cx="5916198" cy="584775"/>
          </a:xfrm>
          <a:prstGeom prst="rect">
            <a:avLst/>
          </a:prstGeom>
          <a:noFill/>
        </p:spPr>
        <p:txBody>
          <a:bodyPr wrap="square" rtlCol="0">
            <a:spAutoFit/>
          </a:bodyPr>
          <a:lstStyle/>
          <a:p>
            <a:r>
              <a:rPr lang="fr-FR" sz="1600" dirty="0"/>
              <a:t>Nous allons voir maintenant si il est possible de ce connecter avec notre compte et si les information on bien été enregistrer</a:t>
            </a:r>
          </a:p>
        </p:txBody>
      </p:sp>
      <p:pic>
        <p:nvPicPr>
          <p:cNvPr id="29" name="Image 28">
            <a:extLst>
              <a:ext uri="{FF2B5EF4-FFF2-40B4-BE49-F238E27FC236}">
                <a16:creationId xmlns:a16="http://schemas.microsoft.com/office/drawing/2014/main" id="{F7E8266B-CBEB-46C8-5F5E-3ECADCCC76EE}"/>
              </a:ext>
            </a:extLst>
          </p:cNvPr>
          <p:cNvPicPr>
            <a:picLocks noChangeAspect="1"/>
          </p:cNvPicPr>
          <p:nvPr/>
        </p:nvPicPr>
        <p:blipFill>
          <a:blip r:embed="rId5"/>
          <a:stretch>
            <a:fillRect/>
          </a:stretch>
        </p:blipFill>
        <p:spPr>
          <a:xfrm>
            <a:off x="1019244" y="3588610"/>
            <a:ext cx="2036640" cy="1759185"/>
          </a:xfrm>
          <a:prstGeom prst="rect">
            <a:avLst/>
          </a:prstGeom>
        </p:spPr>
      </p:pic>
      <p:sp>
        <p:nvSpPr>
          <p:cNvPr id="30" name="ZoneTexte 29">
            <a:extLst>
              <a:ext uri="{FF2B5EF4-FFF2-40B4-BE49-F238E27FC236}">
                <a16:creationId xmlns:a16="http://schemas.microsoft.com/office/drawing/2014/main" id="{902F6C9F-C3CA-A7C0-0A8F-8AF2FA0B5D10}"/>
              </a:ext>
            </a:extLst>
          </p:cNvPr>
          <p:cNvSpPr txBox="1"/>
          <p:nvPr/>
        </p:nvSpPr>
        <p:spPr>
          <a:xfrm>
            <a:off x="1019244" y="5385598"/>
            <a:ext cx="2230625" cy="584775"/>
          </a:xfrm>
          <a:prstGeom prst="rect">
            <a:avLst/>
          </a:prstGeom>
          <a:noFill/>
        </p:spPr>
        <p:txBody>
          <a:bodyPr wrap="square" rtlCol="0">
            <a:spAutoFit/>
          </a:bodyPr>
          <a:lstStyle/>
          <a:p>
            <a:r>
              <a:rPr lang="fr-FR" sz="1600" dirty="0"/>
              <a:t>Retour au menu, avec l’option 2 cette fois.</a:t>
            </a:r>
          </a:p>
        </p:txBody>
      </p:sp>
      <p:pic>
        <p:nvPicPr>
          <p:cNvPr id="31" name="Image 30">
            <a:extLst>
              <a:ext uri="{FF2B5EF4-FFF2-40B4-BE49-F238E27FC236}">
                <a16:creationId xmlns:a16="http://schemas.microsoft.com/office/drawing/2014/main" id="{E40F688A-0B5F-958B-4D70-E3EEE8D23EFD}"/>
              </a:ext>
            </a:extLst>
          </p:cNvPr>
          <p:cNvPicPr>
            <a:picLocks noChangeAspect="1"/>
          </p:cNvPicPr>
          <p:nvPr/>
        </p:nvPicPr>
        <p:blipFill>
          <a:blip r:embed="rId6"/>
          <a:stretch>
            <a:fillRect/>
          </a:stretch>
        </p:blipFill>
        <p:spPr>
          <a:xfrm>
            <a:off x="3676800" y="3588610"/>
            <a:ext cx="2419199" cy="1143368"/>
          </a:xfrm>
          <a:prstGeom prst="rect">
            <a:avLst/>
          </a:prstGeom>
        </p:spPr>
      </p:pic>
      <p:pic>
        <p:nvPicPr>
          <p:cNvPr id="32" name="Image 31">
            <a:extLst>
              <a:ext uri="{FF2B5EF4-FFF2-40B4-BE49-F238E27FC236}">
                <a16:creationId xmlns:a16="http://schemas.microsoft.com/office/drawing/2014/main" id="{867D3F22-4269-0D19-AAB1-F57A970FA0A9}"/>
              </a:ext>
            </a:extLst>
          </p:cNvPr>
          <p:cNvPicPr>
            <a:picLocks noChangeAspect="1"/>
          </p:cNvPicPr>
          <p:nvPr/>
        </p:nvPicPr>
        <p:blipFill>
          <a:blip r:embed="rId7"/>
          <a:stretch>
            <a:fillRect/>
          </a:stretch>
        </p:blipFill>
        <p:spPr>
          <a:xfrm>
            <a:off x="6599922" y="3588611"/>
            <a:ext cx="2432254" cy="1143367"/>
          </a:xfrm>
          <a:prstGeom prst="rect">
            <a:avLst/>
          </a:prstGeom>
        </p:spPr>
      </p:pic>
      <p:sp>
        <p:nvSpPr>
          <p:cNvPr id="33" name="ZoneTexte 32">
            <a:extLst>
              <a:ext uri="{FF2B5EF4-FFF2-40B4-BE49-F238E27FC236}">
                <a16:creationId xmlns:a16="http://schemas.microsoft.com/office/drawing/2014/main" id="{894BE152-AA83-BB7E-597A-637DA153CB18}"/>
              </a:ext>
            </a:extLst>
          </p:cNvPr>
          <p:cNvSpPr txBox="1"/>
          <p:nvPr/>
        </p:nvSpPr>
        <p:spPr>
          <a:xfrm>
            <a:off x="3676800" y="4791442"/>
            <a:ext cx="2209095" cy="584775"/>
          </a:xfrm>
          <a:prstGeom prst="rect">
            <a:avLst/>
          </a:prstGeom>
          <a:noFill/>
        </p:spPr>
        <p:txBody>
          <a:bodyPr wrap="square" rtlCol="0">
            <a:spAutoFit/>
          </a:bodyPr>
          <a:lstStyle/>
          <a:p>
            <a:r>
              <a:rPr lang="fr-FR" sz="1600" dirty="0"/>
              <a:t>On remet le login précédemment choisi…</a:t>
            </a:r>
          </a:p>
        </p:txBody>
      </p:sp>
      <p:sp>
        <p:nvSpPr>
          <p:cNvPr id="34" name="ZoneTexte 33">
            <a:extLst>
              <a:ext uri="{FF2B5EF4-FFF2-40B4-BE49-F238E27FC236}">
                <a16:creationId xmlns:a16="http://schemas.microsoft.com/office/drawing/2014/main" id="{0E1B0AAF-3602-1C64-894E-2BAB719FB8F5}"/>
              </a:ext>
            </a:extLst>
          </p:cNvPr>
          <p:cNvSpPr txBox="1"/>
          <p:nvPr/>
        </p:nvSpPr>
        <p:spPr>
          <a:xfrm>
            <a:off x="6599922" y="4838825"/>
            <a:ext cx="2209095" cy="584775"/>
          </a:xfrm>
          <a:prstGeom prst="rect">
            <a:avLst/>
          </a:prstGeom>
          <a:noFill/>
        </p:spPr>
        <p:txBody>
          <a:bodyPr wrap="square" rtlCol="0">
            <a:spAutoFit/>
          </a:bodyPr>
          <a:lstStyle/>
          <a:p>
            <a:r>
              <a:rPr lang="fr-FR" sz="1600" dirty="0"/>
              <a:t>Et le mot de passe précédemment choisi…</a:t>
            </a:r>
          </a:p>
        </p:txBody>
      </p:sp>
    </p:spTree>
    <p:extLst>
      <p:ext uri="{BB962C8B-B14F-4D97-AF65-F5344CB8AC3E}">
        <p14:creationId xmlns:p14="http://schemas.microsoft.com/office/powerpoint/2010/main" val="237248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18CD25B-E20C-AC0F-D96C-2FECD7D39FA8}"/>
              </a:ext>
            </a:extLst>
          </p:cNvPr>
          <p:cNvSpPr txBox="1"/>
          <p:nvPr/>
        </p:nvSpPr>
        <p:spPr>
          <a:xfrm>
            <a:off x="3257437" y="2270490"/>
            <a:ext cx="2530804" cy="1077218"/>
          </a:xfrm>
          <a:prstGeom prst="rect">
            <a:avLst/>
          </a:prstGeom>
          <a:noFill/>
        </p:spPr>
        <p:txBody>
          <a:bodyPr wrap="square" rtlCol="0">
            <a:spAutoFit/>
          </a:bodyPr>
          <a:lstStyle/>
          <a:p>
            <a:r>
              <a:rPr lang="fr-FR" sz="1600" dirty="0"/>
              <a:t>Mais nous allons d’abord vérifier l’option 7. Pour être sur que nos information personnelle soit correcte </a:t>
            </a:r>
          </a:p>
        </p:txBody>
      </p:sp>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pic>
        <p:nvPicPr>
          <p:cNvPr id="3" name="Image 2">
            <a:extLst>
              <a:ext uri="{FF2B5EF4-FFF2-40B4-BE49-F238E27FC236}">
                <a16:creationId xmlns:a16="http://schemas.microsoft.com/office/drawing/2014/main" id="{364FD06B-F1E3-7DE2-F9D9-8FE70367A15E}"/>
              </a:ext>
            </a:extLst>
          </p:cNvPr>
          <p:cNvPicPr>
            <a:picLocks noChangeAspect="1"/>
          </p:cNvPicPr>
          <p:nvPr/>
        </p:nvPicPr>
        <p:blipFill>
          <a:blip r:embed="rId2"/>
          <a:stretch>
            <a:fillRect/>
          </a:stretch>
        </p:blipFill>
        <p:spPr>
          <a:xfrm>
            <a:off x="942904" y="870010"/>
            <a:ext cx="2228881" cy="2840856"/>
          </a:xfrm>
          <a:prstGeom prst="rect">
            <a:avLst/>
          </a:prstGeom>
        </p:spPr>
      </p:pic>
      <p:sp>
        <p:nvSpPr>
          <p:cNvPr id="7" name="ZoneTexte 6">
            <a:extLst>
              <a:ext uri="{FF2B5EF4-FFF2-40B4-BE49-F238E27FC236}">
                <a16:creationId xmlns:a16="http://schemas.microsoft.com/office/drawing/2014/main" id="{2B5D5EE3-D133-72E1-38DF-48E5B196A673}"/>
              </a:ext>
            </a:extLst>
          </p:cNvPr>
          <p:cNvSpPr txBox="1"/>
          <p:nvPr/>
        </p:nvSpPr>
        <p:spPr>
          <a:xfrm>
            <a:off x="3194286" y="963106"/>
            <a:ext cx="2530803" cy="1077218"/>
          </a:xfrm>
          <a:prstGeom prst="rect">
            <a:avLst/>
          </a:prstGeom>
          <a:noFill/>
        </p:spPr>
        <p:txBody>
          <a:bodyPr wrap="square" rtlCol="0">
            <a:spAutoFit/>
          </a:bodyPr>
          <a:lstStyle/>
          <a:p>
            <a:r>
              <a:rPr lang="fr-FR" sz="1600" dirty="0"/>
              <a:t>Et nous arrivons bien sur le menu des opérations que nous allons découvrir ensembles</a:t>
            </a:r>
          </a:p>
        </p:txBody>
      </p:sp>
      <p:pic>
        <p:nvPicPr>
          <p:cNvPr id="10" name="Image 9">
            <a:extLst>
              <a:ext uri="{FF2B5EF4-FFF2-40B4-BE49-F238E27FC236}">
                <a16:creationId xmlns:a16="http://schemas.microsoft.com/office/drawing/2014/main" id="{9D3B2BFC-C764-EAB8-6712-DDA90351C905}"/>
              </a:ext>
            </a:extLst>
          </p:cNvPr>
          <p:cNvPicPr>
            <a:picLocks noChangeAspect="1"/>
          </p:cNvPicPr>
          <p:nvPr/>
        </p:nvPicPr>
        <p:blipFill>
          <a:blip r:embed="rId3"/>
          <a:stretch>
            <a:fillRect/>
          </a:stretch>
        </p:blipFill>
        <p:spPr>
          <a:xfrm>
            <a:off x="6096000" y="870010"/>
            <a:ext cx="2228881" cy="2843745"/>
          </a:xfrm>
          <a:prstGeom prst="rect">
            <a:avLst/>
          </a:prstGeom>
        </p:spPr>
      </p:pic>
      <p:sp>
        <p:nvSpPr>
          <p:cNvPr id="16" name="ZoneTexte 15">
            <a:extLst>
              <a:ext uri="{FF2B5EF4-FFF2-40B4-BE49-F238E27FC236}">
                <a16:creationId xmlns:a16="http://schemas.microsoft.com/office/drawing/2014/main" id="{A4C38556-DBF4-2EBF-7F2E-3F061795ED75}"/>
              </a:ext>
            </a:extLst>
          </p:cNvPr>
          <p:cNvSpPr txBox="1"/>
          <p:nvPr/>
        </p:nvSpPr>
        <p:spPr>
          <a:xfrm>
            <a:off x="8451346" y="963106"/>
            <a:ext cx="2530803" cy="338554"/>
          </a:xfrm>
          <a:prstGeom prst="rect">
            <a:avLst/>
          </a:prstGeom>
          <a:noFill/>
        </p:spPr>
        <p:txBody>
          <a:bodyPr wrap="square" rtlCol="0">
            <a:spAutoFit/>
          </a:bodyPr>
          <a:lstStyle/>
          <a:p>
            <a:r>
              <a:rPr lang="fr-FR" sz="1600" dirty="0"/>
              <a:t>L’option 7 est saisie…</a:t>
            </a:r>
          </a:p>
        </p:txBody>
      </p:sp>
      <p:pic>
        <p:nvPicPr>
          <p:cNvPr id="18" name="Image 17">
            <a:extLst>
              <a:ext uri="{FF2B5EF4-FFF2-40B4-BE49-F238E27FC236}">
                <a16:creationId xmlns:a16="http://schemas.microsoft.com/office/drawing/2014/main" id="{BBB19BB1-760C-B443-6878-BB2FFBBBEC26}"/>
              </a:ext>
            </a:extLst>
          </p:cNvPr>
          <p:cNvPicPr>
            <a:picLocks noChangeAspect="1"/>
          </p:cNvPicPr>
          <p:nvPr/>
        </p:nvPicPr>
        <p:blipFill>
          <a:blip r:embed="rId4"/>
          <a:stretch>
            <a:fillRect/>
          </a:stretch>
        </p:blipFill>
        <p:spPr>
          <a:xfrm>
            <a:off x="942904" y="4324361"/>
            <a:ext cx="2432112" cy="1257047"/>
          </a:xfrm>
          <a:prstGeom prst="rect">
            <a:avLst/>
          </a:prstGeom>
        </p:spPr>
      </p:pic>
      <p:sp>
        <p:nvSpPr>
          <p:cNvPr id="19" name="ZoneTexte 18">
            <a:extLst>
              <a:ext uri="{FF2B5EF4-FFF2-40B4-BE49-F238E27FC236}">
                <a16:creationId xmlns:a16="http://schemas.microsoft.com/office/drawing/2014/main" id="{117B4482-2F37-743D-A125-22C500EEBBE0}"/>
              </a:ext>
            </a:extLst>
          </p:cNvPr>
          <p:cNvSpPr txBox="1"/>
          <p:nvPr/>
        </p:nvSpPr>
        <p:spPr>
          <a:xfrm>
            <a:off x="3494176" y="4257969"/>
            <a:ext cx="2530803" cy="1323439"/>
          </a:xfrm>
          <a:prstGeom prst="rect">
            <a:avLst/>
          </a:prstGeom>
          <a:noFill/>
        </p:spPr>
        <p:txBody>
          <a:bodyPr wrap="square" rtlCol="0">
            <a:spAutoFit/>
          </a:bodyPr>
          <a:lstStyle/>
          <a:p>
            <a:r>
              <a:rPr lang="fr-FR" sz="1600" dirty="0"/>
              <a:t>Cela nous affiche bien les informations que nous avons renseigner.</a:t>
            </a:r>
          </a:p>
          <a:p>
            <a:r>
              <a:rPr lang="fr-FR" sz="1600" dirty="0"/>
              <a:t>Avec un compte bancaire sans solde.</a:t>
            </a:r>
          </a:p>
        </p:txBody>
      </p:sp>
    </p:spTree>
    <p:extLst>
      <p:ext uri="{BB962C8B-B14F-4D97-AF65-F5344CB8AC3E}">
        <p14:creationId xmlns:p14="http://schemas.microsoft.com/office/powerpoint/2010/main" val="175226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183087"/>
            <a:ext cx="4854178" cy="523220"/>
          </a:xfrm>
          <a:prstGeom prst="rect">
            <a:avLst/>
          </a:prstGeom>
          <a:noFill/>
        </p:spPr>
        <p:txBody>
          <a:bodyPr wrap="square" rtlCol="0">
            <a:spAutoFit/>
          </a:bodyPr>
          <a:lstStyle/>
          <a:p>
            <a:r>
              <a:rPr lang="fr-FR" sz="2800" dirty="0"/>
              <a:t>Simulation menu opérations:</a:t>
            </a:r>
          </a:p>
        </p:txBody>
      </p:sp>
      <p:sp>
        <p:nvSpPr>
          <p:cNvPr id="19" name="ZoneTexte 18">
            <a:extLst>
              <a:ext uri="{FF2B5EF4-FFF2-40B4-BE49-F238E27FC236}">
                <a16:creationId xmlns:a16="http://schemas.microsoft.com/office/drawing/2014/main" id="{117B4482-2F37-743D-A125-22C500EEBBE0}"/>
              </a:ext>
            </a:extLst>
          </p:cNvPr>
          <p:cNvSpPr txBox="1"/>
          <p:nvPr/>
        </p:nvSpPr>
        <p:spPr>
          <a:xfrm>
            <a:off x="667561" y="839769"/>
            <a:ext cx="4588020" cy="1569660"/>
          </a:xfrm>
          <a:prstGeom prst="rect">
            <a:avLst/>
          </a:prstGeom>
          <a:noFill/>
        </p:spPr>
        <p:txBody>
          <a:bodyPr wrap="square" rtlCol="0">
            <a:spAutoFit/>
          </a:bodyPr>
          <a:lstStyle/>
          <a:p>
            <a:r>
              <a:rPr lang="fr-FR" sz="1600" dirty="0"/>
              <a:t>Comme je les dis précédemment, pour des raisons de rapidité nous allons utilisé des données préétablie pour facilité les différents tests.</a:t>
            </a:r>
          </a:p>
          <a:p>
            <a:endParaRPr lang="fr-FR" sz="1600" dirty="0"/>
          </a:p>
          <a:p>
            <a:r>
              <a:rPr lang="fr-FR" sz="1600" dirty="0"/>
              <a:t>Données utilisé ci-dessous et nous allons nous connecter en tant que BELLA Azedine :</a:t>
            </a:r>
          </a:p>
        </p:txBody>
      </p:sp>
      <p:pic>
        <p:nvPicPr>
          <p:cNvPr id="4" name="Image 3">
            <a:extLst>
              <a:ext uri="{FF2B5EF4-FFF2-40B4-BE49-F238E27FC236}">
                <a16:creationId xmlns:a16="http://schemas.microsoft.com/office/drawing/2014/main" id="{B9E78B55-BCEE-6A3C-05AD-1D1A5D7D5B30}"/>
              </a:ext>
            </a:extLst>
          </p:cNvPr>
          <p:cNvPicPr>
            <a:picLocks noChangeAspect="1"/>
          </p:cNvPicPr>
          <p:nvPr/>
        </p:nvPicPr>
        <p:blipFill>
          <a:blip r:embed="rId2"/>
          <a:stretch>
            <a:fillRect/>
          </a:stretch>
        </p:blipFill>
        <p:spPr>
          <a:xfrm>
            <a:off x="2917183" y="2542891"/>
            <a:ext cx="5918956" cy="3222594"/>
          </a:xfrm>
          <a:prstGeom prst="rect">
            <a:avLst/>
          </a:prstGeom>
        </p:spPr>
      </p:pic>
    </p:spTree>
    <p:extLst>
      <p:ext uri="{BB962C8B-B14F-4D97-AF65-F5344CB8AC3E}">
        <p14:creationId xmlns:p14="http://schemas.microsoft.com/office/powerpoint/2010/main" val="238823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A18CD25B-E20C-AC0F-D96C-2FECD7D39FA8}"/>
              </a:ext>
            </a:extLst>
          </p:cNvPr>
          <p:cNvSpPr txBox="1"/>
          <p:nvPr/>
        </p:nvSpPr>
        <p:spPr>
          <a:xfrm>
            <a:off x="3257437" y="2270490"/>
            <a:ext cx="2530804" cy="830997"/>
          </a:xfrm>
          <a:prstGeom prst="rect">
            <a:avLst/>
          </a:prstGeom>
          <a:noFill/>
        </p:spPr>
        <p:txBody>
          <a:bodyPr wrap="square" rtlCol="0">
            <a:spAutoFit/>
          </a:bodyPr>
          <a:lstStyle/>
          <a:p>
            <a:r>
              <a:rPr lang="fr-FR" sz="1600" dirty="0"/>
              <a:t>Nous allons parcourir et vérifier les différentes options disponible dessus. </a:t>
            </a:r>
          </a:p>
        </p:txBody>
      </p:sp>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pic>
        <p:nvPicPr>
          <p:cNvPr id="3" name="Image 2">
            <a:extLst>
              <a:ext uri="{FF2B5EF4-FFF2-40B4-BE49-F238E27FC236}">
                <a16:creationId xmlns:a16="http://schemas.microsoft.com/office/drawing/2014/main" id="{364FD06B-F1E3-7DE2-F9D9-8FE70367A15E}"/>
              </a:ext>
            </a:extLst>
          </p:cNvPr>
          <p:cNvPicPr>
            <a:picLocks noChangeAspect="1"/>
          </p:cNvPicPr>
          <p:nvPr/>
        </p:nvPicPr>
        <p:blipFill>
          <a:blip r:embed="rId2"/>
          <a:stretch>
            <a:fillRect/>
          </a:stretch>
        </p:blipFill>
        <p:spPr>
          <a:xfrm>
            <a:off x="942904" y="870010"/>
            <a:ext cx="2228881" cy="2840856"/>
          </a:xfrm>
          <a:prstGeom prst="rect">
            <a:avLst/>
          </a:prstGeom>
        </p:spPr>
      </p:pic>
      <p:sp>
        <p:nvSpPr>
          <p:cNvPr id="7" name="ZoneTexte 6">
            <a:extLst>
              <a:ext uri="{FF2B5EF4-FFF2-40B4-BE49-F238E27FC236}">
                <a16:creationId xmlns:a16="http://schemas.microsoft.com/office/drawing/2014/main" id="{2B5D5EE3-D133-72E1-38DF-48E5B196A673}"/>
              </a:ext>
            </a:extLst>
          </p:cNvPr>
          <p:cNvSpPr txBox="1"/>
          <p:nvPr/>
        </p:nvSpPr>
        <p:spPr>
          <a:xfrm>
            <a:off x="3194286" y="963106"/>
            <a:ext cx="2530803" cy="1077218"/>
          </a:xfrm>
          <a:prstGeom prst="rect">
            <a:avLst/>
          </a:prstGeom>
          <a:noFill/>
        </p:spPr>
        <p:txBody>
          <a:bodyPr wrap="square" rtlCol="0">
            <a:spAutoFit/>
          </a:bodyPr>
          <a:lstStyle/>
          <a:p>
            <a:r>
              <a:rPr lang="fr-FR" sz="1600" dirty="0"/>
              <a:t>Voici le menu des opérations qui permet de multiple option pour le client et son compte.</a:t>
            </a:r>
          </a:p>
        </p:txBody>
      </p:sp>
      <p:sp>
        <p:nvSpPr>
          <p:cNvPr id="16" name="ZoneTexte 15">
            <a:extLst>
              <a:ext uri="{FF2B5EF4-FFF2-40B4-BE49-F238E27FC236}">
                <a16:creationId xmlns:a16="http://schemas.microsoft.com/office/drawing/2014/main" id="{A4C38556-DBF4-2EBF-7F2E-3F061795ED75}"/>
              </a:ext>
            </a:extLst>
          </p:cNvPr>
          <p:cNvSpPr txBox="1"/>
          <p:nvPr/>
        </p:nvSpPr>
        <p:spPr>
          <a:xfrm>
            <a:off x="8451346" y="963106"/>
            <a:ext cx="2530803" cy="1077218"/>
          </a:xfrm>
          <a:prstGeom prst="rect">
            <a:avLst/>
          </a:prstGeom>
          <a:noFill/>
        </p:spPr>
        <p:txBody>
          <a:bodyPr wrap="square" rtlCol="0">
            <a:spAutoFit/>
          </a:bodyPr>
          <a:lstStyle/>
          <a:p>
            <a:r>
              <a:rPr lang="fr-FR" sz="1600" dirty="0"/>
              <a:t>Commençons par l’option numéro 1 qui est de consulter l’argent disponible sur un compte</a:t>
            </a:r>
          </a:p>
        </p:txBody>
      </p:sp>
      <p:pic>
        <p:nvPicPr>
          <p:cNvPr id="4" name="Image 3">
            <a:extLst>
              <a:ext uri="{FF2B5EF4-FFF2-40B4-BE49-F238E27FC236}">
                <a16:creationId xmlns:a16="http://schemas.microsoft.com/office/drawing/2014/main" id="{7B174029-B649-E5D1-A4A0-158BD0B9F386}"/>
              </a:ext>
            </a:extLst>
          </p:cNvPr>
          <p:cNvPicPr>
            <a:picLocks noChangeAspect="1"/>
          </p:cNvPicPr>
          <p:nvPr/>
        </p:nvPicPr>
        <p:blipFill>
          <a:blip r:embed="rId3"/>
          <a:stretch>
            <a:fillRect/>
          </a:stretch>
        </p:blipFill>
        <p:spPr>
          <a:xfrm>
            <a:off x="6096000" y="870010"/>
            <a:ext cx="2228881" cy="2865704"/>
          </a:xfrm>
          <a:prstGeom prst="rect">
            <a:avLst/>
          </a:prstGeom>
        </p:spPr>
      </p:pic>
      <p:pic>
        <p:nvPicPr>
          <p:cNvPr id="6" name="Image 5">
            <a:extLst>
              <a:ext uri="{FF2B5EF4-FFF2-40B4-BE49-F238E27FC236}">
                <a16:creationId xmlns:a16="http://schemas.microsoft.com/office/drawing/2014/main" id="{CAA1167C-DB7D-CEAF-6EBA-7B6961C9B2C1}"/>
              </a:ext>
            </a:extLst>
          </p:cNvPr>
          <p:cNvPicPr>
            <a:picLocks noChangeAspect="1"/>
          </p:cNvPicPr>
          <p:nvPr/>
        </p:nvPicPr>
        <p:blipFill>
          <a:blip r:embed="rId4"/>
          <a:stretch>
            <a:fillRect/>
          </a:stretch>
        </p:blipFill>
        <p:spPr>
          <a:xfrm>
            <a:off x="942904" y="4333806"/>
            <a:ext cx="2098153" cy="1285574"/>
          </a:xfrm>
          <a:prstGeom prst="rect">
            <a:avLst/>
          </a:prstGeom>
        </p:spPr>
      </p:pic>
      <p:sp>
        <p:nvSpPr>
          <p:cNvPr id="11" name="ZoneTexte 10">
            <a:extLst>
              <a:ext uri="{FF2B5EF4-FFF2-40B4-BE49-F238E27FC236}">
                <a16:creationId xmlns:a16="http://schemas.microsoft.com/office/drawing/2014/main" id="{841F0E16-79DB-4FBD-E269-5410E3220252}"/>
              </a:ext>
            </a:extLst>
          </p:cNvPr>
          <p:cNvSpPr txBox="1"/>
          <p:nvPr/>
        </p:nvSpPr>
        <p:spPr>
          <a:xfrm>
            <a:off x="3171785" y="4333806"/>
            <a:ext cx="2530804" cy="1323439"/>
          </a:xfrm>
          <a:prstGeom prst="rect">
            <a:avLst/>
          </a:prstGeom>
          <a:noFill/>
        </p:spPr>
        <p:txBody>
          <a:bodyPr wrap="square" rtlCol="0">
            <a:spAutoFit/>
          </a:bodyPr>
          <a:lstStyle/>
          <a:p>
            <a:r>
              <a:rPr lang="fr-FR" sz="1600" dirty="0"/>
              <a:t>Nous avons ici l’exemple d’un client qui possède 2 comptes. Il peut donc choisir lequel il veut consulter. </a:t>
            </a:r>
          </a:p>
        </p:txBody>
      </p:sp>
      <p:pic>
        <p:nvPicPr>
          <p:cNvPr id="14" name="Image 13">
            <a:extLst>
              <a:ext uri="{FF2B5EF4-FFF2-40B4-BE49-F238E27FC236}">
                <a16:creationId xmlns:a16="http://schemas.microsoft.com/office/drawing/2014/main" id="{53BEBFCC-6E27-6424-7FA2-1EB7592C7CB4}"/>
              </a:ext>
            </a:extLst>
          </p:cNvPr>
          <p:cNvPicPr>
            <a:picLocks noChangeAspect="1"/>
          </p:cNvPicPr>
          <p:nvPr/>
        </p:nvPicPr>
        <p:blipFill>
          <a:blip r:embed="rId5"/>
          <a:stretch>
            <a:fillRect/>
          </a:stretch>
        </p:blipFill>
        <p:spPr>
          <a:xfrm>
            <a:off x="6096000" y="4333806"/>
            <a:ext cx="2098153" cy="973694"/>
          </a:xfrm>
          <a:prstGeom prst="rect">
            <a:avLst/>
          </a:prstGeom>
        </p:spPr>
      </p:pic>
      <p:sp>
        <p:nvSpPr>
          <p:cNvPr id="15" name="ZoneTexte 14">
            <a:extLst>
              <a:ext uri="{FF2B5EF4-FFF2-40B4-BE49-F238E27FC236}">
                <a16:creationId xmlns:a16="http://schemas.microsoft.com/office/drawing/2014/main" id="{77F85F31-D82C-CE08-20E0-CC6D4EC5766E}"/>
              </a:ext>
            </a:extLst>
          </p:cNvPr>
          <p:cNvSpPr txBox="1"/>
          <p:nvPr/>
        </p:nvSpPr>
        <p:spPr>
          <a:xfrm>
            <a:off x="8194153" y="4333806"/>
            <a:ext cx="2707626" cy="830997"/>
          </a:xfrm>
          <a:prstGeom prst="rect">
            <a:avLst/>
          </a:prstGeom>
          <a:noFill/>
        </p:spPr>
        <p:txBody>
          <a:bodyPr wrap="square" rtlCol="0">
            <a:spAutoFit/>
          </a:bodyPr>
          <a:lstStyle/>
          <a:p>
            <a:r>
              <a:rPr lang="fr-FR" sz="1600" dirty="0"/>
              <a:t>Ici le client choisi de consulter son 1</a:t>
            </a:r>
            <a:r>
              <a:rPr lang="fr-FR" sz="1600" baseline="30000" dirty="0"/>
              <a:t>er</a:t>
            </a:r>
            <a:r>
              <a:rPr lang="fr-FR" sz="1600" dirty="0"/>
              <a:t> compte. Il affiche bien le bon solde du compte. </a:t>
            </a:r>
          </a:p>
        </p:txBody>
      </p:sp>
    </p:spTree>
    <p:extLst>
      <p:ext uri="{BB962C8B-B14F-4D97-AF65-F5344CB8AC3E}">
        <p14:creationId xmlns:p14="http://schemas.microsoft.com/office/powerpoint/2010/main" val="280611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pic>
        <p:nvPicPr>
          <p:cNvPr id="6" name="Image 5">
            <a:extLst>
              <a:ext uri="{FF2B5EF4-FFF2-40B4-BE49-F238E27FC236}">
                <a16:creationId xmlns:a16="http://schemas.microsoft.com/office/drawing/2014/main" id="{CAA1167C-DB7D-CEAF-6EBA-7B6961C9B2C1}"/>
              </a:ext>
            </a:extLst>
          </p:cNvPr>
          <p:cNvPicPr>
            <a:picLocks noChangeAspect="1"/>
          </p:cNvPicPr>
          <p:nvPr/>
        </p:nvPicPr>
        <p:blipFill>
          <a:blip r:embed="rId2"/>
          <a:stretch>
            <a:fillRect/>
          </a:stretch>
        </p:blipFill>
        <p:spPr>
          <a:xfrm>
            <a:off x="5868633" y="963106"/>
            <a:ext cx="2098153" cy="1285574"/>
          </a:xfrm>
          <a:prstGeom prst="rect">
            <a:avLst/>
          </a:prstGeom>
        </p:spPr>
      </p:pic>
      <p:sp>
        <p:nvSpPr>
          <p:cNvPr id="11" name="ZoneTexte 10">
            <a:extLst>
              <a:ext uri="{FF2B5EF4-FFF2-40B4-BE49-F238E27FC236}">
                <a16:creationId xmlns:a16="http://schemas.microsoft.com/office/drawing/2014/main" id="{841F0E16-79DB-4FBD-E269-5410E3220252}"/>
              </a:ext>
            </a:extLst>
          </p:cNvPr>
          <p:cNvSpPr txBox="1"/>
          <p:nvPr/>
        </p:nvSpPr>
        <p:spPr>
          <a:xfrm>
            <a:off x="8047179" y="963106"/>
            <a:ext cx="2530804" cy="1077218"/>
          </a:xfrm>
          <a:prstGeom prst="rect">
            <a:avLst/>
          </a:prstGeom>
          <a:noFill/>
        </p:spPr>
        <p:txBody>
          <a:bodyPr wrap="square" rtlCol="0">
            <a:spAutoFit/>
          </a:bodyPr>
          <a:lstStyle/>
          <a:p>
            <a:r>
              <a:rPr lang="fr-FR" sz="1600" dirty="0"/>
              <a:t>Nous avons toujours le choix des 2 comptes. Il peut donc choisir sur lequel il veut déposer son argent. </a:t>
            </a:r>
          </a:p>
        </p:txBody>
      </p:sp>
      <p:sp>
        <p:nvSpPr>
          <p:cNvPr id="15" name="ZoneTexte 14">
            <a:extLst>
              <a:ext uri="{FF2B5EF4-FFF2-40B4-BE49-F238E27FC236}">
                <a16:creationId xmlns:a16="http://schemas.microsoft.com/office/drawing/2014/main" id="{77F85F31-D82C-CE08-20E0-CC6D4EC5766E}"/>
              </a:ext>
            </a:extLst>
          </p:cNvPr>
          <p:cNvSpPr txBox="1"/>
          <p:nvPr/>
        </p:nvSpPr>
        <p:spPr>
          <a:xfrm>
            <a:off x="8047179" y="4314902"/>
            <a:ext cx="2707626" cy="830997"/>
          </a:xfrm>
          <a:prstGeom prst="rect">
            <a:avLst/>
          </a:prstGeom>
          <a:noFill/>
        </p:spPr>
        <p:txBody>
          <a:bodyPr wrap="square" rtlCol="0">
            <a:spAutoFit/>
          </a:bodyPr>
          <a:lstStyle/>
          <a:p>
            <a:r>
              <a:rPr lang="fr-FR" sz="1600" dirty="0"/>
              <a:t>Et voila vous venez d’effectuer votre première opération avec succès. </a:t>
            </a:r>
          </a:p>
        </p:txBody>
      </p:sp>
      <p:pic>
        <p:nvPicPr>
          <p:cNvPr id="5" name="Image 4">
            <a:extLst>
              <a:ext uri="{FF2B5EF4-FFF2-40B4-BE49-F238E27FC236}">
                <a16:creationId xmlns:a16="http://schemas.microsoft.com/office/drawing/2014/main" id="{D4FA9C52-4200-80DE-DE1B-CEFAF657A4ED}"/>
              </a:ext>
            </a:extLst>
          </p:cNvPr>
          <p:cNvPicPr>
            <a:picLocks noChangeAspect="1"/>
          </p:cNvPicPr>
          <p:nvPr/>
        </p:nvPicPr>
        <p:blipFill>
          <a:blip r:embed="rId3"/>
          <a:stretch>
            <a:fillRect/>
          </a:stretch>
        </p:blipFill>
        <p:spPr>
          <a:xfrm>
            <a:off x="790633" y="963106"/>
            <a:ext cx="2249773" cy="2865705"/>
          </a:xfrm>
          <a:prstGeom prst="rect">
            <a:avLst/>
          </a:prstGeom>
        </p:spPr>
      </p:pic>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1077218"/>
          </a:xfrm>
          <a:prstGeom prst="rect">
            <a:avLst/>
          </a:prstGeom>
          <a:noFill/>
        </p:spPr>
        <p:txBody>
          <a:bodyPr wrap="square" rtlCol="0">
            <a:spAutoFit/>
          </a:bodyPr>
          <a:lstStyle/>
          <a:p>
            <a:r>
              <a:rPr lang="fr-FR" sz="1600" dirty="0"/>
              <a:t>Maintenant pour l’option numéro 2 qui est de déposer de l’argent sur un compte.</a:t>
            </a:r>
          </a:p>
        </p:txBody>
      </p:sp>
      <p:pic>
        <p:nvPicPr>
          <p:cNvPr id="10" name="Image 9">
            <a:extLst>
              <a:ext uri="{FF2B5EF4-FFF2-40B4-BE49-F238E27FC236}">
                <a16:creationId xmlns:a16="http://schemas.microsoft.com/office/drawing/2014/main" id="{BA3190D3-5A30-7E69-A206-4168461EDF0A}"/>
              </a:ext>
            </a:extLst>
          </p:cNvPr>
          <p:cNvPicPr>
            <a:picLocks noChangeAspect="1"/>
          </p:cNvPicPr>
          <p:nvPr/>
        </p:nvPicPr>
        <p:blipFill>
          <a:blip r:embed="rId4"/>
          <a:stretch>
            <a:fillRect/>
          </a:stretch>
        </p:blipFill>
        <p:spPr>
          <a:xfrm>
            <a:off x="5868632" y="2689974"/>
            <a:ext cx="2098153" cy="994183"/>
          </a:xfrm>
          <a:prstGeom prst="rect">
            <a:avLst/>
          </a:prstGeom>
        </p:spPr>
      </p:pic>
      <p:sp>
        <p:nvSpPr>
          <p:cNvPr id="12" name="ZoneTexte 11">
            <a:extLst>
              <a:ext uri="{FF2B5EF4-FFF2-40B4-BE49-F238E27FC236}">
                <a16:creationId xmlns:a16="http://schemas.microsoft.com/office/drawing/2014/main" id="{FBB1F34D-7C37-4491-5E2B-BF45585A6324}"/>
              </a:ext>
            </a:extLst>
          </p:cNvPr>
          <p:cNvSpPr txBox="1"/>
          <p:nvPr/>
        </p:nvSpPr>
        <p:spPr>
          <a:xfrm>
            <a:off x="8047179" y="2648456"/>
            <a:ext cx="2530803" cy="1077218"/>
          </a:xfrm>
          <a:prstGeom prst="rect">
            <a:avLst/>
          </a:prstGeom>
          <a:noFill/>
        </p:spPr>
        <p:txBody>
          <a:bodyPr wrap="square" rtlCol="0">
            <a:spAutoFit/>
          </a:bodyPr>
          <a:lstStyle/>
          <a:p>
            <a:r>
              <a:rPr lang="fr-FR" sz="1600" dirty="0"/>
              <a:t>On choisit un montant a déposer. On va déposer 50 euros dans le compte numéro 2. </a:t>
            </a:r>
          </a:p>
        </p:txBody>
      </p:sp>
      <p:pic>
        <p:nvPicPr>
          <p:cNvPr id="18" name="Image 17">
            <a:extLst>
              <a:ext uri="{FF2B5EF4-FFF2-40B4-BE49-F238E27FC236}">
                <a16:creationId xmlns:a16="http://schemas.microsoft.com/office/drawing/2014/main" id="{8CB321BC-9650-9DD8-E819-2ACFFF300369}"/>
              </a:ext>
            </a:extLst>
          </p:cNvPr>
          <p:cNvPicPr>
            <a:picLocks noChangeAspect="1"/>
          </p:cNvPicPr>
          <p:nvPr/>
        </p:nvPicPr>
        <p:blipFill>
          <a:blip r:embed="rId5"/>
          <a:stretch>
            <a:fillRect/>
          </a:stretch>
        </p:blipFill>
        <p:spPr>
          <a:xfrm>
            <a:off x="5868631" y="4291227"/>
            <a:ext cx="2098153" cy="1137023"/>
          </a:xfrm>
          <a:prstGeom prst="rect">
            <a:avLst/>
          </a:prstGeom>
        </p:spPr>
      </p:pic>
    </p:spTree>
    <p:extLst>
      <p:ext uri="{BB962C8B-B14F-4D97-AF65-F5344CB8AC3E}">
        <p14:creationId xmlns:p14="http://schemas.microsoft.com/office/powerpoint/2010/main" val="408499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11" name="ZoneTexte 10">
            <a:extLst>
              <a:ext uri="{FF2B5EF4-FFF2-40B4-BE49-F238E27FC236}">
                <a16:creationId xmlns:a16="http://schemas.microsoft.com/office/drawing/2014/main" id="{841F0E16-79DB-4FBD-E269-5410E3220252}"/>
              </a:ext>
            </a:extLst>
          </p:cNvPr>
          <p:cNvSpPr txBox="1"/>
          <p:nvPr/>
        </p:nvSpPr>
        <p:spPr>
          <a:xfrm>
            <a:off x="8047179" y="963106"/>
            <a:ext cx="2530804" cy="1077218"/>
          </a:xfrm>
          <a:prstGeom prst="rect">
            <a:avLst/>
          </a:prstGeom>
          <a:noFill/>
        </p:spPr>
        <p:txBody>
          <a:bodyPr wrap="square" rtlCol="0">
            <a:spAutoFit/>
          </a:bodyPr>
          <a:lstStyle/>
          <a:p>
            <a:r>
              <a:rPr lang="fr-FR" sz="1600" dirty="0"/>
              <a:t>Nous avons toujours le choix des 2 comptes. Il peut donc choisir sur lequel il veut retirer son argent. </a:t>
            </a:r>
          </a:p>
        </p:txBody>
      </p:sp>
      <p:sp>
        <p:nvSpPr>
          <p:cNvPr id="15" name="ZoneTexte 14">
            <a:extLst>
              <a:ext uri="{FF2B5EF4-FFF2-40B4-BE49-F238E27FC236}">
                <a16:creationId xmlns:a16="http://schemas.microsoft.com/office/drawing/2014/main" id="{77F85F31-D82C-CE08-20E0-CC6D4EC5766E}"/>
              </a:ext>
            </a:extLst>
          </p:cNvPr>
          <p:cNvSpPr txBox="1"/>
          <p:nvPr/>
        </p:nvSpPr>
        <p:spPr>
          <a:xfrm>
            <a:off x="8047179" y="4314902"/>
            <a:ext cx="2707626" cy="584775"/>
          </a:xfrm>
          <a:prstGeom prst="rect">
            <a:avLst/>
          </a:prstGeom>
          <a:noFill/>
        </p:spPr>
        <p:txBody>
          <a:bodyPr wrap="square" rtlCol="0">
            <a:spAutoFit/>
          </a:bodyPr>
          <a:lstStyle/>
          <a:p>
            <a:r>
              <a:rPr lang="fr-FR" sz="1600" dirty="0"/>
              <a:t>Et voila les 100 euros on bien été retirer. </a:t>
            </a:r>
          </a:p>
        </p:txBody>
      </p:sp>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830997"/>
          </a:xfrm>
          <a:prstGeom prst="rect">
            <a:avLst/>
          </a:prstGeom>
          <a:noFill/>
        </p:spPr>
        <p:txBody>
          <a:bodyPr wrap="square" rtlCol="0">
            <a:spAutoFit/>
          </a:bodyPr>
          <a:lstStyle/>
          <a:p>
            <a:r>
              <a:rPr lang="fr-FR" sz="1600" dirty="0"/>
              <a:t>Maintenant pour l’option numéro 3 qui est de retirer de l’argent sur un compte.</a:t>
            </a:r>
          </a:p>
        </p:txBody>
      </p:sp>
      <p:sp>
        <p:nvSpPr>
          <p:cNvPr id="12" name="ZoneTexte 11">
            <a:extLst>
              <a:ext uri="{FF2B5EF4-FFF2-40B4-BE49-F238E27FC236}">
                <a16:creationId xmlns:a16="http://schemas.microsoft.com/office/drawing/2014/main" id="{FBB1F34D-7C37-4491-5E2B-BF45585A6324}"/>
              </a:ext>
            </a:extLst>
          </p:cNvPr>
          <p:cNvSpPr txBox="1"/>
          <p:nvPr/>
        </p:nvSpPr>
        <p:spPr>
          <a:xfrm>
            <a:off x="8047179" y="2648456"/>
            <a:ext cx="2530803" cy="1077218"/>
          </a:xfrm>
          <a:prstGeom prst="rect">
            <a:avLst/>
          </a:prstGeom>
          <a:noFill/>
        </p:spPr>
        <p:txBody>
          <a:bodyPr wrap="square" rtlCol="0">
            <a:spAutoFit/>
          </a:bodyPr>
          <a:lstStyle/>
          <a:p>
            <a:r>
              <a:rPr lang="fr-FR" sz="1600" dirty="0"/>
              <a:t>On choisit un montant a retirer. On va retirer 100 euros dans le compte numéro 1. </a:t>
            </a:r>
          </a:p>
        </p:txBody>
      </p:sp>
      <p:pic>
        <p:nvPicPr>
          <p:cNvPr id="3" name="Image 2">
            <a:extLst>
              <a:ext uri="{FF2B5EF4-FFF2-40B4-BE49-F238E27FC236}">
                <a16:creationId xmlns:a16="http://schemas.microsoft.com/office/drawing/2014/main" id="{4AF5144A-F043-2987-B7D3-59C9F087D4F6}"/>
              </a:ext>
            </a:extLst>
          </p:cNvPr>
          <p:cNvPicPr>
            <a:picLocks noChangeAspect="1"/>
          </p:cNvPicPr>
          <p:nvPr/>
        </p:nvPicPr>
        <p:blipFill>
          <a:blip r:embed="rId2"/>
          <a:stretch>
            <a:fillRect/>
          </a:stretch>
        </p:blipFill>
        <p:spPr>
          <a:xfrm>
            <a:off x="5868631" y="4288367"/>
            <a:ext cx="2098153" cy="1142744"/>
          </a:xfrm>
          <a:prstGeom prst="rect">
            <a:avLst/>
          </a:prstGeom>
        </p:spPr>
      </p:pic>
      <p:pic>
        <p:nvPicPr>
          <p:cNvPr id="7" name="Image 6">
            <a:extLst>
              <a:ext uri="{FF2B5EF4-FFF2-40B4-BE49-F238E27FC236}">
                <a16:creationId xmlns:a16="http://schemas.microsoft.com/office/drawing/2014/main" id="{14FB1D37-A600-4BD3-4FF1-2C06BCCE2C4D}"/>
              </a:ext>
            </a:extLst>
          </p:cNvPr>
          <p:cNvPicPr>
            <a:picLocks noChangeAspect="1"/>
          </p:cNvPicPr>
          <p:nvPr/>
        </p:nvPicPr>
        <p:blipFill>
          <a:blip r:embed="rId3"/>
          <a:stretch>
            <a:fillRect/>
          </a:stretch>
        </p:blipFill>
        <p:spPr>
          <a:xfrm>
            <a:off x="5852948" y="2689973"/>
            <a:ext cx="2129518" cy="994184"/>
          </a:xfrm>
          <a:prstGeom prst="rect">
            <a:avLst/>
          </a:prstGeom>
        </p:spPr>
      </p:pic>
      <p:pic>
        <p:nvPicPr>
          <p:cNvPr id="13" name="Image 12">
            <a:extLst>
              <a:ext uri="{FF2B5EF4-FFF2-40B4-BE49-F238E27FC236}">
                <a16:creationId xmlns:a16="http://schemas.microsoft.com/office/drawing/2014/main" id="{FB9BFD9C-B1AB-F554-1754-4B0C50920C90}"/>
              </a:ext>
            </a:extLst>
          </p:cNvPr>
          <p:cNvPicPr>
            <a:picLocks noChangeAspect="1"/>
          </p:cNvPicPr>
          <p:nvPr/>
        </p:nvPicPr>
        <p:blipFill>
          <a:blip r:embed="rId4"/>
          <a:stretch>
            <a:fillRect/>
          </a:stretch>
        </p:blipFill>
        <p:spPr>
          <a:xfrm>
            <a:off x="5852948" y="963106"/>
            <a:ext cx="2113836" cy="1291450"/>
          </a:xfrm>
          <a:prstGeom prst="rect">
            <a:avLst/>
          </a:prstGeom>
        </p:spPr>
      </p:pic>
      <p:pic>
        <p:nvPicPr>
          <p:cNvPr id="27" name="Image 26">
            <a:extLst>
              <a:ext uri="{FF2B5EF4-FFF2-40B4-BE49-F238E27FC236}">
                <a16:creationId xmlns:a16="http://schemas.microsoft.com/office/drawing/2014/main" id="{2A9C3DE5-0BB6-29E2-F61F-45E64A879DE2}"/>
              </a:ext>
            </a:extLst>
          </p:cNvPr>
          <p:cNvPicPr>
            <a:picLocks noChangeAspect="1"/>
          </p:cNvPicPr>
          <p:nvPr/>
        </p:nvPicPr>
        <p:blipFill>
          <a:blip r:embed="rId5"/>
          <a:stretch>
            <a:fillRect/>
          </a:stretch>
        </p:blipFill>
        <p:spPr>
          <a:xfrm>
            <a:off x="6368813" y="1729740"/>
            <a:ext cx="263705" cy="129540"/>
          </a:xfrm>
          <a:prstGeom prst="rect">
            <a:avLst/>
          </a:prstGeom>
        </p:spPr>
      </p:pic>
      <p:pic>
        <p:nvPicPr>
          <p:cNvPr id="29" name="Image 28">
            <a:extLst>
              <a:ext uri="{FF2B5EF4-FFF2-40B4-BE49-F238E27FC236}">
                <a16:creationId xmlns:a16="http://schemas.microsoft.com/office/drawing/2014/main" id="{9DA29878-F787-5CEA-BDE7-3F68EE962227}"/>
              </a:ext>
            </a:extLst>
          </p:cNvPr>
          <p:cNvPicPr>
            <a:picLocks noChangeAspect="1"/>
          </p:cNvPicPr>
          <p:nvPr/>
        </p:nvPicPr>
        <p:blipFill>
          <a:blip r:embed="rId6"/>
          <a:stretch>
            <a:fillRect/>
          </a:stretch>
        </p:blipFill>
        <p:spPr>
          <a:xfrm>
            <a:off x="747413" y="963106"/>
            <a:ext cx="2252092" cy="2865705"/>
          </a:xfrm>
          <a:prstGeom prst="rect">
            <a:avLst/>
          </a:prstGeom>
        </p:spPr>
      </p:pic>
    </p:spTree>
    <p:extLst>
      <p:ext uri="{BB962C8B-B14F-4D97-AF65-F5344CB8AC3E}">
        <p14:creationId xmlns:p14="http://schemas.microsoft.com/office/powerpoint/2010/main" val="375498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11" name="ZoneTexte 10">
            <a:extLst>
              <a:ext uri="{FF2B5EF4-FFF2-40B4-BE49-F238E27FC236}">
                <a16:creationId xmlns:a16="http://schemas.microsoft.com/office/drawing/2014/main" id="{841F0E16-79DB-4FBD-E269-5410E3220252}"/>
              </a:ext>
            </a:extLst>
          </p:cNvPr>
          <p:cNvSpPr txBox="1"/>
          <p:nvPr/>
        </p:nvSpPr>
        <p:spPr>
          <a:xfrm>
            <a:off x="8536074" y="991492"/>
            <a:ext cx="2530804" cy="584775"/>
          </a:xfrm>
          <a:prstGeom prst="rect">
            <a:avLst/>
          </a:prstGeom>
          <a:noFill/>
        </p:spPr>
        <p:txBody>
          <a:bodyPr wrap="square" rtlCol="0">
            <a:spAutoFit/>
          </a:bodyPr>
          <a:lstStyle/>
          <a:p>
            <a:r>
              <a:rPr lang="fr-FR" sz="1600" dirty="0"/>
              <a:t>Nous avons ce message qui apparait. </a:t>
            </a:r>
          </a:p>
        </p:txBody>
      </p:sp>
      <p:sp>
        <p:nvSpPr>
          <p:cNvPr id="15" name="ZoneTexte 14">
            <a:extLst>
              <a:ext uri="{FF2B5EF4-FFF2-40B4-BE49-F238E27FC236}">
                <a16:creationId xmlns:a16="http://schemas.microsoft.com/office/drawing/2014/main" id="{77F85F31-D82C-CE08-20E0-CC6D4EC5766E}"/>
              </a:ext>
            </a:extLst>
          </p:cNvPr>
          <p:cNvSpPr txBox="1"/>
          <p:nvPr/>
        </p:nvSpPr>
        <p:spPr>
          <a:xfrm>
            <a:off x="8511776" y="2457244"/>
            <a:ext cx="2707626" cy="1077218"/>
          </a:xfrm>
          <a:prstGeom prst="rect">
            <a:avLst/>
          </a:prstGeom>
          <a:noFill/>
        </p:spPr>
        <p:txBody>
          <a:bodyPr wrap="square" rtlCol="0">
            <a:spAutoFit/>
          </a:bodyPr>
          <a:lstStyle/>
          <a:p>
            <a:r>
              <a:rPr lang="fr-FR" sz="1600" dirty="0"/>
              <a:t>On a ce message qui apparait 2 fois cette fois ci pour choisir le compte qui envoie puis celui qui reçois. </a:t>
            </a:r>
          </a:p>
        </p:txBody>
      </p:sp>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1077218"/>
          </a:xfrm>
          <a:prstGeom prst="rect">
            <a:avLst/>
          </a:prstGeom>
          <a:noFill/>
        </p:spPr>
        <p:txBody>
          <a:bodyPr wrap="square" rtlCol="0">
            <a:spAutoFit/>
          </a:bodyPr>
          <a:lstStyle/>
          <a:p>
            <a:r>
              <a:rPr lang="fr-FR" sz="1600" dirty="0"/>
              <a:t>Maintenant pour l’option numéro 4 qui est de faire un virement d’un compte a un autre.</a:t>
            </a:r>
          </a:p>
        </p:txBody>
      </p:sp>
      <p:sp>
        <p:nvSpPr>
          <p:cNvPr id="12" name="ZoneTexte 11">
            <a:extLst>
              <a:ext uri="{FF2B5EF4-FFF2-40B4-BE49-F238E27FC236}">
                <a16:creationId xmlns:a16="http://schemas.microsoft.com/office/drawing/2014/main" id="{FBB1F34D-7C37-4491-5E2B-BF45585A6324}"/>
              </a:ext>
            </a:extLst>
          </p:cNvPr>
          <p:cNvSpPr txBox="1"/>
          <p:nvPr/>
        </p:nvSpPr>
        <p:spPr>
          <a:xfrm>
            <a:off x="3040406" y="4688837"/>
            <a:ext cx="3015386" cy="1077218"/>
          </a:xfrm>
          <a:prstGeom prst="rect">
            <a:avLst/>
          </a:prstGeom>
          <a:noFill/>
        </p:spPr>
        <p:txBody>
          <a:bodyPr wrap="square" rtlCol="0">
            <a:spAutoFit/>
          </a:bodyPr>
          <a:lstStyle/>
          <a:p>
            <a:r>
              <a:rPr lang="fr-FR" sz="1600" dirty="0"/>
              <a:t>On choisit le montant du versement. On va faire un virement de 50 euros du compte1 vers le compte numéro 2. </a:t>
            </a:r>
          </a:p>
        </p:txBody>
      </p:sp>
      <p:pic>
        <p:nvPicPr>
          <p:cNvPr id="4" name="Image 3">
            <a:extLst>
              <a:ext uri="{FF2B5EF4-FFF2-40B4-BE49-F238E27FC236}">
                <a16:creationId xmlns:a16="http://schemas.microsoft.com/office/drawing/2014/main" id="{67D0AF10-E35D-7412-7868-EB4493E23932}"/>
              </a:ext>
            </a:extLst>
          </p:cNvPr>
          <p:cNvPicPr>
            <a:picLocks noChangeAspect="1"/>
          </p:cNvPicPr>
          <p:nvPr/>
        </p:nvPicPr>
        <p:blipFill>
          <a:blip r:embed="rId2"/>
          <a:stretch>
            <a:fillRect/>
          </a:stretch>
        </p:blipFill>
        <p:spPr>
          <a:xfrm>
            <a:off x="5788240" y="1046479"/>
            <a:ext cx="2683329" cy="1157265"/>
          </a:xfrm>
          <a:prstGeom prst="rect">
            <a:avLst/>
          </a:prstGeom>
        </p:spPr>
      </p:pic>
      <p:pic>
        <p:nvPicPr>
          <p:cNvPr id="10" name="Image 9">
            <a:extLst>
              <a:ext uri="{FF2B5EF4-FFF2-40B4-BE49-F238E27FC236}">
                <a16:creationId xmlns:a16="http://schemas.microsoft.com/office/drawing/2014/main" id="{59F50199-4A0E-930D-22D7-432DE58D400E}"/>
              </a:ext>
            </a:extLst>
          </p:cNvPr>
          <p:cNvPicPr>
            <a:picLocks noChangeAspect="1"/>
          </p:cNvPicPr>
          <p:nvPr/>
        </p:nvPicPr>
        <p:blipFill>
          <a:blip r:embed="rId3"/>
          <a:stretch>
            <a:fillRect/>
          </a:stretch>
        </p:blipFill>
        <p:spPr>
          <a:xfrm>
            <a:off x="790633" y="4730400"/>
            <a:ext cx="2090606" cy="994092"/>
          </a:xfrm>
          <a:prstGeom prst="rect">
            <a:avLst/>
          </a:prstGeom>
        </p:spPr>
      </p:pic>
      <p:pic>
        <p:nvPicPr>
          <p:cNvPr id="14" name="Image 13">
            <a:extLst>
              <a:ext uri="{FF2B5EF4-FFF2-40B4-BE49-F238E27FC236}">
                <a16:creationId xmlns:a16="http://schemas.microsoft.com/office/drawing/2014/main" id="{25C02CAB-6673-BFD8-D7EE-A8599A308BB1}"/>
              </a:ext>
            </a:extLst>
          </p:cNvPr>
          <p:cNvPicPr>
            <a:picLocks noChangeAspect="1"/>
          </p:cNvPicPr>
          <p:nvPr/>
        </p:nvPicPr>
        <p:blipFill>
          <a:blip r:embed="rId4"/>
          <a:stretch>
            <a:fillRect/>
          </a:stretch>
        </p:blipFill>
        <p:spPr>
          <a:xfrm>
            <a:off x="5788239" y="2456950"/>
            <a:ext cx="2683330" cy="1662582"/>
          </a:xfrm>
          <a:prstGeom prst="rect">
            <a:avLst/>
          </a:prstGeom>
        </p:spPr>
      </p:pic>
      <p:pic>
        <p:nvPicPr>
          <p:cNvPr id="17" name="Image 16">
            <a:extLst>
              <a:ext uri="{FF2B5EF4-FFF2-40B4-BE49-F238E27FC236}">
                <a16:creationId xmlns:a16="http://schemas.microsoft.com/office/drawing/2014/main" id="{8AD349E4-5C24-5B57-D842-996BBA6EF6CB}"/>
              </a:ext>
            </a:extLst>
          </p:cNvPr>
          <p:cNvPicPr>
            <a:picLocks noChangeAspect="1"/>
          </p:cNvPicPr>
          <p:nvPr/>
        </p:nvPicPr>
        <p:blipFill>
          <a:blip r:embed="rId5"/>
          <a:stretch>
            <a:fillRect/>
          </a:stretch>
        </p:blipFill>
        <p:spPr>
          <a:xfrm>
            <a:off x="735089" y="1046479"/>
            <a:ext cx="2248376" cy="2865705"/>
          </a:xfrm>
          <a:prstGeom prst="rect">
            <a:avLst/>
          </a:prstGeom>
        </p:spPr>
      </p:pic>
    </p:spTree>
    <p:extLst>
      <p:ext uri="{BB962C8B-B14F-4D97-AF65-F5344CB8AC3E}">
        <p14:creationId xmlns:p14="http://schemas.microsoft.com/office/powerpoint/2010/main" val="374284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8" name="ZoneTexte 7">
            <a:extLst>
              <a:ext uri="{FF2B5EF4-FFF2-40B4-BE49-F238E27FC236}">
                <a16:creationId xmlns:a16="http://schemas.microsoft.com/office/drawing/2014/main" id="{43BEF3D0-AF2A-3CA4-D37A-2B77817A84F1}"/>
              </a:ext>
            </a:extLst>
          </p:cNvPr>
          <p:cNvSpPr txBox="1"/>
          <p:nvPr/>
        </p:nvSpPr>
        <p:spPr>
          <a:xfrm>
            <a:off x="5907709" y="1668623"/>
            <a:ext cx="2530803" cy="830997"/>
          </a:xfrm>
          <a:prstGeom prst="rect">
            <a:avLst/>
          </a:prstGeom>
          <a:noFill/>
        </p:spPr>
        <p:txBody>
          <a:bodyPr wrap="square" rtlCol="0">
            <a:spAutoFit/>
          </a:bodyPr>
          <a:lstStyle/>
          <a:p>
            <a:r>
              <a:rPr lang="fr-FR" sz="1600" dirty="0"/>
              <a:t>Le compte numéro 1 a bien fait un virement de 50 euros au compte numéro 2.</a:t>
            </a:r>
          </a:p>
        </p:txBody>
      </p:sp>
      <p:pic>
        <p:nvPicPr>
          <p:cNvPr id="3" name="Image 2">
            <a:extLst>
              <a:ext uri="{FF2B5EF4-FFF2-40B4-BE49-F238E27FC236}">
                <a16:creationId xmlns:a16="http://schemas.microsoft.com/office/drawing/2014/main" id="{C63E729B-F857-359D-F25B-3F38F2C7AFC4}"/>
              </a:ext>
            </a:extLst>
          </p:cNvPr>
          <p:cNvPicPr>
            <a:picLocks noChangeAspect="1"/>
          </p:cNvPicPr>
          <p:nvPr/>
        </p:nvPicPr>
        <p:blipFill>
          <a:blip r:embed="rId2"/>
          <a:stretch>
            <a:fillRect/>
          </a:stretch>
        </p:blipFill>
        <p:spPr>
          <a:xfrm>
            <a:off x="3088393" y="1668623"/>
            <a:ext cx="2707627" cy="1479092"/>
          </a:xfrm>
          <a:prstGeom prst="rect">
            <a:avLst/>
          </a:prstGeom>
        </p:spPr>
      </p:pic>
      <p:pic>
        <p:nvPicPr>
          <p:cNvPr id="7" name="Image 6">
            <a:extLst>
              <a:ext uri="{FF2B5EF4-FFF2-40B4-BE49-F238E27FC236}">
                <a16:creationId xmlns:a16="http://schemas.microsoft.com/office/drawing/2014/main" id="{9CAF0FF6-2C5D-B9B3-B178-29629E4F5FEE}"/>
              </a:ext>
            </a:extLst>
          </p:cNvPr>
          <p:cNvPicPr>
            <a:picLocks noChangeAspect="1"/>
          </p:cNvPicPr>
          <p:nvPr/>
        </p:nvPicPr>
        <p:blipFill>
          <a:blip r:embed="rId3"/>
          <a:stretch>
            <a:fillRect/>
          </a:stretch>
        </p:blipFill>
        <p:spPr>
          <a:xfrm>
            <a:off x="3088394" y="3714613"/>
            <a:ext cx="2707626" cy="1479844"/>
          </a:xfrm>
          <a:prstGeom prst="rect">
            <a:avLst/>
          </a:prstGeom>
        </p:spPr>
      </p:pic>
      <p:sp>
        <p:nvSpPr>
          <p:cNvPr id="9" name="ZoneTexte 8">
            <a:extLst>
              <a:ext uri="{FF2B5EF4-FFF2-40B4-BE49-F238E27FC236}">
                <a16:creationId xmlns:a16="http://schemas.microsoft.com/office/drawing/2014/main" id="{CD15F564-BCB4-4A8D-3B71-A43EE255C2AC}"/>
              </a:ext>
            </a:extLst>
          </p:cNvPr>
          <p:cNvSpPr txBox="1"/>
          <p:nvPr/>
        </p:nvSpPr>
        <p:spPr>
          <a:xfrm>
            <a:off x="5907708" y="3851972"/>
            <a:ext cx="2530803" cy="830997"/>
          </a:xfrm>
          <a:prstGeom prst="rect">
            <a:avLst/>
          </a:prstGeom>
          <a:noFill/>
        </p:spPr>
        <p:txBody>
          <a:bodyPr wrap="square" rtlCol="0">
            <a:spAutoFit/>
          </a:bodyPr>
          <a:lstStyle/>
          <a:p>
            <a:r>
              <a:rPr lang="fr-FR" sz="1600" dirty="0"/>
              <a:t>Le compte numéro 2 a bien reçu le virement de 50 euros du compte numéro 1.</a:t>
            </a:r>
          </a:p>
        </p:txBody>
      </p:sp>
    </p:spTree>
    <p:extLst>
      <p:ext uri="{BB962C8B-B14F-4D97-AF65-F5344CB8AC3E}">
        <p14:creationId xmlns:p14="http://schemas.microsoft.com/office/powerpoint/2010/main" val="393974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15" name="ZoneTexte 14">
            <a:extLst>
              <a:ext uri="{FF2B5EF4-FFF2-40B4-BE49-F238E27FC236}">
                <a16:creationId xmlns:a16="http://schemas.microsoft.com/office/drawing/2014/main" id="{77F85F31-D82C-CE08-20E0-CC6D4EC5766E}"/>
              </a:ext>
            </a:extLst>
          </p:cNvPr>
          <p:cNvSpPr txBox="1"/>
          <p:nvPr/>
        </p:nvSpPr>
        <p:spPr>
          <a:xfrm>
            <a:off x="4053841" y="4314902"/>
            <a:ext cx="4998719" cy="1077218"/>
          </a:xfrm>
          <a:prstGeom prst="rect">
            <a:avLst/>
          </a:prstGeom>
          <a:noFill/>
        </p:spPr>
        <p:txBody>
          <a:bodyPr wrap="square" rtlCol="0">
            <a:spAutoFit/>
          </a:bodyPr>
          <a:lstStyle/>
          <a:p>
            <a:r>
              <a:rPr lang="fr-FR" sz="1600" dirty="0"/>
              <a:t>Malheureusement avec le manque de temps je n’ai pas pu réglé le problème de l’historique. En effet chaque opération est bien stocker quelque part mais je n’arrive pas a l’afficher. </a:t>
            </a:r>
          </a:p>
        </p:txBody>
      </p:sp>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1077218"/>
          </a:xfrm>
          <a:prstGeom prst="rect">
            <a:avLst/>
          </a:prstGeom>
          <a:noFill/>
        </p:spPr>
        <p:txBody>
          <a:bodyPr wrap="square" rtlCol="0">
            <a:spAutoFit/>
          </a:bodyPr>
          <a:lstStyle/>
          <a:p>
            <a:r>
              <a:rPr lang="fr-FR" sz="1600" dirty="0"/>
              <a:t>Maintenant pour l’option numéro 5 qui est de consulter l’historique des opérations sur le compte.</a:t>
            </a:r>
          </a:p>
        </p:txBody>
      </p:sp>
      <p:pic>
        <p:nvPicPr>
          <p:cNvPr id="3" name="Image 2">
            <a:extLst>
              <a:ext uri="{FF2B5EF4-FFF2-40B4-BE49-F238E27FC236}">
                <a16:creationId xmlns:a16="http://schemas.microsoft.com/office/drawing/2014/main" id="{9083820D-FCC5-4E4B-049F-DC97A034895C}"/>
              </a:ext>
            </a:extLst>
          </p:cNvPr>
          <p:cNvPicPr>
            <a:picLocks noChangeAspect="1"/>
          </p:cNvPicPr>
          <p:nvPr/>
        </p:nvPicPr>
        <p:blipFill>
          <a:blip r:embed="rId2"/>
          <a:stretch>
            <a:fillRect/>
          </a:stretch>
        </p:blipFill>
        <p:spPr>
          <a:xfrm>
            <a:off x="3963352" y="2682530"/>
            <a:ext cx="6276975" cy="1485900"/>
          </a:xfrm>
          <a:prstGeom prst="rect">
            <a:avLst/>
          </a:prstGeom>
        </p:spPr>
      </p:pic>
      <p:pic>
        <p:nvPicPr>
          <p:cNvPr id="7" name="Image 6">
            <a:extLst>
              <a:ext uri="{FF2B5EF4-FFF2-40B4-BE49-F238E27FC236}">
                <a16:creationId xmlns:a16="http://schemas.microsoft.com/office/drawing/2014/main" id="{26A4F208-44E8-3A4B-6AB1-1B9D9A4F88BC}"/>
              </a:ext>
            </a:extLst>
          </p:cNvPr>
          <p:cNvPicPr>
            <a:picLocks noChangeAspect="1"/>
          </p:cNvPicPr>
          <p:nvPr/>
        </p:nvPicPr>
        <p:blipFill>
          <a:blip r:embed="rId3"/>
          <a:stretch>
            <a:fillRect/>
          </a:stretch>
        </p:blipFill>
        <p:spPr>
          <a:xfrm>
            <a:off x="790633" y="963106"/>
            <a:ext cx="2279080" cy="2918013"/>
          </a:xfrm>
          <a:prstGeom prst="rect">
            <a:avLst/>
          </a:prstGeom>
        </p:spPr>
      </p:pic>
    </p:spTree>
    <p:extLst>
      <p:ext uri="{BB962C8B-B14F-4D97-AF65-F5344CB8AC3E}">
        <p14:creationId xmlns:p14="http://schemas.microsoft.com/office/powerpoint/2010/main" val="413912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B519A-11D1-0F80-CF00-B4E0AD694104}"/>
              </a:ext>
            </a:extLst>
          </p:cNvPr>
          <p:cNvSpPr>
            <a:spLocks noGrp="1"/>
          </p:cNvSpPr>
          <p:nvPr>
            <p:ph type="title"/>
          </p:nvPr>
        </p:nvSpPr>
        <p:spPr/>
        <p:txBody>
          <a:bodyPr/>
          <a:lstStyle/>
          <a:p>
            <a:r>
              <a:rPr lang="fr-FR" b="1" u="sng" dirty="0"/>
              <a:t>Sommaire:</a:t>
            </a:r>
          </a:p>
        </p:txBody>
      </p:sp>
      <p:sp>
        <p:nvSpPr>
          <p:cNvPr id="3" name="Espace réservé du contenu 2">
            <a:extLst>
              <a:ext uri="{FF2B5EF4-FFF2-40B4-BE49-F238E27FC236}">
                <a16:creationId xmlns:a16="http://schemas.microsoft.com/office/drawing/2014/main" id="{85213C57-1AF8-6430-3018-DC33AA332DEF}"/>
              </a:ext>
            </a:extLst>
          </p:cNvPr>
          <p:cNvSpPr>
            <a:spLocks noGrp="1"/>
          </p:cNvSpPr>
          <p:nvPr>
            <p:ph idx="1"/>
          </p:nvPr>
        </p:nvSpPr>
        <p:spPr>
          <a:xfrm>
            <a:off x="685800" y="2328499"/>
            <a:ext cx="10131425" cy="3649133"/>
          </a:xfrm>
        </p:spPr>
        <p:txBody>
          <a:bodyPr>
            <a:normAutofit lnSpcReduction="10000"/>
          </a:bodyPr>
          <a:lstStyle/>
          <a:p>
            <a:r>
              <a:rPr lang="fr-FR" dirty="0"/>
              <a:t>1- Présentation du projet</a:t>
            </a:r>
          </a:p>
          <a:p>
            <a:endParaRPr lang="fr-FR" dirty="0"/>
          </a:p>
          <a:p>
            <a:r>
              <a:rPr lang="fr-FR" dirty="0"/>
              <a:t>2- Conception UML</a:t>
            </a:r>
          </a:p>
          <a:p>
            <a:endParaRPr lang="fr-FR" dirty="0"/>
          </a:p>
          <a:p>
            <a:r>
              <a:rPr lang="fr-FR" dirty="0"/>
              <a:t>3- Codage</a:t>
            </a:r>
          </a:p>
          <a:p>
            <a:endParaRPr lang="fr-FR" dirty="0"/>
          </a:p>
          <a:p>
            <a:r>
              <a:rPr lang="fr-FR" dirty="0"/>
              <a:t>4- Simulation/test et résultat</a:t>
            </a:r>
          </a:p>
          <a:p>
            <a:endParaRPr lang="fr-FR" dirty="0"/>
          </a:p>
          <a:p>
            <a:r>
              <a:rPr lang="fr-FR" dirty="0"/>
              <a:t>5- Conclusion</a:t>
            </a:r>
          </a:p>
          <a:p>
            <a:endParaRPr lang="fr-FR" dirty="0"/>
          </a:p>
          <a:p>
            <a:endParaRPr lang="fr-FR" dirty="0"/>
          </a:p>
        </p:txBody>
      </p:sp>
    </p:spTree>
    <p:extLst>
      <p:ext uri="{BB962C8B-B14F-4D97-AF65-F5344CB8AC3E}">
        <p14:creationId xmlns:p14="http://schemas.microsoft.com/office/powerpoint/2010/main" val="303068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Suite de la simulation </a:t>
            </a:r>
            <a:r>
              <a:rPr lang="fr-FR" sz="2800" dirty="0">
                <a:sym typeface="Wingdings" panose="05000000000000000000" pitchFamily="2" charset="2"/>
              </a:rPr>
              <a:t></a:t>
            </a:r>
            <a:endParaRPr lang="fr-FR" sz="2800" dirty="0"/>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830997"/>
          </a:xfrm>
          <a:prstGeom prst="rect">
            <a:avLst/>
          </a:prstGeom>
          <a:noFill/>
        </p:spPr>
        <p:txBody>
          <a:bodyPr wrap="square" rtlCol="0">
            <a:spAutoFit/>
          </a:bodyPr>
          <a:lstStyle/>
          <a:p>
            <a:r>
              <a:rPr lang="fr-FR" sz="1600" dirty="0"/>
              <a:t>Pour l’option numéro 6 elle permet de créer un autre compte.</a:t>
            </a:r>
          </a:p>
        </p:txBody>
      </p:sp>
      <p:sp>
        <p:nvSpPr>
          <p:cNvPr id="2" name="ZoneTexte 1">
            <a:extLst>
              <a:ext uri="{FF2B5EF4-FFF2-40B4-BE49-F238E27FC236}">
                <a16:creationId xmlns:a16="http://schemas.microsoft.com/office/drawing/2014/main" id="{8105CB50-D067-3C9B-3E0D-1BDBBD793AFD}"/>
              </a:ext>
            </a:extLst>
          </p:cNvPr>
          <p:cNvSpPr txBox="1"/>
          <p:nvPr/>
        </p:nvSpPr>
        <p:spPr>
          <a:xfrm>
            <a:off x="3978789" y="4133026"/>
            <a:ext cx="5143500" cy="1077218"/>
          </a:xfrm>
          <a:prstGeom prst="rect">
            <a:avLst/>
          </a:prstGeom>
          <a:noFill/>
        </p:spPr>
        <p:txBody>
          <a:bodyPr wrap="square" rtlCol="0">
            <a:spAutoFit/>
          </a:bodyPr>
          <a:lstStyle/>
          <a:p>
            <a:r>
              <a:rPr lang="fr-FR" sz="1600" dirty="0"/>
              <a:t>Nous savons que cette option fonctionne car c’est la même que celle qui sert a ce créer un nouveau compte dans le menu principale a la simple différence que cette fois le compte est ajouter a ça liste de compte.</a:t>
            </a:r>
          </a:p>
        </p:txBody>
      </p:sp>
      <p:pic>
        <p:nvPicPr>
          <p:cNvPr id="5" name="Image 4">
            <a:extLst>
              <a:ext uri="{FF2B5EF4-FFF2-40B4-BE49-F238E27FC236}">
                <a16:creationId xmlns:a16="http://schemas.microsoft.com/office/drawing/2014/main" id="{EB38D8EA-6231-2187-14D5-F3DF73CC6A21}"/>
              </a:ext>
            </a:extLst>
          </p:cNvPr>
          <p:cNvPicPr>
            <a:picLocks noChangeAspect="1"/>
          </p:cNvPicPr>
          <p:nvPr/>
        </p:nvPicPr>
        <p:blipFill>
          <a:blip r:embed="rId2"/>
          <a:stretch>
            <a:fillRect/>
          </a:stretch>
        </p:blipFill>
        <p:spPr>
          <a:xfrm>
            <a:off x="3978789" y="3401506"/>
            <a:ext cx="5143500" cy="619125"/>
          </a:xfrm>
          <a:prstGeom prst="rect">
            <a:avLst/>
          </a:prstGeom>
        </p:spPr>
      </p:pic>
      <p:pic>
        <p:nvPicPr>
          <p:cNvPr id="9" name="Image 8">
            <a:extLst>
              <a:ext uri="{FF2B5EF4-FFF2-40B4-BE49-F238E27FC236}">
                <a16:creationId xmlns:a16="http://schemas.microsoft.com/office/drawing/2014/main" id="{96827BCB-53EE-0C33-C4F5-312BF48B5F00}"/>
              </a:ext>
            </a:extLst>
          </p:cNvPr>
          <p:cNvPicPr>
            <a:picLocks noChangeAspect="1"/>
          </p:cNvPicPr>
          <p:nvPr/>
        </p:nvPicPr>
        <p:blipFill>
          <a:blip r:embed="rId3"/>
          <a:stretch>
            <a:fillRect/>
          </a:stretch>
        </p:blipFill>
        <p:spPr>
          <a:xfrm>
            <a:off x="790633" y="963106"/>
            <a:ext cx="2317500" cy="2958653"/>
          </a:xfrm>
          <a:prstGeom prst="rect">
            <a:avLst/>
          </a:prstGeom>
        </p:spPr>
      </p:pic>
    </p:spTree>
    <p:extLst>
      <p:ext uri="{BB962C8B-B14F-4D97-AF65-F5344CB8AC3E}">
        <p14:creationId xmlns:p14="http://schemas.microsoft.com/office/powerpoint/2010/main" val="184643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FA6196A1-F9E2-508E-17E8-5E0A8F475212}"/>
              </a:ext>
            </a:extLst>
          </p:cNvPr>
          <p:cNvSpPr txBox="1"/>
          <p:nvPr/>
        </p:nvSpPr>
        <p:spPr>
          <a:xfrm>
            <a:off x="7966786" y="6035321"/>
            <a:ext cx="3986953" cy="523220"/>
          </a:xfrm>
          <a:prstGeom prst="rect">
            <a:avLst/>
          </a:prstGeom>
          <a:noFill/>
        </p:spPr>
        <p:txBody>
          <a:bodyPr wrap="square" rtlCol="0">
            <a:spAutoFit/>
          </a:bodyPr>
          <a:lstStyle/>
          <a:p>
            <a:r>
              <a:rPr lang="fr-FR" sz="2800" dirty="0"/>
              <a:t>Fin de la simulation</a:t>
            </a:r>
          </a:p>
        </p:txBody>
      </p:sp>
      <p:sp>
        <p:nvSpPr>
          <p:cNvPr id="24" name="ZoneTexte 23">
            <a:extLst>
              <a:ext uri="{FF2B5EF4-FFF2-40B4-BE49-F238E27FC236}">
                <a16:creationId xmlns:a16="http://schemas.microsoft.com/office/drawing/2014/main" id="{2C83D9DB-AC3C-1BB6-0790-00337EAA6F4C}"/>
              </a:ext>
            </a:extLst>
          </p:cNvPr>
          <p:cNvSpPr txBox="1"/>
          <p:nvPr/>
        </p:nvSpPr>
        <p:spPr>
          <a:xfrm>
            <a:off x="285993" y="209720"/>
            <a:ext cx="4854178" cy="523220"/>
          </a:xfrm>
          <a:prstGeom prst="rect">
            <a:avLst/>
          </a:prstGeom>
          <a:noFill/>
        </p:spPr>
        <p:txBody>
          <a:bodyPr wrap="square" rtlCol="0">
            <a:spAutoFit/>
          </a:bodyPr>
          <a:lstStyle/>
          <a:p>
            <a:r>
              <a:rPr lang="fr-FR" sz="2800" dirty="0"/>
              <a:t>Simulation menu opérations:</a:t>
            </a:r>
          </a:p>
        </p:txBody>
      </p:sp>
      <p:sp>
        <p:nvSpPr>
          <p:cNvPr id="8" name="ZoneTexte 7">
            <a:extLst>
              <a:ext uri="{FF2B5EF4-FFF2-40B4-BE49-F238E27FC236}">
                <a16:creationId xmlns:a16="http://schemas.microsoft.com/office/drawing/2014/main" id="{43BEF3D0-AF2A-3CA4-D37A-2B77817A84F1}"/>
              </a:ext>
            </a:extLst>
          </p:cNvPr>
          <p:cNvSpPr txBox="1"/>
          <p:nvPr/>
        </p:nvSpPr>
        <p:spPr>
          <a:xfrm>
            <a:off x="3257437" y="963106"/>
            <a:ext cx="2530803" cy="1077218"/>
          </a:xfrm>
          <a:prstGeom prst="rect">
            <a:avLst/>
          </a:prstGeom>
          <a:noFill/>
        </p:spPr>
        <p:txBody>
          <a:bodyPr wrap="square" rtlCol="0">
            <a:spAutoFit/>
          </a:bodyPr>
          <a:lstStyle/>
          <a:p>
            <a:r>
              <a:rPr lang="fr-FR" sz="1600" dirty="0"/>
              <a:t>Pour l’option numéro 7 elle permet de voir les informations personnelles du client. (Déjà testé p11)</a:t>
            </a:r>
          </a:p>
        </p:txBody>
      </p:sp>
      <p:pic>
        <p:nvPicPr>
          <p:cNvPr id="3" name="Image 2">
            <a:extLst>
              <a:ext uri="{FF2B5EF4-FFF2-40B4-BE49-F238E27FC236}">
                <a16:creationId xmlns:a16="http://schemas.microsoft.com/office/drawing/2014/main" id="{1983DF73-0DC8-2ED0-A671-6BBCF3FF8B85}"/>
              </a:ext>
            </a:extLst>
          </p:cNvPr>
          <p:cNvPicPr>
            <a:picLocks noChangeAspect="1"/>
          </p:cNvPicPr>
          <p:nvPr/>
        </p:nvPicPr>
        <p:blipFill>
          <a:blip r:embed="rId2"/>
          <a:stretch>
            <a:fillRect/>
          </a:stretch>
        </p:blipFill>
        <p:spPr>
          <a:xfrm>
            <a:off x="790633" y="963106"/>
            <a:ext cx="2328487" cy="2967810"/>
          </a:xfrm>
          <a:prstGeom prst="rect">
            <a:avLst/>
          </a:prstGeom>
        </p:spPr>
      </p:pic>
      <p:sp>
        <p:nvSpPr>
          <p:cNvPr id="4" name="ZoneTexte 3">
            <a:extLst>
              <a:ext uri="{FF2B5EF4-FFF2-40B4-BE49-F238E27FC236}">
                <a16:creationId xmlns:a16="http://schemas.microsoft.com/office/drawing/2014/main" id="{4E81C77A-8F9F-88C9-D988-CF59BD494DF2}"/>
              </a:ext>
            </a:extLst>
          </p:cNvPr>
          <p:cNvSpPr txBox="1"/>
          <p:nvPr/>
        </p:nvSpPr>
        <p:spPr>
          <a:xfrm>
            <a:off x="3257436" y="3510293"/>
            <a:ext cx="2530803" cy="830997"/>
          </a:xfrm>
          <a:prstGeom prst="rect">
            <a:avLst/>
          </a:prstGeom>
          <a:noFill/>
        </p:spPr>
        <p:txBody>
          <a:bodyPr wrap="square" rtlCol="0">
            <a:spAutoFit/>
          </a:bodyPr>
          <a:lstStyle/>
          <a:p>
            <a:r>
              <a:rPr lang="fr-FR" sz="1600" dirty="0"/>
              <a:t>Pour l’option numéro 0 elle permet de ce déconnecter et quitter l’application.</a:t>
            </a:r>
          </a:p>
        </p:txBody>
      </p:sp>
      <p:sp>
        <p:nvSpPr>
          <p:cNvPr id="6" name="ZoneTexte 5">
            <a:extLst>
              <a:ext uri="{FF2B5EF4-FFF2-40B4-BE49-F238E27FC236}">
                <a16:creationId xmlns:a16="http://schemas.microsoft.com/office/drawing/2014/main" id="{87367365-EBC5-29CA-8C83-87E1385E9DD9}"/>
              </a:ext>
            </a:extLst>
          </p:cNvPr>
          <p:cNvSpPr txBox="1"/>
          <p:nvPr/>
        </p:nvSpPr>
        <p:spPr>
          <a:xfrm>
            <a:off x="3257436" y="2236699"/>
            <a:ext cx="2530803" cy="830997"/>
          </a:xfrm>
          <a:prstGeom prst="rect">
            <a:avLst/>
          </a:prstGeom>
          <a:noFill/>
        </p:spPr>
        <p:txBody>
          <a:bodyPr wrap="square" rtlCol="0">
            <a:spAutoFit/>
          </a:bodyPr>
          <a:lstStyle/>
          <a:p>
            <a:r>
              <a:rPr lang="fr-FR" sz="1600" dirty="0"/>
              <a:t>Pour l’option numéro 8 elle permet de retourner sur le menu principale.</a:t>
            </a:r>
          </a:p>
        </p:txBody>
      </p:sp>
    </p:spTree>
    <p:extLst>
      <p:ext uri="{BB962C8B-B14F-4D97-AF65-F5344CB8AC3E}">
        <p14:creationId xmlns:p14="http://schemas.microsoft.com/office/powerpoint/2010/main" val="120440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3297-F084-E2D2-6CEB-16492C3E3CD4}"/>
              </a:ext>
            </a:extLst>
          </p:cNvPr>
          <p:cNvSpPr>
            <a:spLocks noGrp="1"/>
          </p:cNvSpPr>
          <p:nvPr>
            <p:ph type="title"/>
          </p:nvPr>
        </p:nvSpPr>
        <p:spPr/>
        <p:txBody>
          <a:bodyPr>
            <a:normAutofit/>
          </a:bodyPr>
          <a:lstStyle/>
          <a:p>
            <a:r>
              <a:rPr lang="fr-FR" sz="4400" b="1" u="sng" dirty="0"/>
              <a:t>Conclusion:</a:t>
            </a:r>
          </a:p>
        </p:txBody>
      </p:sp>
      <p:sp>
        <p:nvSpPr>
          <p:cNvPr id="3" name="Espace réservé du contenu 2">
            <a:extLst>
              <a:ext uri="{FF2B5EF4-FFF2-40B4-BE49-F238E27FC236}">
                <a16:creationId xmlns:a16="http://schemas.microsoft.com/office/drawing/2014/main" id="{B784BCB9-62C1-7474-048A-38259894AC8D}"/>
              </a:ext>
            </a:extLst>
          </p:cNvPr>
          <p:cNvSpPr>
            <a:spLocks noGrp="1"/>
          </p:cNvSpPr>
          <p:nvPr>
            <p:ph idx="1"/>
          </p:nvPr>
        </p:nvSpPr>
        <p:spPr/>
        <p:txBody>
          <a:bodyPr/>
          <a:lstStyle/>
          <a:p>
            <a:r>
              <a:rPr lang="fr-FR" dirty="0"/>
              <a:t>Pour conclure ce projet, je n’ai malheureusement pas pu aboutir sur la partie historique qui a été la plus compliqué à géré.</a:t>
            </a:r>
          </a:p>
          <a:p>
            <a:endParaRPr lang="fr-FR" dirty="0"/>
          </a:p>
          <a:p>
            <a:r>
              <a:rPr lang="fr-FR" dirty="0"/>
              <a:t>Mais j’ai quand même réussi a mettre en place une interface avec plusieurs menus sur lequel un client peut s’authentifier ce qui permet la sécurité des transactions et aussi la mises en place des opérations bancaires basique (Dépôt, Retrait, Virement… ).</a:t>
            </a:r>
          </a:p>
        </p:txBody>
      </p:sp>
    </p:spTree>
    <p:extLst>
      <p:ext uri="{BB962C8B-B14F-4D97-AF65-F5344CB8AC3E}">
        <p14:creationId xmlns:p14="http://schemas.microsoft.com/office/powerpoint/2010/main" val="119852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87E5942-4087-0635-5915-BB891FBEDF36}"/>
              </a:ext>
            </a:extLst>
          </p:cNvPr>
          <p:cNvSpPr txBox="1"/>
          <p:nvPr/>
        </p:nvSpPr>
        <p:spPr>
          <a:xfrm>
            <a:off x="3860800" y="2890391"/>
            <a:ext cx="4470400" cy="1077218"/>
          </a:xfrm>
          <a:prstGeom prst="rect">
            <a:avLst/>
          </a:prstGeom>
          <a:noFill/>
        </p:spPr>
        <p:txBody>
          <a:bodyPr wrap="square" rtlCol="0">
            <a:spAutoFit/>
          </a:bodyPr>
          <a:lstStyle/>
          <a:p>
            <a:pPr algn="ctr"/>
            <a:r>
              <a:rPr lang="fr-FR" sz="3200" b="1" dirty="0"/>
              <a:t>Merci d’avoir pris le temps de lire ce dossier</a:t>
            </a:r>
          </a:p>
        </p:txBody>
      </p:sp>
    </p:spTree>
    <p:extLst>
      <p:ext uri="{BB962C8B-B14F-4D97-AF65-F5344CB8AC3E}">
        <p14:creationId xmlns:p14="http://schemas.microsoft.com/office/powerpoint/2010/main" val="240792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9DCDE-EFD2-D628-F5B8-5E3DCFFF3E1E}"/>
              </a:ext>
            </a:extLst>
          </p:cNvPr>
          <p:cNvSpPr>
            <a:spLocks noGrp="1"/>
          </p:cNvSpPr>
          <p:nvPr>
            <p:ph type="title"/>
          </p:nvPr>
        </p:nvSpPr>
        <p:spPr/>
        <p:txBody>
          <a:bodyPr/>
          <a:lstStyle/>
          <a:p>
            <a:r>
              <a:rPr lang="fr-FR" b="1" u="sng" dirty="0"/>
              <a:t>Présentation projet:</a:t>
            </a:r>
          </a:p>
        </p:txBody>
      </p:sp>
      <p:sp>
        <p:nvSpPr>
          <p:cNvPr id="3" name="Espace réservé du contenu 2">
            <a:extLst>
              <a:ext uri="{FF2B5EF4-FFF2-40B4-BE49-F238E27FC236}">
                <a16:creationId xmlns:a16="http://schemas.microsoft.com/office/drawing/2014/main" id="{617839CE-3A2C-8A80-9E93-4BDC10B636E4}"/>
              </a:ext>
            </a:extLst>
          </p:cNvPr>
          <p:cNvSpPr>
            <a:spLocks noGrp="1"/>
          </p:cNvSpPr>
          <p:nvPr>
            <p:ph idx="1"/>
          </p:nvPr>
        </p:nvSpPr>
        <p:spPr/>
        <p:txBody>
          <a:bodyPr/>
          <a:lstStyle/>
          <a:p>
            <a:r>
              <a:rPr lang="fr-FR" dirty="0"/>
              <a:t>Dans le cadre de mon projet, j’ai développé en Java une application bancaire qui possède une interface graphique permettant a un utilisateur d’ouvrir un ou plusieurs comptes et de ce connecter dessus pour pouvoir gérer leurs comptes.</a:t>
            </a:r>
          </a:p>
          <a:p>
            <a:endParaRPr lang="fr-FR" dirty="0"/>
          </a:p>
          <a:p>
            <a:r>
              <a:rPr lang="fr-FR" dirty="0"/>
              <a:t>Notre objectif est de pouvoir offrir une expérience simple mais efficace dans la gestion des </a:t>
            </a:r>
            <a:r>
              <a:rPr lang="fr-FR" dirty="0" err="1"/>
              <a:t>operations</a:t>
            </a:r>
            <a:r>
              <a:rPr lang="fr-FR" dirty="0"/>
              <a:t> sur un compte bancaire.</a:t>
            </a:r>
          </a:p>
        </p:txBody>
      </p:sp>
    </p:spTree>
    <p:extLst>
      <p:ext uri="{BB962C8B-B14F-4D97-AF65-F5344CB8AC3E}">
        <p14:creationId xmlns:p14="http://schemas.microsoft.com/office/powerpoint/2010/main" val="358353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674C2-A565-C04D-F15D-805D06E5534A}"/>
              </a:ext>
            </a:extLst>
          </p:cNvPr>
          <p:cNvSpPr>
            <a:spLocks noGrp="1"/>
          </p:cNvSpPr>
          <p:nvPr>
            <p:ph type="title"/>
          </p:nvPr>
        </p:nvSpPr>
        <p:spPr>
          <a:xfrm>
            <a:off x="685800" y="211667"/>
            <a:ext cx="3962401" cy="1371600"/>
          </a:xfrm>
        </p:spPr>
        <p:txBody>
          <a:bodyPr>
            <a:normAutofit/>
          </a:bodyPr>
          <a:lstStyle/>
          <a:p>
            <a:r>
              <a:rPr lang="fr-FR" sz="3600" b="1" u="sng" dirty="0"/>
              <a:t>Conception </a:t>
            </a:r>
            <a:r>
              <a:rPr lang="fr-FR" sz="3600" b="1" u="sng" dirty="0" err="1"/>
              <a:t>uml</a:t>
            </a:r>
            <a:r>
              <a:rPr lang="fr-FR" sz="3600" b="1" u="sng" dirty="0"/>
              <a:t>:</a:t>
            </a:r>
          </a:p>
        </p:txBody>
      </p:sp>
      <p:pic>
        <p:nvPicPr>
          <p:cNvPr id="8" name="Espace réservé du contenu 7">
            <a:extLst>
              <a:ext uri="{FF2B5EF4-FFF2-40B4-BE49-F238E27FC236}">
                <a16:creationId xmlns:a16="http://schemas.microsoft.com/office/drawing/2014/main" id="{28F3CA65-D25C-EBB4-EF9B-B0953B248630}"/>
              </a:ext>
            </a:extLst>
          </p:cNvPr>
          <p:cNvPicPr>
            <a:picLocks noGrp="1" noChangeAspect="1"/>
          </p:cNvPicPr>
          <p:nvPr>
            <p:ph idx="1"/>
          </p:nvPr>
        </p:nvPicPr>
        <p:blipFill>
          <a:blip r:embed="rId2"/>
          <a:stretch>
            <a:fillRect/>
          </a:stretch>
        </p:blipFill>
        <p:spPr>
          <a:xfrm>
            <a:off x="4747167" y="2027767"/>
            <a:ext cx="5027148" cy="4428303"/>
          </a:xfrm>
        </p:spPr>
      </p:pic>
      <p:sp>
        <p:nvSpPr>
          <p:cNvPr id="4" name="Espace réservé du texte 3">
            <a:extLst>
              <a:ext uri="{FF2B5EF4-FFF2-40B4-BE49-F238E27FC236}">
                <a16:creationId xmlns:a16="http://schemas.microsoft.com/office/drawing/2014/main" id="{51B978C6-A2FF-3BCD-D75B-2397669B2364}"/>
              </a:ext>
            </a:extLst>
          </p:cNvPr>
          <p:cNvSpPr>
            <a:spLocks noGrp="1"/>
          </p:cNvSpPr>
          <p:nvPr>
            <p:ph type="body" sz="half" idx="2"/>
          </p:nvPr>
        </p:nvSpPr>
        <p:spPr>
          <a:xfrm>
            <a:off x="685800" y="2432481"/>
            <a:ext cx="3770790" cy="2455292"/>
          </a:xfrm>
        </p:spPr>
        <p:txBody>
          <a:bodyPr>
            <a:noAutofit/>
          </a:bodyPr>
          <a:lstStyle/>
          <a:p>
            <a:pPr marL="285750" indent="-285750">
              <a:buFont typeface="Arial" panose="020B0604020202020204" pitchFamily="34" charset="0"/>
              <a:buChar char="•"/>
            </a:pPr>
            <a:r>
              <a:rPr lang="fr-FR" dirty="0"/>
              <a:t>J’ai d’abord créer un diagramme de cas d’utilisation</a:t>
            </a:r>
          </a:p>
          <a:p>
            <a:endParaRPr lang="fr-FR" dirty="0"/>
          </a:p>
          <a:p>
            <a:pPr marL="285750" indent="-285750">
              <a:buFont typeface="Arial" panose="020B0604020202020204" pitchFamily="34" charset="0"/>
              <a:buChar char="•"/>
            </a:pPr>
            <a:r>
              <a:rPr lang="fr-FR" dirty="0"/>
              <a:t>Puis un schéma d’un algorithme de mon système pour m’aider a concevoir mon application.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Puis j’ai fait un diagramme de classe.</a:t>
            </a:r>
          </a:p>
        </p:txBody>
      </p:sp>
    </p:spTree>
    <p:extLst>
      <p:ext uri="{BB962C8B-B14F-4D97-AF65-F5344CB8AC3E}">
        <p14:creationId xmlns:p14="http://schemas.microsoft.com/office/powerpoint/2010/main" val="294147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E198-E974-50DA-83CC-3D05E8C9D7C4}"/>
              </a:ext>
            </a:extLst>
          </p:cNvPr>
          <p:cNvSpPr>
            <a:spLocks noGrp="1"/>
          </p:cNvSpPr>
          <p:nvPr>
            <p:ph type="title"/>
          </p:nvPr>
        </p:nvSpPr>
        <p:spPr/>
        <p:txBody>
          <a:bodyPr/>
          <a:lstStyle/>
          <a:p>
            <a:r>
              <a:rPr lang="fr-FR" sz="3600" b="1" u="sng" dirty="0"/>
              <a:t>Conception </a:t>
            </a:r>
            <a:r>
              <a:rPr lang="fr-FR" sz="3600" b="1" u="sng" dirty="0" err="1"/>
              <a:t>uml</a:t>
            </a:r>
            <a:r>
              <a:rPr lang="fr-FR" sz="3600" b="1" u="sng" dirty="0"/>
              <a:t>:</a:t>
            </a:r>
            <a:endParaRPr lang="fr-FR" dirty="0"/>
          </a:p>
        </p:txBody>
      </p:sp>
      <p:pic>
        <p:nvPicPr>
          <p:cNvPr id="7" name="Espace réservé du contenu 6">
            <a:extLst>
              <a:ext uri="{FF2B5EF4-FFF2-40B4-BE49-F238E27FC236}">
                <a16:creationId xmlns:a16="http://schemas.microsoft.com/office/drawing/2014/main" id="{A1BD6D9B-6B4B-F3C7-45FA-7AAB93BF5E8B}"/>
              </a:ext>
            </a:extLst>
          </p:cNvPr>
          <p:cNvPicPr>
            <a:picLocks noGrp="1" noChangeAspect="1"/>
          </p:cNvPicPr>
          <p:nvPr>
            <p:ph idx="1"/>
          </p:nvPr>
        </p:nvPicPr>
        <p:blipFill>
          <a:blip r:embed="rId2"/>
          <a:stretch>
            <a:fillRect/>
          </a:stretch>
        </p:blipFill>
        <p:spPr>
          <a:xfrm>
            <a:off x="5036519" y="2065867"/>
            <a:ext cx="5261577" cy="3709745"/>
          </a:xfrm>
        </p:spPr>
      </p:pic>
      <p:sp>
        <p:nvSpPr>
          <p:cNvPr id="8" name="ZoneTexte 7">
            <a:extLst>
              <a:ext uri="{FF2B5EF4-FFF2-40B4-BE49-F238E27FC236}">
                <a16:creationId xmlns:a16="http://schemas.microsoft.com/office/drawing/2014/main" id="{F8638A5A-EBFD-DE29-3879-2BF22F6801F8}"/>
              </a:ext>
            </a:extLst>
          </p:cNvPr>
          <p:cNvSpPr txBox="1"/>
          <p:nvPr/>
        </p:nvSpPr>
        <p:spPr>
          <a:xfrm>
            <a:off x="685801" y="1988598"/>
            <a:ext cx="4350718" cy="3970318"/>
          </a:xfrm>
          <a:prstGeom prst="rect">
            <a:avLst/>
          </a:prstGeom>
          <a:noFill/>
        </p:spPr>
        <p:txBody>
          <a:bodyPr wrap="square" rtlCol="0">
            <a:spAutoFit/>
          </a:bodyPr>
          <a:lstStyle/>
          <a:p>
            <a:pPr marL="285750" indent="-285750">
              <a:buFont typeface="Arial" panose="020B0604020202020204" pitchFamily="34" charset="0"/>
              <a:buChar char="•"/>
            </a:pPr>
            <a:r>
              <a:rPr lang="fr-FR" dirty="0"/>
              <a:t>Voici l’algorithme que j’ai confectionner:</a:t>
            </a:r>
          </a:p>
          <a:p>
            <a:endParaRPr lang="fr-FR" dirty="0"/>
          </a:p>
          <a:p>
            <a:pPr marL="285750" indent="-285750">
              <a:buFont typeface="Arial" panose="020B0604020202020204" pitchFamily="34" charset="0"/>
              <a:buChar char="•"/>
            </a:pPr>
            <a:r>
              <a:rPr lang="fr-FR" dirty="0"/>
              <a:t>Au début, nous avons la page d’accueil composé du premier menu:</a:t>
            </a:r>
          </a:p>
          <a:p>
            <a:r>
              <a:rPr lang="fr-FR" dirty="0"/>
              <a:t>		 - Vous été déjà inscrit alors vous pouvez-vous connecter directement.</a:t>
            </a:r>
          </a:p>
          <a:p>
            <a:r>
              <a:rPr lang="fr-FR" dirty="0"/>
              <a:t>		 -  Sinon il faudra d’abord ce créer un nouveau compte.</a:t>
            </a:r>
          </a:p>
          <a:p>
            <a:endParaRPr lang="fr-FR" dirty="0"/>
          </a:p>
          <a:p>
            <a:pPr marL="285750" indent="-285750">
              <a:buFont typeface="Arial" panose="020B0604020202020204" pitchFamily="34" charset="0"/>
              <a:buChar char="•"/>
            </a:pPr>
            <a:r>
              <a:rPr lang="fr-FR" dirty="0"/>
              <a:t>Ensuite, après avoir été authentifié vous accéder au menu des opérations où il est possible au Client d’effectuer des opérations bancaires jusqu’à la déconnexion du Client.  </a:t>
            </a:r>
          </a:p>
        </p:txBody>
      </p:sp>
    </p:spTree>
    <p:extLst>
      <p:ext uri="{BB962C8B-B14F-4D97-AF65-F5344CB8AC3E}">
        <p14:creationId xmlns:p14="http://schemas.microsoft.com/office/powerpoint/2010/main" val="159538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E198-E974-50DA-83CC-3D05E8C9D7C4}"/>
              </a:ext>
            </a:extLst>
          </p:cNvPr>
          <p:cNvSpPr>
            <a:spLocks noGrp="1"/>
          </p:cNvSpPr>
          <p:nvPr>
            <p:ph type="title"/>
          </p:nvPr>
        </p:nvSpPr>
        <p:spPr/>
        <p:txBody>
          <a:bodyPr/>
          <a:lstStyle/>
          <a:p>
            <a:r>
              <a:rPr lang="fr-FR" sz="3600" b="1" u="sng" dirty="0"/>
              <a:t>Conception </a:t>
            </a:r>
            <a:r>
              <a:rPr lang="fr-FR" sz="3600" b="1" u="sng" dirty="0" err="1"/>
              <a:t>uml</a:t>
            </a:r>
            <a:r>
              <a:rPr lang="fr-FR" sz="3600" b="1" u="sng" dirty="0"/>
              <a:t>:</a:t>
            </a:r>
            <a:endParaRPr lang="fr-FR" dirty="0"/>
          </a:p>
        </p:txBody>
      </p:sp>
      <p:sp>
        <p:nvSpPr>
          <p:cNvPr id="8" name="ZoneTexte 7">
            <a:extLst>
              <a:ext uri="{FF2B5EF4-FFF2-40B4-BE49-F238E27FC236}">
                <a16:creationId xmlns:a16="http://schemas.microsoft.com/office/drawing/2014/main" id="{F8638A5A-EBFD-DE29-3879-2BF22F6801F8}"/>
              </a:ext>
            </a:extLst>
          </p:cNvPr>
          <p:cNvSpPr txBox="1"/>
          <p:nvPr/>
        </p:nvSpPr>
        <p:spPr>
          <a:xfrm>
            <a:off x="685801" y="1988598"/>
            <a:ext cx="4350718" cy="3416320"/>
          </a:xfrm>
          <a:prstGeom prst="rect">
            <a:avLst/>
          </a:prstGeom>
          <a:noFill/>
        </p:spPr>
        <p:txBody>
          <a:bodyPr wrap="square" rtlCol="0">
            <a:spAutoFit/>
          </a:bodyPr>
          <a:lstStyle/>
          <a:p>
            <a:pPr marL="285750" indent="-285750">
              <a:buFont typeface="Arial" panose="020B0604020202020204" pitchFamily="34" charset="0"/>
              <a:buChar char="•"/>
            </a:pPr>
            <a:r>
              <a:rPr lang="fr-FR" dirty="0"/>
              <a:t>Voici le diagramme des classe que j’ai fait:</a:t>
            </a:r>
          </a:p>
          <a:p>
            <a:endParaRPr lang="fr-FR" dirty="0"/>
          </a:p>
          <a:p>
            <a:endParaRPr lang="fr-FR" dirty="0"/>
          </a:p>
          <a:p>
            <a:pPr marL="285750" indent="-285750">
              <a:buFont typeface="Arial" panose="020B0604020202020204" pitchFamily="34" charset="0"/>
              <a:buChar char="•"/>
            </a:pPr>
            <a:r>
              <a:rPr lang="fr-FR" dirty="0"/>
              <a:t>J’ai choisi des </a:t>
            </a:r>
            <a:r>
              <a:rPr lang="fr-FR"/>
              <a:t>liaisons compositions </a:t>
            </a:r>
            <a:r>
              <a:rPr lang="fr-FR" dirty="0"/>
              <a:t>car si l’on supprime la classe client on a plus de compte bancaire et de banque.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J’ai essayer ensuite de m’inspirer de ce schéma au début de conception de mon application mais je me suis plus servi de mon algorithme   </a:t>
            </a:r>
          </a:p>
        </p:txBody>
      </p:sp>
      <p:pic>
        <p:nvPicPr>
          <p:cNvPr id="6" name="Image 5">
            <a:extLst>
              <a:ext uri="{FF2B5EF4-FFF2-40B4-BE49-F238E27FC236}">
                <a16:creationId xmlns:a16="http://schemas.microsoft.com/office/drawing/2014/main" id="{B5D77953-E9BE-9EB3-D0FA-A54379FDD58A}"/>
              </a:ext>
            </a:extLst>
          </p:cNvPr>
          <p:cNvPicPr>
            <a:picLocks noChangeAspect="1"/>
          </p:cNvPicPr>
          <p:nvPr/>
        </p:nvPicPr>
        <p:blipFill>
          <a:blip r:embed="rId2"/>
          <a:stretch>
            <a:fillRect/>
          </a:stretch>
        </p:blipFill>
        <p:spPr>
          <a:xfrm>
            <a:off x="5152390" y="1984905"/>
            <a:ext cx="5404627" cy="4263495"/>
          </a:xfrm>
          <a:prstGeom prst="rect">
            <a:avLst/>
          </a:prstGeom>
        </p:spPr>
      </p:pic>
    </p:spTree>
    <p:extLst>
      <p:ext uri="{BB962C8B-B14F-4D97-AF65-F5344CB8AC3E}">
        <p14:creationId xmlns:p14="http://schemas.microsoft.com/office/powerpoint/2010/main" val="41051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A48103-240E-7FF9-C0DE-7427BF681629}"/>
              </a:ext>
            </a:extLst>
          </p:cNvPr>
          <p:cNvSpPr>
            <a:spLocks noGrp="1"/>
          </p:cNvSpPr>
          <p:nvPr>
            <p:ph type="title"/>
          </p:nvPr>
        </p:nvSpPr>
        <p:spPr/>
        <p:txBody>
          <a:bodyPr/>
          <a:lstStyle/>
          <a:p>
            <a:r>
              <a:rPr lang="fr-FR" b="1" u="sng" dirty="0"/>
              <a:t>Codage:</a:t>
            </a:r>
          </a:p>
        </p:txBody>
      </p:sp>
      <p:sp>
        <p:nvSpPr>
          <p:cNvPr id="3" name="Espace réservé du contenu 2">
            <a:extLst>
              <a:ext uri="{FF2B5EF4-FFF2-40B4-BE49-F238E27FC236}">
                <a16:creationId xmlns:a16="http://schemas.microsoft.com/office/drawing/2014/main" id="{579D0E34-2E54-8743-9883-98E6232F0E20}"/>
              </a:ext>
            </a:extLst>
          </p:cNvPr>
          <p:cNvSpPr>
            <a:spLocks noGrp="1"/>
          </p:cNvSpPr>
          <p:nvPr>
            <p:ph idx="1"/>
          </p:nvPr>
        </p:nvSpPr>
        <p:spPr/>
        <p:txBody>
          <a:bodyPr>
            <a:normAutofit/>
          </a:bodyPr>
          <a:lstStyle/>
          <a:p>
            <a:r>
              <a:rPr lang="fr-FR" sz="2400" dirty="0"/>
              <a:t>Le code sera mis a disposition en pièce jointe de ce document.</a:t>
            </a:r>
          </a:p>
        </p:txBody>
      </p:sp>
    </p:spTree>
    <p:extLst>
      <p:ext uri="{BB962C8B-B14F-4D97-AF65-F5344CB8AC3E}">
        <p14:creationId xmlns:p14="http://schemas.microsoft.com/office/powerpoint/2010/main" val="42565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3297-F084-E2D2-6CEB-16492C3E3CD4}"/>
              </a:ext>
            </a:extLst>
          </p:cNvPr>
          <p:cNvSpPr>
            <a:spLocks noGrp="1"/>
          </p:cNvSpPr>
          <p:nvPr>
            <p:ph type="title"/>
          </p:nvPr>
        </p:nvSpPr>
        <p:spPr/>
        <p:txBody>
          <a:bodyPr>
            <a:normAutofit/>
          </a:bodyPr>
          <a:lstStyle/>
          <a:p>
            <a:r>
              <a:rPr lang="fr-FR" sz="4400" b="1" u="sng" dirty="0"/>
              <a:t>Simulation et test:</a:t>
            </a:r>
          </a:p>
        </p:txBody>
      </p:sp>
      <p:sp>
        <p:nvSpPr>
          <p:cNvPr id="3" name="Espace réservé du contenu 2">
            <a:extLst>
              <a:ext uri="{FF2B5EF4-FFF2-40B4-BE49-F238E27FC236}">
                <a16:creationId xmlns:a16="http://schemas.microsoft.com/office/drawing/2014/main" id="{B784BCB9-62C1-7474-048A-38259894AC8D}"/>
              </a:ext>
            </a:extLst>
          </p:cNvPr>
          <p:cNvSpPr>
            <a:spLocks noGrp="1"/>
          </p:cNvSpPr>
          <p:nvPr>
            <p:ph idx="1"/>
          </p:nvPr>
        </p:nvSpPr>
        <p:spPr/>
        <p:txBody>
          <a:bodyPr/>
          <a:lstStyle/>
          <a:p>
            <a:r>
              <a:rPr lang="fr-FR" dirty="0"/>
              <a:t>Tout d’abord pour simplifier les choses, nous avons utilisé des données préétablie pour facilité les différents tests et résultats.</a:t>
            </a:r>
          </a:p>
        </p:txBody>
      </p:sp>
    </p:spTree>
    <p:extLst>
      <p:ext uri="{BB962C8B-B14F-4D97-AF65-F5344CB8AC3E}">
        <p14:creationId xmlns:p14="http://schemas.microsoft.com/office/powerpoint/2010/main" val="35547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027F8-C85E-0F2E-4664-9AA476557563}"/>
              </a:ext>
            </a:extLst>
          </p:cNvPr>
          <p:cNvSpPr>
            <a:spLocks noGrp="1"/>
          </p:cNvSpPr>
          <p:nvPr>
            <p:ph type="title"/>
          </p:nvPr>
        </p:nvSpPr>
        <p:spPr>
          <a:xfrm>
            <a:off x="967316" y="281044"/>
            <a:ext cx="3680885" cy="1371600"/>
          </a:xfrm>
        </p:spPr>
        <p:txBody>
          <a:bodyPr/>
          <a:lstStyle/>
          <a:p>
            <a:r>
              <a:rPr lang="fr-FR" b="1" u="sng" dirty="0"/>
              <a:t>Menu principale:</a:t>
            </a:r>
          </a:p>
        </p:txBody>
      </p:sp>
      <p:pic>
        <p:nvPicPr>
          <p:cNvPr id="6" name="Espace réservé du contenu 5">
            <a:extLst>
              <a:ext uri="{FF2B5EF4-FFF2-40B4-BE49-F238E27FC236}">
                <a16:creationId xmlns:a16="http://schemas.microsoft.com/office/drawing/2014/main" id="{1D0DC167-F53A-FD96-7ED3-DFFDDE6431AF}"/>
              </a:ext>
            </a:extLst>
          </p:cNvPr>
          <p:cNvPicPr>
            <a:picLocks noGrp="1" noChangeAspect="1"/>
          </p:cNvPicPr>
          <p:nvPr>
            <p:ph idx="1"/>
          </p:nvPr>
        </p:nvPicPr>
        <p:blipFill>
          <a:blip r:embed="rId2"/>
          <a:stretch>
            <a:fillRect/>
          </a:stretch>
        </p:blipFill>
        <p:spPr>
          <a:xfrm>
            <a:off x="5385786" y="966844"/>
            <a:ext cx="3324225" cy="2905125"/>
          </a:xfrm>
        </p:spPr>
      </p:pic>
      <p:sp>
        <p:nvSpPr>
          <p:cNvPr id="4" name="Espace réservé du texte 3">
            <a:extLst>
              <a:ext uri="{FF2B5EF4-FFF2-40B4-BE49-F238E27FC236}">
                <a16:creationId xmlns:a16="http://schemas.microsoft.com/office/drawing/2014/main" id="{D10C0DEB-AA2A-B8F0-2B00-EFD5363F39A3}"/>
              </a:ext>
            </a:extLst>
          </p:cNvPr>
          <p:cNvSpPr>
            <a:spLocks noGrp="1"/>
          </p:cNvSpPr>
          <p:nvPr>
            <p:ph type="body" sz="half" idx="2"/>
          </p:nvPr>
        </p:nvSpPr>
        <p:spPr>
          <a:xfrm>
            <a:off x="694678" y="1874585"/>
            <a:ext cx="3886200" cy="1997384"/>
          </a:xfrm>
        </p:spPr>
        <p:txBody>
          <a:bodyPr>
            <a:normAutofit/>
          </a:bodyPr>
          <a:lstStyle/>
          <a:p>
            <a:pPr marL="285750" indent="-285750">
              <a:buFont typeface="Arial" panose="020B0604020202020204" pitchFamily="34" charset="0"/>
              <a:buChar char="•"/>
            </a:pPr>
            <a:r>
              <a:rPr lang="fr-FR" dirty="0"/>
              <a:t>Voila comment ce présente le menu principale, 3 option s’offre a nous:</a:t>
            </a:r>
          </a:p>
          <a:p>
            <a:r>
              <a:rPr lang="fr-FR" dirty="0"/>
              <a:t>	1- Créer un compte</a:t>
            </a:r>
          </a:p>
          <a:p>
            <a:r>
              <a:rPr lang="fr-FR" dirty="0"/>
              <a:t>	2- Pouvoir ce connecter</a:t>
            </a:r>
          </a:p>
          <a:p>
            <a:r>
              <a:rPr lang="fr-FR" dirty="0"/>
              <a:t>	3- Tout simplement quitter l’application</a:t>
            </a:r>
          </a:p>
          <a:p>
            <a:endParaRPr lang="fr-FR" dirty="0"/>
          </a:p>
          <a:p>
            <a:endParaRPr lang="fr-FR" dirty="0"/>
          </a:p>
        </p:txBody>
      </p:sp>
      <p:sp>
        <p:nvSpPr>
          <p:cNvPr id="7" name="ZoneTexte 6">
            <a:extLst>
              <a:ext uri="{FF2B5EF4-FFF2-40B4-BE49-F238E27FC236}">
                <a16:creationId xmlns:a16="http://schemas.microsoft.com/office/drawing/2014/main" id="{FDC81579-4F54-6A8B-C6D0-46E2BB6EF856}"/>
              </a:ext>
            </a:extLst>
          </p:cNvPr>
          <p:cNvSpPr txBox="1"/>
          <p:nvPr/>
        </p:nvSpPr>
        <p:spPr>
          <a:xfrm>
            <a:off x="967316" y="4305670"/>
            <a:ext cx="4936334" cy="646331"/>
          </a:xfrm>
          <a:prstGeom prst="rect">
            <a:avLst/>
          </a:prstGeom>
          <a:noFill/>
        </p:spPr>
        <p:txBody>
          <a:bodyPr wrap="square" rtlCol="0">
            <a:spAutoFit/>
          </a:bodyPr>
          <a:lstStyle/>
          <a:p>
            <a:r>
              <a:rPr lang="fr-FR" dirty="0"/>
              <a:t>Testons d’abord ce qu’il ce passe lorsque l’on veut crée un nouveau compte.</a:t>
            </a:r>
          </a:p>
        </p:txBody>
      </p:sp>
    </p:spTree>
    <p:extLst>
      <p:ext uri="{BB962C8B-B14F-4D97-AF65-F5344CB8AC3E}">
        <p14:creationId xmlns:p14="http://schemas.microsoft.com/office/powerpoint/2010/main" val="3713212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TM03457452[[fn=Céleste]]</Template>
  <TotalTime>0</TotalTime>
  <Words>1211</Words>
  <Application>Microsoft Office PowerPoint</Application>
  <PresentationFormat>Grand écran</PresentationFormat>
  <Paragraphs>124</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Calibri</vt:lpstr>
      <vt:lpstr>Calibri Light</vt:lpstr>
      <vt:lpstr>Céleste</vt:lpstr>
      <vt:lpstr>Système BANQUE en  java-poo</vt:lpstr>
      <vt:lpstr>Sommaire:</vt:lpstr>
      <vt:lpstr>Présentation projet:</vt:lpstr>
      <vt:lpstr>Conception uml:</vt:lpstr>
      <vt:lpstr>Conception uml:</vt:lpstr>
      <vt:lpstr>Conception uml:</vt:lpstr>
      <vt:lpstr>Codage:</vt:lpstr>
      <vt:lpstr>Simulation et test:</vt:lpstr>
      <vt:lpstr>Menu principale: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BANQUE en  java-poo</dc:title>
  <dc:creator>azedine bella</dc:creator>
  <cp:lastModifiedBy>azedine bella</cp:lastModifiedBy>
  <cp:revision>3</cp:revision>
  <dcterms:created xsi:type="dcterms:W3CDTF">2023-10-14T14:10:51Z</dcterms:created>
  <dcterms:modified xsi:type="dcterms:W3CDTF">2023-10-15T09:50:16Z</dcterms:modified>
</cp:coreProperties>
</file>