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68" r:id="rId2"/>
    <p:sldId id="258" r:id="rId3"/>
    <p:sldId id="259" r:id="rId4"/>
    <p:sldId id="260" r:id="rId5"/>
    <p:sldId id="261" r:id="rId6"/>
    <p:sldId id="262" r:id="rId7"/>
    <p:sldId id="263" r:id="rId8"/>
    <p:sldId id="264" r:id="rId9"/>
    <p:sldId id="271" r:id="rId10"/>
    <p:sldId id="272" r:id="rId11"/>
    <p:sldId id="273" r:id="rId12"/>
    <p:sldId id="274" r:id="rId13"/>
    <p:sldId id="269" r:id="rId14"/>
    <p:sldId id="270" r:id="rId15"/>
    <p:sldId id="265" r:id="rId16"/>
    <p:sldId id="266"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eed Shaik" userId="c126558b197fefda" providerId="LiveId" clId="{9EEA613F-FD73-450D-8EBE-ACC846D4CA55}"/>
    <pc:docChg chg="modSld">
      <pc:chgData name="Azeed Shaik" userId="c126558b197fefda" providerId="LiveId" clId="{9EEA613F-FD73-450D-8EBE-ACC846D4CA55}" dt="2024-11-10T16:00:59.788" v="0" actId="1036"/>
      <pc:docMkLst>
        <pc:docMk/>
      </pc:docMkLst>
      <pc:sldChg chg="modSp mod">
        <pc:chgData name="Azeed Shaik" userId="c126558b197fefda" providerId="LiveId" clId="{9EEA613F-FD73-450D-8EBE-ACC846D4CA55}" dt="2024-11-10T16:00:59.788" v="0" actId="1036"/>
        <pc:sldMkLst>
          <pc:docMk/>
          <pc:sldMk cId="3094356500" sldId="269"/>
        </pc:sldMkLst>
        <pc:picChg chg="mod">
          <ac:chgData name="Azeed Shaik" userId="c126558b197fefda" providerId="LiveId" clId="{9EEA613F-FD73-450D-8EBE-ACC846D4CA55}" dt="2024-11-10T16:00:59.788" v="0" actId="1036"/>
          <ac:picMkLst>
            <pc:docMk/>
            <pc:sldMk cId="3094356500" sldId="269"/>
            <ac:picMk id="3" creationId="{93F2AD30-DE65-DBD9-90FE-B06B0DEE5A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f62046e4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f62046e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62046e45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62046e45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62046e45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62046e45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f62046e45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f62046e45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f62046e45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f62046e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62046e453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62046e45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62046e70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62046e70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62046e70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62046e70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62046e709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62046e709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657600" y="-1447800"/>
            <a:ext cx="4876800" cy="10972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11"/>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277100" y="2171700"/>
            <a:ext cx="5867400" cy="2743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689100" y="-469900"/>
            <a:ext cx="5867400" cy="80264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2"/>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914400" y="1371601"/>
            <a:ext cx="10464800" cy="19272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914400" y="3505200"/>
            <a:ext cx="85344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21" name="Google Shape;21;p3"/>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24" name="Google Shape;24;p3"/>
          <p:cNvCxnSpPr/>
          <p:nvPr/>
        </p:nvCxnSpPr>
        <p:spPr>
          <a:xfrm>
            <a:off x="914400" y="3398520"/>
            <a:ext cx="1046480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4"/>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2362201"/>
            <a:ext cx="10363200" cy="22002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3084" y="4626865"/>
            <a:ext cx="10363200" cy="1500187"/>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34" name="Google Shape;34;p5"/>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37" name="Google Shape;37;p5"/>
          <p:cNvCxnSpPr/>
          <p:nvPr/>
        </p:nvCxnSpPr>
        <p:spPr>
          <a:xfrm>
            <a:off x="975360" y="4599432"/>
            <a:ext cx="10464800" cy="1588"/>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673352"/>
            <a:ext cx="53848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1" name="Google Shape;41;p6"/>
          <p:cNvSpPr txBox="1">
            <a:spLocks noGrp="1"/>
          </p:cNvSpPr>
          <p:nvPr>
            <p:ph type="body" idx="2"/>
          </p:nvPr>
        </p:nvSpPr>
        <p:spPr>
          <a:xfrm>
            <a:off x="6197600" y="1673352"/>
            <a:ext cx="5384800" cy="4718304"/>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2" name="Google Shape;42;p6"/>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09600" y="1676400"/>
            <a:ext cx="524256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8" name="Google Shape;48;p7"/>
          <p:cNvSpPr txBox="1">
            <a:spLocks noGrp="1"/>
          </p:cNvSpPr>
          <p:nvPr>
            <p:ph type="body" idx="2"/>
          </p:nvPr>
        </p:nvSpPr>
        <p:spPr>
          <a:xfrm>
            <a:off x="609600" y="2438400"/>
            <a:ext cx="524256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9" name="Google Shape;49;p7"/>
          <p:cNvSpPr txBox="1">
            <a:spLocks noGrp="1"/>
          </p:cNvSpPr>
          <p:nvPr>
            <p:ph type="body" idx="3"/>
          </p:nvPr>
        </p:nvSpPr>
        <p:spPr>
          <a:xfrm>
            <a:off x="6339840" y="1676400"/>
            <a:ext cx="5242560" cy="63976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0" name="Google Shape;50;p7"/>
          <p:cNvSpPr txBox="1">
            <a:spLocks noGrp="1"/>
          </p:cNvSpPr>
          <p:nvPr>
            <p:ph type="body" idx="4"/>
          </p:nvPr>
        </p:nvSpPr>
        <p:spPr>
          <a:xfrm>
            <a:off x="6339840" y="2438400"/>
            <a:ext cx="5242560" cy="3951288"/>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1" name="Google Shape;51;p7"/>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54" name="Google Shape;54;p7"/>
          <p:cNvCxnSpPr/>
          <p:nvPr/>
        </p:nvCxnSpPr>
        <p:spPr>
          <a:xfrm rot="5400000">
            <a:off x="3741949" y="4045691"/>
            <a:ext cx="4709160" cy="1059"/>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09600" y="792080"/>
            <a:ext cx="2852928" cy="12618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962400" y="792080"/>
            <a:ext cx="7620000" cy="557784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2" name="Google Shape;62;p9"/>
          <p:cNvSpPr txBox="1">
            <a:spLocks noGrp="1"/>
          </p:cNvSpPr>
          <p:nvPr>
            <p:ph type="body" idx="2"/>
          </p:nvPr>
        </p:nvSpPr>
        <p:spPr>
          <a:xfrm>
            <a:off x="609601" y="2130553"/>
            <a:ext cx="2852928" cy="4243615"/>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9"/>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66" name="Google Shape;66;p9"/>
          <p:cNvCxnSpPr/>
          <p:nvPr/>
        </p:nvCxnSpPr>
        <p:spPr>
          <a:xfrm rot="5400000">
            <a:off x="912152" y="3579942"/>
            <a:ext cx="5577840" cy="2117"/>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09600" y="792480"/>
            <a:ext cx="2856907" cy="12649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3811480" y="838201"/>
            <a:ext cx="787252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sp>
      <p:sp>
        <p:nvSpPr>
          <p:cNvPr id="70" name="Google Shape;70;p10"/>
          <p:cNvSpPr txBox="1">
            <a:spLocks noGrp="1"/>
          </p:cNvSpPr>
          <p:nvPr>
            <p:ph type="body" idx="1"/>
          </p:nvPr>
        </p:nvSpPr>
        <p:spPr>
          <a:xfrm>
            <a:off x="609600" y="2133600"/>
            <a:ext cx="2852928" cy="4242816"/>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10"/>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220786"/>
            <a:ext cx="12192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 name="Google Shape;9;p1"/>
          <p:cNvSpPr/>
          <p:nvPr/>
        </p:nvSpPr>
        <p:spPr>
          <a:xfrm>
            <a:off x="0" y="0"/>
            <a:ext cx="12192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1"/>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a:extLst>
              <a:ext uri="{FF2B5EF4-FFF2-40B4-BE49-F238E27FC236}">
                <a16:creationId xmlns:a16="http://schemas.microsoft.com/office/drawing/2014/main" id="{1B604EFC-5E3C-5506-FA63-B9C4BABDABB0}"/>
              </a:ext>
            </a:extLst>
          </p:cNvPr>
          <p:cNvPicPr>
            <a:picLocks/>
          </p:cNvPicPr>
          <p:nvPr/>
        </p:nvPicPr>
        <p:blipFill>
          <a:blip r:embed="rId2" cstate="print"/>
          <a:stretch>
            <a:fillRect/>
          </a:stretch>
        </p:blipFill>
        <p:spPr>
          <a:xfrm>
            <a:off x="2143433" y="401863"/>
            <a:ext cx="8042786" cy="1112305"/>
          </a:xfrm>
          <a:prstGeom prst="rect">
            <a:avLst/>
          </a:prstGeom>
        </p:spPr>
      </p:pic>
      <p:sp>
        <p:nvSpPr>
          <p:cNvPr id="5" name="TextBox 4">
            <a:extLst>
              <a:ext uri="{FF2B5EF4-FFF2-40B4-BE49-F238E27FC236}">
                <a16:creationId xmlns:a16="http://schemas.microsoft.com/office/drawing/2014/main" id="{1315BB55-773A-CE6F-EA7F-8B18D8699FB3}"/>
              </a:ext>
            </a:extLst>
          </p:cNvPr>
          <p:cNvSpPr txBox="1"/>
          <p:nvPr/>
        </p:nvSpPr>
        <p:spPr>
          <a:xfrm>
            <a:off x="2939846" y="1664664"/>
            <a:ext cx="610583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Department Of Computer Science and Engineering </a:t>
            </a:r>
          </a:p>
        </p:txBody>
      </p:sp>
      <p:sp>
        <p:nvSpPr>
          <p:cNvPr id="6" name="TextBox 5">
            <a:extLst>
              <a:ext uri="{FF2B5EF4-FFF2-40B4-BE49-F238E27FC236}">
                <a16:creationId xmlns:a16="http://schemas.microsoft.com/office/drawing/2014/main" id="{FBF353C1-7391-E2FE-20EB-35709364115A}"/>
              </a:ext>
            </a:extLst>
          </p:cNvPr>
          <p:cNvSpPr txBox="1"/>
          <p:nvPr/>
        </p:nvSpPr>
        <p:spPr>
          <a:xfrm>
            <a:off x="2939846" y="2346898"/>
            <a:ext cx="8544232" cy="400110"/>
          </a:xfrm>
          <a:prstGeom prst="rect">
            <a:avLst/>
          </a:prstGeom>
          <a:noFill/>
        </p:spPr>
        <p:txBody>
          <a:bodyPr wrap="square" rtlCol="0">
            <a:spAutoFit/>
          </a:bodyPr>
          <a:lstStyle/>
          <a:p>
            <a:r>
              <a:rPr lang="en-IN" sz="1800" b="1" dirty="0">
                <a:solidFill>
                  <a:schemeClr val="dk1"/>
                </a:solidFill>
                <a:latin typeface="Times New Roman"/>
                <a:ea typeface="Times New Roman"/>
                <a:cs typeface="Times New Roman"/>
                <a:sym typeface="Times New Roman"/>
              </a:rPr>
              <a:t> </a:t>
            </a:r>
            <a:r>
              <a:rPr lang="en-IN" sz="2000" b="1" dirty="0">
                <a:solidFill>
                  <a:schemeClr val="dk1"/>
                </a:solidFill>
                <a:latin typeface="Times New Roman"/>
                <a:ea typeface="Times New Roman"/>
                <a:cs typeface="Times New Roman"/>
                <a:sym typeface="Times New Roman"/>
              </a:rPr>
              <a:t>Vehicle Monitoring System In A Gated Community</a:t>
            </a:r>
            <a:endParaRPr lang="en-IN" sz="2000" dirty="0"/>
          </a:p>
        </p:txBody>
      </p:sp>
      <p:sp>
        <p:nvSpPr>
          <p:cNvPr id="7" name="TextBox 6">
            <a:extLst>
              <a:ext uri="{FF2B5EF4-FFF2-40B4-BE49-F238E27FC236}">
                <a16:creationId xmlns:a16="http://schemas.microsoft.com/office/drawing/2014/main" id="{5F798442-E7B3-2B51-A88E-AA10882B5BD0}"/>
              </a:ext>
            </a:extLst>
          </p:cNvPr>
          <p:cNvSpPr txBox="1"/>
          <p:nvPr/>
        </p:nvSpPr>
        <p:spPr>
          <a:xfrm>
            <a:off x="7737988" y="3429000"/>
            <a:ext cx="4336025" cy="2730043"/>
          </a:xfrm>
          <a:prstGeom prst="rect">
            <a:avLst/>
          </a:prstGeom>
          <a:noFill/>
        </p:spPr>
        <p:txBody>
          <a:bodyPr wrap="square" rtlCol="0">
            <a:spAutoFit/>
          </a:bodyPr>
          <a:lstStyle/>
          <a:p>
            <a:pPr>
              <a:lnSpc>
                <a:spcPct val="150000"/>
              </a:lnSpc>
            </a:pPr>
            <a:r>
              <a:rPr lang="en-IN" sz="1700"/>
              <a:t>Batch-17</a:t>
            </a:r>
            <a:endParaRPr lang="en-IN" sz="1700" dirty="0"/>
          </a:p>
          <a:p>
            <a:pPr>
              <a:lnSpc>
                <a:spcPct val="150000"/>
              </a:lnSpc>
            </a:pPr>
            <a:endParaRPr lang="en-IN" sz="1700" dirty="0"/>
          </a:p>
          <a:p>
            <a:pPr marL="0" marR="441960" lvl="0" indent="0" rtl="0">
              <a:lnSpc>
                <a:spcPct val="150000"/>
              </a:lnSpc>
              <a:spcBef>
                <a:spcPts val="0"/>
              </a:spcBef>
              <a:spcAft>
                <a:spcPts val="0"/>
              </a:spcAft>
              <a:buClr>
                <a:schemeClr val="dk1"/>
              </a:buClr>
              <a:buSzPts val="1800"/>
              <a:buFont typeface="Times New Roman"/>
              <a:buNone/>
            </a:pPr>
            <a:r>
              <a:rPr lang="en-IN" sz="1700" b="1" dirty="0">
                <a:solidFill>
                  <a:schemeClr val="dk1"/>
                </a:solidFill>
                <a:latin typeface="Times New Roman"/>
                <a:ea typeface="Times New Roman"/>
                <a:cs typeface="Times New Roman"/>
                <a:sym typeface="Times New Roman"/>
              </a:rPr>
              <a:t>2111CS010073 - </a:t>
            </a:r>
            <a:r>
              <a:rPr lang="en-IN" sz="1700" b="1" dirty="0" err="1">
                <a:solidFill>
                  <a:schemeClr val="dk1"/>
                </a:solidFill>
                <a:latin typeface="Times New Roman"/>
                <a:ea typeface="Times New Roman"/>
                <a:cs typeface="Times New Roman"/>
                <a:sym typeface="Times New Roman"/>
              </a:rPr>
              <a:t>S.Ashwanth</a:t>
            </a:r>
            <a:r>
              <a:rPr lang="en-IN" sz="1700" b="1" dirty="0">
                <a:solidFill>
                  <a:schemeClr val="dk1"/>
                </a:solidFill>
                <a:latin typeface="Times New Roman"/>
                <a:ea typeface="Times New Roman"/>
                <a:cs typeface="Times New Roman"/>
                <a:sym typeface="Times New Roman"/>
              </a:rPr>
              <a:t> Reddy</a:t>
            </a:r>
          </a:p>
          <a:p>
            <a:pPr marL="0" marR="441960" lvl="0" indent="0" rtl="0">
              <a:lnSpc>
                <a:spcPct val="150000"/>
              </a:lnSpc>
              <a:spcBef>
                <a:spcPts val="0"/>
              </a:spcBef>
              <a:spcAft>
                <a:spcPts val="0"/>
              </a:spcAft>
              <a:buClr>
                <a:schemeClr val="dk1"/>
              </a:buClr>
              <a:buSzPts val="1800"/>
              <a:buFont typeface="Times New Roman"/>
              <a:buNone/>
            </a:pPr>
            <a:r>
              <a:rPr lang="en-IN" sz="1700" b="1" dirty="0">
                <a:solidFill>
                  <a:schemeClr val="dk1"/>
                </a:solidFill>
                <a:latin typeface="Times New Roman"/>
                <a:ea typeface="Times New Roman"/>
                <a:cs typeface="Times New Roman"/>
                <a:sym typeface="Times New Roman"/>
              </a:rPr>
              <a:t>2111CS010052 - </a:t>
            </a:r>
            <a:r>
              <a:rPr lang="en-IN" sz="1700" b="1" dirty="0" err="1">
                <a:solidFill>
                  <a:schemeClr val="dk1"/>
                </a:solidFill>
                <a:latin typeface="Times New Roman"/>
                <a:ea typeface="Times New Roman"/>
                <a:cs typeface="Times New Roman"/>
                <a:sym typeface="Times New Roman"/>
              </a:rPr>
              <a:t>B.Anusha</a:t>
            </a:r>
            <a:br>
              <a:rPr lang="en-IN" sz="1700" b="1" dirty="0">
                <a:solidFill>
                  <a:schemeClr val="dk1"/>
                </a:solidFill>
                <a:latin typeface="Times New Roman"/>
                <a:ea typeface="Times New Roman"/>
                <a:cs typeface="Times New Roman"/>
                <a:sym typeface="Times New Roman"/>
              </a:rPr>
            </a:br>
            <a:r>
              <a:rPr lang="en-IN" sz="1700" b="1" dirty="0">
                <a:solidFill>
                  <a:schemeClr val="dk1"/>
                </a:solidFill>
                <a:latin typeface="Times New Roman"/>
                <a:ea typeface="Times New Roman"/>
                <a:cs typeface="Times New Roman"/>
                <a:sym typeface="Times New Roman"/>
              </a:rPr>
              <a:t>2111CS010057  -</a:t>
            </a:r>
            <a:r>
              <a:rPr lang="en-IN" sz="1700" b="1" dirty="0" err="1">
                <a:solidFill>
                  <a:schemeClr val="dk1"/>
                </a:solidFill>
                <a:latin typeface="Times New Roman"/>
                <a:ea typeface="Times New Roman"/>
                <a:cs typeface="Times New Roman"/>
                <a:sym typeface="Times New Roman"/>
              </a:rPr>
              <a:t>Arbaz</a:t>
            </a:r>
            <a:r>
              <a:rPr lang="en-IN" sz="1700" b="1" dirty="0">
                <a:solidFill>
                  <a:schemeClr val="dk1"/>
                </a:solidFill>
                <a:latin typeface="Times New Roman"/>
                <a:ea typeface="Times New Roman"/>
                <a:cs typeface="Times New Roman"/>
                <a:sym typeface="Times New Roman"/>
              </a:rPr>
              <a:t> Ali Mohammed</a:t>
            </a:r>
          </a:p>
          <a:p>
            <a:pPr marL="0" marR="441960" lvl="0" indent="0" rtl="0">
              <a:lnSpc>
                <a:spcPct val="150000"/>
              </a:lnSpc>
              <a:spcBef>
                <a:spcPts val="0"/>
              </a:spcBef>
              <a:spcAft>
                <a:spcPts val="0"/>
              </a:spcAft>
              <a:buClr>
                <a:schemeClr val="dk1"/>
              </a:buClr>
              <a:buSzPts val="1800"/>
              <a:buFont typeface="Times New Roman"/>
              <a:buNone/>
            </a:pPr>
            <a:r>
              <a:rPr lang="en-IN" sz="1700" b="1" dirty="0">
                <a:solidFill>
                  <a:schemeClr val="dk1"/>
                </a:solidFill>
                <a:latin typeface="Times New Roman"/>
                <a:ea typeface="Times New Roman"/>
                <a:cs typeface="Times New Roman"/>
                <a:sym typeface="Times New Roman"/>
              </a:rPr>
              <a:t>2111CS010077 - Azeed Shaik</a:t>
            </a:r>
            <a:br>
              <a:rPr lang="en-IN" sz="1400" b="1" cap="none" dirty="0">
                <a:solidFill>
                  <a:schemeClr val="dk1"/>
                </a:solidFill>
                <a:latin typeface="Times New Roman"/>
                <a:ea typeface="Times New Roman"/>
                <a:cs typeface="Times New Roman"/>
                <a:sym typeface="Times New Roman"/>
              </a:rPr>
            </a:br>
            <a:endParaRPr lang="en-IN" dirty="0"/>
          </a:p>
        </p:txBody>
      </p:sp>
      <p:sp>
        <p:nvSpPr>
          <p:cNvPr id="8" name="TextBox 7">
            <a:extLst>
              <a:ext uri="{FF2B5EF4-FFF2-40B4-BE49-F238E27FC236}">
                <a16:creationId xmlns:a16="http://schemas.microsoft.com/office/drawing/2014/main" id="{8E55E701-83C3-AB18-CF88-1353F0BD517E}"/>
              </a:ext>
            </a:extLst>
          </p:cNvPr>
          <p:cNvSpPr txBox="1"/>
          <p:nvPr/>
        </p:nvSpPr>
        <p:spPr>
          <a:xfrm>
            <a:off x="993058" y="4866968"/>
            <a:ext cx="2762865" cy="584775"/>
          </a:xfrm>
          <a:prstGeom prst="rect">
            <a:avLst/>
          </a:prstGeom>
          <a:noFill/>
        </p:spPr>
        <p:txBody>
          <a:bodyPr wrap="square" rtlCol="0">
            <a:spAutoFit/>
          </a:bodyPr>
          <a:lstStyle/>
          <a:p>
            <a:r>
              <a:rPr lang="en-IN" sz="1400" b="1" cap="none" dirty="0">
                <a:solidFill>
                  <a:schemeClr val="dk1"/>
                </a:solidFill>
                <a:latin typeface="Times New Roman"/>
                <a:ea typeface="Times New Roman"/>
                <a:cs typeface="Times New Roman"/>
                <a:sym typeface="Times New Roman"/>
              </a:rPr>
              <a:t> </a:t>
            </a:r>
            <a:r>
              <a:rPr lang="en-IN" sz="1600" b="1" cap="none" dirty="0">
                <a:solidFill>
                  <a:schemeClr val="dk1"/>
                </a:solidFill>
                <a:latin typeface="Times New Roman"/>
                <a:ea typeface="Times New Roman"/>
                <a:cs typeface="Times New Roman"/>
                <a:sym typeface="Times New Roman"/>
              </a:rPr>
              <a:t>Guide</a:t>
            </a:r>
            <a:endParaRPr lang="en-IN" sz="1600" b="1" dirty="0">
              <a:solidFill>
                <a:schemeClr val="dk1"/>
              </a:solidFill>
              <a:latin typeface="Times New Roman"/>
              <a:ea typeface="Times New Roman"/>
              <a:cs typeface="Times New Roman"/>
              <a:sym typeface="Times New Roman"/>
            </a:endParaRPr>
          </a:p>
          <a:p>
            <a:r>
              <a:rPr lang="en-IN" sz="1600" b="1" cap="none" dirty="0">
                <a:solidFill>
                  <a:schemeClr val="dk1"/>
                </a:solidFill>
                <a:latin typeface="Times New Roman"/>
                <a:ea typeface="Times New Roman"/>
                <a:cs typeface="Times New Roman"/>
                <a:sym typeface="Times New Roman"/>
              </a:rPr>
              <a:t> </a:t>
            </a:r>
            <a:r>
              <a:rPr lang="en-IN" sz="1600" b="1" dirty="0">
                <a:solidFill>
                  <a:schemeClr val="dk1"/>
                </a:solidFill>
                <a:latin typeface="Times New Roman"/>
                <a:ea typeface="Times New Roman"/>
                <a:cs typeface="Times New Roman"/>
                <a:sym typeface="Times New Roman"/>
              </a:rPr>
              <a:t>Dr </a:t>
            </a:r>
            <a:r>
              <a:rPr lang="en-IN" sz="1600" b="1" dirty="0" err="1">
                <a:solidFill>
                  <a:schemeClr val="dk1"/>
                </a:solidFill>
                <a:latin typeface="Times New Roman"/>
                <a:ea typeface="Times New Roman"/>
                <a:cs typeface="Times New Roman"/>
                <a:sym typeface="Times New Roman"/>
              </a:rPr>
              <a:t>P.Rambabu</a:t>
            </a:r>
            <a:endParaRPr lang="en-IN" sz="1600" dirty="0"/>
          </a:p>
        </p:txBody>
      </p:sp>
    </p:spTree>
    <p:extLst>
      <p:ext uri="{BB962C8B-B14F-4D97-AF65-F5344CB8AC3E}">
        <p14:creationId xmlns:p14="http://schemas.microsoft.com/office/powerpoint/2010/main" val="233760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370BA-4546-ADC9-9B38-E29612A1C945}"/>
              </a:ext>
            </a:extLst>
          </p:cNvPr>
          <p:cNvSpPr txBox="1"/>
          <p:nvPr/>
        </p:nvSpPr>
        <p:spPr>
          <a:xfrm>
            <a:off x="157316" y="501445"/>
            <a:ext cx="11808542" cy="634019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video_file_buffer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st.sidebar.text</a:t>
            </a:r>
            <a:r>
              <a:rPr lang="en-IN" dirty="0">
                <a:latin typeface="Times New Roman" panose="02020603050405020304" pitchFamily="18" charset="0"/>
                <a:cs typeface="Times New Roman" panose="02020603050405020304" pitchFamily="18" charset="0"/>
              </a:rPr>
              <a:t>('Input video')</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st.sidebar.video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video_file_buffer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save video from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into "videos" folder for future detect</a:t>
            </a:r>
          </a:p>
          <a:p>
            <a:r>
              <a:rPr lang="en-IN" dirty="0">
                <a:latin typeface="Times New Roman" panose="02020603050405020304" pitchFamily="18" charset="0"/>
                <a:cs typeface="Times New Roman" panose="02020603050405020304" pitchFamily="18" charset="0"/>
              </a:rPr>
              <a:t>        with open(</a:t>
            </a:r>
            <a:r>
              <a:rPr lang="en-IN" dirty="0" err="1">
                <a:latin typeface="Times New Roman" panose="02020603050405020304" pitchFamily="18" charset="0"/>
                <a:cs typeface="Times New Roman" panose="02020603050405020304" pitchFamily="18" charset="0"/>
              </a:rPr>
              <a:t>os.path.join</a:t>
            </a:r>
            <a:r>
              <a:rPr lang="en-IN" dirty="0">
                <a:latin typeface="Times New Roman" panose="02020603050405020304" pitchFamily="18" charset="0"/>
                <a:cs typeface="Times New Roman" panose="02020603050405020304" pitchFamily="18" charset="0"/>
              </a:rPr>
              <a:t>('videos', video_file_buffer.name), '</a:t>
            </a:r>
            <a:r>
              <a:rPr lang="en-IN" dirty="0" err="1">
                <a:latin typeface="Times New Roman" panose="02020603050405020304" pitchFamily="18" charset="0"/>
                <a:cs typeface="Times New Roman" panose="02020603050405020304" pitchFamily="18" charset="0"/>
              </a:rPr>
              <a:t>wb</a:t>
            </a:r>
            <a:r>
              <a:rPr lang="en-IN" dirty="0">
                <a:latin typeface="Times New Roman" panose="02020603050405020304" pitchFamily="18" charset="0"/>
                <a:cs typeface="Times New Roman" panose="02020603050405020304" pitchFamily="18" charset="0"/>
              </a:rPr>
              <a:t>') as f:</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f.write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video_file_buffer.getbuffer</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st.sidebar.markdown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st.sidebar.title</a:t>
            </a:r>
            <a:r>
              <a:rPr lang="en-IN" dirty="0">
                <a:latin typeface="Times New Roman" panose="02020603050405020304" pitchFamily="18" charset="0"/>
                <a:cs typeface="Times New Roman" panose="02020603050405020304" pitchFamily="18" charset="0"/>
              </a:rPr>
              <a:t>('Settings')</a:t>
            </a:r>
          </a:p>
          <a:p>
            <a:r>
              <a:rPr lang="en-IN" dirty="0">
                <a:latin typeface="Times New Roman" panose="02020603050405020304" pitchFamily="18" charset="0"/>
                <a:cs typeface="Times New Roman" panose="02020603050405020304" pitchFamily="18" charset="0"/>
              </a:rPr>
              <a:t>    # custom class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custom_class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st.sidebar.checkbox</a:t>
            </a:r>
            <a:r>
              <a:rPr lang="en-IN" dirty="0">
                <a:latin typeface="Times New Roman" panose="02020603050405020304" pitchFamily="18" charset="0"/>
                <a:cs typeface="Times New Roman" panose="02020603050405020304" pitchFamily="18" charset="0"/>
              </a:rPr>
              <a:t>('Custom classes')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assigned_class_id</a:t>
            </a:r>
            <a:r>
              <a:rPr lang="en-IN" dirty="0">
                <a:latin typeface="Times New Roman" panose="02020603050405020304" pitchFamily="18" charset="0"/>
                <a:cs typeface="Times New Roman" panose="02020603050405020304" pitchFamily="18" charset="0"/>
              </a:rPr>
              <a:t> = [0, 1, 2, 3]</a:t>
            </a:r>
          </a:p>
          <a:p>
            <a:r>
              <a:rPr lang="en-IN" dirty="0">
                <a:latin typeface="Times New Roman" panose="02020603050405020304" pitchFamily="18" charset="0"/>
                <a:cs typeface="Times New Roman" panose="02020603050405020304" pitchFamily="18" charset="0"/>
              </a:rPr>
              <a:t>    names = ['car', 'motorcycle', 'truck', 'bus']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custom_class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assigned_class_id</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assigned_class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st.sidebar.multiselect</a:t>
            </a:r>
            <a:r>
              <a:rPr lang="en-IN" dirty="0">
                <a:latin typeface="Times New Roman" panose="02020603050405020304" pitchFamily="18" charset="0"/>
                <a:cs typeface="Times New Roman" panose="02020603050405020304" pitchFamily="18" charset="0"/>
              </a:rPr>
              <a:t>('Select custom classes', list(names))</a:t>
            </a:r>
          </a:p>
          <a:p>
            <a:r>
              <a:rPr lang="en-IN" dirty="0">
                <a:latin typeface="Times New Roman" panose="02020603050405020304" pitchFamily="18" charset="0"/>
                <a:cs typeface="Times New Roman" panose="02020603050405020304" pitchFamily="18" charset="0"/>
              </a:rPr>
              <a:t>        for each in </a:t>
            </a:r>
            <a:r>
              <a:rPr lang="en-IN" dirty="0" err="1">
                <a:latin typeface="Times New Roman" panose="02020603050405020304" pitchFamily="18" charset="0"/>
                <a:cs typeface="Times New Roman" panose="02020603050405020304" pitchFamily="18" charset="0"/>
              </a:rPr>
              <a:t>assigned_class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assigned_class_id.append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names.index</a:t>
            </a:r>
            <a:r>
              <a:rPr lang="en-IN" dirty="0">
                <a:latin typeface="Times New Roman" panose="02020603050405020304" pitchFamily="18" charset="0"/>
                <a:cs typeface="Times New Roman" panose="02020603050405020304" pitchFamily="18" charset="0"/>
              </a:rPr>
              <a:t>(each))</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st.write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assigned_class_id</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setting hyperparameter</a:t>
            </a:r>
          </a:p>
          <a:p>
            <a:r>
              <a:rPr lang="en-IN" dirty="0">
                <a:latin typeface="Times New Roman" panose="02020603050405020304" pitchFamily="18" charset="0"/>
                <a:cs typeface="Times New Roman" panose="02020603050405020304" pitchFamily="18" charset="0"/>
              </a:rPr>
              <a:t>    confidence = </a:t>
            </a:r>
            <a:r>
              <a:rPr lang="en-IN" dirty="0" err="1">
                <a:latin typeface="Times New Roman" panose="02020603050405020304" pitchFamily="18" charset="0"/>
                <a:cs typeface="Times New Roman" panose="02020603050405020304" pitchFamily="18" charset="0"/>
              </a:rPr>
              <a:t>st.sidebar.slider</a:t>
            </a:r>
            <a:r>
              <a:rPr lang="en-IN" dirty="0">
                <a:latin typeface="Times New Roman" panose="02020603050405020304" pitchFamily="18" charset="0"/>
                <a:cs typeface="Times New Roman" panose="02020603050405020304" pitchFamily="18" charset="0"/>
              </a:rPr>
              <a:t>('Confidence', </a:t>
            </a:r>
            <a:r>
              <a:rPr lang="en-IN" dirty="0" err="1">
                <a:latin typeface="Times New Roman" panose="02020603050405020304" pitchFamily="18" charset="0"/>
                <a:cs typeface="Times New Roman" panose="02020603050405020304" pitchFamily="18" charset="0"/>
              </a:rPr>
              <a:t>min_value</a:t>
            </a:r>
            <a:r>
              <a:rPr lang="en-IN" dirty="0">
                <a:latin typeface="Times New Roman" panose="02020603050405020304" pitchFamily="18" charset="0"/>
                <a:cs typeface="Times New Roman" panose="02020603050405020304" pitchFamily="18" charset="0"/>
              </a:rPr>
              <a:t>=0.0, </a:t>
            </a:r>
            <a:r>
              <a:rPr lang="en-IN" dirty="0" err="1">
                <a:latin typeface="Times New Roman" panose="02020603050405020304" pitchFamily="18" charset="0"/>
                <a:cs typeface="Times New Roman" panose="02020603050405020304" pitchFamily="18" charset="0"/>
              </a:rPr>
              <a:t>max_value</a:t>
            </a:r>
            <a:r>
              <a:rPr lang="en-IN" dirty="0">
                <a:latin typeface="Times New Roman" panose="02020603050405020304" pitchFamily="18" charset="0"/>
                <a:cs typeface="Times New Roman" panose="02020603050405020304" pitchFamily="18" charset="0"/>
              </a:rPr>
              <a:t>=1.0, value=0.5)</a:t>
            </a:r>
          </a:p>
          <a:p>
            <a:r>
              <a:rPr lang="en-IN" dirty="0">
                <a:latin typeface="Times New Roman" panose="02020603050405020304" pitchFamily="18" charset="0"/>
                <a:cs typeface="Times New Roman" panose="02020603050405020304" pitchFamily="18" charset="0"/>
              </a:rPr>
              <a:t>    line = </a:t>
            </a:r>
            <a:r>
              <a:rPr lang="en-IN" dirty="0" err="1">
                <a:latin typeface="Times New Roman" panose="02020603050405020304" pitchFamily="18" charset="0"/>
                <a:cs typeface="Times New Roman" panose="02020603050405020304" pitchFamily="18" charset="0"/>
              </a:rPr>
              <a:t>st.sidebar.number_input</a:t>
            </a:r>
            <a:r>
              <a:rPr lang="en-IN" dirty="0">
                <a:latin typeface="Times New Roman" panose="02020603050405020304" pitchFamily="18" charset="0"/>
                <a:cs typeface="Times New Roman" panose="02020603050405020304" pitchFamily="18" charset="0"/>
              </a:rPr>
              <a:t>('Line position', </a:t>
            </a:r>
            <a:r>
              <a:rPr lang="en-IN" dirty="0" err="1">
                <a:latin typeface="Times New Roman" panose="02020603050405020304" pitchFamily="18" charset="0"/>
                <a:cs typeface="Times New Roman" panose="02020603050405020304" pitchFamily="18" charset="0"/>
              </a:rPr>
              <a:t>min_value</a:t>
            </a:r>
            <a:r>
              <a:rPr lang="en-IN" dirty="0">
                <a:latin typeface="Times New Roman" panose="02020603050405020304" pitchFamily="18" charset="0"/>
                <a:cs typeface="Times New Roman" panose="02020603050405020304" pitchFamily="18" charset="0"/>
              </a:rPr>
              <a:t>=0.0, </a:t>
            </a:r>
            <a:r>
              <a:rPr lang="en-IN" dirty="0" err="1">
                <a:latin typeface="Times New Roman" panose="02020603050405020304" pitchFamily="18" charset="0"/>
                <a:cs typeface="Times New Roman" panose="02020603050405020304" pitchFamily="18" charset="0"/>
              </a:rPr>
              <a:t>max_value</a:t>
            </a:r>
            <a:r>
              <a:rPr lang="en-IN" dirty="0">
                <a:latin typeface="Times New Roman" panose="02020603050405020304" pitchFamily="18" charset="0"/>
                <a:cs typeface="Times New Roman" panose="02020603050405020304" pitchFamily="18" charset="0"/>
              </a:rPr>
              <a:t>=1.0, value=0.6, step=0.1)</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st.sidebar.markdown</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0394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B03D3-CC1C-9A69-1CE8-DEC145C08167}"/>
              </a:ext>
            </a:extLst>
          </p:cNvPr>
          <p:cNvSpPr txBox="1"/>
          <p:nvPr/>
        </p:nvSpPr>
        <p:spPr>
          <a:xfrm>
            <a:off x="157316" y="462116"/>
            <a:ext cx="11887200" cy="634019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status = </a:t>
            </a:r>
            <a:r>
              <a:rPr lang="en-IN" dirty="0" err="1">
                <a:latin typeface="Times New Roman" panose="02020603050405020304" pitchFamily="18" charset="0"/>
                <a:cs typeface="Times New Roman" panose="02020603050405020304" pitchFamily="18" charset="0"/>
              </a:rPr>
              <a:t>st.empty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stframe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st.empty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video_file_buffer</a:t>
            </a:r>
            <a:r>
              <a:rPr lang="en-IN" dirty="0">
                <a:latin typeface="Times New Roman" panose="02020603050405020304" pitchFamily="18" charset="0"/>
                <a:cs typeface="Times New Roman" panose="02020603050405020304" pitchFamily="18" charset="0"/>
              </a:rPr>
              <a:t> is None: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status.markdown</a:t>
            </a:r>
            <a:r>
              <a:rPr lang="en-IN" dirty="0">
                <a:latin typeface="Times New Roman" panose="02020603050405020304" pitchFamily="18" charset="0"/>
                <a:cs typeface="Times New Roman" panose="02020603050405020304" pitchFamily="18" charset="0"/>
              </a:rPr>
              <a:t>('&lt;font size= "4"&gt; **Status:** Waiting for input &lt;/font&gt;',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    else: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status.markdown</a:t>
            </a:r>
            <a:r>
              <a:rPr lang="en-IN" dirty="0">
                <a:latin typeface="Times New Roman" panose="02020603050405020304" pitchFamily="18" charset="0"/>
                <a:cs typeface="Times New Roman" panose="02020603050405020304" pitchFamily="18" charset="0"/>
              </a:rPr>
              <a:t>('&lt;font size= "4"&gt; **Status:** Ready &lt;/font&gt;',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car, bus, truck, motor = </a:t>
            </a:r>
            <a:r>
              <a:rPr lang="en-IN" dirty="0" err="1">
                <a:latin typeface="Times New Roman" panose="02020603050405020304" pitchFamily="18" charset="0"/>
                <a:cs typeface="Times New Roman" panose="02020603050405020304" pitchFamily="18" charset="0"/>
              </a:rPr>
              <a:t>st.columns</a:t>
            </a:r>
            <a:r>
              <a:rPr lang="en-IN" dirty="0">
                <a:latin typeface="Times New Roman" panose="02020603050405020304" pitchFamily="18" charset="0"/>
                <a:cs typeface="Times New Roman" panose="02020603050405020304" pitchFamily="18" charset="0"/>
              </a:rPr>
              <a:t>(4)</a:t>
            </a:r>
          </a:p>
          <a:p>
            <a:r>
              <a:rPr lang="en-IN" dirty="0">
                <a:latin typeface="Times New Roman" panose="02020603050405020304" pitchFamily="18" charset="0"/>
                <a:cs typeface="Times New Roman" panose="02020603050405020304" pitchFamily="18" charset="0"/>
              </a:rPr>
              <a:t>    with car:</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('**Car**')</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car_text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('__')</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with bus: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('**Bus**')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bus_text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('__')</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with truck:</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('**Truck**')</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truck_text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('__')</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with motor:</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('**Motorcycle**')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motor_text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('__')</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fps, _,  _, _  = </a:t>
            </a:r>
            <a:r>
              <a:rPr lang="en-IN" dirty="0" err="1">
                <a:latin typeface="Times New Roman" panose="02020603050405020304" pitchFamily="18" charset="0"/>
                <a:cs typeface="Times New Roman" panose="02020603050405020304" pitchFamily="18" charset="0"/>
              </a:rPr>
              <a:t>st.columns</a:t>
            </a:r>
            <a:r>
              <a:rPr lang="en-IN" dirty="0">
                <a:latin typeface="Times New Roman" panose="02020603050405020304" pitchFamily="18" charset="0"/>
                <a:cs typeface="Times New Roman" panose="02020603050405020304" pitchFamily="18" charset="0"/>
              </a:rPr>
              <a:t>(4)</a:t>
            </a:r>
          </a:p>
          <a:p>
            <a:r>
              <a:rPr lang="en-IN" dirty="0">
                <a:latin typeface="Times New Roman" panose="02020603050405020304" pitchFamily="18" charset="0"/>
                <a:cs typeface="Times New Roman" panose="02020603050405020304" pitchFamily="18" charset="0"/>
              </a:rPr>
              <a:t>    with fps: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('**FPS**')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fps_text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('__')</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16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EEE50-314E-AB7E-5FD0-058B0B8E4DAF}"/>
              </a:ext>
            </a:extLst>
          </p:cNvPr>
          <p:cNvSpPr txBox="1"/>
          <p:nvPr/>
        </p:nvSpPr>
        <p:spPr>
          <a:xfrm>
            <a:off x="83574" y="462116"/>
            <a:ext cx="11449665" cy="4401205"/>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track_button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st.sidebar.button</a:t>
            </a:r>
            <a:r>
              <a:rPr lang="en-IN" dirty="0">
                <a:latin typeface="Times New Roman" panose="02020603050405020304" pitchFamily="18" charset="0"/>
                <a:cs typeface="Times New Roman" panose="02020603050405020304" pitchFamily="18" charset="0"/>
              </a:rPr>
              <a:t>('START')</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reset_button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st.sidebar.button</a:t>
            </a:r>
            <a:r>
              <a:rPr lang="en-IN" dirty="0">
                <a:latin typeface="Times New Roman" panose="02020603050405020304" pitchFamily="18" charset="0"/>
                <a:cs typeface="Times New Roman" panose="02020603050405020304" pitchFamily="18" charset="0"/>
              </a:rPr>
              <a:t>('RESET ID')</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track_button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reset ID and count from 0</a:t>
            </a:r>
          </a:p>
          <a:p>
            <a:r>
              <a:rPr lang="en-IN" dirty="0">
                <a:latin typeface="Times New Roman" panose="02020603050405020304" pitchFamily="18" charset="0"/>
                <a:cs typeface="Times New Roman" panose="02020603050405020304" pitchFamily="18" charset="0"/>
              </a:rPr>
              <a:t>        reset()</a:t>
            </a:r>
          </a:p>
          <a:p>
            <a:r>
              <a:rPr lang="en-IN" dirty="0">
                <a:latin typeface="Times New Roman" panose="02020603050405020304" pitchFamily="18" charset="0"/>
                <a:cs typeface="Times New Roman" panose="02020603050405020304" pitchFamily="18" charset="0"/>
              </a:rPr>
              <a:t>        opt = </a:t>
            </a:r>
            <a:r>
              <a:rPr lang="en-IN" dirty="0" err="1">
                <a:latin typeface="Times New Roman" panose="02020603050405020304" pitchFamily="18" charset="0"/>
                <a:cs typeface="Times New Roman" panose="02020603050405020304" pitchFamily="18" charset="0"/>
              </a:rPr>
              <a:t>parse_opt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opt.conf_thres</a:t>
            </a:r>
            <a:r>
              <a:rPr lang="en-IN" dirty="0">
                <a:latin typeface="Times New Roman" panose="02020603050405020304" pitchFamily="18" charset="0"/>
                <a:cs typeface="Times New Roman" panose="02020603050405020304" pitchFamily="18" charset="0"/>
              </a:rPr>
              <a:t> = confidence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opt.source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f'videos</a:t>
            </a:r>
            <a:r>
              <a:rPr lang="en-IN" dirty="0">
                <a:latin typeface="Times New Roman" panose="02020603050405020304" pitchFamily="18" charset="0"/>
                <a:cs typeface="Times New Roman" panose="02020603050405020304" pitchFamily="18" charset="0"/>
              </a:rPr>
              <a:t>/{video_file_buffer.name}'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status.markdown</a:t>
            </a:r>
            <a:r>
              <a:rPr lang="en-IN" dirty="0">
                <a:latin typeface="Times New Roman" panose="02020603050405020304" pitchFamily="18" charset="0"/>
                <a:cs typeface="Times New Roman" panose="02020603050405020304" pitchFamily="18" charset="0"/>
              </a:rPr>
              <a:t>('&lt;font size= "4"&gt; **Status:** Running... &lt;/font&gt;',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        with </a:t>
            </a:r>
            <a:r>
              <a:rPr lang="en-IN" dirty="0" err="1">
                <a:latin typeface="Times New Roman" panose="02020603050405020304" pitchFamily="18" charset="0"/>
                <a:cs typeface="Times New Roman" panose="02020603050405020304" pitchFamily="18" charset="0"/>
              </a:rPr>
              <a:t>torch.no_grad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detect(opt, </a:t>
            </a:r>
            <a:r>
              <a:rPr lang="en-IN" dirty="0" err="1">
                <a:latin typeface="Times New Roman" panose="02020603050405020304" pitchFamily="18" charset="0"/>
                <a:cs typeface="Times New Roman" panose="02020603050405020304" pitchFamily="18" charset="0"/>
              </a:rPr>
              <a:t>stframe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car_text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bus_text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truck_text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motor_text</a:t>
            </a:r>
            <a:r>
              <a:rPr lang="en-IN" dirty="0">
                <a:latin typeface="Times New Roman" panose="02020603050405020304" pitchFamily="18" charset="0"/>
                <a:cs typeface="Times New Roman" panose="02020603050405020304" pitchFamily="18" charset="0"/>
              </a:rPr>
              <a:t>, line, </a:t>
            </a:r>
            <a:r>
              <a:rPr lang="en-IN" dirty="0" err="1">
                <a:latin typeface="Times New Roman" panose="02020603050405020304" pitchFamily="18" charset="0"/>
                <a:cs typeface="Times New Roman" panose="02020603050405020304" pitchFamily="18" charset="0"/>
              </a:rPr>
              <a:t>fps_text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assigned_class_id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status.markdown</a:t>
            </a:r>
            <a:r>
              <a:rPr lang="en-IN" dirty="0">
                <a:latin typeface="Times New Roman" panose="02020603050405020304" pitchFamily="18" charset="0"/>
                <a:cs typeface="Times New Roman" panose="02020603050405020304" pitchFamily="18" charset="0"/>
              </a:rPr>
              <a:t>('&lt;font size= "4"&gt; **Status:** Finished ! &lt;/font&gt;',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end_noti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('&lt;</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style="</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blue"&gt; FINISH &lt;/</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  # Display the footer</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display_footer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if </a:t>
            </a:r>
            <a:r>
              <a:rPr lang="en-IN" dirty="0" err="1">
                <a:latin typeface="Times New Roman" panose="02020603050405020304" pitchFamily="18" charset="0"/>
                <a:cs typeface="Times New Roman" panose="02020603050405020304" pitchFamily="18" charset="0"/>
              </a:rPr>
              <a:t>reset_button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reset()</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('&lt;h3 style="</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blue"&gt; </a:t>
            </a:r>
            <a:r>
              <a:rPr lang="en-IN" dirty="0" err="1">
                <a:latin typeface="Times New Roman" panose="02020603050405020304" pitchFamily="18" charset="0"/>
                <a:cs typeface="Times New Roman" panose="02020603050405020304" pitchFamily="18" charset="0"/>
              </a:rPr>
              <a:t>Reseted</a:t>
            </a:r>
            <a:r>
              <a:rPr lang="en-IN" dirty="0">
                <a:latin typeface="Times New Roman" panose="02020603050405020304" pitchFamily="18" charset="0"/>
                <a:cs typeface="Times New Roman" panose="02020603050405020304" pitchFamily="18" charset="0"/>
              </a:rPr>
              <a:t> ID &lt;/h3&gt;',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218839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F2AD30-DE65-DBD9-90FE-B06B0DEE5AA3}"/>
              </a:ext>
            </a:extLst>
          </p:cNvPr>
          <p:cNvPicPr>
            <a:picLocks noChangeAspect="1"/>
          </p:cNvPicPr>
          <p:nvPr/>
        </p:nvPicPr>
        <p:blipFill>
          <a:blip r:embed="rId2"/>
          <a:stretch>
            <a:fillRect/>
          </a:stretch>
        </p:blipFill>
        <p:spPr>
          <a:xfrm>
            <a:off x="58993" y="501445"/>
            <a:ext cx="12074013" cy="6105832"/>
          </a:xfrm>
          <a:prstGeom prst="rect">
            <a:avLst/>
          </a:prstGeom>
        </p:spPr>
      </p:pic>
    </p:spTree>
    <p:extLst>
      <p:ext uri="{BB962C8B-B14F-4D97-AF65-F5344CB8AC3E}">
        <p14:creationId xmlns:p14="http://schemas.microsoft.com/office/powerpoint/2010/main" val="309435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4297E2-50C0-9666-0378-841201F21ED1}"/>
              </a:ext>
            </a:extLst>
          </p:cNvPr>
          <p:cNvPicPr>
            <a:picLocks noChangeAspect="1"/>
          </p:cNvPicPr>
          <p:nvPr/>
        </p:nvPicPr>
        <p:blipFill>
          <a:blip r:embed="rId2"/>
          <a:stretch>
            <a:fillRect/>
          </a:stretch>
        </p:blipFill>
        <p:spPr>
          <a:xfrm>
            <a:off x="609600" y="422786"/>
            <a:ext cx="10756490" cy="6351639"/>
          </a:xfrm>
          <a:prstGeom prst="rect">
            <a:avLst/>
          </a:prstGeom>
        </p:spPr>
      </p:pic>
    </p:spTree>
    <p:extLst>
      <p:ext uri="{BB962C8B-B14F-4D97-AF65-F5344CB8AC3E}">
        <p14:creationId xmlns:p14="http://schemas.microsoft.com/office/powerpoint/2010/main" val="248903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491613" y="1025012"/>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Conclusion</a:t>
            </a:r>
            <a:endParaRPr sz="3200" b="1" dirty="0">
              <a:latin typeface="Times New Roman"/>
              <a:ea typeface="Times New Roman"/>
              <a:cs typeface="Times New Roman"/>
              <a:sym typeface="Times New Roman"/>
            </a:endParaRPr>
          </a:p>
        </p:txBody>
      </p:sp>
      <p:sp>
        <p:nvSpPr>
          <p:cNvPr id="146" name="Google Shape;146;p22"/>
          <p:cNvSpPr txBox="1">
            <a:spLocks noGrp="1"/>
          </p:cNvSpPr>
          <p:nvPr>
            <p:ph type="body" idx="1"/>
          </p:nvPr>
        </p:nvSpPr>
        <p:spPr>
          <a:xfrm>
            <a:off x="339900" y="2199968"/>
            <a:ext cx="11512200" cy="2922639"/>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0"/>
              </a:spcAft>
              <a:buNone/>
            </a:pPr>
            <a:r>
              <a:rPr lang="en-IN" sz="1800" dirty="0">
                <a:latin typeface="Times New Roman"/>
                <a:ea typeface="Times New Roman"/>
                <a:cs typeface="Times New Roman"/>
                <a:sym typeface="Times New Roman"/>
              </a:rPr>
              <a:t>This deep learning-based vehicle monitoring system significantly improves security in gated communities by providing automated, real-time tracking and analysis of vehicle movements. Utilizing Convolutional Neural Networks (CNNs) enhances accuracy and reduces the need for manual surveillance, leading to more effective detection of suspicious activities. The successful deployment of this system contributes to a safer and more secure environment, demonstrating the valuable application of advanced technology in residential security.</a:t>
            </a:r>
            <a:endParaRPr sz="18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609600" y="533400"/>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References</a:t>
            </a:r>
            <a:endParaRPr sz="3200" b="1" dirty="0">
              <a:latin typeface="Times New Roman"/>
              <a:ea typeface="Times New Roman"/>
              <a:cs typeface="Times New Roman"/>
              <a:sym typeface="Times New Roman"/>
            </a:endParaRPr>
          </a:p>
        </p:txBody>
      </p:sp>
      <p:sp>
        <p:nvSpPr>
          <p:cNvPr id="152" name="Google Shape;152;p23"/>
          <p:cNvSpPr txBox="1">
            <a:spLocks noGrp="1"/>
          </p:cNvSpPr>
          <p:nvPr>
            <p:ph type="body" idx="1"/>
          </p:nvPr>
        </p:nvSpPr>
        <p:spPr>
          <a:xfrm>
            <a:off x="205875" y="1412200"/>
            <a:ext cx="11671800" cy="3975877"/>
          </a:xfrm>
          <a:prstGeom prst="rect">
            <a:avLst/>
          </a:prstGeom>
        </p:spPr>
        <p:txBody>
          <a:bodyPr spcFirstLastPara="1" wrap="square" lIns="91425" tIns="45700" rIns="91425" bIns="45700" anchor="t" anchorCtr="0">
            <a:noAutofit/>
          </a:bodyPr>
          <a:lstStyle/>
          <a:p>
            <a:pPr marL="0" lvl="0" indent="0" algn="just" rtl="0">
              <a:lnSpc>
                <a:spcPct val="80000"/>
              </a:lnSpc>
              <a:spcBef>
                <a:spcPts val="360"/>
              </a:spcBef>
              <a:spcAft>
                <a:spcPts val="0"/>
              </a:spcAft>
              <a:buSzPts val="935"/>
              <a:buNone/>
            </a:pPr>
            <a:r>
              <a:rPr lang="en-IN" sz="2000" dirty="0">
                <a:solidFill>
                  <a:schemeClr val="tx1"/>
                </a:solidFill>
                <a:latin typeface="Times New Roman"/>
                <a:ea typeface="Times New Roman"/>
                <a:cs typeface="Times New Roman"/>
                <a:sym typeface="Times New Roman"/>
              </a:rPr>
              <a:t>S. Ren, K. He, R. </a:t>
            </a:r>
            <a:r>
              <a:rPr lang="en-IN" sz="2000" dirty="0" err="1">
                <a:solidFill>
                  <a:schemeClr val="tx1"/>
                </a:solidFill>
                <a:latin typeface="Times New Roman"/>
                <a:ea typeface="Times New Roman"/>
                <a:cs typeface="Times New Roman"/>
                <a:sym typeface="Times New Roman"/>
              </a:rPr>
              <a:t>Girshick</a:t>
            </a:r>
            <a:r>
              <a:rPr lang="en-IN" sz="2000" dirty="0">
                <a:solidFill>
                  <a:schemeClr val="tx1"/>
                </a:solidFill>
                <a:latin typeface="Times New Roman"/>
                <a:ea typeface="Times New Roman"/>
                <a:cs typeface="Times New Roman"/>
                <a:sym typeface="Times New Roman"/>
              </a:rPr>
              <a:t>, and C. Sun, "Faster R-CNN: Towards Real-Time Object Detection with Region Proposal Networks," IEEE Transactions on Pattern Analysis and Machine Intelligence, vol. 39, no. 6, pp. 1137-1149, June 2017.</a:t>
            </a:r>
            <a:endParaRPr sz="2000" dirty="0">
              <a:solidFill>
                <a:schemeClr val="tx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935"/>
              <a:buNone/>
            </a:pPr>
            <a:endParaRPr sz="2000" dirty="0">
              <a:solidFill>
                <a:schemeClr val="tx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935"/>
              <a:buNone/>
            </a:pPr>
            <a:r>
              <a:rPr lang="en-IN" sz="2000" dirty="0">
                <a:solidFill>
                  <a:schemeClr val="tx1"/>
                </a:solidFill>
                <a:latin typeface="Times New Roman"/>
                <a:ea typeface="Times New Roman"/>
                <a:cs typeface="Times New Roman"/>
                <a:sym typeface="Times New Roman"/>
              </a:rPr>
              <a:t>J. Redmon, S. </a:t>
            </a:r>
            <a:r>
              <a:rPr lang="en-IN" sz="2000" dirty="0" err="1">
                <a:solidFill>
                  <a:schemeClr val="tx1"/>
                </a:solidFill>
                <a:latin typeface="Times New Roman"/>
                <a:ea typeface="Times New Roman"/>
                <a:cs typeface="Times New Roman"/>
                <a:sym typeface="Times New Roman"/>
              </a:rPr>
              <a:t>Divvala</a:t>
            </a:r>
            <a:r>
              <a:rPr lang="en-IN" sz="2000" dirty="0">
                <a:solidFill>
                  <a:schemeClr val="tx1"/>
                </a:solidFill>
                <a:latin typeface="Times New Roman"/>
                <a:ea typeface="Times New Roman"/>
                <a:cs typeface="Times New Roman"/>
                <a:sym typeface="Times New Roman"/>
              </a:rPr>
              <a:t>, R. </a:t>
            </a:r>
            <a:r>
              <a:rPr lang="en-IN" sz="2000" dirty="0" err="1">
                <a:solidFill>
                  <a:schemeClr val="tx1"/>
                </a:solidFill>
                <a:latin typeface="Times New Roman"/>
                <a:ea typeface="Times New Roman"/>
                <a:cs typeface="Times New Roman"/>
                <a:sym typeface="Times New Roman"/>
              </a:rPr>
              <a:t>Girshick</a:t>
            </a:r>
            <a:r>
              <a:rPr lang="en-IN" sz="2000" dirty="0">
                <a:solidFill>
                  <a:schemeClr val="tx1"/>
                </a:solidFill>
                <a:latin typeface="Times New Roman"/>
                <a:ea typeface="Times New Roman"/>
                <a:cs typeface="Times New Roman"/>
                <a:sym typeface="Times New Roman"/>
              </a:rPr>
              <a:t>, and A. Farhadi, "You Only Look Once: Unified, Real-Time Object Detection," IEEE Conference on Computer Vision and Pattern Recognition (CVPR), pp. 779-788, 2016.</a:t>
            </a:r>
            <a:endParaRPr sz="2000" dirty="0">
              <a:solidFill>
                <a:schemeClr val="tx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935"/>
              <a:buNone/>
            </a:pPr>
            <a:endParaRPr sz="2000" dirty="0">
              <a:solidFill>
                <a:schemeClr val="tx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935"/>
              <a:buNone/>
            </a:pPr>
            <a:r>
              <a:rPr lang="en-IN" sz="2000" dirty="0">
                <a:solidFill>
                  <a:schemeClr val="tx1"/>
                </a:solidFill>
                <a:latin typeface="Times New Roman"/>
                <a:ea typeface="Times New Roman"/>
                <a:cs typeface="Times New Roman"/>
                <a:sym typeface="Times New Roman"/>
              </a:rPr>
              <a:t>A. </a:t>
            </a:r>
            <a:r>
              <a:rPr lang="en-IN" sz="2000" dirty="0" err="1">
                <a:solidFill>
                  <a:schemeClr val="tx1"/>
                </a:solidFill>
                <a:latin typeface="Times New Roman"/>
                <a:ea typeface="Times New Roman"/>
                <a:cs typeface="Times New Roman"/>
                <a:sym typeface="Times New Roman"/>
              </a:rPr>
              <a:t>Krizhevsky</a:t>
            </a:r>
            <a:r>
              <a:rPr lang="en-IN" sz="2000" dirty="0">
                <a:solidFill>
                  <a:schemeClr val="tx1"/>
                </a:solidFill>
                <a:latin typeface="Times New Roman"/>
                <a:ea typeface="Times New Roman"/>
                <a:cs typeface="Times New Roman"/>
                <a:sym typeface="Times New Roman"/>
              </a:rPr>
              <a:t>, I. </a:t>
            </a:r>
            <a:r>
              <a:rPr lang="en-IN" sz="2000" dirty="0" err="1">
                <a:solidFill>
                  <a:schemeClr val="tx1"/>
                </a:solidFill>
                <a:latin typeface="Times New Roman"/>
                <a:ea typeface="Times New Roman"/>
                <a:cs typeface="Times New Roman"/>
                <a:sym typeface="Times New Roman"/>
              </a:rPr>
              <a:t>Sutskever</a:t>
            </a:r>
            <a:r>
              <a:rPr lang="en-IN" sz="2000" dirty="0">
                <a:solidFill>
                  <a:schemeClr val="tx1"/>
                </a:solidFill>
                <a:latin typeface="Times New Roman"/>
                <a:ea typeface="Times New Roman"/>
                <a:cs typeface="Times New Roman"/>
                <a:sym typeface="Times New Roman"/>
              </a:rPr>
              <a:t>, and G. Hinton, "ImageNet Classification with Deep Convolutional Neural Networks," Advances in Neural Information Processing Systems (</a:t>
            </a:r>
            <a:r>
              <a:rPr lang="en-IN" sz="2000" dirty="0" err="1">
                <a:solidFill>
                  <a:schemeClr val="tx1"/>
                </a:solidFill>
                <a:latin typeface="Times New Roman"/>
                <a:ea typeface="Times New Roman"/>
                <a:cs typeface="Times New Roman"/>
                <a:sym typeface="Times New Roman"/>
              </a:rPr>
              <a:t>NeurIPS</a:t>
            </a:r>
            <a:r>
              <a:rPr lang="en-IN" sz="2000" dirty="0">
                <a:solidFill>
                  <a:schemeClr val="tx1"/>
                </a:solidFill>
                <a:latin typeface="Times New Roman"/>
                <a:ea typeface="Times New Roman"/>
                <a:cs typeface="Times New Roman"/>
                <a:sym typeface="Times New Roman"/>
              </a:rPr>
              <a:t>), pp. 1097-1105, 2012.</a:t>
            </a:r>
            <a:endParaRPr sz="2000" dirty="0">
              <a:solidFill>
                <a:schemeClr val="tx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935"/>
              <a:buNone/>
            </a:pPr>
            <a:endParaRPr sz="2000" dirty="0">
              <a:solidFill>
                <a:schemeClr val="tx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935"/>
              <a:buNone/>
            </a:pPr>
            <a:r>
              <a:rPr lang="en-IN" sz="2000" dirty="0">
                <a:solidFill>
                  <a:schemeClr val="tx1"/>
                </a:solidFill>
                <a:latin typeface="Times New Roman"/>
                <a:ea typeface="Times New Roman"/>
                <a:cs typeface="Times New Roman"/>
                <a:sym typeface="Times New Roman"/>
              </a:rPr>
              <a:t>G. </a:t>
            </a:r>
            <a:r>
              <a:rPr lang="en-IN" sz="2000" dirty="0" err="1">
                <a:solidFill>
                  <a:schemeClr val="tx1"/>
                </a:solidFill>
                <a:latin typeface="Times New Roman"/>
                <a:ea typeface="Times New Roman"/>
                <a:cs typeface="Times New Roman"/>
                <a:sym typeface="Times New Roman"/>
              </a:rPr>
              <a:t>Bradski</a:t>
            </a:r>
            <a:r>
              <a:rPr lang="en-IN" sz="2000" dirty="0">
                <a:solidFill>
                  <a:schemeClr val="tx1"/>
                </a:solidFill>
                <a:latin typeface="Times New Roman"/>
                <a:ea typeface="Times New Roman"/>
                <a:cs typeface="Times New Roman"/>
                <a:sym typeface="Times New Roman"/>
              </a:rPr>
              <a:t> and A. </a:t>
            </a:r>
            <a:r>
              <a:rPr lang="en-IN" sz="2000" dirty="0" err="1">
                <a:solidFill>
                  <a:schemeClr val="tx1"/>
                </a:solidFill>
                <a:latin typeface="Times New Roman"/>
                <a:ea typeface="Times New Roman"/>
                <a:cs typeface="Times New Roman"/>
                <a:sym typeface="Times New Roman"/>
              </a:rPr>
              <a:t>Kaehler</a:t>
            </a:r>
            <a:r>
              <a:rPr lang="en-IN" sz="2000" dirty="0">
                <a:solidFill>
                  <a:schemeClr val="tx1"/>
                </a:solidFill>
                <a:latin typeface="Times New Roman"/>
                <a:ea typeface="Times New Roman"/>
                <a:cs typeface="Times New Roman"/>
                <a:sym typeface="Times New Roman"/>
              </a:rPr>
              <a:t>, Learning OpenCV: Computer Vision with the OpenCV Library, O'Reilly Media, 2008.</a:t>
            </a:r>
            <a:endParaRPr sz="2000" dirty="0">
              <a:solidFill>
                <a:schemeClr val="tx1"/>
              </a:solidFill>
              <a:latin typeface="Times New Roman"/>
              <a:ea typeface="Times New Roman"/>
              <a:cs typeface="Times New Roman"/>
              <a:sym typeface="Times New Roman"/>
            </a:endParaRPr>
          </a:p>
          <a:p>
            <a:pPr marL="0" lvl="0" indent="0" algn="l" rtl="0">
              <a:lnSpc>
                <a:spcPct val="80000"/>
              </a:lnSpc>
              <a:spcBef>
                <a:spcPts val="360"/>
              </a:spcBef>
              <a:spcAft>
                <a:spcPts val="0"/>
              </a:spcAft>
              <a:buSzPts val="935"/>
              <a:buNone/>
            </a:pPr>
            <a:endParaRPr sz="2000" dirty="0">
              <a:solidFill>
                <a:schemeClr val="tx1"/>
              </a:solidFill>
            </a:endParaRPr>
          </a:p>
          <a:p>
            <a:pPr marL="0" lvl="0" indent="0" algn="l" rtl="0">
              <a:lnSpc>
                <a:spcPct val="80000"/>
              </a:lnSpc>
              <a:spcBef>
                <a:spcPts val="360"/>
              </a:spcBef>
              <a:spcAft>
                <a:spcPts val="0"/>
              </a:spcAft>
              <a:buSzPts val="935"/>
              <a:buNone/>
            </a:pPr>
            <a:endParaRPr sz="2000" dirty="0">
              <a:solidFill>
                <a:schemeClr val="tx1"/>
              </a:solidFill>
            </a:endParaRPr>
          </a:p>
          <a:p>
            <a:pPr marL="0" lvl="0" indent="0" algn="l" rtl="0">
              <a:lnSpc>
                <a:spcPct val="80000"/>
              </a:lnSpc>
              <a:spcBef>
                <a:spcPts val="360"/>
              </a:spcBef>
              <a:spcAft>
                <a:spcPts val="0"/>
              </a:spcAft>
              <a:buSzPts val="935"/>
              <a:buNone/>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684212" y="275208"/>
            <a:ext cx="11140844" cy="609895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6600"/>
              <a:buFont typeface="Algerian"/>
              <a:buNone/>
            </a:pPr>
            <a:r>
              <a:rPr lang="en-IN" sz="6600" dirty="0">
                <a:solidFill>
                  <a:schemeClr val="dk1"/>
                </a:solidFill>
                <a:latin typeface="Algerian"/>
                <a:ea typeface="Algerian"/>
                <a:cs typeface="Algerian"/>
                <a:sym typeface="Algerian"/>
              </a:rPr>
              <a:t>THANK YOU</a:t>
            </a:r>
            <a:endParaRPr sz="6600" dirty="0">
              <a:solidFill>
                <a:schemeClr val="dk1"/>
              </a:solidFill>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609600" y="533400"/>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Title Explanation</a:t>
            </a:r>
            <a:endParaRPr sz="3200" b="1" dirty="0">
              <a:latin typeface="Times New Roman"/>
              <a:ea typeface="Times New Roman"/>
              <a:cs typeface="Times New Roman"/>
              <a:sym typeface="Times New Roman"/>
            </a:endParaRPr>
          </a:p>
        </p:txBody>
      </p:sp>
      <p:sp>
        <p:nvSpPr>
          <p:cNvPr id="105" name="Google Shape;105;p15"/>
          <p:cNvSpPr txBox="1">
            <a:spLocks noGrp="1"/>
          </p:cNvSpPr>
          <p:nvPr>
            <p:ph type="body" idx="1"/>
          </p:nvPr>
        </p:nvSpPr>
        <p:spPr>
          <a:xfrm>
            <a:off x="278375" y="1614700"/>
            <a:ext cx="11483100" cy="4876800"/>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0"/>
              </a:spcAft>
              <a:buNone/>
            </a:pPr>
            <a:r>
              <a:rPr lang="en-IN" sz="1800" dirty="0">
                <a:latin typeface="Times New Roman"/>
                <a:ea typeface="Times New Roman"/>
                <a:cs typeface="Times New Roman"/>
                <a:sym typeface="Times New Roman"/>
              </a:rPr>
              <a:t>The title "Vehicle Monitoring System in a Gated Community Using Deep Learning" refers to the creation of a system that uses deep learning techniques to monitor and </a:t>
            </a:r>
            <a:r>
              <a:rPr lang="en-IN" sz="1800" dirty="0" err="1">
                <a:latin typeface="Times New Roman"/>
                <a:ea typeface="Times New Roman"/>
                <a:cs typeface="Times New Roman"/>
                <a:sym typeface="Times New Roman"/>
              </a:rPr>
              <a:t>analyze</a:t>
            </a:r>
            <a:r>
              <a:rPr lang="en-IN" sz="1800" dirty="0">
                <a:latin typeface="Times New Roman"/>
                <a:ea typeface="Times New Roman"/>
                <a:cs typeface="Times New Roman"/>
                <a:sym typeface="Times New Roman"/>
              </a:rPr>
              <a:t> vehicle movements within a residential gated community. The system employs advanced Convolutional Neural Networks (CNNs) to detect, track, and evaluate vehicles at entry and exit points as well as throughout the community. By automating the surveillance process, it enhances the accuracy of vehicle identification and anomaly detection, providing real-time alerts for suspicious activities. This approach aims to improve overall security and reduce dependence on manual monitoring methods.</a:t>
            </a:r>
            <a:endParaRPr sz="1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09600" y="533400"/>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Abstract</a:t>
            </a:r>
            <a:endParaRPr sz="3200" b="1" dirty="0">
              <a:latin typeface="Times New Roman"/>
              <a:ea typeface="Times New Roman"/>
              <a:cs typeface="Times New Roman"/>
              <a:sym typeface="Times New Roman"/>
            </a:endParaRPr>
          </a:p>
        </p:txBody>
      </p:sp>
      <p:sp>
        <p:nvSpPr>
          <p:cNvPr id="111" name="Google Shape;111;p16"/>
          <p:cNvSpPr txBox="1">
            <a:spLocks noGrp="1"/>
          </p:cNvSpPr>
          <p:nvPr>
            <p:ph type="body" idx="1"/>
          </p:nvPr>
        </p:nvSpPr>
        <p:spPr>
          <a:xfrm>
            <a:off x="278375" y="1600200"/>
            <a:ext cx="11628300" cy="5017200"/>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0"/>
              </a:spcAft>
              <a:buNone/>
            </a:pPr>
            <a:r>
              <a:rPr lang="en-IN" sz="1800" dirty="0">
                <a:latin typeface="Times New Roman"/>
                <a:ea typeface="Times New Roman"/>
                <a:cs typeface="Times New Roman"/>
                <a:sym typeface="Times New Roman"/>
              </a:rPr>
              <a:t>This project focuses on developing a deep learning-based system for monitoring vehicle movement in gated communities, aiming to enhance security and efficiency. Using </a:t>
            </a:r>
            <a:r>
              <a:rPr lang="en-IN" sz="1800" b="1" dirty="0">
                <a:latin typeface="Times New Roman"/>
                <a:ea typeface="Times New Roman"/>
                <a:cs typeface="Times New Roman"/>
                <a:sym typeface="Times New Roman"/>
              </a:rPr>
              <a:t>Convolutional Neural Networks (CNNs)</a:t>
            </a:r>
            <a:r>
              <a:rPr lang="en-IN" sz="1800" dirty="0">
                <a:solidFill>
                  <a:srgbClr val="00FF00"/>
                </a:solidFill>
                <a:latin typeface="Times New Roman"/>
                <a:ea typeface="Times New Roman"/>
                <a:cs typeface="Times New Roman"/>
                <a:sym typeface="Times New Roman"/>
              </a:rPr>
              <a:t> </a:t>
            </a:r>
            <a:r>
              <a:rPr lang="en-IN" sz="1800" dirty="0">
                <a:latin typeface="Times New Roman"/>
                <a:ea typeface="Times New Roman"/>
                <a:cs typeface="Times New Roman"/>
                <a:sym typeface="Times New Roman"/>
              </a:rPr>
              <a:t>for object detection and tracking, the system can identify and monitor vehicles at entry and exit points, as well as within the community. The implementation utilizes tools like TensorFlow and OpenCV for model training and image processing. The core components of the project involve object detection to identify </a:t>
            </a:r>
            <a:r>
              <a:rPr lang="en-IN" sz="1800" dirty="0" err="1">
                <a:latin typeface="Times New Roman"/>
                <a:ea typeface="Times New Roman"/>
                <a:cs typeface="Times New Roman"/>
                <a:sym typeface="Times New Roman"/>
              </a:rPr>
              <a:t>vehicles,image</a:t>
            </a:r>
            <a:r>
              <a:rPr lang="en-IN" sz="1800" dirty="0">
                <a:latin typeface="Times New Roman"/>
                <a:ea typeface="Times New Roman"/>
                <a:cs typeface="Times New Roman"/>
                <a:sym typeface="Times New Roman"/>
              </a:rPr>
              <a:t> classification to categorize them (</a:t>
            </a:r>
            <a:r>
              <a:rPr lang="en-IN" sz="1800" dirty="0" err="1">
                <a:latin typeface="Times New Roman"/>
                <a:ea typeface="Times New Roman"/>
                <a:cs typeface="Times New Roman"/>
                <a:sym typeface="Times New Roman"/>
              </a:rPr>
              <a:t>cars,bikes,trucks,etc</a:t>
            </a:r>
            <a:r>
              <a:rPr lang="en-IN" sz="1800" dirty="0">
                <a:latin typeface="Times New Roman"/>
                <a:ea typeface="Times New Roman"/>
                <a:cs typeface="Times New Roman"/>
                <a:sym typeface="Times New Roman"/>
              </a:rPr>
              <a:t>.), and vehicle tracking to count entries and exits. The system’s output provides valuable data for applications such as security surveillance, traffic management, and resource  optimization, improves accuracy, and ensures quicker response to potential security threats, thereby contributing to safer residential environments. </a:t>
            </a: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609600" y="974623"/>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Introduction</a:t>
            </a:r>
            <a:endParaRPr sz="3200" b="1" dirty="0">
              <a:latin typeface="Times New Roman"/>
              <a:ea typeface="Times New Roman"/>
              <a:cs typeface="Times New Roman"/>
              <a:sym typeface="Times New Roman"/>
            </a:endParaRPr>
          </a:p>
        </p:txBody>
      </p:sp>
      <p:sp>
        <p:nvSpPr>
          <p:cNvPr id="117" name="Google Shape;117;p17"/>
          <p:cNvSpPr txBox="1">
            <a:spLocks noGrp="1"/>
          </p:cNvSpPr>
          <p:nvPr>
            <p:ph type="body" idx="1"/>
          </p:nvPr>
        </p:nvSpPr>
        <p:spPr>
          <a:xfrm>
            <a:off x="434100" y="2121309"/>
            <a:ext cx="11323800" cy="3266768"/>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0"/>
              </a:spcAft>
              <a:buNone/>
            </a:pPr>
            <a:r>
              <a:rPr lang="en-IN" sz="1800" dirty="0">
                <a:latin typeface="Times New Roman"/>
                <a:ea typeface="Times New Roman"/>
                <a:cs typeface="Times New Roman"/>
                <a:sym typeface="Times New Roman"/>
              </a:rPr>
              <a:t>The project aims to enhance security in gated communities by developing a deep learning-based system to monitor vehicle movement. Traditional manual surveillance methods can be inefficient and error-prone, making it difficult to ensure real-time monitoring and response. This system leverages Convolutional Neural Networks (CNNs) to detect, track, and </a:t>
            </a:r>
            <a:r>
              <a:rPr lang="en-IN" sz="1800" dirty="0" err="1">
                <a:latin typeface="Times New Roman"/>
                <a:ea typeface="Times New Roman"/>
                <a:cs typeface="Times New Roman"/>
                <a:sym typeface="Times New Roman"/>
              </a:rPr>
              <a:t>analyze</a:t>
            </a:r>
            <a:r>
              <a:rPr lang="en-IN" sz="1800" dirty="0">
                <a:latin typeface="Times New Roman"/>
                <a:ea typeface="Times New Roman"/>
                <a:cs typeface="Times New Roman"/>
                <a:sym typeface="Times New Roman"/>
              </a:rPr>
              <a:t> vehicles at entry and exit points, as well as within the community. Tools like TensorFlow and OpenCV are used for model training and image processing. By automating vehicle monitoring, the system improves accuracy, reduces human error, and strengthens the overall security framework, contributing to a safer residential environment.</a:t>
            </a: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19700" y="1025013"/>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sp>
        <p:nvSpPr>
          <p:cNvPr id="123" name="Google Shape;123;p18"/>
          <p:cNvSpPr txBox="1">
            <a:spLocks noGrp="1"/>
          </p:cNvSpPr>
          <p:nvPr>
            <p:ph type="body" idx="1"/>
          </p:nvPr>
        </p:nvSpPr>
        <p:spPr>
          <a:xfrm>
            <a:off x="419700" y="2288457"/>
            <a:ext cx="11352600" cy="3138948"/>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0"/>
              </a:spcAft>
              <a:buNone/>
            </a:pPr>
            <a:r>
              <a:rPr lang="en-IN" sz="1800" dirty="0">
                <a:latin typeface="Times New Roman"/>
                <a:ea typeface="Times New Roman"/>
                <a:cs typeface="Times New Roman"/>
                <a:sym typeface="Times New Roman"/>
              </a:rPr>
              <a:t>In gated communities, ensuring the security of residents is challenging due to the limitations of traditional surveillance methods, which rely heavily on manual monitoring. These methods are often inefficient, prone to human error, and incapable of providing real-time detection of suspicious vehicle activities. The lack of automated, accurate monitoring increases the risk of unauthorized access and delays in responding to potential security threats. There is a need for an advanced system that can continuously and reliably monitor vehicle movement, identify anomalies, and assist in maintaining a secure environment without overburdening human resources.</a:t>
            </a:r>
            <a:endParaRPr sz="18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609600" y="533400"/>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Objective</a:t>
            </a:r>
            <a:endParaRPr sz="3200" b="1" dirty="0">
              <a:latin typeface="Times New Roman"/>
              <a:ea typeface="Times New Roman"/>
              <a:cs typeface="Times New Roman"/>
              <a:sym typeface="Times New Roman"/>
            </a:endParaRPr>
          </a:p>
        </p:txBody>
      </p:sp>
      <p:sp>
        <p:nvSpPr>
          <p:cNvPr id="129" name="Google Shape;129;p19"/>
          <p:cNvSpPr txBox="1">
            <a:spLocks noGrp="1"/>
          </p:cNvSpPr>
          <p:nvPr>
            <p:ph type="body" idx="1"/>
          </p:nvPr>
        </p:nvSpPr>
        <p:spPr>
          <a:xfrm>
            <a:off x="426900" y="1378999"/>
            <a:ext cx="11338200" cy="4304045"/>
          </a:xfrm>
          <a:prstGeom prst="rect">
            <a:avLst/>
          </a:prstGeom>
        </p:spPr>
        <p:txBody>
          <a:bodyPr spcFirstLastPara="1" wrap="square" lIns="91425" tIns="45700" rIns="91425" bIns="45700" anchor="t" anchorCtr="0">
            <a:noAutofit/>
          </a:bodyPr>
          <a:lstStyle/>
          <a:p>
            <a:pPr marL="0" lvl="0" indent="0" algn="just" rtl="0">
              <a:lnSpc>
                <a:spcPct val="140000"/>
              </a:lnSpc>
              <a:spcBef>
                <a:spcPts val="360"/>
              </a:spcBef>
              <a:spcAft>
                <a:spcPts val="0"/>
              </a:spcAft>
              <a:buSzPts val="1018"/>
              <a:buNone/>
            </a:pPr>
            <a:r>
              <a:rPr lang="en-IN" sz="1800" b="1" dirty="0">
                <a:latin typeface="Times New Roman"/>
                <a:ea typeface="Times New Roman"/>
                <a:cs typeface="Times New Roman"/>
                <a:sym typeface="Times New Roman"/>
              </a:rPr>
              <a:t>1. Develop an Automated Monitoring System:</a:t>
            </a:r>
            <a:r>
              <a:rPr lang="en-IN" sz="1800" dirty="0">
                <a:latin typeface="Times New Roman"/>
                <a:ea typeface="Times New Roman"/>
                <a:cs typeface="Times New Roman"/>
                <a:sym typeface="Times New Roman"/>
              </a:rPr>
              <a:t> Create a deep learning-based system to automatically detect, track, and  </a:t>
            </a:r>
            <a:r>
              <a:rPr lang="en-IN" sz="1800" dirty="0" err="1">
                <a:latin typeface="Times New Roman"/>
                <a:ea typeface="Times New Roman"/>
                <a:cs typeface="Times New Roman"/>
                <a:sym typeface="Times New Roman"/>
              </a:rPr>
              <a:t>analyze</a:t>
            </a:r>
            <a:r>
              <a:rPr lang="en-IN" sz="1800" dirty="0">
                <a:latin typeface="Times New Roman"/>
                <a:ea typeface="Times New Roman"/>
                <a:cs typeface="Times New Roman"/>
                <a:sym typeface="Times New Roman"/>
              </a:rPr>
              <a:t> vehicle movement within a gated community.</a:t>
            </a:r>
            <a:endParaRPr sz="1800" dirty="0">
              <a:latin typeface="Times New Roman"/>
              <a:ea typeface="Times New Roman"/>
              <a:cs typeface="Times New Roman"/>
              <a:sym typeface="Times New Roman"/>
            </a:endParaRPr>
          </a:p>
          <a:p>
            <a:pPr marL="0" lvl="0" indent="0" algn="just" rtl="0">
              <a:lnSpc>
                <a:spcPct val="14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140000"/>
              </a:lnSpc>
              <a:spcBef>
                <a:spcPts val="360"/>
              </a:spcBef>
              <a:spcAft>
                <a:spcPts val="0"/>
              </a:spcAft>
              <a:buSzPts val="1018"/>
              <a:buNone/>
            </a:pPr>
            <a:r>
              <a:rPr lang="en-IN" sz="1800" b="1" dirty="0">
                <a:latin typeface="Times New Roman"/>
                <a:ea typeface="Times New Roman"/>
                <a:cs typeface="Times New Roman"/>
                <a:sym typeface="Times New Roman"/>
              </a:rPr>
              <a:t>2. Enhance Security and Accuracy:</a:t>
            </a:r>
            <a:r>
              <a:rPr lang="en-IN" sz="1800" dirty="0">
                <a:latin typeface="Times New Roman"/>
                <a:ea typeface="Times New Roman"/>
                <a:cs typeface="Times New Roman"/>
                <a:sym typeface="Times New Roman"/>
              </a:rPr>
              <a:t> Utilize Convolutional Neural Networks (CNNs) and advanced image processing tools to improve the accuracy of vehicle identification and anomaly detection, reducing reliance on manual surveillance.</a:t>
            </a:r>
            <a:endParaRPr sz="1800" dirty="0">
              <a:latin typeface="Times New Roman"/>
              <a:ea typeface="Times New Roman"/>
              <a:cs typeface="Times New Roman"/>
              <a:sym typeface="Times New Roman"/>
            </a:endParaRPr>
          </a:p>
          <a:p>
            <a:pPr marL="0" lvl="0" indent="0" algn="just" rtl="0">
              <a:lnSpc>
                <a:spcPct val="14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140000"/>
              </a:lnSpc>
              <a:spcBef>
                <a:spcPts val="360"/>
              </a:spcBef>
              <a:spcAft>
                <a:spcPts val="0"/>
              </a:spcAft>
              <a:buSzPts val="1018"/>
              <a:buNone/>
            </a:pPr>
            <a:r>
              <a:rPr lang="en-IN" sz="1800" b="1" dirty="0">
                <a:latin typeface="Times New Roman"/>
                <a:ea typeface="Times New Roman"/>
                <a:cs typeface="Times New Roman"/>
                <a:sym typeface="Times New Roman"/>
              </a:rPr>
              <a:t>3. Enable Real-Time Response:</a:t>
            </a:r>
            <a:r>
              <a:rPr lang="en-IN" sz="1800" dirty="0">
                <a:latin typeface="Times New Roman"/>
                <a:ea typeface="Times New Roman"/>
                <a:cs typeface="Times New Roman"/>
                <a:sym typeface="Times New Roman"/>
              </a:rPr>
              <a:t> Implement a system that provides real-time alerts for suspicious vehicle activities, allowing for quicker and more effective responses to potential security threats.</a:t>
            </a:r>
            <a:endParaRPr sz="1800" dirty="0">
              <a:latin typeface="Times New Roman"/>
              <a:ea typeface="Times New Roman"/>
              <a:cs typeface="Times New Roman"/>
              <a:sym typeface="Times New Roman"/>
            </a:endParaRPr>
          </a:p>
          <a:p>
            <a:pPr marL="0" lvl="0" indent="0" algn="just" rtl="0">
              <a:lnSpc>
                <a:spcPct val="90000"/>
              </a:lnSpc>
              <a:spcBef>
                <a:spcPts val="360"/>
              </a:spcBef>
              <a:spcAft>
                <a:spcPts val="0"/>
              </a:spcAft>
              <a:buSzPts val="1018"/>
              <a:buNone/>
            </a:pPr>
            <a:endParaRPr sz="18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609600" y="533400"/>
            <a:ext cx="10972800" cy="99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Methodology</a:t>
            </a:r>
            <a:endParaRPr sz="3200" b="1" dirty="0">
              <a:latin typeface="Times New Roman"/>
              <a:ea typeface="Times New Roman"/>
              <a:cs typeface="Times New Roman"/>
              <a:sym typeface="Times New Roman"/>
            </a:endParaRPr>
          </a:p>
        </p:txBody>
      </p:sp>
      <p:sp>
        <p:nvSpPr>
          <p:cNvPr id="135" name="Google Shape;135;p20"/>
          <p:cNvSpPr txBox="1">
            <a:spLocks noGrp="1"/>
          </p:cNvSpPr>
          <p:nvPr>
            <p:ph type="body" idx="1"/>
          </p:nvPr>
        </p:nvSpPr>
        <p:spPr>
          <a:xfrm>
            <a:off x="205875" y="1426699"/>
            <a:ext cx="11816700" cy="4561145"/>
          </a:xfrm>
          <a:prstGeom prst="rect">
            <a:avLst/>
          </a:prstGeom>
        </p:spPr>
        <p:txBody>
          <a:bodyPr spcFirstLastPara="1" wrap="square" lIns="91425" tIns="45700" rIns="91425" bIns="45700" anchor="t" anchorCtr="0">
            <a:normAutofit lnSpcReduction="10000"/>
          </a:bodyPr>
          <a:lstStyle/>
          <a:p>
            <a:pPr marL="342900" lvl="0" indent="-342900" algn="just" rtl="0">
              <a:lnSpc>
                <a:spcPct val="100000"/>
              </a:lnSpc>
              <a:spcBef>
                <a:spcPts val="360"/>
              </a:spcBef>
              <a:spcAft>
                <a:spcPts val="0"/>
              </a:spcAft>
              <a:buFont typeface="+mj-lt"/>
              <a:buAutoNum type="arabicPeriod"/>
            </a:pPr>
            <a:r>
              <a:rPr lang="en-IN" sz="1800" b="1" dirty="0">
                <a:latin typeface="Times New Roman" panose="02020603050405020304" pitchFamily="18" charset="0"/>
                <a:ea typeface="Times New Roman"/>
                <a:cs typeface="Times New Roman" panose="02020603050405020304" pitchFamily="18" charset="0"/>
                <a:sym typeface="Times New Roman"/>
              </a:rPr>
              <a:t>Data Collection and Preparation:</a:t>
            </a:r>
          </a:p>
          <a:p>
            <a:pPr marL="342900" lvl="0" indent="-342900" algn="just" rtl="0">
              <a:lnSpc>
                <a:spcPct val="100000"/>
              </a:lnSpc>
              <a:spcBef>
                <a:spcPts val="360"/>
              </a:spcBef>
              <a:spcAft>
                <a:spcPts val="0"/>
              </a:spcAft>
              <a:buAutoNum type="arabicPeriod"/>
            </a:pPr>
            <a:endParaRPr sz="18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   </a:t>
            </a:r>
            <a:r>
              <a:rPr lang="en-IN" sz="1800" b="1" dirty="0">
                <a:latin typeface="Times New Roman" panose="02020603050405020304" pitchFamily="18" charset="0"/>
                <a:ea typeface="Times New Roman"/>
                <a:cs typeface="Times New Roman" panose="02020603050405020304" pitchFamily="18" charset="0"/>
                <a:sym typeface="Times New Roman"/>
              </a:rPr>
              <a:t>- Gather Data:</a:t>
            </a:r>
            <a:r>
              <a:rPr lang="en-IN" sz="1800" dirty="0">
                <a:latin typeface="Times New Roman" panose="02020603050405020304" pitchFamily="18" charset="0"/>
                <a:ea typeface="Times New Roman"/>
                <a:cs typeface="Times New Roman" panose="02020603050405020304" pitchFamily="18" charset="0"/>
                <a:sym typeface="Times New Roman"/>
              </a:rPr>
              <a:t> Collect video footage and images of vehicles in various conditions (e.g., different angles, lighting, and weather conditions) within the gated community.</a:t>
            </a:r>
          </a:p>
          <a:p>
            <a:pPr marL="0" lvl="0" indent="0" algn="just" rtl="0">
              <a:lnSpc>
                <a:spcPct val="100000"/>
              </a:lnSpc>
              <a:spcBef>
                <a:spcPts val="36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   </a:t>
            </a:r>
            <a:r>
              <a:rPr lang="en-IN" sz="1800" b="1" dirty="0">
                <a:latin typeface="Times New Roman" panose="02020603050405020304" pitchFamily="18" charset="0"/>
                <a:ea typeface="Times New Roman"/>
                <a:cs typeface="Times New Roman" panose="02020603050405020304" pitchFamily="18" charset="0"/>
                <a:sym typeface="Times New Roman"/>
              </a:rPr>
              <a:t>- Label Data:</a:t>
            </a:r>
            <a:r>
              <a:rPr lang="en-IN" sz="1800" dirty="0">
                <a:latin typeface="Times New Roman" panose="02020603050405020304" pitchFamily="18" charset="0"/>
                <a:ea typeface="Times New Roman"/>
                <a:cs typeface="Times New Roman" panose="02020603050405020304" pitchFamily="18" charset="0"/>
                <a:sym typeface="Times New Roman"/>
              </a:rPr>
              <a:t> Annotate the collected data with relevant information, such as vehicle type, license plate number, and movement patterns, to create a training dataset.</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r>
              <a:rPr lang="en-IN" sz="1800" b="1" dirty="0">
                <a:latin typeface="Times New Roman" panose="02020603050405020304" pitchFamily="18" charset="0"/>
                <a:ea typeface="Times New Roman"/>
                <a:cs typeface="Times New Roman" panose="02020603050405020304" pitchFamily="18" charset="0"/>
                <a:sym typeface="Times New Roman"/>
              </a:rPr>
              <a:t>2. Model Development:</a:t>
            </a:r>
          </a:p>
          <a:p>
            <a:pPr marL="0" lvl="0" indent="0" algn="just" rtl="0">
              <a:lnSpc>
                <a:spcPct val="100000"/>
              </a:lnSpc>
              <a:spcBef>
                <a:spcPts val="360"/>
              </a:spcBef>
              <a:spcAft>
                <a:spcPts val="0"/>
              </a:spcAft>
              <a:buNone/>
            </a:pPr>
            <a:endParaRPr sz="18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   </a:t>
            </a:r>
            <a:r>
              <a:rPr lang="en-IN" sz="1800" b="1" dirty="0">
                <a:latin typeface="Times New Roman" panose="02020603050405020304" pitchFamily="18" charset="0"/>
                <a:ea typeface="Times New Roman"/>
                <a:cs typeface="Times New Roman" panose="02020603050405020304" pitchFamily="18" charset="0"/>
                <a:sym typeface="Times New Roman"/>
              </a:rPr>
              <a:t>- Select Algorithms:</a:t>
            </a:r>
            <a:r>
              <a:rPr lang="en-IN" sz="1800" dirty="0">
                <a:latin typeface="Times New Roman" panose="02020603050405020304" pitchFamily="18" charset="0"/>
                <a:ea typeface="Times New Roman"/>
                <a:cs typeface="Times New Roman" panose="02020603050405020304" pitchFamily="18" charset="0"/>
                <a:sym typeface="Times New Roman"/>
              </a:rPr>
              <a:t> Utilize Convolutional Neural Networks (CNNs) for object detection and tracking. Choose appropriate architectures (e.g., YOLO, Faster R-CNN) based on accuracy and performance requirements.</a:t>
            </a:r>
          </a:p>
          <a:p>
            <a:pPr marL="0" lvl="0" indent="0" algn="just" rtl="0">
              <a:lnSpc>
                <a:spcPct val="100000"/>
              </a:lnSpc>
              <a:spcBef>
                <a:spcPts val="36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  </a:t>
            </a:r>
            <a:r>
              <a:rPr lang="en-IN" sz="1800" b="1" dirty="0">
                <a:latin typeface="Times New Roman" panose="02020603050405020304" pitchFamily="18" charset="0"/>
                <a:ea typeface="Times New Roman"/>
                <a:cs typeface="Times New Roman" panose="02020603050405020304" pitchFamily="18" charset="0"/>
                <a:sym typeface="Times New Roman"/>
              </a:rPr>
              <a:t>- Train Model: </a:t>
            </a:r>
            <a:r>
              <a:rPr lang="en-IN" sz="1800" dirty="0">
                <a:latin typeface="Times New Roman" panose="02020603050405020304" pitchFamily="18" charset="0"/>
                <a:ea typeface="Times New Roman"/>
                <a:cs typeface="Times New Roman" panose="02020603050405020304" pitchFamily="18" charset="0"/>
                <a:sym typeface="Times New Roman"/>
              </a:rPr>
              <a:t>Train the CNN using the </a:t>
            </a:r>
            <a:r>
              <a:rPr lang="en-IN" sz="1800" dirty="0" err="1">
                <a:latin typeface="Times New Roman" panose="02020603050405020304" pitchFamily="18" charset="0"/>
                <a:ea typeface="Times New Roman"/>
                <a:cs typeface="Times New Roman" panose="02020603050405020304" pitchFamily="18" charset="0"/>
                <a:sym typeface="Times New Roman"/>
              </a:rPr>
              <a:t>labeled</a:t>
            </a:r>
            <a:r>
              <a:rPr lang="en-IN" sz="1800" dirty="0">
                <a:latin typeface="Times New Roman" panose="02020603050405020304" pitchFamily="18" charset="0"/>
                <a:ea typeface="Times New Roman"/>
                <a:cs typeface="Times New Roman" panose="02020603050405020304" pitchFamily="18" charset="0"/>
                <a:sym typeface="Times New Roman"/>
              </a:rPr>
              <a:t> dataset to recognize and track vehicles. Adjust hyperparameters and fine-tune the model to improve performance.</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360"/>
              </a:spcBef>
              <a:spcAft>
                <a:spcPts val="0"/>
              </a:spcAft>
              <a:buNone/>
            </a:pPr>
            <a:endParaRPr sz="1800" dirty="0">
              <a:latin typeface="Times New Roman" panose="02020603050405020304" pitchFamily="18" charset="0"/>
              <a:cs typeface="Times New Roman" panose="02020603050405020304" pitchFamily="18" charset="0"/>
            </a:endParaRPr>
          </a:p>
          <a:p>
            <a:pPr marL="0" lvl="0" indent="0" algn="l" rtl="0">
              <a:spcBef>
                <a:spcPts val="360"/>
              </a:spcBef>
              <a:spcAft>
                <a:spcPts val="0"/>
              </a:spcAft>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body" idx="1"/>
          </p:nvPr>
        </p:nvSpPr>
        <p:spPr>
          <a:xfrm>
            <a:off x="278375" y="716250"/>
            <a:ext cx="11715300" cy="6002400"/>
          </a:xfrm>
          <a:prstGeom prst="rect">
            <a:avLst/>
          </a:prstGeom>
        </p:spPr>
        <p:txBody>
          <a:bodyPr spcFirstLastPara="1" wrap="square" lIns="91425" tIns="45700" rIns="91425" bIns="45700" anchor="t" anchorCtr="0">
            <a:noAutofit/>
          </a:bodyPr>
          <a:lstStyle/>
          <a:p>
            <a:pPr marL="0" lvl="0" indent="0" algn="just" rtl="0">
              <a:lnSpc>
                <a:spcPct val="80000"/>
              </a:lnSpc>
              <a:spcBef>
                <a:spcPts val="360"/>
              </a:spcBef>
              <a:spcAft>
                <a:spcPts val="0"/>
              </a:spcAft>
              <a:buSzPts val="1018"/>
              <a:buNone/>
            </a:pPr>
            <a:r>
              <a:rPr lang="en-IN" sz="1800" b="1" dirty="0">
                <a:latin typeface="Times New Roman"/>
                <a:ea typeface="Times New Roman"/>
                <a:cs typeface="Times New Roman"/>
                <a:sym typeface="Times New Roman"/>
              </a:rPr>
              <a:t>3. Integration and Implementation:</a:t>
            </a:r>
          </a:p>
          <a:p>
            <a:pPr marL="0" lvl="0" indent="0" algn="just" rtl="0">
              <a:lnSpc>
                <a:spcPct val="80000"/>
              </a:lnSpc>
              <a:spcBef>
                <a:spcPts val="360"/>
              </a:spcBef>
              <a:spcAft>
                <a:spcPts val="0"/>
              </a:spcAft>
              <a:buSzPts val="1018"/>
              <a:buNone/>
            </a:pPr>
            <a:endParaRPr sz="1800" b="1"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 Develop System:</a:t>
            </a:r>
            <a:r>
              <a:rPr lang="en-IN" sz="1800" dirty="0">
                <a:latin typeface="Times New Roman"/>
                <a:ea typeface="Times New Roman"/>
                <a:cs typeface="Times New Roman"/>
                <a:sym typeface="Times New Roman"/>
              </a:rPr>
              <a:t> Implement the trained model using frameworks like TensorFlow for model deployment and OpenCV for real-time video processing.</a:t>
            </a:r>
          </a:p>
          <a:p>
            <a:pPr marL="0" lvl="0" indent="0" algn="just" rtl="0">
              <a:lnSpc>
                <a:spcPct val="8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 Integrate with Surveillance Systems:</a:t>
            </a:r>
            <a:r>
              <a:rPr lang="en-IN" sz="1800" dirty="0">
                <a:latin typeface="Times New Roman"/>
                <a:ea typeface="Times New Roman"/>
                <a:cs typeface="Times New Roman"/>
                <a:sym typeface="Times New Roman"/>
              </a:rPr>
              <a:t> Connect the model to existing security cameras and infrastructure within the community for seamless operation.</a:t>
            </a: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b="1" dirty="0">
                <a:latin typeface="Times New Roman"/>
                <a:ea typeface="Times New Roman"/>
                <a:cs typeface="Times New Roman"/>
                <a:sym typeface="Times New Roman"/>
              </a:rPr>
              <a:t>4. Testing and Evaluation:</a:t>
            </a:r>
          </a:p>
          <a:p>
            <a:pPr marL="0" lvl="0" indent="0" algn="just" rtl="0">
              <a:lnSpc>
                <a:spcPct val="80000"/>
              </a:lnSpc>
              <a:spcBef>
                <a:spcPts val="360"/>
              </a:spcBef>
              <a:spcAft>
                <a:spcPts val="0"/>
              </a:spcAft>
              <a:buSzPts val="1018"/>
              <a:buNone/>
            </a:pPr>
            <a:endParaRPr sz="1800" b="1"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 - Evaluate Performance:</a:t>
            </a:r>
            <a:r>
              <a:rPr lang="en-IN" sz="1800" dirty="0">
                <a:latin typeface="Times New Roman"/>
                <a:ea typeface="Times New Roman"/>
                <a:cs typeface="Times New Roman"/>
                <a:sym typeface="Times New Roman"/>
              </a:rPr>
              <a:t> Test the system's accuracy, reliability, and responsiveness in real-world scenarios. Assess its ability to detect and track vehicles and generate alerts for suspicious activities.</a:t>
            </a:r>
          </a:p>
          <a:p>
            <a:pPr marL="0" lvl="0" indent="0" algn="just" rtl="0">
              <a:lnSpc>
                <a:spcPct val="8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 Refine System: </a:t>
            </a:r>
            <a:r>
              <a:rPr lang="en-IN" sz="1800" dirty="0">
                <a:latin typeface="Times New Roman"/>
                <a:ea typeface="Times New Roman"/>
                <a:cs typeface="Times New Roman"/>
                <a:sym typeface="Times New Roman"/>
              </a:rPr>
              <a:t>Based on test results, make necessary adjustments to improve detection accuracy, reduce false positives, and enhance overall system performance.</a:t>
            </a: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b="1" dirty="0">
                <a:latin typeface="Times New Roman"/>
                <a:ea typeface="Times New Roman"/>
                <a:cs typeface="Times New Roman"/>
                <a:sym typeface="Times New Roman"/>
              </a:rPr>
              <a:t>5. Deployment and Monitoring:</a:t>
            </a:r>
          </a:p>
          <a:p>
            <a:pPr marL="0" lvl="0" indent="0" algn="just" rtl="0">
              <a:lnSpc>
                <a:spcPct val="80000"/>
              </a:lnSpc>
              <a:spcBef>
                <a:spcPts val="360"/>
              </a:spcBef>
              <a:spcAft>
                <a:spcPts val="0"/>
              </a:spcAft>
              <a:buSzPts val="1018"/>
              <a:buNone/>
            </a:pPr>
            <a:endParaRPr sz="1800" b="1"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 Deploy System:</a:t>
            </a:r>
            <a:r>
              <a:rPr lang="en-IN" sz="1800" dirty="0">
                <a:latin typeface="Times New Roman"/>
                <a:ea typeface="Times New Roman"/>
                <a:cs typeface="Times New Roman"/>
                <a:sym typeface="Times New Roman"/>
              </a:rPr>
              <a:t> Roll out the system across the gated community and ensure integration with existing security operations.</a:t>
            </a:r>
          </a:p>
          <a:p>
            <a:pPr marL="0" lvl="0" indent="0" algn="just" rtl="0">
              <a:lnSpc>
                <a:spcPct val="80000"/>
              </a:lnSpc>
              <a:spcBef>
                <a:spcPts val="360"/>
              </a:spcBef>
              <a:spcAft>
                <a:spcPts val="0"/>
              </a:spcAft>
              <a:buSzPts val="1018"/>
              <a:buNone/>
            </a:pPr>
            <a:endParaRPr sz="1800"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018"/>
              <a:buNone/>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 - Monitor and Maintain:</a:t>
            </a:r>
            <a:r>
              <a:rPr lang="en-IN" sz="1800" dirty="0">
                <a:latin typeface="Times New Roman"/>
                <a:ea typeface="Times New Roman"/>
                <a:cs typeface="Times New Roman"/>
                <a:sym typeface="Times New Roman"/>
              </a:rPr>
              <a:t> Continuously monitor system performance and update the model as needed to adapt to changing conditions and improve effectiveness.</a:t>
            </a:r>
            <a:endParaRPr sz="1800" dirty="0">
              <a:latin typeface="Times New Roman"/>
              <a:ea typeface="Times New Roman"/>
              <a:cs typeface="Times New Roman"/>
              <a:sym typeface="Times New Roman"/>
            </a:endParaRPr>
          </a:p>
          <a:p>
            <a:pPr marL="0" lvl="0" indent="0" algn="l" rtl="0">
              <a:lnSpc>
                <a:spcPct val="80000"/>
              </a:lnSpc>
              <a:spcBef>
                <a:spcPts val="360"/>
              </a:spcBef>
              <a:spcAft>
                <a:spcPts val="0"/>
              </a:spcAft>
              <a:buSzPts val="1018"/>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8361E-E751-A601-9EF1-3572ED823349}"/>
              </a:ext>
            </a:extLst>
          </p:cNvPr>
          <p:cNvSpPr txBox="1"/>
          <p:nvPr/>
        </p:nvSpPr>
        <p:spPr>
          <a:xfrm>
            <a:off x="373626" y="329380"/>
            <a:ext cx="11061290" cy="655564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from track import *</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tempfile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cv2</a:t>
            </a:r>
          </a:p>
          <a:p>
            <a:r>
              <a:rPr lang="en-IN" dirty="0">
                <a:latin typeface="Times New Roman" panose="02020603050405020304" pitchFamily="18" charset="0"/>
                <a:cs typeface="Times New Roman" panose="02020603050405020304" pitchFamily="18" charset="0"/>
              </a:rPr>
              <a:t>import torch</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st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os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display_footer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footer_text</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&lt;div style="background-</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:#F5F5DC; padding: 10px; border-radius: 5px;"&gt;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&gt;&lt;h2&gt;Vehicle Monitoring System in Community&lt;/h2&gt;&lt;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&lt;h3&gt;Done By:&lt;/h3&gt;&lt;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&gt;&lt;h3&gt;</a:t>
            </a:r>
            <a:r>
              <a:rPr lang="en-IN" dirty="0" err="1">
                <a:latin typeface="Times New Roman" panose="02020603050405020304" pitchFamily="18" charset="0"/>
                <a:cs typeface="Times New Roman" panose="02020603050405020304" pitchFamily="18" charset="0"/>
              </a:rPr>
              <a:t>Azeed.Sk</a:t>
            </a:r>
            <a:r>
              <a:rPr lang="en-IN" dirty="0">
                <a:latin typeface="Times New Roman" panose="02020603050405020304" pitchFamily="18" charset="0"/>
                <a:cs typeface="Times New Roman" panose="02020603050405020304" pitchFamily="18" charset="0"/>
              </a:rPr>
              <a:t>&lt;/h3&gt; &lt;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&lt;h3&gt;</a:t>
            </a:r>
            <a:r>
              <a:rPr lang="en-IN" dirty="0" err="1">
                <a:latin typeface="Times New Roman" panose="02020603050405020304" pitchFamily="18" charset="0"/>
                <a:cs typeface="Times New Roman" panose="02020603050405020304" pitchFamily="18" charset="0"/>
              </a:rPr>
              <a:t>Anusha.B</a:t>
            </a:r>
            <a:r>
              <a:rPr lang="en-IN" dirty="0">
                <a:latin typeface="Times New Roman" panose="02020603050405020304" pitchFamily="18" charset="0"/>
                <a:cs typeface="Times New Roman" panose="02020603050405020304" pitchFamily="18" charset="0"/>
              </a:rPr>
              <a:t> &lt;/h3&gt;&lt;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&lt;h3&gt;</a:t>
            </a:r>
            <a:r>
              <a:rPr lang="en-IN" dirty="0" err="1">
                <a:latin typeface="Times New Roman" panose="02020603050405020304" pitchFamily="18" charset="0"/>
                <a:cs typeface="Times New Roman" panose="02020603050405020304" pitchFamily="18" charset="0"/>
              </a:rPr>
              <a:t>Arbaz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Ali.Mohammad</a:t>
            </a:r>
            <a:r>
              <a:rPr lang="en-IN" dirty="0">
                <a:latin typeface="Times New Roman" panose="02020603050405020304" pitchFamily="18" charset="0"/>
                <a:cs typeface="Times New Roman" panose="02020603050405020304" pitchFamily="18" charset="0"/>
              </a:rPr>
              <a:t> &lt;/h3&gt;&lt;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&lt;h3&gt;</a:t>
            </a:r>
            <a:r>
              <a:rPr lang="en-IN" dirty="0" err="1">
                <a:latin typeface="Times New Roman" panose="02020603050405020304" pitchFamily="18" charset="0"/>
                <a:cs typeface="Times New Roman" panose="02020603050405020304" pitchFamily="18" charset="0"/>
              </a:rPr>
              <a:t>Ashwanth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Reddy.S</a:t>
            </a:r>
            <a:r>
              <a:rPr lang="en-IN" dirty="0">
                <a:latin typeface="Times New Roman" panose="02020603050405020304" pitchFamily="18" charset="0"/>
                <a:cs typeface="Times New Roman" panose="02020603050405020304" pitchFamily="18" charset="0"/>
              </a:rPr>
              <a:t>&lt;/h3&gt; &lt;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&lt;h3&gt;Guided By: </a:t>
            </a:r>
            <a:r>
              <a:rPr lang="en-IN" dirty="0" err="1">
                <a:latin typeface="Times New Roman" panose="02020603050405020304" pitchFamily="18" charset="0"/>
                <a:cs typeface="Times New Roman" panose="02020603050405020304" pitchFamily="18" charset="0"/>
              </a:rPr>
              <a:t>DR.Ramababu.P</a:t>
            </a:r>
            <a:r>
              <a:rPr lang="en-IN" dirty="0">
                <a:latin typeface="Times New Roman" panose="02020603050405020304" pitchFamily="18" charset="0"/>
                <a:cs typeface="Times New Roman" panose="02020603050405020304" pitchFamily="18" charset="0"/>
              </a:rPr>
              <a:t> Prof. </a:t>
            </a:r>
            <a:r>
              <a:rPr lang="en-IN" dirty="0" err="1">
                <a:latin typeface="Times New Roman" panose="02020603050405020304" pitchFamily="18" charset="0"/>
                <a:cs typeface="Times New Roman" panose="02020603050405020304" pitchFamily="18" charset="0"/>
              </a:rPr>
              <a:t>Mruh</a:t>
            </a:r>
            <a:r>
              <a:rPr lang="en-IN" dirty="0">
                <a:latin typeface="Times New Roman" panose="02020603050405020304" pitchFamily="18" charset="0"/>
                <a:cs typeface="Times New Roman" panose="02020603050405020304" pitchFamily="18" charset="0"/>
              </a:rPr>
              <a:t> &lt;/h3&gt;&lt;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&lt;h3&gt;All Copyrights @ Reserved 2024&lt;/h3&gt;&lt;/</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&lt;/div&gt;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("&lt;hr&gt;",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(f'&lt;p style="text-align: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black;"&gt;{</a:t>
            </a:r>
            <a:r>
              <a:rPr lang="en-IN" dirty="0" err="1">
                <a:latin typeface="Times New Roman" panose="02020603050405020304" pitchFamily="18" charset="0"/>
                <a:cs typeface="Times New Roman" panose="02020603050405020304" pitchFamily="18" charset="0"/>
              </a:rPr>
              <a:t>footer_text</a:t>
            </a:r>
            <a:r>
              <a:rPr lang="en-IN" dirty="0">
                <a:latin typeface="Times New Roman" panose="02020603050405020304" pitchFamily="18" charset="0"/>
                <a:cs typeface="Times New Roman" panose="02020603050405020304" pitchFamily="18" charset="0"/>
              </a:rPr>
              <a:t>}&lt;/p&gt;',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__name__ == '__main__':</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st.title</a:t>
            </a:r>
            <a:r>
              <a:rPr lang="en-IN" dirty="0">
                <a:latin typeface="Times New Roman" panose="02020603050405020304" pitchFamily="18" charset="0"/>
                <a:cs typeface="Times New Roman" panose="02020603050405020304" pitchFamily="18" charset="0"/>
              </a:rPr>
              <a:t>('vehicle monitoring system in a gated community')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st.markdown</a:t>
            </a:r>
            <a:r>
              <a:rPr lang="en-IN" dirty="0">
                <a:latin typeface="Times New Roman" panose="02020603050405020304" pitchFamily="18" charset="0"/>
                <a:cs typeface="Times New Roman" panose="02020603050405020304" pitchFamily="18" charset="0"/>
              </a:rPr>
              <a:t>('&lt;h3 style="</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red"&gt; with Yolov5 and Deep Learning &lt;/h3', </a:t>
            </a:r>
            <a:r>
              <a:rPr lang="en-IN" dirty="0" err="1">
                <a:latin typeface="Times New Roman" panose="02020603050405020304" pitchFamily="18" charset="0"/>
                <a:cs typeface="Times New Roman" panose="02020603050405020304" pitchFamily="18" charset="0"/>
              </a:rPr>
              <a:t>unsafe_allow_html</a:t>
            </a:r>
            <a:r>
              <a:rPr lang="en-IN" dirty="0">
                <a:latin typeface="Times New Roman" panose="02020603050405020304" pitchFamily="18" charset="0"/>
                <a:cs typeface="Times New Roman" panose="02020603050405020304" pitchFamily="18" charset="0"/>
              </a:rPr>
              <a:t>=True)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 upload video</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video_file_buffer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st.sidebar.file_uploader</a:t>
            </a:r>
            <a:r>
              <a:rPr lang="en-IN" dirty="0">
                <a:latin typeface="Times New Roman" panose="02020603050405020304" pitchFamily="18" charset="0"/>
                <a:cs typeface="Times New Roman" panose="02020603050405020304" pitchFamily="18" charset="0"/>
              </a:rPr>
              <a:t>("Upload a video", type=['mp4', 'mov', '</a:t>
            </a:r>
            <a:r>
              <a:rPr lang="en-IN" dirty="0" err="1">
                <a:latin typeface="Times New Roman" panose="02020603050405020304" pitchFamily="18" charset="0"/>
                <a:cs typeface="Times New Roman" panose="02020603050405020304" pitchFamily="18" charset="0"/>
              </a:rPr>
              <a:t>avi</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08483"/>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2200</Words>
  <Application>Microsoft Office PowerPoint</Application>
  <PresentationFormat>Widescreen</PresentationFormat>
  <Paragraphs>170</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Algerian</vt:lpstr>
      <vt:lpstr>Arial</vt:lpstr>
      <vt:lpstr>Times New Roman</vt:lpstr>
      <vt:lpstr>Clarity</vt:lpstr>
      <vt:lpstr>PowerPoint Presentation</vt:lpstr>
      <vt:lpstr>Title Explanation</vt:lpstr>
      <vt:lpstr>Abstract</vt:lpstr>
      <vt:lpstr>Introduction</vt:lpstr>
      <vt:lpstr>Problem Statement</vt:lpstr>
      <vt:lpstr>Objective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Azeed Shaik</cp:lastModifiedBy>
  <cp:revision>7</cp:revision>
  <dcterms:modified xsi:type="dcterms:W3CDTF">2024-11-10T16:01:10Z</dcterms:modified>
</cp:coreProperties>
</file>