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82" r:id="rId2"/>
    <p:sldId id="257" r:id="rId3"/>
    <p:sldId id="258" r:id="rId4"/>
    <p:sldId id="283" r:id="rId5"/>
    <p:sldId id="276" r:id="rId6"/>
    <p:sldId id="259" r:id="rId7"/>
    <p:sldId id="260" r:id="rId8"/>
    <p:sldId id="261" r:id="rId9"/>
    <p:sldId id="275" r:id="rId10"/>
    <p:sldId id="277" r:id="rId11"/>
    <p:sldId id="284" r:id="rId12"/>
    <p:sldId id="278" r:id="rId13"/>
    <p:sldId id="263" r:id="rId14"/>
    <p:sldId id="264" r:id="rId15"/>
    <p:sldId id="280" r:id="rId16"/>
    <p:sldId id="281"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64" d="100"/>
          <a:sy n="64" d="100"/>
        </p:scale>
        <p:origin x="65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B112C5-DE3C-4B0E-A648-684621858C91}"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7BCCF4D6-3CF7-4A07-90BE-A805690768EB}">
      <dgm:prSet phldrT="[Text]" custT="1"/>
      <dgm:spPr/>
      <dgm:t>
        <a:bodyPr/>
        <a:lstStyle/>
        <a:p>
          <a:r>
            <a:rPr lang="en-US" sz="1600" b="1" dirty="0" smtClean="0">
              <a:latin typeface="Times New Roman" panose="02020603050405020304" pitchFamily="18" charset="0"/>
              <a:cs typeface="Times New Roman" panose="02020603050405020304" pitchFamily="18" charset="0"/>
            </a:rPr>
            <a:t>Requirement Analysis and Design </a:t>
          </a:r>
          <a:endParaRPr lang="en-US" sz="1600" b="1" dirty="0">
            <a:latin typeface="Times New Roman" panose="02020603050405020304" pitchFamily="18" charset="0"/>
            <a:cs typeface="Times New Roman" panose="02020603050405020304" pitchFamily="18" charset="0"/>
          </a:endParaRPr>
        </a:p>
      </dgm:t>
    </dgm:pt>
    <dgm:pt modelId="{899CA189-ED37-4623-9EE6-BBB226D15B14}" type="parTrans" cxnId="{8E56375D-4D5B-486F-9866-9F368FD2017D}">
      <dgm:prSet/>
      <dgm:spPr/>
      <dgm:t>
        <a:bodyPr/>
        <a:lstStyle/>
        <a:p>
          <a:endParaRPr lang="en-US"/>
        </a:p>
      </dgm:t>
    </dgm:pt>
    <dgm:pt modelId="{0F9CF741-B64A-4D7C-BE72-A9259FC84A69}" type="sibTrans" cxnId="{8E56375D-4D5B-486F-9866-9F368FD2017D}">
      <dgm:prSet/>
      <dgm:spPr/>
      <dgm:t>
        <a:bodyPr/>
        <a:lstStyle/>
        <a:p>
          <a:endParaRPr lang="en-US"/>
        </a:p>
      </dgm:t>
    </dgm:pt>
    <dgm:pt modelId="{B4947195-9D0D-4787-AD08-E5863035B554}">
      <dgm:prSet phldrT="[Text]" custT="1"/>
      <dgm:spPr/>
      <dgm:t>
        <a:bodyPr/>
        <a:lstStyle/>
        <a:p>
          <a:r>
            <a:rPr lang="en-US" sz="1800" dirty="0" smtClean="0">
              <a:latin typeface="Times New Roman" panose="02020603050405020304" pitchFamily="18" charset="0"/>
              <a:cs typeface="Times New Roman" panose="02020603050405020304" pitchFamily="18" charset="0"/>
            </a:rPr>
            <a:t>Planning the methodology and tools to be used for completing this project.</a:t>
          </a:r>
          <a:endParaRPr lang="en-US" sz="1800" dirty="0">
            <a:latin typeface="Times New Roman" panose="02020603050405020304" pitchFamily="18" charset="0"/>
            <a:cs typeface="Times New Roman" panose="02020603050405020304" pitchFamily="18" charset="0"/>
          </a:endParaRPr>
        </a:p>
      </dgm:t>
    </dgm:pt>
    <dgm:pt modelId="{2524305F-D418-4209-8163-EEA9A1B4AC94}" type="parTrans" cxnId="{E6DEBFDA-7100-4BD3-9721-8E41D25114C9}">
      <dgm:prSet/>
      <dgm:spPr/>
      <dgm:t>
        <a:bodyPr/>
        <a:lstStyle/>
        <a:p>
          <a:endParaRPr lang="en-US"/>
        </a:p>
      </dgm:t>
    </dgm:pt>
    <dgm:pt modelId="{A9BBCF54-B028-4494-A49A-A6C34C7DB046}" type="sibTrans" cxnId="{E6DEBFDA-7100-4BD3-9721-8E41D25114C9}">
      <dgm:prSet/>
      <dgm:spPr/>
      <dgm:t>
        <a:bodyPr/>
        <a:lstStyle/>
        <a:p>
          <a:endParaRPr lang="en-US"/>
        </a:p>
      </dgm:t>
    </dgm:pt>
    <dgm:pt modelId="{6D8282F3-6820-4FC1-91B1-6746EA8953A7}">
      <dgm:prSet phldrT="[Text]" custT="1"/>
      <dgm:spPr/>
      <dgm:t>
        <a:bodyPr/>
        <a:lstStyle/>
        <a:p>
          <a:r>
            <a:rPr lang="en-US" sz="1800" dirty="0" smtClean="0">
              <a:latin typeface="Times New Roman" panose="02020603050405020304" pitchFamily="18" charset="0"/>
              <a:cs typeface="Times New Roman" panose="02020603050405020304" pitchFamily="18" charset="0"/>
            </a:rPr>
            <a:t>Designing the elements for the website and app based on the features that have been specified in the requirements</a:t>
          </a:r>
          <a:endParaRPr lang="en-US" sz="1800" dirty="0">
            <a:latin typeface="Times New Roman" panose="02020603050405020304" pitchFamily="18" charset="0"/>
            <a:cs typeface="Times New Roman" panose="02020603050405020304" pitchFamily="18" charset="0"/>
          </a:endParaRPr>
        </a:p>
      </dgm:t>
    </dgm:pt>
    <dgm:pt modelId="{B0604FA1-DEBF-4003-A98C-93BAF26C5A38}" type="parTrans" cxnId="{4FA73822-1407-437E-A97F-D5B8FB4FD5FB}">
      <dgm:prSet/>
      <dgm:spPr/>
      <dgm:t>
        <a:bodyPr/>
        <a:lstStyle/>
        <a:p>
          <a:endParaRPr lang="en-US"/>
        </a:p>
      </dgm:t>
    </dgm:pt>
    <dgm:pt modelId="{222BDA30-57CC-4E1D-A499-41CD06EE9BB1}" type="sibTrans" cxnId="{4FA73822-1407-437E-A97F-D5B8FB4FD5FB}">
      <dgm:prSet/>
      <dgm:spPr/>
      <dgm:t>
        <a:bodyPr/>
        <a:lstStyle/>
        <a:p>
          <a:endParaRPr lang="en-US"/>
        </a:p>
      </dgm:t>
    </dgm:pt>
    <dgm:pt modelId="{C00D4BFD-77E2-4F90-87EE-94DD1739EB7D}">
      <dgm:prSet phldrT="[Text]" custT="1"/>
      <dgm:spPr/>
      <dgm:t>
        <a:bodyPr/>
        <a:lstStyle/>
        <a:p>
          <a:r>
            <a:rPr lang="en-US" sz="1600" b="1" dirty="0" smtClean="0">
              <a:latin typeface="Times New Roman" panose="02020603050405020304" pitchFamily="18" charset="0"/>
              <a:cs typeface="Times New Roman" panose="02020603050405020304" pitchFamily="18" charset="0"/>
            </a:rPr>
            <a:t>Development</a:t>
          </a:r>
          <a:endParaRPr lang="en-US" sz="1600" b="1" dirty="0">
            <a:latin typeface="Times New Roman" panose="02020603050405020304" pitchFamily="18" charset="0"/>
            <a:cs typeface="Times New Roman" panose="02020603050405020304" pitchFamily="18" charset="0"/>
          </a:endParaRPr>
        </a:p>
      </dgm:t>
    </dgm:pt>
    <dgm:pt modelId="{F87EB279-5863-42B0-8FD0-5B97C586FD14}" type="parTrans" cxnId="{1937D307-BB64-4E71-80FB-C2570753A7FC}">
      <dgm:prSet/>
      <dgm:spPr/>
      <dgm:t>
        <a:bodyPr/>
        <a:lstStyle/>
        <a:p>
          <a:endParaRPr lang="en-US"/>
        </a:p>
      </dgm:t>
    </dgm:pt>
    <dgm:pt modelId="{32436513-9129-43C6-B0B6-EA363B2E52BF}" type="sibTrans" cxnId="{1937D307-BB64-4E71-80FB-C2570753A7FC}">
      <dgm:prSet/>
      <dgm:spPr/>
      <dgm:t>
        <a:bodyPr/>
        <a:lstStyle/>
        <a:p>
          <a:endParaRPr lang="en-US"/>
        </a:p>
      </dgm:t>
    </dgm:pt>
    <dgm:pt modelId="{875502F4-D0A4-4C12-8583-2A98D25E0EC8}">
      <dgm:prSet phldrT="[Text]" custT="1"/>
      <dgm:spPr/>
      <dgm:t>
        <a:bodyPr/>
        <a:lstStyle/>
        <a:p>
          <a:r>
            <a:rPr lang="en-US" sz="1800" dirty="0" smtClean="0">
              <a:latin typeface="Times New Roman" panose="02020603050405020304" pitchFamily="18" charset="0"/>
              <a:cs typeface="Times New Roman" panose="02020603050405020304" pitchFamily="18" charset="0"/>
            </a:rPr>
            <a:t>Collecting the data regarding the mining industry that will be used to train the NLP model based on which it will be answering queries.</a:t>
          </a:r>
          <a:endParaRPr lang="en-US" sz="1800" dirty="0">
            <a:latin typeface="Times New Roman" panose="02020603050405020304" pitchFamily="18" charset="0"/>
            <a:cs typeface="Times New Roman" panose="02020603050405020304" pitchFamily="18" charset="0"/>
          </a:endParaRPr>
        </a:p>
      </dgm:t>
    </dgm:pt>
    <dgm:pt modelId="{204CAD9A-3FE7-4E65-ADA8-282440E963A3}" type="parTrans" cxnId="{6DB91A04-F0CA-49B8-90F9-AC1AC346BC5C}">
      <dgm:prSet/>
      <dgm:spPr/>
      <dgm:t>
        <a:bodyPr/>
        <a:lstStyle/>
        <a:p>
          <a:endParaRPr lang="en-US"/>
        </a:p>
      </dgm:t>
    </dgm:pt>
    <dgm:pt modelId="{3007988C-7E35-4569-B4DB-2E5196B34554}" type="sibTrans" cxnId="{6DB91A04-F0CA-49B8-90F9-AC1AC346BC5C}">
      <dgm:prSet/>
      <dgm:spPr/>
      <dgm:t>
        <a:bodyPr/>
        <a:lstStyle/>
        <a:p>
          <a:endParaRPr lang="en-US"/>
        </a:p>
      </dgm:t>
    </dgm:pt>
    <dgm:pt modelId="{07858151-77B5-495B-8F76-37D7A7FB883C}">
      <dgm:prSet phldrT="[Text]" custT="1"/>
      <dgm:spPr/>
      <dgm:t>
        <a:bodyPr/>
        <a:lstStyle/>
        <a:p>
          <a:r>
            <a:rPr lang="en-US" sz="1800" b="1" dirty="0" smtClean="0">
              <a:latin typeface="Times New Roman" panose="02020603050405020304" pitchFamily="18" charset="0"/>
              <a:cs typeface="Times New Roman" panose="02020603050405020304" pitchFamily="18" charset="0"/>
            </a:rPr>
            <a:t>Testing and Deployment</a:t>
          </a:r>
          <a:endParaRPr lang="en-US" sz="1800" b="1" dirty="0">
            <a:latin typeface="Times New Roman" panose="02020603050405020304" pitchFamily="18" charset="0"/>
            <a:cs typeface="Times New Roman" panose="02020603050405020304" pitchFamily="18" charset="0"/>
          </a:endParaRPr>
        </a:p>
      </dgm:t>
    </dgm:pt>
    <dgm:pt modelId="{6215C48A-1616-4EAF-9D72-3E2433F2088B}" type="parTrans" cxnId="{8BFE87F9-3BD8-47D0-B914-2AFA502AD0E8}">
      <dgm:prSet/>
      <dgm:spPr/>
      <dgm:t>
        <a:bodyPr/>
        <a:lstStyle/>
        <a:p>
          <a:endParaRPr lang="en-US"/>
        </a:p>
      </dgm:t>
    </dgm:pt>
    <dgm:pt modelId="{412D50D3-268B-404A-AF93-2833EE7CE102}" type="sibTrans" cxnId="{8BFE87F9-3BD8-47D0-B914-2AFA502AD0E8}">
      <dgm:prSet/>
      <dgm:spPr/>
      <dgm:t>
        <a:bodyPr/>
        <a:lstStyle/>
        <a:p>
          <a:endParaRPr lang="en-US"/>
        </a:p>
      </dgm:t>
    </dgm:pt>
    <dgm:pt modelId="{FD91AE43-6947-4252-86C5-88D807157F72}">
      <dgm:prSet phldrT="[Text]" custT="1"/>
      <dgm:spPr/>
      <dgm:t>
        <a:bodyPr/>
        <a:lstStyle/>
        <a:p>
          <a:r>
            <a:rPr lang="en-US" sz="1800" dirty="0" smtClean="0">
              <a:latin typeface="Times New Roman" panose="02020603050405020304" pitchFamily="18" charset="0"/>
              <a:cs typeface="Times New Roman" panose="02020603050405020304" pitchFamily="18" charset="0"/>
            </a:rPr>
            <a:t>Testing the working and optimizing based on the UX of the website and app. </a:t>
          </a:r>
          <a:endParaRPr lang="en-US" sz="1800" dirty="0">
            <a:latin typeface="Times New Roman" panose="02020603050405020304" pitchFamily="18" charset="0"/>
            <a:cs typeface="Times New Roman" panose="02020603050405020304" pitchFamily="18" charset="0"/>
          </a:endParaRPr>
        </a:p>
      </dgm:t>
    </dgm:pt>
    <dgm:pt modelId="{515222CD-BB00-457C-8332-83A2643DCC0E}" type="parTrans" cxnId="{FBECB78D-33FF-42F9-AC3A-2929253A4C34}">
      <dgm:prSet/>
      <dgm:spPr/>
      <dgm:t>
        <a:bodyPr/>
        <a:lstStyle/>
        <a:p>
          <a:endParaRPr lang="en-US"/>
        </a:p>
      </dgm:t>
    </dgm:pt>
    <dgm:pt modelId="{1FA79CE5-3492-41EB-99EF-01D6C352DD0E}" type="sibTrans" cxnId="{FBECB78D-33FF-42F9-AC3A-2929253A4C34}">
      <dgm:prSet/>
      <dgm:spPr/>
      <dgm:t>
        <a:bodyPr/>
        <a:lstStyle/>
        <a:p>
          <a:endParaRPr lang="en-US"/>
        </a:p>
      </dgm:t>
    </dgm:pt>
    <dgm:pt modelId="{20C4F439-BB7B-4BDC-BFFF-D8FA544FDA07}">
      <dgm:prSet phldrT="[Text]" custT="1"/>
      <dgm:spPr/>
      <dgm:t>
        <a:bodyPr/>
        <a:lstStyle/>
        <a:p>
          <a:r>
            <a:rPr lang="en-US" sz="1800" dirty="0" smtClean="0">
              <a:latin typeface="Times New Roman" panose="02020603050405020304" pitchFamily="18" charset="0"/>
              <a:cs typeface="Times New Roman" panose="02020603050405020304" pitchFamily="18" charset="0"/>
            </a:rPr>
            <a:t>Deploying and timely maintenance of the software.</a:t>
          </a:r>
          <a:endParaRPr lang="en-US" sz="1800" dirty="0">
            <a:latin typeface="Times New Roman" panose="02020603050405020304" pitchFamily="18" charset="0"/>
            <a:cs typeface="Times New Roman" panose="02020603050405020304" pitchFamily="18" charset="0"/>
          </a:endParaRPr>
        </a:p>
      </dgm:t>
    </dgm:pt>
    <dgm:pt modelId="{052A5730-153E-4457-84E8-2071FC5282AE}" type="parTrans" cxnId="{54841501-3217-4309-AD60-2D118F9623A9}">
      <dgm:prSet/>
      <dgm:spPr/>
      <dgm:t>
        <a:bodyPr/>
        <a:lstStyle/>
        <a:p>
          <a:endParaRPr lang="en-US"/>
        </a:p>
      </dgm:t>
    </dgm:pt>
    <dgm:pt modelId="{8B993653-C0DA-4A1F-AD52-52B81A61EC0E}" type="sibTrans" cxnId="{54841501-3217-4309-AD60-2D118F9623A9}">
      <dgm:prSet/>
      <dgm:spPr/>
      <dgm:t>
        <a:bodyPr/>
        <a:lstStyle/>
        <a:p>
          <a:endParaRPr lang="en-US"/>
        </a:p>
      </dgm:t>
    </dgm:pt>
    <dgm:pt modelId="{232811D7-E57F-4F9B-ACE8-232517995F17}">
      <dgm:prSet phldrT="[Text]" custT="1"/>
      <dgm:spPr/>
      <dgm:t>
        <a:bodyPr/>
        <a:lstStyle/>
        <a:p>
          <a:r>
            <a:rPr lang="en-US" sz="1800" dirty="0" smtClean="0">
              <a:latin typeface="Times New Roman" panose="02020603050405020304" pitchFamily="18" charset="0"/>
              <a:cs typeface="Times New Roman" panose="02020603050405020304" pitchFamily="18" charset="0"/>
            </a:rPr>
            <a:t>Writing the code for front end of the website and application.</a:t>
          </a:r>
          <a:endParaRPr lang="en-US" sz="1800" dirty="0">
            <a:latin typeface="Times New Roman" panose="02020603050405020304" pitchFamily="18" charset="0"/>
            <a:cs typeface="Times New Roman" panose="02020603050405020304" pitchFamily="18" charset="0"/>
          </a:endParaRPr>
        </a:p>
      </dgm:t>
    </dgm:pt>
    <dgm:pt modelId="{F6DB6090-C4AC-470E-9534-807BB5412DC2}" type="parTrans" cxnId="{F68C21AB-8552-46CE-90F1-CCA7CAA228EB}">
      <dgm:prSet/>
      <dgm:spPr/>
      <dgm:t>
        <a:bodyPr/>
        <a:lstStyle/>
        <a:p>
          <a:endParaRPr lang="en-US"/>
        </a:p>
      </dgm:t>
    </dgm:pt>
    <dgm:pt modelId="{E4118F82-A432-474E-8363-F624AE4BFE01}" type="sibTrans" cxnId="{F68C21AB-8552-46CE-90F1-CCA7CAA228EB}">
      <dgm:prSet/>
      <dgm:spPr/>
      <dgm:t>
        <a:bodyPr/>
        <a:lstStyle/>
        <a:p>
          <a:endParaRPr lang="en-US"/>
        </a:p>
      </dgm:t>
    </dgm:pt>
    <dgm:pt modelId="{DFCA2E7D-E03F-4632-A34E-1E787D8FDA9F}">
      <dgm:prSet phldrT="[Text]" custT="1"/>
      <dgm:spPr/>
      <dgm:t>
        <a:bodyPr/>
        <a:lstStyle/>
        <a:p>
          <a:r>
            <a:rPr lang="en-US" sz="1800" dirty="0" smtClean="0">
              <a:latin typeface="Times New Roman" panose="02020603050405020304" pitchFamily="18" charset="0"/>
              <a:cs typeface="Times New Roman" panose="02020603050405020304" pitchFamily="18" charset="0"/>
            </a:rPr>
            <a:t>Writing the code for back end processes.</a:t>
          </a:r>
          <a:endParaRPr lang="en-US" sz="1800" dirty="0">
            <a:latin typeface="Times New Roman" panose="02020603050405020304" pitchFamily="18" charset="0"/>
            <a:cs typeface="Times New Roman" panose="02020603050405020304" pitchFamily="18" charset="0"/>
          </a:endParaRPr>
        </a:p>
      </dgm:t>
    </dgm:pt>
    <dgm:pt modelId="{4612D7A2-FD96-407B-A353-8E60438C4777}" type="parTrans" cxnId="{11713E77-F39D-4EE3-A9B5-721897280146}">
      <dgm:prSet/>
      <dgm:spPr/>
      <dgm:t>
        <a:bodyPr/>
        <a:lstStyle/>
        <a:p>
          <a:endParaRPr lang="en-US"/>
        </a:p>
      </dgm:t>
    </dgm:pt>
    <dgm:pt modelId="{365BBEA2-31A7-4AAE-B144-718CC48C0A5C}" type="sibTrans" cxnId="{11713E77-F39D-4EE3-A9B5-721897280146}">
      <dgm:prSet/>
      <dgm:spPr/>
      <dgm:t>
        <a:bodyPr/>
        <a:lstStyle/>
        <a:p>
          <a:endParaRPr lang="en-US"/>
        </a:p>
      </dgm:t>
    </dgm:pt>
    <dgm:pt modelId="{F0765AAD-7155-423D-A194-30B2DF1C6BFD}" type="pres">
      <dgm:prSet presAssocID="{6FB112C5-DE3C-4B0E-A648-684621858C91}" presName="linearFlow" presStyleCnt="0">
        <dgm:presLayoutVars>
          <dgm:dir/>
          <dgm:animLvl val="lvl"/>
          <dgm:resizeHandles val="exact"/>
        </dgm:presLayoutVars>
      </dgm:prSet>
      <dgm:spPr/>
      <dgm:t>
        <a:bodyPr/>
        <a:lstStyle/>
        <a:p>
          <a:endParaRPr lang="en-US"/>
        </a:p>
      </dgm:t>
    </dgm:pt>
    <dgm:pt modelId="{D76404BC-E59A-4745-BCF0-781698256B53}" type="pres">
      <dgm:prSet presAssocID="{7BCCF4D6-3CF7-4A07-90BE-A805690768EB}" presName="composite" presStyleCnt="0"/>
      <dgm:spPr/>
    </dgm:pt>
    <dgm:pt modelId="{ECE30355-978F-4DA8-9794-83CA4BB7DE3C}" type="pres">
      <dgm:prSet presAssocID="{7BCCF4D6-3CF7-4A07-90BE-A805690768EB}" presName="parentText" presStyleLbl="alignNode1" presStyleIdx="0" presStyleCnt="3">
        <dgm:presLayoutVars>
          <dgm:chMax val="1"/>
          <dgm:bulletEnabled val="1"/>
        </dgm:presLayoutVars>
      </dgm:prSet>
      <dgm:spPr/>
      <dgm:t>
        <a:bodyPr/>
        <a:lstStyle/>
        <a:p>
          <a:endParaRPr lang="en-US"/>
        </a:p>
      </dgm:t>
    </dgm:pt>
    <dgm:pt modelId="{D13D1017-C436-49E5-95E9-D398B267C72F}" type="pres">
      <dgm:prSet presAssocID="{7BCCF4D6-3CF7-4A07-90BE-A805690768EB}" presName="descendantText" presStyleLbl="alignAcc1" presStyleIdx="0" presStyleCnt="3">
        <dgm:presLayoutVars>
          <dgm:bulletEnabled val="1"/>
        </dgm:presLayoutVars>
      </dgm:prSet>
      <dgm:spPr/>
      <dgm:t>
        <a:bodyPr/>
        <a:lstStyle/>
        <a:p>
          <a:endParaRPr lang="en-US"/>
        </a:p>
      </dgm:t>
    </dgm:pt>
    <dgm:pt modelId="{990BBCA5-6E35-47B5-90D0-656BA34E88CA}" type="pres">
      <dgm:prSet presAssocID="{0F9CF741-B64A-4D7C-BE72-A9259FC84A69}" presName="sp" presStyleCnt="0"/>
      <dgm:spPr/>
    </dgm:pt>
    <dgm:pt modelId="{61F88E67-9D29-4485-9390-173ED691BB91}" type="pres">
      <dgm:prSet presAssocID="{C00D4BFD-77E2-4F90-87EE-94DD1739EB7D}" presName="composite" presStyleCnt="0"/>
      <dgm:spPr/>
    </dgm:pt>
    <dgm:pt modelId="{8537570D-E07A-4F0D-97DE-79846A2A4220}" type="pres">
      <dgm:prSet presAssocID="{C00D4BFD-77E2-4F90-87EE-94DD1739EB7D}" presName="parentText" presStyleLbl="alignNode1" presStyleIdx="1" presStyleCnt="3">
        <dgm:presLayoutVars>
          <dgm:chMax val="1"/>
          <dgm:bulletEnabled val="1"/>
        </dgm:presLayoutVars>
      </dgm:prSet>
      <dgm:spPr/>
      <dgm:t>
        <a:bodyPr/>
        <a:lstStyle/>
        <a:p>
          <a:endParaRPr lang="en-US"/>
        </a:p>
      </dgm:t>
    </dgm:pt>
    <dgm:pt modelId="{31A50FC0-66FD-49EC-B7DB-F2CA68EDF620}" type="pres">
      <dgm:prSet presAssocID="{C00D4BFD-77E2-4F90-87EE-94DD1739EB7D}" presName="descendantText" presStyleLbl="alignAcc1" presStyleIdx="1" presStyleCnt="3">
        <dgm:presLayoutVars>
          <dgm:bulletEnabled val="1"/>
        </dgm:presLayoutVars>
      </dgm:prSet>
      <dgm:spPr/>
      <dgm:t>
        <a:bodyPr/>
        <a:lstStyle/>
        <a:p>
          <a:endParaRPr lang="en-US"/>
        </a:p>
      </dgm:t>
    </dgm:pt>
    <dgm:pt modelId="{6E463E68-D21A-4DA2-B040-CD0FAB81C2F8}" type="pres">
      <dgm:prSet presAssocID="{32436513-9129-43C6-B0B6-EA363B2E52BF}" presName="sp" presStyleCnt="0"/>
      <dgm:spPr/>
    </dgm:pt>
    <dgm:pt modelId="{38BB1B61-38D3-4B67-85F1-3F0E51F7D01E}" type="pres">
      <dgm:prSet presAssocID="{07858151-77B5-495B-8F76-37D7A7FB883C}" presName="composite" presStyleCnt="0"/>
      <dgm:spPr/>
    </dgm:pt>
    <dgm:pt modelId="{20A51E22-7573-4150-9281-9A25B5875F7E}" type="pres">
      <dgm:prSet presAssocID="{07858151-77B5-495B-8F76-37D7A7FB883C}" presName="parentText" presStyleLbl="alignNode1" presStyleIdx="2" presStyleCnt="3">
        <dgm:presLayoutVars>
          <dgm:chMax val="1"/>
          <dgm:bulletEnabled val="1"/>
        </dgm:presLayoutVars>
      </dgm:prSet>
      <dgm:spPr/>
      <dgm:t>
        <a:bodyPr/>
        <a:lstStyle/>
        <a:p>
          <a:endParaRPr lang="en-US"/>
        </a:p>
      </dgm:t>
    </dgm:pt>
    <dgm:pt modelId="{7F026B2A-FB8F-4794-B7A8-77205DE2CADB}" type="pres">
      <dgm:prSet presAssocID="{07858151-77B5-495B-8F76-37D7A7FB883C}" presName="descendantText" presStyleLbl="alignAcc1" presStyleIdx="2" presStyleCnt="3">
        <dgm:presLayoutVars>
          <dgm:bulletEnabled val="1"/>
        </dgm:presLayoutVars>
      </dgm:prSet>
      <dgm:spPr/>
      <dgm:t>
        <a:bodyPr/>
        <a:lstStyle/>
        <a:p>
          <a:endParaRPr lang="en-US"/>
        </a:p>
      </dgm:t>
    </dgm:pt>
  </dgm:ptLst>
  <dgm:cxnLst>
    <dgm:cxn modelId="{FBECB78D-33FF-42F9-AC3A-2929253A4C34}" srcId="{07858151-77B5-495B-8F76-37D7A7FB883C}" destId="{FD91AE43-6947-4252-86C5-88D807157F72}" srcOrd="0" destOrd="0" parTransId="{515222CD-BB00-457C-8332-83A2643DCC0E}" sibTransId="{1FA79CE5-3492-41EB-99EF-01D6C352DD0E}"/>
    <dgm:cxn modelId="{4FA73822-1407-437E-A97F-D5B8FB4FD5FB}" srcId="{7BCCF4D6-3CF7-4A07-90BE-A805690768EB}" destId="{6D8282F3-6820-4FC1-91B1-6746EA8953A7}" srcOrd="1" destOrd="0" parTransId="{B0604FA1-DEBF-4003-A98C-93BAF26C5A38}" sibTransId="{222BDA30-57CC-4E1D-A499-41CD06EE9BB1}"/>
    <dgm:cxn modelId="{A0E21CB0-30C2-41B5-A69D-A033624C2B61}" type="presOf" srcId="{6D8282F3-6820-4FC1-91B1-6746EA8953A7}" destId="{D13D1017-C436-49E5-95E9-D398B267C72F}" srcOrd="0" destOrd="1" presId="urn:microsoft.com/office/officeart/2005/8/layout/chevron2"/>
    <dgm:cxn modelId="{E6DEBFDA-7100-4BD3-9721-8E41D25114C9}" srcId="{7BCCF4D6-3CF7-4A07-90BE-A805690768EB}" destId="{B4947195-9D0D-4787-AD08-E5863035B554}" srcOrd="0" destOrd="0" parTransId="{2524305F-D418-4209-8163-EEA9A1B4AC94}" sibTransId="{A9BBCF54-B028-4494-A49A-A6C34C7DB046}"/>
    <dgm:cxn modelId="{5D601D25-8C96-4B1D-9D22-C6F4D3FDC907}" type="presOf" srcId="{6FB112C5-DE3C-4B0E-A648-684621858C91}" destId="{F0765AAD-7155-423D-A194-30B2DF1C6BFD}" srcOrd="0" destOrd="0" presId="urn:microsoft.com/office/officeart/2005/8/layout/chevron2"/>
    <dgm:cxn modelId="{8E56375D-4D5B-486F-9866-9F368FD2017D}" srcId="{6FB112C5-DE3C-4B0E-A648-684621858C91}" destId="{7BCCF4D6-3CF7-4A07-90BE-A805690768EB}" srcOrd="0" destOrd="0" parTransId="{899CA189-ED37-4623-9EE6-BBB226D15B14}" sibTransId="{0F9CF741-B64A-4D7C-BE72-A9259FC84A69}"/>
    <dgm:cxn modelId="{11713E77-F39D-4EE3-A9B5-721897280146}" srcId="{C00D4BFD-77E2-4F90-87EE-94DD1739EB7D}" destId="{DFCA2E7D-E03F-4632-A34E-1E787D8FDA9F}" srcOrd="2" destOrd="0" parTransId="{4612D7A2-FD96-407B-A353-8E60438C4777}" sibTransId="{365BBEA2-31A7-4AAE-B144-718CC48C0A5C}"/>
    <dgm:cxn modelId="{CBE5B32D-54EE-4D59-AB9C-7C12769C3BC5}" type="presOf" srcId="{FD91AE43-6947-4252-86C5-88D807157F72}" destId="{7F026B2A-FB8F-4794-B7A8-77205DE2CADB}" srcOrd="0" destOrd="0" presId="urn:microsoft.com/office/officeart/2005/8/layout/chevron2"/>
    <dgm:cxn modelId="{8BFE87F9-3BD8-47D0-B914-2AFA502AD0E8}" srcId="{6FB112C5-DE3C-4B0E-A648-684621858C91}" destId="{07858151-77B5-495B-8F76-37D7A7FB883C}" srcOrd="2" destOrd="0" parTransId="{6215C48A-1616-4EAF-9D72-3E2433F2088B}" sibTransId="{412D50D3-268B-404A-AF93-2833EE7CE102}"/>
    <dgm:cxn modelId="{A1AAD20C-4686-4543-932D-280073A79757}" type="presOf" srcId="{7BCCF4D6-3CF7-4A07-90BE-A805690768EB}" destId="{ECE30355-978F-4DA8-9794-83CA4BB7DE3C}" srcOrd="0" destOrd="0" presId="urn:microsoft.com/office/officeart/2005/8/layout/chevron2"/>
    <dgm:cxn modelId="{1B527D72-D3F8-41D2-873A-C57D3BC562BC}" type="presOf" srcId="{875502F4-D0A4-4C12-8583-2A98D25E0EC8}" destId="{31A50FC0-66FD-49EC-B7DB-F2CA68EDF620}" srcOrd="0" destOrd="0" presId="urn:microsoft.com/office/officeart/2005/8/layout/chevron2"/>
    <dgm:cxn modelId="{F49D57B8-1453-4AA8-A476-43D20CA60D66}" type="presOf" srcId="{232811D7-E57F-4F9B-ACE8-232517995F17}" destId="{31A50FC0-66FD-49EC-B7DB-F2CA68EDF620}" srcOrd="0" destOrd="1" presId="urn:microsoft.com/office/officeart/2005/8/layout/chevron2"/>
    <dgm:cxn modelId="{9AD3D843-E6A4-472D-A4CB-7271393A401B}" type="presOf" srcId="{20C4F439-BB7B-4BDC-BFFF-D8FA544FDA07}" destId="{7F026B2A-FB8F-4794-B7A8-77205DE2CADB}" srcOrd="0" destOrd="1" presId="urn:microsoft.com/office/officeart/2005/8/layout/chevron2"/>
    <dgm:cxn modelId="{6414F298-AF1F-4650-A43E-F7E90E725CE5}" type="presOf" srcId="{07858151-77B5-495B-8F76-37D7A7FB883C}" destId="{20A51E22-7573-4150-9281-9A25B5875F7E}" srcOrd="0" destOrd="0" presId="urn:microsoft.com/office/officeart/2005/8/layout/chevron2"/>
    <dgm:cxn modelId="{29AB63A9-C96C-4CA8-BB65-6BE96383E14A}" type="presOf" srcId="{C00D4BFD-77E2-4F90-87EE-94DD1739EB7D}" destId="{8537570D-E07A-4F0D-97DE-79846A2A4220}" srcOrd="0" destOrd="0" presId="urn:microsoft.com/office/officeart/2005/8/layout/chevron2"/>
    <dgm:cxn modelId="{2F5EF2FC-D7FA-47F8-B06C-1B1E21BF4E1E}" type="presOf" srcId="{DFCA2E7D-E03F-4632-A34E-1E787D8FDA9F}" destId="{31A50FC0-66FD-49EC-B7DB-F2CA68EDF620}" srcOrd="0" destOrd="2" presId="urn:microsoft.com/office/officeart/2005/8/layout/chevron2"/>
    <dgm:cxn modelId="{54841501-3217-4309-AD60-2D118F9623A9}" srcId="{07858151-77B5-495B-8F76-37D7A7FB883C}" destId="{20C4F439-BB7B-4BDC-BFFF-D8FA544FDA07}" srcOrd="1" destOrd="0" parTransId="{052A5730-153E-4457-84E8-2071FC5282AE}" sibTransId="{8B993653-C0DA-4A1F-AD52-52B81A61EC0E}"/>
    <dgm:cxn modelId="{F68C21AB-8552-46CE-90F1-CCA7CAA228EB}" srcId="{C00D4BFD-77E2-4F90-87EE-94DD1739EB7D}" destId="{232811D7-E57F-4F9B-ACE8-232517995F17}" srcOrd="1" destOrd="0" parTransId="{F6DB6090-C4AC-470E-9534-807BB5412DC2}" sibTransId="{E4118F82-A432-474E-8363-F624AE4BFE01}"/>
    <dgm:cxn modelId="{6DB91A04-F0CA-49B8-90F9-AC1AC346BC5C}" srcId="{C00D4BFD-77E2-4F90-87EE-94DD1739EB7D}" destId="{875502F4-D0A4-4C12-8583-2A98D25E0EC8}" srcOrd="0" destOrd="0" parTransId="{204CAD9A-3FE7-4E65-ADA8-282440E963A3}" sibTransId="{3007988C-7E35-4569-B4DB-2E5196B34554}"/>
    <dgm:cxn modelId="{1937D307-BB64-4E71-80FB-C2570753A7FC}" srcId="{6FB112C5-DE3C-4B0E-A648-684621858C91}" destId="{C00D4BFD-77E2-4F90-87EE-94DD1739EB7D}" srcOrd="1" destOrd="0" parTransId="{F87EB279-5863-42B0-8FD0-5B97C586FD14}" sibTransId="{32436513-9129-43C6-B0B6-EA363B2E52BF}"/>
    <dgm:cxn modelId="{33441EEA-3402-438B-B144-9F1FABD382B1}" type="presOf" srcId="{B4947195-9D0D-4787-AD08-E5863035B554}" destId="{D13D1017-C436-49E5-95E9-D398B267C72F}" srcOrd="0" destOrd="0" presId="urn:microsoft.com/office/officeart/2005/8/layout/chevron2"/>
    <dgm:cxn modelId="{1C430208-32E5-481F-8E73-6542D0276F8D}" type="presParOf" srcId="{F0765AAD-7155-423D-A194-30B2DF1C6BFD}" destId="{D76404BC-E59A-4745-BCF0-781698256B53}" srcOrd="0" destOrd="0" presId="urn:microsoft.com/office/officeart/2005/8/layout/chevron2"/>
    <dgm:cxn modelId="{F582FAF3-5293-4558-98FD-37E8A19C3C42}" type="presParOf" srcId="{D76404BC-E59A-4745-BCF0-781698256B53}" destId="{ECE30355-978F-4DA8-9794-83CA4BB7DE3C}" srcOrd="0" destOrd="0" presId="urn:microsoft.com/office/officeart/2005/8/layout/chevron2"/>
    <dgm:cxn modelId="{FA6744AE-FD5E-4D61-93A4-2A011657F52A}" type="presParOf" srcId="{D76404BC-E59A-4745-BCF0-781698256B53}" destId="{D13D1017-C436-49E5-95E9-D398B267C72F}" srcOrd="1" destOrd="0" presId="urn:microsoft.com/office/officeart/2005/8/layout/chevron2"/>
    <dgm:cxn modelId="{88B8713E-65B0-4378-BF34-E2ADBDFCF090}" type="presParOf" srcId="{F0765AAD-7155-423D-A194-30B2DF1C6BFD}" destId="{990BBCA5-6E35-47B5-90D0-656BA34E88CA}" srcOrd="1" destOrd="0" presId="urn:microsoft.com/office/officeart/2005/8/layout/chevron2"/>
    <dgm:cxn modelId="{CBEB2FD7-F7ED-4F9D-B8FC-DF09949D93C1}" type="presParOf" srcId="{F0765AAD-7155-423D-A194-30B2DF1C6BFD}" destId="{61F88E67-9D29-4485-9390-173ED691BB91}" srcOrd="2" destOrd="0" presId="urn:microsoft.com/office/officeart/2005/8/layout/chevron2"/>
    <dgm:cxn modelId="{A8CEF643-2B1E-4D83-8481-558AB4F9DA03}" type="presParOf" srcId="{61F88E67-9D29-4485-9390-173ED691BB91}" destId="{8537570D-E07A-4F0D-97DE-79846A2A4220}" srcOrd="0" destOrd="0" presId="urn:microsoft.com/office/officeart/2005/8/layout/chevron2"/>
    <dgm:cxn modelId="{2FAEB02C-912D-4E50-88BB-F79D7C1B4DA5}" type="presParOf" srcId="{61F88E67-9D29-4485-9390-173ED691BB91}" destId="{31A50FC0-66FD-49EC-B7DB-F2CA68EDF620}" srcOrd="1" destOrd="0" presId="urn:microsoft.com/office/officeart/2005/8/layout/chevron2"/>
    <dgm:cxn modelId="{9AABB9BB-1874-4517-8818-CD8494F2598C}" type="presParOf" srcId="{F0765AAD-7155-423D-A194-30B2DF1C6BFD}" destId="{6E463E68-D21A-4DA2-B040-CD0FAB81C2F8}" srcOrd="3" destOrd="0" presId="urn:microsoft.com/office/officeart/2005/8/layout/chevron2"/>
    <dgm:cxn modelId="{289E7CFA-8FEC-418D-9F1E-19A8FBA52655}" type="presParOf" srcId="{F0765AAD-7155-423D-A194-30B2DF1C6BFD}" destId="{38BB1B61-38D3-4B67-85F1-3F0E51F7D01E}" srcOrd="4" destOrd="0" presId="urn:microsoft.com/office/officeart/2005/8/layout/chevron2"/>
    <dgm:cxn modelId="{7B4CF90A-D2C0-41ED-96D9-6F1A3FBD86FC}" type="presParOf" srcId="{38BB1B61-38D3-4B67-85F1-3F0E51F7D01E}" destId="{20A51E22-7573-4150-9281-9A25B5875F7E}" srcOrd="0" destOrd="0" presId="urn:microsoft.com/office/officeart/2005/8/layout/chevron2"/>
    <dgm:cxn modelId="{F7AB222F-670A-490F-91D5-5F2B52D4A46C}" type="presParOf" srcId="{38BB1B61-38D3-4B67-85F1-3F0E51F7D01E}" destId="{7F026B2A-FB8F-4794-B7A8-77205DE2CADB}"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E30355-978F-4DA8-9794-83CA4BB7DE3C}">
      <dsp:nvSpPr>
        <dsp:cNvPr id="0" name=""/>
        <dsp:cNvSpPr/>
      </dsp:nvSpPr>
      <dsp:spPr>
        <a:xfrm rot="5400000">
          <a:off x="-278265" y="281258"/>
          <a:ext cx="1855105" cy="129857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1" kern="1200" dirty="0" smtClean="0">
              <a:latin typeface="Times New Roman" panose="02020603050405020304" pitchFamily="18" charset="0"/>
              <a:cs typeface="Times New Roman" panose="02020603050405020304" pitchFamily="18" charset="0"/>
            </a:rPr>
            <a:t>Requirement Analysis and Design </a:t>
          </a:r>
          <a:endParaRPr lang="en-US" sz="1600" b="1" kern="1200" dirty="0">
            <a:latin typeface="Times New Roman" panose="02020603050405020304" pitchFamily="18" charset="0"/>
            <a:cs typeface="Times New Roman" panose="02020603050405020304" pitchFamily="18" charset="0"/>
          </a:endParaRPr>
        </a:p>
      </dsp:txBody>
      <dsp:txXfrm rot="-5400000">
        <a:off x="2" y="652279"/>
        <a:ext cx="1298573" cy="556532"/>
      </dsp:txXfrm>
    </dsp:sp>
    <dsp:sp modelId="{D13D1017-C436-49E5-95E9-D398B267C72F}">
      <dsp:nvSpPr>
        <dsp:cNvPr id="0" name=""/>
        <dsp:cNvSpPr/>
      </dsp:nvSpPr>
      <dsp:spPr>
        <a:xfrm rot="5400000">
          <a:off x="5830634" y="-4529067"/>
          <a:ext cx="1206452" cy="1027057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latin typeface="Times New Roman" panose="02020603050405020304" pitchFamily="18" charset="0"/>
              <a:cs typeface="Times New Roman" panose="02020603050405020304" pitchFamily="18" charset="0"/>
            </a:rPr>
            <a:t>Planning the methodology and tools to be used for completing this project.</a:t>
          </a:r>
          <a:endParaRPr lang="en-US" sz="1800" kern="1200" dirty="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kern="1200" dirty="0" smtClean="0">
              <a:latin typeface="Times New Roman" panose="02020603050405020304" pitchFamily="18" charset="0"/>
              <a:cs typeface="Times New Roman" panose="02020603050405020304" pitchFamily="18" charset="0"/>
            </a:rPr>
            <a:t>Designing the elements for the website and app based on the features that have been specified in the requirements</a:t>
          </a:r>
          <a:endParaRPr lang="en-US" sz="1800" kern="1200" dirty="0">
            <a:latin typeface="Times New Roman" panose="02020603050405020304" pitchFamily="18" charset="0"/>
            <a:cs typeface="Times New Roman" panose="02020603050405020304" pitchFamily="18" charset="0"/>
          </a:endParaRPr>
        </a:p>
      </dsp:txBody>
      <dsp:txXfrm rot="-5400000">
        <a:off x="1298573" y="61888"/>
        <a:ext cx="10211680" cy="1088664"/>
      </dsp:txXfrm>
    </dsp:sp>
    <dsp:sp modelId="{8537570D-E07A-4F0D-97DE-79846A2A4220}">
      <dsp:nvSpPr>
        <dsp:cNvPr id="0" name=""/>
        <dsp:cNvSpPr/>
      </dsp:nvSpPr>
      <dsp:spPr>
        <a:xfrm rot="5400000">
          <a:off x="-278265" y="1944826"/>
          <a:ext cx="1855105" cy="129857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1" kern="1200" dirty="0" smtClean="0">
              <a:latin typeface="Times New Roman" panose="02020603050405020304" pitchFamily="18" charset="0"/>
              <a:cs typeface="Times New Roman" panose="02020603050405020304" pitchFamily="18" charset="0"/>
            </a:rPr>
            <a:t>Development</a:t>
          </a:r>
          <a:endParaRPr lang="en-US" sz="1600" b="1" kern="1200" dirty="0">
            <a:latin typeface="Times New Roman" panose="02020603050405020304" pitchFamily="18" charset="0"/>
            <a:cs typeface="Times New Roman" panose="02020603050405020304" pitchFamily="18" charset="0"/>
          </a:endParaRPr>
        </a:p>
      </dsp:txBody>
      <dsp:txXfrm rot="-5400000">
        <a:off x="2" y="2315847"/>
        <a:ext cx="1298573" cy="556532"/>
      </dsp:txXfrm>
    </dsp:sp>
    <dsp:sp modelId="{31A50FC0-66FD-49EC-B7DB-F2CA68EDF620}">
      <dsp:nvSpPr>
        <dsp:cNvPr id="0" name=""/>
        <dsp:cNvSpPr/>
      </dsp:nvSpPr>
      <dsp:spPr>
        <a:xfrm rot="5400000">
          <a:off x="5830951" y="-2865817"/>
          <a:ext cx="1205818" cy="1027057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latin typeface="Times New Roman" panose="02020603050405020304" pitchFamily="18" charset="0"/>
              <a:cs typeface="Times New Roman" panose="02020603050405020304" pitchFamily="18" charset="0"/>
            </a:rPr>
            <a:t>Collecting the data regarding the mining industry that will be used to train the NLP model based on which it will be answering queries.</a:t>
          </a:r>
          <a:endParaRPr lang="en-US" sz="1800" kern="1200" dirty="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kern="1200" dirty="0" smtClean="0">
              <a:latin typeface="Times New Roman" panose="02020603050405020304" pitchFamily="18" charset="0"/>
              <a:cs typeface="Times New Roman" panose="02020603050405020304" pitchFamily="18" charset="0"/>
            </a:rPr>
            <a:t>Writing the code for front end of the website and application.</a:t>
          </a:r>
          <a:endParaRPr lang="en-US" sz="1800" kern="1200" dirty="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kern="1200" dirty="0" smtClean="0">
              <a:latin typeface="Times New Roman" panose="02020603050405020304" pitchFamily="18" charset="0"/>
              <a:cs typeface="Times New Roman" panose="02020603050405020304" pitchFamily="18" charset="0"/>
            </a:rPr>
            <a:t>Writing the code for back end processes.</a:t>
          </a:r>
          <a:endParaRPr lang="en-US" sz="1800" kern="1200" dirty="0">
            <a:latin typeface="Times New Roman" panose="02020603050405020304" pitchFamily="18" charset="0"/>
            <a:cs typeface="Times New Roman" panose="02020603050405020304" pitchFamily="18" charset="0"/>
          </a:endParaRPr>
        </a:p>
      </dsp:txBody>
      <dsp:txXfrm rot="-5400000">
        <a:off x="1298574" y="1725423"/>
        <a:ext cx="10211711" cy="1088092"/>
      </dsp:txXfrm>
    </dsp:sp>
    <dsp:sp modelId="{20A51E22-7573-4150-9281-9A25B5875F7E}">
      <dsp:nvSpPr>
        <dsp:cNvPr id="0" name=""/>
        <dsp:cNvSpPr/>
      </dsp:nvSpPr>
      <dsp:spPr>
        <a:xfrm rot="5400000">
          <a:off x="-278265" y="3608393"/>
          <a:ext cx="1855105" cy="129857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latin typeface="Times New Roman" panose="02020603050405020304" pitchFamily="18" charset="0"/>
              <a:cs typeface="Times New Roman" panose="02020603050405020304" pitchFamily="18" charset="0"/>
            </a:rPr>
            <a:t>Testing and Deployment</a:t>
          </a:r>
          <a:endParaRPr lang="en-US" sz="1800" b="1" kern="1200" dirty="0">
            <a:latin typeface="Times New Roman" panose="02020603050405020304" pitchFamily="18" charset="0"/>
            <a:cs typeface="Times New Roman" panose="02020603050405020304" pitchFamily="18" charset="0"/>
          </a:endParaRPr>
        </a:p>
      </dsp:txBody>
      <dsp:txXfrm rot="-5400000">
        <a:off x="2" y="3979414"/>
        <a:ext cx="1298573" cy="556532"/>
      </dsp:txXfrm>
    </dsp:sp>
    <dsp:sp modelId="{7F026B2A-FB8F-4794-B7A8-77205DE2CADB}">
      <dsp:nvSpPr>
        <dsp:cNvPr id="0" name=""/>
        <dsp:cNvSpPr/>
      </dsp:nvSpPr>
      <dsp:spPr>
        <a:xfrm rot="5400000">
          <a:off x="5830951" y="-1202250"/>
          <a:ext cx="1205818" cy="1027057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latin typeface="Times New Roman" panose="02020603050405020304" pitchFamily="18" charset="0"/>
              <a:cs typeface="Times New Roman" panose="02020603050405020304" pitchFamily="18" charset="0"/>
            </a:rPr>
            <a:t>Testing the working and optimizing based on the UX of the website and app. </a:t>
          </a:r>
          <a:endParaRPr lang="en-US" sz="1800" kern="1200" dirty="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kern="1200" dirty="0" smtClean="0">
              <a:latin typeface="Times New Roman" panose="02020603050405020304" pitchFamily="18" charset="0"/>
              <a:cs typeface="Times New Roman" panose="02020603050405020304" pitchFamily="18" charset="0"/>
            </a:rPr>
            <a:t>Deploying and timely maintenance of the software.</a:t>
          </a:r>
          <a:endParaRPr lang="en-US" sz="1800" kern="1200" dirty="0">
            <a:latin typeface="Times New Roman" panose="02020603050405020304" pitchFamily="18" charset="0"/>
            <a:cs typeface="Times New Roman" panose="02020603050405020304" pitchFamily="18" charset="0"/>
          </a:endParaRPr>
        </a:p>
      </dsp:txBody>
      <dsp:txXfrm rot="-5400000">
        <a:off x="1298574" y="3388990"/>
        <a:ext cx="10211711" cy="108809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2174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5796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7585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4857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21/02/2025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21/02/2025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21/02/2025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21/02/2025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21/02/2025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21/02/2025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21/02/2025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azeem-3/mining_act_chatbo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1016/j.procs.2022.03.055"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github.com/manjunath5496/Top-10-AI-Chatbot-Research-Papers/blob/master/README.md" TargetMode="External"/><Relationship Id="rId4" Type="http://schemas.openxmlformats.org/officeDocument/2006/relationships/hyperlink" Target="https://paperswithcode.com/search?q_meta=&amp;q_type=&amp;q=custom+chatbo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smtClean="0">
                <a:solidFill>
                  <a:schemeClr val="tx1"/>
                </a:solidFill>
                <a:latin typeface="Times New Roman" panose="02020603050405020304" pitchFamily="18" charset="0"/>
                <a:ea typeface="Cambria" panose="02040503050406030204" pitchFamily="18" charset="0"/>
                <a:cs typeface="Times New Roman" panose="02020603050405020304" pitchFamily="18" charset="0"/>
              </a:rPr>
              <a:t>CHATBOT TO RESPOND TO MINING ACT QUERIES</a:t>
            </a:r>
            <a:endParaRPr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Times New Roman" panose="02020603050405020304" pitchFamily="18" charset="0"/>
                <a:ea typeface="Cambria" panose="02040503050406030204" pitchFamily="18" charset="0"/>
                <a:cs typeface="Times New Roman" panose="02020603050405020304" pitchFamily="18" charset="0"/>
              </a:rPr>
              <a:t>Batch Number</a:t>
            </a:r>
            <a:r>
              <a:rPr lang="en-GB" dirty="0" smtClean="0">
                <a:latin typeface="Times New Roman" panose="02020603050405020304" pitchFamily="18" charset="0"/>
                <a:ea typeface="Cambria" panose="02040503050406030204" pitchFamily="18" charset="0"/>
                <a:cs typeface="Times New Roman" panose="02020603050405020304" pitchFamily="18" charset="0"/>
              </a:rPr>
              <a:t>: 127</a:t>
            </a:r>
            <a:endParaRPr dirty="0">
              <a:latin typeface="Times New Roman" panose="02020603050405020304" pitchFamily="18" charset="0"/>
              <a:ea typeface="Cambria" panose="02040503050406030204" pitchFamily="18" charset="0"/>
              <a:cs typeface="Times New Roman" panose="02020603050405020304" pitchFamily="18" charset="0"/>
            </a:endParaRPr>
          </a:p>
          <a:p>
            <a:pPr marL="0" lvl="0" indent="0" algn="l" rtl="0">
              <a:spcBef>
                <a:spcPts val="400"/>
              </a:spcBef>
              <a:spcAft>
                <a:spcPts val="0"/>
              </a:spcAft>
              <a:buClr>
                <a:srgbClr val="17365D"/>
              </a:buClr>
              <a:buSzPts val="2000"/>
              <a:buNone/>
            </a:pPr>
            <a:endParaRPr dirty="0">
              <a:latin typeface="Times New Roman" panose="02020603050405020304" pitchFamily="18" charset="0"/>
              <a:ea typeface="Cambria" panose="02040503050406030204" pitchFamily="18" charset="0"/>
              <a:cs typeface="Times New Roman" panose="02020603050405020304" pitchFamily="18" charset="0"/>
            </a:endParaRPr>
          </a:p>
        </p:txBody>
      </p:sp>
      <p:graphicFrame>
        <p:nvGraphicFramePr>
          <p:cNvPr id="89" name="Google Shape;89;p13"/>
          <p:cNvGraphicFramePr/>
          <p:nvPr>
            <p:extLst/>
          </p:nvPr>
        </p:nvGraphicFramePr>
        <p:xfrm>
          <a:off x="553347" y="2721840"/>
          <a:ext cx="5418675" cy="1463080"/>
        </p:xfrm>
        <a:graphic>
          <a:graphicData uri="http://schemas.openxmlformats.org/drawingml/2006/table">
            <a:tbl>
              <a:tblPr firstRow="1" bandRow="1">
                <a:tableStyleId>{5940675A-B579-460E-94D1-54222C63F5DA}</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t>Roll Number</a:t>
                      </a:r>
                      <a:endParaRPr sz="1800" b="1" u="none" strike="noStrike" cap="none" dirty="0">
                        <a:solidFill>
                          <a:srgbClr val="17365D"/>
                        </a:solidFill>
                      </a:endParaRPr>
                    </a:p>
                  </a:txBody>
                  <a:tcPr marL="91450" marR="91450" marT="45725" marB="45725" anchor="ctr"/>
                </a:tc>
                <a:tc>
                  <a:txBody>
                    <a:bodyPr/>
                    <a:lstStyle/>
                    <a:p>
                      <a:pPr marL="0" marR="0" lvl="0" indent="0" algn="ctr" rtl="0">
                        <a:spcBef>
                          <a:spcPts val="0"/>
                        </a:spcBef>
                        <a:spcAft>
                          <a:spcPts val="0"/>
                        </a:spcAft>
                        <a:buNone/>
                      </a:pPr>
                      <a:r>
                        <a:rPr lang="en-GB" sz="1800" b="1" u="none" strike="noStrike" cap="none" dirty="0"/>
                        <a:t>Student Name</a:t>
                      </a:r>
                      <a:endParaRPr sz="1800" b="1" u="none" strike="noStrike" cap="none" dirty="0">
                        <a:solidFill>
                          <a:srgbClr val="17365D"/>
                        </a:solidFill>
                      </a:endParaRPr>
                    </a:p>
                  </a:txBody>
                  <a:tcPr marL="91450" marR="91450" marT="45725" marB="45725" anchor="ct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IN" sz="1800" u="none" strike="noStrike" cap="none" dirty="0" smtClean="0"/>
                        <a:t>20211CSE0610</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IN" sz="1800" u="none" strike="noStrike" cap="none" dirty="0" smtClean="0"/>
                        <a:t>Mohammed Azeem A</a:t>
                      </a:r>
                      <a:endParaRPr sz="1800" u="none" strike="noStrike" cap="none" dirty="0"/>
                    </a:p>
                  </a:txBody>
                  <a:tcPr marL="91450" marR="91450" marT="45725" marB="45725" anchor="ct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IN" sz="1800" u="none" strike="noStrike" cap="none" dirty="0" smtClean="0"/>
                        <a:t>20211CSE0615</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IN" sz="1800" u="none" strike="noStrike" cap="none" dirty="0" err="1" smtClean="0"/>
                        <a:t>Ashfaq</a:t>
                      </a:r>
                      <a:r>
                        <a:rPr lang="en-IN" sz="1800" u="none" strike="noStrike" cap="none" dirty="0" smtClean="0"/>
                        <a:t> Ur Rahman</a:t>
                      </a:r>
                      <a:r>
                        <a:rPr lang="en-IN" sz="1800" u="none" strike="noStrike" cap="none" baseline="0" dirty="0" smtClean="0"/>
                        <a:t> H N</a:t>
                      </a:r>
                      <a:endParaRPr sz="1800" u="none" strike="noStrike" cap="none" dirty="0"/>
                    </a:p>
                  </a:txBody>
                  <a:tcPr marL="91450" marR="91450" marT="45725" marB="45725" anchor="ct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r>
                        <a:rPr lang="en-IN" sz="1800" u="none" strike="noStrike" cap="none" dirty="0" smtClean="0"/>
                        <a:t>20211CSE0619</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IN" sz="1800" u="none" strike="noStrike" cap="none" dirty="0" err="1" smtClean="0"/>
                        <a:t>Sagar</a:t>
                      </a:r>
                      <a:r>
                        <a:rPr lang="en-IN" sz="1800" u="none" strike="noStrike" cap="none" dirty="0" smtClean="0"/>
                        <a:t> H N</a:t>
                      </a:r>
                      <a:endParaRPr sz="1800" u="none" strike="noStrike" cap="none" dirty="0"/>
                    </a:p>
                  </a:txBody>
                  <a:tcPr marL="91450" marR="91450" marT="45725" marB="45725" anchor="ct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Under the Supervision of,</a:t>
            </a:r>
            <a:endParaRPr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smtClean="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Dr</a:t>
            </a:r>
            <a:r>
              <a:rPr lang="en-IN" sz="1700" b="1" i="0" u="none" strike="noStrike" cap="none" dirty="0" smtClean="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 Mohammed </a:t>
            </a:r>
            <a:r>
              <a:rPr lang="en-IN" sz="1700" b="1" i="0" u="none" strike="noStrike" cap="none" dirty="0" err="1" smtClean="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Mujeer</a:t>
            </a:r>
            <a:r>
              <a:rPr lang="en-IN" sz="1700" b="1" i="0" u="none" strike="noStrike" cap="none" dirty="0" smtClean="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 Ulla,</a:t>
            </a:r>
            <a:endParaRPr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smtClean="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Associate </a:t>
            </a:r>
            <a:r>
              <a:rPr lang="en-GB" sz="1700" b="1" i="0" u="none" strike="noStrike" cap="none" smtClean="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Professor, </a:t>
            </a:r>
            <a:r>
              <a:rPr lang="en-GB" sz="1700" b="1" i="0" u="none" strike="noStrike" cap="none" dirty="0" smtClean="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School </a:t>
            </a:r>
            <a:r>
              <a:rPr lang="en-GB" sz="17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of Computer Science </a:t>
            </a:r>
            <a:r>
              <a:rPr lang="en-GB" sz="1700" b="1" i="0" u="none" strike="noStrike" cap="none" dirty="0" smtClean="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and </a:t>
            </a:r>
            <a:r>
              <a:rPr lang="en-GB" sz="17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Engineering</a:t>
            </a:r>
            <a:endParaRPr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Presidency University</a:t>
            </a:r>
            <a:endParaRPr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smtClean="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PIP4004 Capstone Project</a:t>
            </a:r>
            <a:endParaRPr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smtClean="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Review-1</a:t>
            </a:r>
            <a:endParaRPr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smtClean="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Program: </a:t>
            </a:r>
            <a:r>
              <a:rPr lang="en-US" sz="2000" b="1" dirty="0" err="1" smtClean="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B.Tech</a:t>
            </a:r>
            <a:r>
              <a:rPr lang="en-US" sz="2000" b="1" dirty="0" smtClean="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 in CSE</a:t>
            </a:r>
            <a:endParaRPr lang="en-US"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marL="0" marR="0" lvl="0" indent="0" rtl="0">
              <a:spcBef>
                <a:spcPts val="0"/>
              </a:spcBef>
              <a:spcAft>
                <a:spcPts val="0"/>
              </a:spcAft>
              <a:buClr>
                <a:srgbClr val="17365D"/>
              </a:buClr>
              <a:buSzPct val="100000"/>
              <a:buFont typeface="Arial"/>
              <a:buNone/>
            </a:pPr>
            <a:r>
              <a:rPr lang="en-US" sz="2000" b="1" dirty="0" smtClean="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HoD: </a:t>
            </a:r>
            <a:r>
              <a:rPr lang="en-US"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Dr. Asif Mohammed H B </a:t>
            </a:r>
          </a:p>
          <a:p>
            <a:pPr marL="0" marR="0" lvl="0" indent="0" rtl="0">
              <a:spcBef>
                <a:spcPts val="0"/>
              </a:spcBef>
              <a:spcAft>
                <a:spcPts val="0"/>
              </a:spcAft>
              <a:buClr>
                <a:srgbClr val="17365D"/>
              </a:buClr>
              <a:buSzPct val="100000"/>
              <a:buFont typeface="Arial"/>
              <a:buNone/>
            </a:pPr>
            <a:r>
              <a:rPr lang="en-US" sz="2000" b="1" i="0" u="none" strike="noStrike" cap="none" dirty="0" smtClean="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Program Project Coordinator: </a:t>
            </a:r>
            <a:r>
              <a:rPr lang="en-US"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Dr. </a:t>
            </a:r>
            <a:r>
              <a:rPr lang="en-US" sz="2000" b="1"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Amarnath</a:t>
            </a:r>
            <a:endParaRPr lang="en-US"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lvl="0">
              <a:buClr>
                <a:srgbClr val="17365D"/>
              </a:buClr>
              <a:buSzPct val="100000"/>
            </a:pPr>
            <a:r>
              <a:rPr lang="en-US" sz="2000" b="1"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a:t>
            </a:r>
            <a:r>
              <a:rPr lang="en-US" sz="2000" b="1" dirty="0" smtClean="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School </a:t>
            </a:r>
            <a:r>
              <a:rPr lang="en-US" sz="2000" b="1"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Project </a:t>
            </a:r>
            <a:r>
              <a:rPr lang="en-US" sz="2000" b="1" dirty="0" smtClean="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Coordinators: </a:t>
            </a:r>
            <a:r>
              <a:rPr lang="en-US" sz="2000" b="1" i="0" u="none" strike="noStrike" cap="none" dirty="0" smtClean="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Dr. Sampath A K / Dr. Abdul Khadar A / Mr. Md Ziaur Rahman</a:t>
            </a:r>
            <a:endParaRPr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endParaRPr>
          </a:p>
        </p:txBody>
      </p:sp>
    </p:spTree>
    <p:extLst>
      <p:ext uri="{BB962C8B-B14F-4D97-AF65-F5344CB8AC3E}">
        <p14:creationId xmlns:p14="http://schemas.microsoft.com/office/powerpoint/2010/main" val="1884632720"/>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smtClean="0"/>
              <a:t>Tools and Components</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4291465437"/>
              </p:ext>
            </p:extLst>
          </p:nvPr>
        </p:nvGraphicFramePr>
        <p:xfrm>
          <a:off x="198783" y="1113183"/>
          <a:ext cx="11390244" cy="4752827"/>
        </p:xfrm>
        <a:graphic>
          <a:graphicData uri="http://schemas.openxmlformats.org/drawingml/2006/table">
            <a:tbl>
              <a:tblPr firstRow="1" firstCol="1" bandRow="1">
                <a:tableStyleId>{3B4B98B0-60AC-42C2-AFA5-B58CD77FA1E5}</a:tableStyleId>
              </a:tblPr>
              <a:tblGrid>
                <a:gridCol w="3796748">
                  <a:extLst>
                    <a:ext uri="{9D8B030D-6E8A-4147-A177-3AD203B41FA5}">
                      <a16:colId xmlns:a16="http://schemas.microsoft.com/office/drawing/2014/main" val="1906418778"/>
                    </a:ext>
                  </a:extLst>
                </a:gridCol>
                <a:gridCol w="3796748">
                  <a:extLst>
                    <a:ext uri="{9D8B030D-6E8A-4147-A177-3AD203B41FA5}">
                      <a16:colId xmlns:a16="http://schemas.microsoft.com/office/drawing/2014/main" val="2861913325"/>
                    </a:ext>
                  </a:extLst>
                </a:gridCol>
                <a:gridCol w="3796748">
                  <a:extLst>
                    <a:ext uri="{9D8B030D-6E8A-4147-A177-3AD203B41FA5}">
                      <a16:colId xmlns:a16="http://schemas.microsoft.com/office/drawing/2014/main" val="3810259896"/>
                    </a:ext>
                  </a:extLst>
                </a:gridCol>
              </a:tblGrid>
              <a:tr h="350372">
                <a:tc>
                  <a:txBody>
                    <a:bodyPr/>
                    <a:lstStyle/>
                    <a:p>
                      <a:pPr algn="ctr">
                        <a:lnSpc>
                          <a:spcPct val="107000"/>
                        </a:lnSpc>
                        <a:spcAft>
                          <a:spcPts val="0"/>
                        </a:spcAft>
                      </a:pPr>
                      <a:r>
                        <a:rPr lang="en-IN" sz="1800" dirty="0">
                          <a:effectLst/>
                          <a:latin typeface="Times New Roman" panose="02020603050405020304" pitchFamily="18" charset="0"/>
                          <a:cs typeface="Times New Roman" panose="02020603050405020304" pitchFamily="18" charset="0"/>
                        </a:rPr>
                        <a:t>Category</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800" dirty="0">
                          <a:effectLst/>
                          <a:latin typeface="Times New Roman" panose="02020603050405020304" pitchFamily="18" charset="0"/>
                          <a:cs typeface="Times New Roman" panose="02020603050405020304" pitchFamily="18" charset="0"/>
                        </a:rPr>
                        <a:t>Tool/Component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800" dirty="0">
                          <a:effectLst/>
                          <a:latin typeface="Times New Roman" panose="02020603050405020304" pitchFamily="18" charset="0"/>
                          <a:cs typeface="Times New Roman" panose="02020603050405020304" pitchFamily="18" charset="0"/>
                        </a:rPr>
                        <a:t>Purpose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12559075"/>
                  </a:ext>
                </a:extLst>
              </a:tr>
              <a:tr h="447971">
                <a:tc>
                  <a:txBody>
                    <a:bodyPr/>
                    <a:lstStyle/>
                    <a:p>
                      <a:pPr>
                        <a:lnSpc>
                          <a:spcPct val="107000"/>
                        </a:lnSpc>
                        <a:spcAft>
                          <a:spcPts val="0"/>
                        </a:spcAft>
                      </a:pPr>
                      <a:r>
                        <a:rPr lang="en-IN" sz="1800" dirty="0">
                          <a:effectLst/>
                          <a:latin typeface="Times New Roman" panose="02020603050405020304" pitchFamily="18" charset="0"/>
                          <a:cs typeface="Times New Roman" panose="02020603050405020304" pitchFamily="18" charset="0"/>
                        </a:rPr>
                        <a:t>Programming Language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800">
                          <a:effectLst/>
                          <a:latin typeface="Times New Roman" panose="02020603050405020304" pitchFamily="18" charset="0"/>
                          <a:cs typeface="Times New Roman" panose="02020603050405020304" pitchFamily="18" charset="0"/>
                        </a:rPr>
                        <a:t>Python</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800">
                          <a:effectLst/>
                          <a:latin typeface="Times New Roman" panose="02020603050405020304" pitchFamily="18" charset="0"/>
                          <a:cs typeface="Times New Roman" panose="02020603050405020304" pitchFamily="18" charset="0"/>
                        </a:rPr>
                        <a:t>Used for chatbot development, NLP processing, and backend logic.</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63256427"/>
                  </a:ext>
                </a:extLst>
              </a:tr>
              <a:tr h="447971">
                <a:tc>
                  <a:txBody>
                    <a:bodyPr/>
                    <a:lstStyle/>
                    <a:p>
                      <a:pPr>
                        <a:lnSpc>
                          <a:spcPct val="107000"/>
                        </a:lnSpc>
                        <a:spcAft>
                          <a:spcPts val="0"/>
                        </a:spcAft>
                      </a:pPr>
                      <a:r>
                        <a:rPr lang="en-IN" sz="1800" dirty="0">
                          <a:effectLst/>
                          <a:latin typeface="Times New Roman" panose="02020603050405020304" pitchFamily="18" charset="0"/>
                          <a:cs typeface="Times New Roman" panose="02020603050405020304" pitchFamily="18" charset="0"/>
                        </a:rPr>
                        <a:t>Frameworks &amp; Libraries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800" dirty="0" err="1">
                          <a:effectLst/>
                          <a:latin typeface="Times New Roman" panose="02020603050405020304" pitchFamily="18" charset="0"/>
                          <a:cs typeface="Times New Roman" panose="02020603050405020304" pitchFamily="18" charset="0"/>
                        </a:rPr>
                        <a:t>TensorFlow</a:t>
                      </a:r>
                      <a:r>
                        <a:rPr lang="en-IN" sz="1800" dirty="0">
                          <a:effectLst/>
                          <a:latin typeface="Times New Roman" panose="02020603050405020304" pitchFamily="18" charset="0"/>
                          <a:cs typeface="Times New Roman" panose="02020603050405020304" pitchFamily="18" charset="0"/>
                        </a:rPr>
                        <a:t> / </a:t>
                      </a:r>
                      <a:r>
                        <a:rPr lang="en-IN" sz="1800" dirty="0" err="1">
                          <a:effectLst/>
                          <a:latin typeface="Times New Roman" panose="02020603050405020304" pitchFamily="18" charset="0"/>
                          <a:cs typeface="Times New Roman" panose="02020603050405020304" pitchFamily="18" charset="0"/>
                        </a:rPr>
                        <a:t>PyTorch</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800">
                          <a:effectLst/>
                          <a:latin typeface="Times New Roman" panose="02020603050405020304" pitchFamily="18" charset="0"/>
                          <a:cs typeface="Times New Roman" panose="02020603050405020304" pitchFamily="18" charset="0"/>
                        </a:rPr>
                        <a:t>Machine Learning &amp; NLP model training and inference.</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03315640"/>
                  </a:ext>
                </a:extLst>
              </a:tr>
              <a:tr h="671957">
                <a:tc>
                  <a:txBody>
                    <a:bodyPr/>
                    <a:lstStyle/>
                    <a:p>
                      <a:endParaRPr lang="en-IN" sz="1800" dirty="0">
                        <a:effectLst/>
                        <a:latin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800" dirty="0" err="1">
                          <a:effectLst/>
                          <a:latin typeface="Times New Roman" panose="02020603050405020304" pitchFamily="18" charset="0"/>
                          <a:cs typeface="Times New Roman" panose="02020603050405020304" pitchFamily="18" charset="0"/>
                        </a:rPr>
                        <a:t>spaCy</a:t>
                      </a:r>
                      <a:r>
                        <a:rPr lang="en-IN" sz="1800" dirty="0">
                          <a:effectLst/>
                          <a:latin typeface="Times New Roman" panose="02020603050405020304" pitchFamily="18" charset="0"/>
                          <a:cs typeface="Times New Roman" panose="02020603050405020304" pitchFamily="18" charset="0"/>
                        </a:rPr>
                        <a:t> / NLTK</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800">
                          <a:effectLst/>
                          <a:latin typeface="Times New Roman" panose="02020603050405020304" pitchFamily="18" charset="0"/>
                          <a:cs typeface="Times New Roman" panose="02020603050405020304" pitchFamily="18" charset="0"/>
                        </a:rPr>
                        <a:t>Natural Language Processing (NLP) tasks like tokenization, named entity recognition, etc.</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73757873"/>
                  </a:ext>
                </a:extLst>
              </a:tr>
              <a:tr h="447971">
                <a:tc>
                  <a:txBody>
                    <a:bodyPr/>
                    <a:lstStyle/>
                    <a:p>
                      <a:endParaRPr lang="en-IN" sz="1800" dirty="0">
                        <a:effectLst/>
                        <a:latin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800" dirty="0" err="1">
                          <a:effectLst/>
                          <a:latin typeface="Times New Roman" panose="02020603050405020304" pitchFamily="18" charset="0"/>
                          <a:cs typeface="Times New Roman" panose="02020603050405020304" pitchFamily="18" charset="0"/>
                        </a:rPr>
                        <a:t>LangChain</a:t>
                      </a:r>
                      <a:r>
                        <a:rPr lang="en-IN" sz="1800" dirty="0">
                          <a:effectLst/>
                          <a:latin typeface="Times New Roman" panose="02020603050405020304" pitchFamily="18" charset="0"/>
                          <a:cs typeface="Times New Roman" panose="02020603050405020304" pitchFamily="18" charset="0"/>
                        </a:rPr>
                        <a:t> / Rasa</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800" dirty="0">
                          <a:effectLst/>
                          <a:latin typeface="Times New Roman" panose="02020603050405020304" pitchFamily="18" charset="0"/>
                          <a:cs typeface="Times New Roman" panose="02020603050405020304" pitchFamily="18" charset="0"/>
                        </a:rPr>
                        <a:t>Framework for building AI-powered conversational </a:t>
                      </a:r>
                      <a:r>
                        <a:rPr lang="en-IN" sz="1800" dirty="0" err="1">
                          <a:effectLst/>
                          <a:latin typeface="Times New Roman" panose="02020603050405020304" pitchFamily="18" charset="0"/>
                          <a:cs typeface="Times New Roman" panose="02020603050405020304" pitchFamily="18" charset="0"/>
                        </a:rPr>
                        <a:t>chatbots</a:t>
                      </a:r>
                      <a:r>
                        <a:rPr lang="en-IN" sz="1800" dirty="0">
                          <a:effectLst/>
                          <a:latin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59316399"/>
                  </a:ext>
                </a:extLst>
              </a:tr>
              <a:tr h="447971">
                <a:tc>
                  <a:txBody>
                    <a:bodyPr/>
                    <a:lstStyle/>
                    <a:p>
                      <a:pPr>
                        <a:lnSpc>
                          <a:spcPct val="107000"/>
                        </a:lnSpc>
                        <a:spcAft>
                          <a:spcPts val="0"/>
                        </a:spcAft>
                      </a:pPr>
                      <a:r>
                        <a:rPr lang="en-IN" sz="1800" dirty="0">
                          <a:effectLst/>
                          <a:latin typeface="Times New Roman" panose="02020603050405020304" pitchFamily="18" charset="0"/>
                          <a:cs typeface="Times New Roman" panose="02020603050405020304" pitchFamily="18" charset="0"/>
                        </a:rPr>
                        <a:t>Database Management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800">
                          <a:effectLst/>
                          <a:latin typeface="Times New Roman" panose="02020603050405020304" pitchFamily="18" charset="0"/>
                          <a:cs typeface="Times New Roman" panose="02020603050405020304" pitchFamily="18" charset="0"/>
                        </a:rPr>
                        <a:t>PostgreSQL / MySQL / MongoDB</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800" dirty="0">
                          <a:effectLst/>
                          <a:latin typeface="Times New Roman" panose="02020603050405020304" pitchFamily="18" charset="0"/>
                          <a:cs typeface="Times New Roman" panose="02020603050405020304" pitchFamily="18" charset="0"/>
                        </a:rPr>
                        <a:t>Stores legal documents, </a:t>
                      </a:r>
                      <a:r>
                        <a:rPr lang="en-IN" sz="1800" dirty="0" err="1">
                          <a:effectLst/>
                          <a:latin typeface="Times New Roman" panose="02020603050405020304" pitchFamily="18" charset="0"/>
                          <a:cs typeface="Times New Roman" panose="02020603050405020304" pitchFamily="18" charset="0"/>
                        </a:rPr>
                        <a:t>chatbot</a:t>
                      </a:r>
                      <a:r>
                        <a:rPr lang="en-IN" sz="1800" dirty="0">
                          <a:effectLst/>
                          <a:latin typeface="Times New Roman" panose="02020603050405020304" pitchFamily="18" charset="0"/>
                          <a:cs typeface="Times New Roman" panose="02020603050405020304" pitchFamily="18" charset="0"/>
                        </a:rPr>
                        <a:t> responses, and logs.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37532888"/>
                  </a:ext>
                </a:extLst>
              </a:tr>
              <a:tr h="447971">
                <a:tc>
                  <a:txBody>
                    <a:bodyPr/>
                    <a:lstStyle/>
                    <a:p>
                      <a:endParaRPr lang="en-IN" sz="1800" dirty="0">
                        <a:effectLst/>
                        <a:latin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800" dirty="0" err="1">
                          <a:effectLst/>
                          <a:latin typeface="Times New Roman" panose="02020603050405020304" pitchFamily="18" charset="0"/>
                          <a:cs typeface="Times New Roman" panose="02020603050405020304" pitchFamily="18" charset="0"/>
                        </a:rPr>
                        <a:t>Elasticsearch</a:t>
                      </a:r>
                      <a:r>
                        <a:rPr lang="en-IN" sz="1800" dirty="0">
                          <a:effectLst/>
                          <a:latin typeface="Times New Roman" panose="02020603050405020304" pitchFamily="18" charset="0"/>
                          <a:cs typeface="Times New Roman" panose="02020603050405020304" pitchFamily="18" charset="0"/>
                        </a:rPr>
                        <a:t> / Pinecone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800" dirty="0">
                          <a:effectLst/>
                          <a:latin typeface="Times New Roman" panose="02020603050405020304" pitchFamily="18" charset="0"/>
                          <a:cs typeface="Times New Roman" panose="02020603050405020304" pitchFamily="18" charset="0"/>
                        </a:rPr>
                        <a:t>Used for fast semantic search and retrieval of legal texts.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81215804"/>
                  </a:ext>
                </a:extLst>
              </a:tr>
              <a:tr h="447971">
                <a:tc>
                  <a:txBody>
                    <a:bodyPr/>
                    <a:lstStyle/>
                    <a:p>
                      <a:pPr>
                        <a:lnSpc>
                          <a:spcPct val="107000"/>
                        </a:lnSpc>
                        <a:spcAft>
                          <a:spcPts val="0"/>
                        </a:spcAft>
                      </a:pPr>
                      <a:r>
                        <a:rPr lang="en-IN" sz="1800">
                          <a:effectLst/>
                          <a:latin typeface="Times New Roman" panose="02020603050405020304" pitchFamily="18" charset="0"/>
                          <a:cs typeface="Times New Roman" panose="02020603050405020304" pitchFamily="18" charset="0"/>
                        </a:rPr>
                        <a:t>AI Models</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800" dirty="0" err="1">
                          <a:effectLst/>
                          <a:latin typeface="Times New Roman" panose="02020603050405020304" pitchFamily="18" charset="0"/>
                          <a:cs typeface="Times New Roman" panose="02020603050405020304" pitchFamily="18" charset="0"/>
                        </a:rPr>
                        <a:t>OpenAI</a:t>
                      </a:r>
                      <a:r>
                        <a:rPr lang="en-IN" sz="1800" dirty="0">
                          <a:effectLst/>
                          <a:latin typeface="Times New Roman" panose="02020603050405020304" pitchFamily="18" charset="0"/>
                          <a:cs typeface="Times New Roman" panose="02020603050405020304" pitchFamily="18" charset="0"/>
                        </a:rPr>
                        <a:t> GPT / BERT / T5</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800" dirty="0">
                          <a:effectLst/>
                          <a:latin typeface="Times New Roman" panose="02020603050405020304" pitchFamily="18" charset="0"/>
                          <a:cs typeface="Times New Roman" panose="02020603050405020304" pitchFamily="18" charset="0"/>
                        </a:rPr>
                        <a:t>For generating intelligent, context-aware responses.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10067381"/>
                  </a:ext>
                </a:extLst>
              </a:tr>
            </a:tbl>
          </a:graphicData>
        </a:graphic>
      </p:graphicFrame>
    </p:spTree>
    <p:extLst>
      <p:ext uri="{BB962C8B-B14F-4D97-AF65-F5344CB8AC3E}">
        <p14:creationId xmlns:p14="http://schemas.microsoft.com/office/powerpoint/2010/main" val="825552305"/>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175" y="244820"/>
            <a:ext cx="10668000" cy="487362"/>
          </a:xfrm>
        </p:spPr>
        <p:txBody>
          <a:bodyPr/>
          <a:lstStyle/>
          <a:p>
            <a:r>
              <a:rPr lang="en-IN" dirty="0" smtClean="0"/>
              <a:t>Tools and Components (cont..)</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723923478"/>
              </p:ext>
            </p:extLst>
          </p:nvPr>
        </p:nvGraphicFramePr>
        <p:xfrm>
          <a:off x="325783" y="1908313"/>
          <a:ext cx="11390244" cy="3521964"/>
        </p:xfrm>
        <a:graphic>
          <a:graphicData uri="http://schemas.openxmlformats.org/drawingml/2006/table">
            <a:tbl>
              <a:tblPr firstRow="1" firstCol="1" bandRow="1">
                <a:tableStyleId>{3B4B98B0-60AC-42C2-AFA5-B58CD77FA1E5}</a:tableStyleId>
              </a:tblPr>
              <a:tblGrid>
                <a:gridCol w="3796748">
                  <a:extLst>
                    <a:ext uri="{9D8B030D-6E8A-4147-A177-3AD203B41FA5}">
                      <a16:colId xmlns:a16="http://schemas.microsoft.com/office/drawing/2014/main" val="1850288680"/>
                    </a:ext>
                  </a:extLst>
                </a:gridCol>
                <a:gridCol w="3796748">
                  <a:extLst>
                    <a:ext uri="{9D8B030D-6E8A-4147-A177-3AD203B41FA5}">
                      <a16:colId xmlns:a16="http://schemas.microsoft.com/office/drawing/2014/main" val="2931624720"/>
                    </a:ext>
                  </a:extLst>
                </a:gridCol>
                <a:gridCol w="3796748">
                  <a:extLst>
                    <a:ext uri="{9D8B030D-6E8A-4147-A177-3AD203B41FA5}">
                      <a16:colId xmlns:a16="http://schemas.microsoft.com/office/drawing/2014/main" val="2296888808"/>
                    </a:ext>
                  </a:extLst>
                </a:gridCol>
              </a:tblGrid>
              <a:tr h="447971">
                <a:tc>
                  <a:txBody>
                    <a:bodyPr/>
                    <a:lstStyle/>
                    <a:p>
                      <a:pPr>
                        <a:lnSpc>
                          <a:spcPct val="107000"/>
                        </a:lnSpc>
                        <a:spcAft>
                          <a:spcPts val="0"/>
                        </a:spcAft>
                      </a:pPr>
                      <a:r>
                        <a:rPr lang="en-IN" sz="1800" dirty="0">
                          <a:effectLst/>
                          <a:latin typeface="Times New Roman" panose="02020603050405020304" pitchFamily="18" charset="0"/>
                          <a:cs typeface="Times New Roman" panose="02020603050405020304" pitchFamily="18" charset="0"/>
                        </a:rPr>
                        <a:t>Frontend Development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800" dirty="0">
                          <a:effectLst/>
                          <a:latin typeface="Times New Roman" panose="02020603050405020304" pitchFamily="18" charset="0"/>
                          <a:cs typeface="Times New Roman" panose="02020603050405020304" pitchFamily="18" charset="0"/>
                        </a:rPr>
                        <a:t>React / HTML-CSS-JS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800" dirty="0">
                          <a:effectLst/>
                          <a:latin typeface="Times New Roman" panose="02020603050405020304" pitchFamily="18" charset="0"/>
                          <a:cs typeface="Times New Roman" panose="02020603050405020304" pitchFamily="18" charset="0"/>
                        </a:rPr>
                        <a:t>User interface for </a:t>
                      </a:r>
                      <a:r>
                        <a:rPr lang="en-IN" sz="1800" dirty="0" err="1">
                          <a:effectLst/>
                          <a:latin typeface="Times New Roman" panose="02020603050405020304" pitchFamily="18" charset="0"/>
                          <a:cs typeface="Times New Roman" panose="02020603050405020304" pitchFamily="18" charset="0"/>
                        </a:rPr>
                        <a:t>chatbot</a:t>
                      </a:r>
                      <a:r>
                        <a:rPr lang="en-IN" sz="1800" dirty="0">
                          <a:effectLst/>
                          <a:latin typeface="Times New Roman" panose="02020603050405020304" pitchFamily="18" charset="0"/>
                          <a:cs typeface="Times New Roman" panose="02020603050405020304" pitchFamily="18" charset="0"/>
                        </a:rPr>
                        <a:t> interaction</a:t>
                      </a:r>
                      <a:r>
                        <a:rPr lang="en-IN" sz="1800" dirty="0" smtClean="0">
                          <a:effectLst/>
                          <a:latin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84932543"/>
                  </a:ext>
                </a:extLst>
              </a:tr>
              <a:tr h="447971">
                <a:tc>
                  <a:txBody>
                    <a:bodyPr/>
                    <a:lstStyle/>
                    <a:p>
                      <a:pPr>
                        <a:lnSpc>
                          <a:spcPct val="107000"/>
                        </a:lnSpc>
                        <a:spcAft>
                          <a:spcPts val="0"/>
                        </a:spcAft>
                      </a:pPr>
                      <a:r>
                        <a:rPr lang="en-IN" sz="1800" dirty="0">
                          <a:effectLst/>
                          <a:latin typeface="Times New Roman" panose="02020603050405020304" pitchFamily="18" charset="0"/>
                          <a:cs typeface="Times New Roman" panose="02020603050405020304" pitchFamily="18" charset="0"/>
                        </a:rPr>
                        <a:t>Backend Development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800" dirty="0">
                          <a:effectLst/>
                          <a:latin typeface="Times New Roman" panose="02020603050405020304" pitchFamily="18" charset="0"/>
                          <a:cs typeface="Times New Roman" panose="02020603050405020304" pitchFamily="18" charset="0"/>
                        </a:rPr>
                        <a:t>Flask / </a:t>
                      </a:r>
                      <a:r>
                        <a:rPr lang="en-IN" sz="1800" dirty="0" err="1">
                          <a:effectLst/>
                          <a:latin typeface="Times New Roman" panose="02020603050405020304" pitchFamily="18" charset="0"/>
                          <a:cs typeface="Times New Roman" panose="02020603050405020304" pitchFamily="18" charset="0"/>
                        </a:rPr>
                        <a:t>FastAPI</a:t>
                      </a:r>
                      <a:r>
                        <a:rPr lang="en-IN" sz="1800" dirty="0">
                          <a:effectLst/>
                          <a:latin typeface="Times New Roman" panose="02020603050405020304" pitchFamily="18" charset="0"/>
                          <a:cs typeface="Times New Roman" panose="02020603050405020304" pitchFamily="18" charset="0"/>
                        </a:rPr>
                        <a:t> / Django</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800" dirty="0">
                          <a:effectLst/>
                          <a:latin typeface="Times New Roman" panose="02020603050405020304" pitchFamily="18" charset="0"/>
                          <a:cs typeface="Times New Roman" panose="02020603050405020304" pitchFamily="18" charset="0"/>
                        </a:rPr>
                        <a:t>Handles </a:t>
                      </a:r>
                      <a:r>
                        <a:rPr lang="en-IN" sz="1800" dirty="0" err="1">
                          <a:effectLst/>
                          <a:latin typeface="Times New Roman" panose="02020603050405020304" pitchFamily="18" charset="0"/>
                          <a:cs typeface="Times New Roman" panose="02020603050405020304" pitchFamily="18" charset="0"/>
                        </a:rPr>
                        <a:t>chatbot</a:t>
                      </a:r>
                      <a:r>
                        <a:rPr lang="en-IN" sz="1800" dirty="0">
                          <a:effectLst/>
                          <a:latin typeface="Times New Roman" panose="02020603050405020304" pitchFamily="18" charset="0"/>
                          <a:cs typeface="Times New Roman" panose="02020603050405020304" pitchFamily="18" charset="0"/>
                        </a:rPr>
                        <a:t> API, query processing, and response generation.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86454357"/>
                  </a:ext>
                </a:extLst>
              </a:tr>
              <a:tr h="447971">
                <a:tc>
                  <a:txBody>
                    <a:bodyPr/>
                    <a:lstStyle/>
                    <a:p>
                      <a:pPr>
                        <a:lnSpc>
                          <a:spcPct val="107000"/>
                        </a:lnSpc>
                        <a:spcAft>
                          <a:spcPts val="0"/>
                        </a:spcAft>
                      </a:pPr>
                      <a:r>
                        <a:rPr lang="en-IN" sz="1800">
                          <a:effectLst/>
                          <a:latin typeface="Times New Roman" panose="02020603050405020304" pitchFamily="18" charset="0"/>
                          <a:cs typeface="Times New Roman" panose="02020603050405020304" pitchFamily="18" charset="0"/>
                        </a:rPr>
                        <a:t>Cloud &amp; Deployment</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800" dirty="0">
                          <a:effectLst/>
                          <a:latin typeface="Times New Roman" panose="02020603050405020304" pitchFamily="18" charset="0"/>
                          <a:cs typeface="Times New Roman" panose="02020603050405020304" pitchFamily="18" charset="0"/>
                        </a:rPr>
                        <a:t>AWS / Google Cloud / Azure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800" dirty="0">
                          <a:effectLst/>
                          <a:latin typeface="Times New Roman" panose="02020603050405020304" pitchFamily="18" charset="0"/>
                          <a:cs typeface="Times New Roman" panose="02020603050405020304" pitchFamily="18" charset="0"/>
                        </a:rPr>
                        <a:t>Hosting </a:t>
                      </a:r>
                      <a:r>
                        <a:rPr lang="en-IN" sz="1800" dirty="0" err="1">
                          <a:effectLst/>
                          <a:latin typeface="Times New Roman" panose="02020603050405020304" pitchFamily="18" charset="0"/>
                          <a:cs typeface="Times New Roman" panose="02020603050405020304" pitchFamily="18" charset="0"/>
                        </a:rPr>
                        <a:t>chatbot</a:t>
                      </a:r>
                      <a:r>
                        <a:rPr lang="en-IN" sz="1800" dirty="0">
                          <a:effectLst/>
                          <a:latin typeface="Times New Roman" panose="02020603050405020304" pitchFamily="18" charset="0"/>
                          <a:cs typeface="Times New Roman" panose="02020603050405020304" pitchFamily="18" charset="0"/>
                        </a:rPr>
                        <a:t> models, database, and API services.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87805284"/>
                  </a:ext>
                </a:extLst>
              </a:tr>
              <a:tr h="447971">
                <a:tc>
                  <a:txBody>
                    <a:bodyPr/>
                    <a:lstStyle/>
                    <a:p>
                      <a:endParaRPr lang="en-IN" sz="1800" dirty="0">
                        <a:effectLst/>
                        <a:latin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800" dirty="0">
                          <a:effectLst/>
                          <a:latin typeface="Times New Roman" panose="02020603050405020304" pitchFamily="18" charset="0"/>
                          <a:cs typeface="Times New Roman" panose="02020603050405020304" pitchFamily="18" charset="0"/>
                        </a:rPr>
                        <a:t>Docker / Kubernetes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800" dirty="0">
                          <a:effectLst/>
                          <a:latin typeface="Times New Roman" panose="02020603050405020304" pitchFamily="18" charset="0"/>
                          <a:cs typeface="Times New Roman" panose="02020603050405020304" pitchFamily="18" charset="0"/>
                        </a:rPr>
                        <a:t>Containerization and deployment management.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66929925"/>
                  </a:ext>
                </a:extLst>
              </a:tr>
              <a:tr h="447971">
                <a:tc>
                  <a:txBody>
                    <a:bodyPr/>
                    <a:lstStyle/>
                    <a:p>
                      <a:pPr>
                        <a:lnSpc>
                          <a:spcPct val="107000"/>
                        </a:lnSpc>
                        <a:spcAft>
                          <a:spcPts val="0"/>
                        </a:spcAft>
                      </a:pPr>
                      <a:r>
                        <a:rPr lang="en-IN" sz="1800" dirty="0">
                          <a:effectLst/>
                          <a:latin typeface="Times New Roman" panose="02020603050405020304" pitchFamily="18" charset="0"/>
                          <a:cs typeface="Times New Roman" panose="02020603050405020304" pitchFamily="18" charset="0"/>
                        </a:rPr>
                        <a:t>Version Control &amp; Collaboration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800" dirty="0">
                          <a:effectLst/>
                          <a:latin typeface="Times New Roman" panose="02020603050405020304" pitchFamily="18" charset="0"/>
                          <a:cs typeface="Times New Roman" panose="02020603050405020304" pitchFamily="18" charset="0"/>
                        </a:rPr>
                        <a:t>GitHub / </a:t>
                      </a:r>
                      <a:r>
                        <a:rPr lang="en-IN" sz="1800" dirty="0" err="1">
                          <a:effectLst/>
                          <a:latin typeface="Times New Roman" panose="02020603050405020304" pitchFamily="18" charset="0"/>
                          <a:cs typeface="Times New Roman" panose="02020603050405020304" pitchFamily="18" charset="0"/>
                        </a:rPr>
                        <a:t>GitLab</a:t>
                      </a:r>
                      <a:r>
                        <a:rPr lang="en-IN" sz="1800" dirty="0">
                          <a:effectLst/>
                          <a:latin typeface="Times New Roman" panose="02020603050405020304" pitchFamily="18" charset="0"/>
                          <a:cs typeface="Times New Roman" panose="02020603050405020304" pitchFamily="18" charset="0"/>
                        </a:rPr>
                        <a:t> / </a:t>
                      </a:r>
                      <a:r>
                        <a:rPr lang="en-IN" sz="1800" dirty="0" err="1">
                          <a:effectLst/>
                          <a:latin typeface="Times New Roman" panose="02020603050405020304" pitchFamily="18" charset="0"/>
                          <a:cs typeface="Times New Roman" panose="02020603050405020304" pitchFamily="18" charset="0"/>
                        </a:rPr>
                        <a:t>Bitbucket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800" dirty="0">
                          <a:effectLst/>
                          <a:latin typeface="Times New Roman" panose="02020603050405020304" pitchFamily="18" charset="0"/>
                          <a:cs typeface="Times New Roman" panose="02020603050405020304" pitchFamily="18" charset="0"/>
                        </a:rPr>
                        <a:t>Source code management and collaboration.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35947994"/>
                  </a:ext>
                </a:extLst>
              </a:tr>
              <a:tr h="447971">
                <a:tc>
                  <a:txBody>
                    <a:bodyPr/>
                    <a:lstStyle/>
                    <a:p>
                      <a:pPr>
                        <a:lnSpc>
                          <a:spcPct val="107000"/>
                        </a:lnSpc>
                        <a:spcAft>
                          <a:spcPts val="0"/>
                        </a:spcAft>
                      </a:pPr>
                      <a:r>
                        <a:rPr lang="en-IN" sz="1800" dirty="0">
                          <a:effectLst/>
                          <a:latin typeface="Times New Roman" panose="02020603050405020304" pitchFamily="18" charset="0"/>
                          <a:cs typeface="Times New Roman" panose="02020603050405020304" pitchFamily="18" charset="0"/>
                        </a:rPr>
                        <a:t>Logging &amp; Monitoring</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800">
                          <a:effectLst/>
                          <a:latin typeface="Times New Roman" panose="02020603050405020304" pitchFamily="18" charset="0"/>
                          <a:cs typeface="Times New Roman" panose="02020603050405020304" pitchFamily="18" charset="0"/>
                        </a:rPr>
                        <a:t>ELK Stack / Prometheus-Grafana</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800" dirty="0">
                          <a:effectLst/>
                          <a:latin typeface="Times New Roman" panose="02020603050405020304" pitchFamily="18" charset="0"/>
                          <a:cs typeface="Times New Roman" panose="02020603050405020304" pitchFamily="18" charset="0"/>
                        </a:rPr>
                        <a:t>Tracks </a:t>
                      </a:r>
                      <a:r>
                        <a:rPr lang="en-IN" sz="1800" dirty="0" err="1">
                          <a:effectLst/>
                          <a:latin typeface="Times New Roman" panose="02020603050405020304" pitchFamily="18" charset="0"/>
                          <a:cs typeface="Times New Roman" panose="02020603050405020304" pitchFamily="18" charset="0"/>
                        </a:rPr>
                        <a:t>chatbot</a:t>
                      </a:r>
                      <a:r>
                        <a:rPr lang="en-IN" sz="1800" dirty="0">
                          <a:effectLst/>
                          <a:latin typeface="Times New Roman" panose="02020603050405020304" pitchFamily="18" charset="0"/>
                          <a:cs typeface="Times New Roman" panose="02020603050405020304" pitchFamily="18" charset="0"/>
                        </a:rPr>
                        <a:t> usage, errors, and system performance.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03327536"/>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231891118"/>
              </p:ext>
            </p:extLst>
          </p:nvPr>
        </p:nvGraphicFramePr>
        <p:xfrm>
          <a:off x="325783" y="1557941"/>
          <a:ext cx="11390244" cy="350372"/>
        </p:xfrm>
        <a:graphic>
          <a:graphicData uri="http://schemas.openxmlformats.org/drawingml/2006/table">
            <a:tbl>
              <a:tblPr firstRow="1" firstCol="1" bandRow="1">
                <a:tableStyleId>{3B4B98B0-60AC-42C2-AFA5-B58CD77FA1E5}</a:tableStyleId>
              </a:tblPr>
              <a:tblGrid>
                <a:gridCol w="3796748">
                  <a:extLst>
                    <a:ext uri="{9D8B030D-6E8A-4147-A177-3AD203B41FA5}">
                      <a16:colId xmlns:a16="http://schemas.microsoft.com/office/drawing/2014/main" val="511695052"/>
                    </a:ext>
                  </a:extLst>
                </a:gridCol>
                <a:gridCol w="3796748">
                  <a:extLst>
                    <a:ext uri="{9D8B030D-6E8A-4147-A177-3AD203B41FA5}">
                      <a16:colId xmlns:a16="http://schemas.microsoft.com/office/drawing/2014/main" val="2000215193"/>
                    </a:ext>
                  </a:extLst>
                </a:gridCol>
                <a:gridCol w="3796748">
                  <a:extLst>
                    <a:ext uri="{9D8B030D-6E8A-4147-A177-3AD203B41FA5}">
                      <a16:colId xmlns:a16="http://schemas.microsoft.com/office/drawing/2014/main" val="746755755"/>
                    </a:ext>
                  </a:extLst>
                </a:gridCol>
              </a:tblGrid>
              <a:tr h="350372">
                <a:tc>
                  <a:txBody>
                    <a:bodyPr/>
                    <a:lstStyle/>
                    <a:p>
                      <a:pPr algn="ctr">
                        <a:lnSpc>
                          <a:spcPct val="107000"/>
                        </a:lnSpc>
                        <a:spcAft>
                          <a:spcPts val="0"/>
                        </a:spcAft>
                      </a:pPr>
                      <a:r>
                        <a:rPr lang="en-IN" sz="1800" dirty="0">
                          <a:effectLst/>
                          <a:latin typeface="Times New Roman" panose="02020603050405020304" pitchFamily="18" charset="0"/>
                          <a:cs typeface="Times New Roman" panose="02020603050405020304" pitchFamily="18" charset="0"/>
                        </a:rPr>
                        <a:t>Category</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800" dirty="0">
                          <a:effectLst/>
                          <a:latin typeface="Times New Roman" panose="02020603050405020304" pitchFamily="18" charset="0"/>
                          <a:cs typeface="Times New Roman" panose="02020603050405020304" pitchFamily="18" charset="0"/>
                        </a:rPr>
                        <a:t>Tool/Component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800" dirty="0">
                          <a:effectLst/>
                          <a:latin typeface="Times New Roman" panose="02020603050405020304" pitchFamily="18" charset="0"/>
                          <a:cs typeface="Times New Roman" panose="02020603050405020304" pitchFamily="18" charset="0"/>
                        </a:rPr>
                        <a:t>Purpose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62211190"/>
                  </a:ext>
                </a:extLst>
              </a:tr>
            </a:tbl>
          </a:graphicData>
        </a:graphic>
      </p:graphicFrame>
    </p:spTree>
    <p:extLst>
      <p:ext uri="{BB962C8B-B14F-4D97-AF65-F5344CB8AC3E}">
        <p14:creationId xmlns:p14="http://schemas.microsoft.com/office/powerpoint/2010/main" val="3121533242"/>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smtClean="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graphicFrame>
        <p:nvGraphicFramePr>
          <p:cNvPr id="5" name="Diagram 4"/>
          <p:cNvGraphicFramePr/>
          <p:nvPr>
            <p:extLst>
              <p:ext uri="{D42A27DB-BD31-4B8C-83A1-F6EECF244321}">
                <p14:modId xmlns:p14="http://schemas.microsoft.com/office/powerpoint/2010/main" val="4060814474"/>
              </p:ext>
            </p:extLst>
          </p:nvPr>
        </p:nvGraphicFramePr>
        <p:xfrm>
          <a:off x="362226" y="1073426"/>
          <a:ext cx="11569148" cy="51882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00166224"/>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5" name="Rectangle 1"/>
          <p:cNvSpPr>
            <a:spLocks noGrp="1" noChangeArrowheads="1"/>
          </p:cNvSpPr>
          <p:nvPr>
            <p:ph idx="1"/>
          </p:nvPr>
        </p:nvSpPr>
        <p:spPr bwMode="auto">
          <a:xfrm>
            <a:off x="812800" y="1186303"/>
            <a:ext cx="10577443" cy="4457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24/7 Legal Assistance</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Instant responses to mining-related legal queries.</a:t>
            </a:r>
          </a:p>
          <a:p>
            <a:pPr marR="0" lvl="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Quick Information Retrieval</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Easy access to acts, rules, and regulations.</a:t>
            </a:r>
          </a:p>
          <a:p>
            <a:pPr marR="0" lvl="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Improved Compliance</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Ensures regulatory adherence and reduces legal risks.</a:t>
            </a:r>
          </a:p>
          <a:p>
            <a:pPr marR="0" lvl="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NLP-Based Queries</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Understands natural language for user-friendly interaction.</a:t>
            </a:r>
          </a:p>
          <a:p>
            <a:pPr marR="0" lvl="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Scalability &amp; Learning</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Adapts and improves based on user interactions.</a:t>
            </a:r>
          </a:p>
          <a:p>
            <a:pPr marR="0" lvl="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Reduced Workload</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Automates repetitive legal queries, freeing up experts.</a:t>
            </a:r>
          </a:p>
          <a:p>
            <a:pPr marR="0" lvl="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User-Friendly Interface</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Accessible via web or mobile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chatbot</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R="0" lvl="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Centralized Legal Hub</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Integrated system for streamlined legal information. </a:t>
            </a:r>
          </a:p>
        </p:txBody>
      </p:sp>
    </p:spTree>
    <p:extLst>
      <p:ext uri="{BB962C8B-B14F-4D97-AF65-F5344CB8AC3E}">
        <p14:creationId xmlns:p14="http://schemas.microsoft.com/office/powerpoint/2010/main" val="1923928155"/>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Autofit/>
          </a:bodyPr>
          <a:lstStyle/>
          <a:p>
            <a:pPr marL="0" indent="0">
              <a:lnSpc>
                <a:spcPct val="150000"/>
              </a:lnSpc>
              <a:buNone/>
            </a:pPr>
            <a:r>
              <a:rPr lang="en-US" dirty="0">
                <a:latin typeface="Times New Roman" panose="02020603050405020304" pitchFamily="18" charset="0"/>
                <a:cs typeface="Times New Roman" panose="02020603050405020304" pitchFamily="18" charset="0"/>
              </a:rPr>
              <a:t>The AI-driven </a:t>
            </a:r>
            <a:r>
              <a:rPr lang="en-US" dirty="0" err="1">
                <a:latin typeface="Times New Roman" panose="02020603050405020304" pitchFamily="18" charset="0"/>
                <a:cs typeface="Times New Roman" panose="02020603050405020304" pitchFamily="18" charset="0"/>
              </a:rPr>
              <a:t>chatbot</a:t>
            </a:r>
            <a:r>
              <a:rPr lang="en-US" dirty="0">
                <a:latin typeface="Times New Roman" panose="02020603050405020304" pitchFamily="18" charset="0"/>
                <a:cs typeface="Times New Roman" panose="02020603050405020304" pitchFamily="18" charset="0"/>
              </a:rPr>
              <a:t> for mining regulations provides a </a:t>
            </a:r>
            <a:r>
              <a:rPr lang="en-US" b="1" dirty="0">
                <a:latin typeface="Times New Roman" panose="02020603050405020304" pitchFamily="18" charset="0"/>
                <a:cs typeface="Times New Roman" panose="02020603050405020304" pitchFamily="18" charset="0"/>
              </a:rPr>
              <a:t>smart, efficient, and accessible</a:t>
            </a:r>
            <a:r>
              <a:rPr lang="en-US" dirty="0">
                <a:latin typeface="Times New Roman" panose="02020603050405020304" pitchFamily="18" charset="0"/>
                <a:cs typeface="Times New Roman" panose="02020603050405020304" pitchFamily="18" charset="0"/>
              </a:rPr>
              <a:t> solution for retrieving legal information. By leveraging </a:t>
            </a:r>
            <a:r>
              <a:rPr lang="en-US" b="1" dirty="0">
                <a:latin typeface="Times New Roman" panose="02020603050405020304" pitchFamily="18" charset="0"/>
                <a:cs typeface="Times New Roman" panose="02020603050405020304" pitchFamily="18" charset="0"/>
              </a:rPr>
              <a:t>NLP and AI</a:t>
            </a:r>
            <a:r>
              <a:rPr lang="en-US" dirty="0">
                <a:latin typeface="Times New Roman" panose="02020603050405020304" pitchFamily="18" charset="0"/>
                <a:cs typeface="Times New Roman" panose="02020603050405020304" pitchFamily="18" charset="0"/>
              </a:rPr>
              <a:t>, it ensures </a:t>
            </a:r>
            <a:r>
              <a:rPr lang="en-US" b="1" dirty="0">
                <a:latin typeface="Times New Roman" panose="02020603050405020304" pitchFamily="18" charset="0"/>
                <a:cs typeface="Times New Roman" panose="02020603050405020304" pitchFamily="18" charset="0"/>
              </a:rPr>
              <a:t>24/7 availability, quick responses, and improved compliance</a:t>
            </a:r>
            <a:r>
              <a:rPr lang="en-US" dirty="0">
                <a:latin typeface="Times New Roman" panose="02020603050405020304" pitchFamily="18" charset="0"/>
                <a:cs typeface="Times New Roman" panose="02020603050405020304" pitchFamily="18" charset="0"/>
              </a:rPr>
              <a:t> for stakeholders. This system reduces dependency on legal experts for routine queries and enhances </a:t>
            </a:r>
            <a:r>
              <a:rPr lang="en-US" b="1" dirty="0">
                <a:latin typeface="Times New Roman" panose="02020603050405020304" pitchFamily="18" charset="0"/>
                <a:cs typeface="Times New Roman" panose="02020603050405020304" pitchFamily="18" charset="0"/>
              </a:rPr>
              <a:t>decision-making</a:t>
            </a:r>
            <a:r>
              <a:rPr lang="en-US" dirty="0">
                <a:latin typeface="Times New Roman" panose="02020603050405020304" pitchFamily="18" charset="0"/>
                <a:cs typeface="Times New Roman" panose="02020603050405020304" pitchFamily="18" charset="0"/>
              </a:rPr>
              <a:t> in the mining industry</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smtClean="0">
                <a:latin typeface="Cambria" panose="02040503050406030204" pitchFamily="18" charset="0"/>
                <a:ea typeface="Cambria" panose="02040503050406030204" pitchFamily="18" charset="0"/>
              </a:rPr>
              <a:t>Github Link</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smtClean="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smtClean="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smtClean="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err="1" smtClean="0">
                <a:solidFill>
                  <a:schemeClr val="accent2">
                    <a:lumMod val="75000"/>
                  </a:schemeClr>
                </a:solidFill>
                <a:latin typeface="Cambria" panose="02040503050406030204" pitchFamily="18" charset="0"/>
                <a:ea typeface="Cambria" panose="02040503050406030204" pitchFamily="18" charset="0"/>
              </a:rPr>
              <a:t>Github</a:t>
            </a:r>
            <a:r>
              <a:rPr lang="en-US" b="1" dirty="0" smtClean="0">
                <a:solidFill>
                  <a:schemeClr val="accent2">
                    <a:lumMod val="75000"/>
                  </a:schemeClr>
                </a:solidFill>
                <a:latin typeface="Cambria" panose="02040503050406030204" pitchFamily="18" charset="0"/>
                <a:ea typeface="Cambria" panose="02040503050406030204" pitchFamily="18" charset="0"/>
              </a:rPr>
              <a:t> Link</a:t>
            </a:r>
          </a:p>
          <a:p>
            <a:pPr marL="342900" indent="-190500" algn="just">
              <a:spcBef>
                <a:spcPts val="0"/>
              </a:spcBef>
              <a:buSzPct val="100000"/>
              <a:buNone/>
            </a:pPr>
            <a:r>
              <a:rPr lang="en-US" dirty="0">
                <a:latin typeface="Times New Roman" panose="02020603050405020304" pitchFamily="18" charset="0"/>
                <a:ea typeface="Cambria" panose="02040503050406030204" pitchFamily="18" charset="0"/>
                <a:cs typeface="Times New Roman" panose="02020603050405020304" pitchFamily="18" charset="0"/>
                <a:hlinkClick r:id="rId3"/>
              </a:rPr>
              <a:t>https://github.com/azeem-3/mining_act_chatbot</a:t>
            </a: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342900" indent="-190500" algn="just">
              <a:spcBef>
                <a:spcPts val="0"/>
              </a:spcBef>
              <a:buSzPct val="100000"/>
              <a:buNone/>
            </a:pPr>
            <a:endParaRPr lang="en-US" b="1" dirty="0" smtClean="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65309181"/>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a:t>
            </a:r>
            <a:r>
              <a:rPr lang="en-GB" dirty="0" smtClean="0">
                <a:latin typeface="Cambria" panose="02040503050406030204" pitchFamily="18" charset="0"/>
                <a:ea typeface="Cambria" panose="02040503050406030204" pitchFamily="18" charset="0"/>
              </a:rPr>
              <a:t>format)</a:t>
            </a:r>
            <a:endParaRPr dirty="0">
              <a:latin typeface="Cambria" panose="02040503050406030204" pitchFamily="18" charset="0"/>
              <a:ea typeface="Cambria" panose="02040503050406030204" pitchFamily="18" charset="0"/>
            </a:endParaRPr>
          </a:p>
        </p:txBody>
      </p:sp>
      <p:sp>
        <p:nvSpPr>
          <p:cNvPr id="6" name="TextBox 5"/>
          <p:cNvSpPr txBox="1"/>
          <p:nvPr/>
        </p:nvSpPr>
        <p:spPr>
          <a:xfrm>
            <a:off x="129208" y="1013791"/>
            <a:ext cx="11579087" cy="5472267"/>
          </a:xfrm>
          <a:prstGeom prst="rect">
            <a:avLst/>
          </a:prstGeom>
          <a:noFill/>
        </p:spPr>
        <p:txBody>
          <a:bodyPr wrap="square" rtlCol="0">
            <a:spAutoFit/>
          </a:bodyPr>
          <a:lstStyle/>
          <a:p>
            <a:pPr marL="781050" indent="-285750">
              <a:lnSpc>
                <a:spcPct val="160000"/>
              </a:lnSpc>
              <a:spcBef>
                <a:spcPts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How to Build Your AI </a:t>
            </a:r>
            <a:r>
              <a:rPr lang="en-US" sz="2000" dirty="0" err="1">
                <a:latin typeface="Times New Roman" panose="02020603050405020304" pitchFamily="18" charset="0"/>
                <a:cs typeface="Times New Roman" panose="02020603050405020304" pitchFamily="18" charset="0"/>
              </a:rPr>
              <a:t>Chatbot</a:t>
            </a:r>
            <a:r>
              <a:rPr lang="en-US" sz="2000" dirty="0">
                <a:latin typeface="Times New Roman" panose="02020603050405020304" pitchFamily="18" charset="0"/>
                <a:cs typeface="Times New Roman" panose="02020603050405020304" pitchFamily="18" charset="0"/>
              </a:rPr>
              <a:t> with NLP in Python?</a:t>
            </a:r>
          </a:p>
          <a:p>
            <a:pPr marL="438150" indent="-285750">
              <a:lnSpc>
                <a:spcPct val="160000"/>
              </a:lnSpc>
              <a:spcBef>
                <a:spcPts val="0"/>
              </a:spcBef>
              <a:buFont typeface="Arial" panose="020B0604020202020204" pitchFamily="34" charset="0"/>
              <a:buChar char="•"/>
            </a:pPr>
            <a:endParaRPr lang="en-US" sz="1050" dirty="0">
              <a:latin typeface="Times New Roman" panose="02020603050405020304" pitchFamily="18" charset="0"/>
              <a:cs typeface="Times New Roman" panose="02020603050405020304" pitchFamily="18" charset="0"/>
            </a:endParaRPr>
          </a:p>
          <a:p>
            <a:pPr marL="781050" indent="-285750">
              <a:spcBef>
                <a:spcPts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 </a:t>
            </a:r>
            <a:r>
              <a:rPr lang="en-US" sz="2000" dirty="0" err="1">
                <a:latin typeface="Times New Roman" panose="02020603050405020304" pitchFamily="18" charset="0"/>
                <a:cs typeface="Times New Roman" panose="02020603050405020304" pitchFamily="18" charset="0"/>
              </a:rPr>
              <a:t>Meshram</a:t>
            </a:r>
            <a:r>
              <a:rPr lang="en-US" sz="2000" dirty="0">
                <a:latin typeface="Times New Roman" panose="02020603050405020304" pitchFamily="18" charset="0"/>
                <a:cs typeface="Times New Roman" panose="02020603050405020304" pitchFamily="18" charset="0"/>
              </a:rPr>
              <a:t>, N. </a:t>
            </a:r>
            <a:r>
              <a:rPr lang="en-US" sz="2000" dirty="0" err="1">
                <a:latin typeface="Times New Roman" panose="02020603050405020304" pitchFamily="18" charset="0"/>
                <a:cs typeface="Times New Roman" panose="02020603050405020304" pitchFamily="18" charset="0"/>
              </a:rPr>
              <a:t>Naik</a:t>
            </a:r>
            <a:r>
              <a:rPr lang="en-US" sz="2000" dirty="0">
                <a:latin typeface="Times New Roman" panose="02020603050405020304" pitchFamily="18" charset="0"/>
                <a:cs typeface="Times New Roman" panose="02020603050405020304" pitchFamily="18" charset="0"/>
              </a:rPr>
              <a:t>, M. VR, T. More and S. </a:t>
            </a:r>
            <a:r>
              <a:rPr lang="en-US" sz="2000" dirty="0" err="1">
                <a:latin typeface="Times New Roman" panose="02020603050405020304" pitchFamily="18" charset="0"/>
                <a:cs typeface="Times New Roman" panose="02020603050405020304" pitchFamily="18" charset="0"/>
              </a:rPr>
              <a:t>Kharche</a:t>
            </a:r>
            <a:r>
              <a:rPr lang="en-US" sz="2000" dirty="0">
                <a:latin typeface="Times New Roman" panose="02020603050405020304" pitchFamily="18" charset="0"/>
                <a:cs typeface="Times New Roman" panose="02020603050405020304" pitchFamily="18" charset="0"/>
              </a:rPr>
              <a:t>, "Conversational AI: </a:t>
            </a:r>
            <a:r>
              <a:rPr lang="en-US" sz="2000" dirty="0" err="1">
                <a:latin typeface="Times New Roman" panose="02020603050405020304" pitchFamily="18" charset="0"/>
                <a:cs typeface="Times New Roman" panose="02020603050405020304" pitchFamily="18" charset="0"/>
              </a:rPr>
              <a:t>Chatbots</a:t>
            </a:r>
            <a:r>
              <a:rPr lang="en-US" sz="2000" dirty="0">
                <a:latin typeface="Times New Roman" panose="02020603050405020304" pitchFamily="18" charset="0"/>
                <a:cs typeface="Times New Roman" panose="02020603050405020304" pitchFamily="18" charset="0"/>
              </a:rPr>
              <a:t>," 2021 International Conference on Intelligent Technologies (CONIT), </a:t>
            </a:r>
            <a:r>
              <a:rPr lang="en-US" sz="2000" dirty="0" err="1">
                <a:latin typeface="Times New Roman" panose="02020603050405020304" pitchFamily="18" charset="0"/>
                <a:cs typeface="Times New Roman" panose="02020603050405020304" pitchFamily="18" charset="0"/>
              </a:rPr>
              <a:t>Hubli</a:t>
            </a:r>
            <a:r>
              <a:rPr lang="en-US" sz="2000" dirty="0">
                <a:latin typeface="Times New Roman" panose="02020603050405020304" pitchFamily="18" charset="0"/>
                <a:cs typeface="Times New Roman" panose="02020603050405020304" pitchFamily="18" charset="0"/>
              </a:rPr>
              <a:t>, India, 2021, pp. 1-6, </a:t>
            </a:r>
            <a:r>
              <a:rPr lang="en-US" sz="2000" dirty="0" err="1">
                <a:latin typeface="Times New Roman" panose="02020603050405020304" pitchFamily="18" charset="0"/>
                <a:cs typeface="Times New Roman" panose="02020603050405020304" pitchFamily="18" charset="0"/>
              </a:rPr>
              <a:t>doi</a:t>
            </a:r>
            <a:r>
              <a:rPr lang="en-US" sz="2000" dirty="0">
                <a:latin typeface="Times New Roman" panose="02020603050405020304" pitchFamily="18" charset="0"/>
                <a:cs typeface="Times New Roman" panose="02020603050405020304" pitchFamily="18" charset="0"/>
              </a:rPr>
              <a:t>: 10.1109/CONIT51480.2021.9498508. keywords: {</a:t>
            </a:r>
            <a:r>
              <a:rPr lang="en-US" sz="2000" dirty="0" err="1">
                <a:latin typeface="Times New Roman" panose="02020603050405020304" pitchFamily="18" charset="0"/>
                <a:cs typeface="Times New Roman" panose="02020603050405020304" pitchFamily="18" charset="0"/>
              </a:rPr>
              <a:t>MIMICs;Education;Medical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services;Tools;Maintenance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engineering;Chatbots;Internet</a:t>
            </a:r>
            <a:r>
              <a:rPr lang="en-US" sz="2000" dirty="0">
                <a:latin typeface="Times New Roman" panose="02020603050405020304" pitchFamily="18" charset="0"/>
                <a:cs typeface="Times New Roman" panose="02020603050405020304" pitchFamily="18" charset="0"/>
              </a:rPr>
              <a:t> of </a:t>
            </a:r>
            <a:r>
              <a:rPr lang="en-US" sz="2000" dirty="0" err="1">
                <a:latin typeface="Times New Roman" panose="02020603050405020304" pitchFamily="18" charset="0"/>
                <a:cs typeface="Times New Roman" panose="02020603050405020304" pitchFamily="18" charset="0"/>
              </a:rPr>
              <a:t>Things;Chatbots;Artificial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Intelligence;Machine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Learning;Rule-based;Bots;Conversational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Agents;Natural</a:t>
            </a:r>
            <a:r>
              <a:rPr lang="en-US" sz="2000" dirty="0">
                <a:latin typeface="Times New Roman" panose="02020603050405020304" pitchFamily="18" charset="0"/>
                <a:cs typeface="Times New Roman" panose="02020603050405020304" pitchFamily="18" charset="0"/>
              </a:rPr>
              <a:t> Language Processing},</a:t>
            </a:r>
          </a:p>
          <a:p>
            <a:pPr marL="438150" indent="-285750">
              <a:spcBef>
                <a:spcPts val="0"/>
              </a:spcBef>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781050" indent="-285750">
              <a:spcBef>
                <a:spcPts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Chiara Valentina </a:t>
            </a:r>
            <a:r>
              <a:rPr lang="en-US" sz="2000" dirty="0" err="1">
                <a:latin typeface="Times New Roman" panose="02020603050405020304" pitchFamily="18" charset="0"/>
                <a:cs typeface="Times New Roman" panose="02020603050405020304" pitchFamily="18" charset="0"/>
              </a:rPr>
              <a:t>Misischia</a:t>
            </a:r>
            <a:r>
              <a:rPr lang="en-US" sz="2000" dirty="0">
                <a:latin typeface="Times New Roman" panose="02020603050405020304" pitchFamily="18" charset="0"/>
                <a:cs typeface="Times New Roman" panose="02020603050405020304" pitchFamily="18" charset="0"/>
              </a:rPr>
              <a:t>, Flora </a:t>
            </a:r>
            <a:r>
              <a:rPr lang="en-US" sz="2000" dirty="0" err="1">
                <a:latin typeface="Times New Roman" panose="02020603050405020304" pitchFamily="18" charset="0"/>
                <a:cs typeface="Times New Roman" panose="02020603050405020304" pitchFamily="18" charset="0"/>
              </a:rPr>
              <a:t>Poecze</a:t>
            </a:r>
            <a:r>
              <a:rPr lang="en-US" sz="2000" dirty="0">
                <a:latin typeface="Times New Roman" panose="02020603050405020304" pitchFamily="18" charset="0"/>
                <a:cs typeface="Times New Roman" panose="02020603050405020304" pitchFamily="18" charset="0"/>
              </a:rPr>
              <a:t>, Christine Strauss, </a:t>
            </a:r>
            <a:r>
              <a:rPr lang="en-US" sz="2000" dirty="0" err="1">
                <a:latin typeface="Times New Roman" panose="02020603050405020304" pitchFamily="18" charset="0"/>
                <a:cs typeface="Times New Roman" panose="02020603050405020304" pitchFamily="18" charset="0"/>
              </a:rPr>
              <a:t>Chatbots</a:t>
            </a:r>
            <a:r>
              <a:rPr lang="en-US" sz="2000" dirty="0">
                <a:latin typeface="Times New Roman" panose="02020603050405020304" pitchFamily="18" charset="0"/>
                <a:cs typeface="Times New Roman" panose="02020603050405020304" pitchFamily="18" charset="0"/>
              </a:rPr>
              <a:t> in customer service: Their relevance and impact on service </a:t>
            </a:r>
            <a:r>
              <a:rPr lang="en-US" sz="2000" dirty="0" err="1">
                <a:latin typeface="Times New Roman" panose="02020603050405020304" pitchFamily="18" charset="0"/>
                <a:cs typeface="Times New Roman" panose="02020603050405020304" pitchFamily="18" charset="0"/>
              </a:rPr>
              <a:t>quality,Procedia</a:t>
            </a:r>
            <a:r>
              <a:rPr lang="en-US" sz="2000" dirty="0">
                <a:latin typeface="Times New Roman" panose="02020603050405020304" pitchFamily="18" charset="0"/>
                <a:cs typeface="Times New Roman" panose="02020603050405020304" pitchFamily="18" charset="0"/>
              </a:rPr>
              <a:t> Computer </a:t>
            </a:r>
            <a:r>
              <a:rPr lang="en-US" sz="2000" dirty="0" err="1">
                <a:latin typeface="Times New Roman" panose="02020603050405020304" pitchFamily="18" charset="0"/>
                <a:cs typeface="Times New Roman" panose="02020603050405020304" pitchFamily="18" charset="0"/>
              </a:rPr>
              <a:t>Science,Volume</a:t>
            </a:r>
            <a:r>
              <a:rPr lang="en-US" sz="2000" dirty="0">
                <a:latin typeface="Times New Roman" panose="02020603050405020304" pitchFamily="18" charset="0"/>
                <a:cs typeface="Times New Roman" panose="02020603050405020304" pitchFamily="18" charset="0"/>
              </a:rPr>
              <a:t> 201,2022,Pages 421-428,ISSN 1877-0509, </a:t>
            </a:r>
            <a:r>
              <a:rPr lang="en-US" sz="2000" dirty="0">
                <a:latin typeface="Times New Roman" panose="02020603050405020304" pitchFamily="18" charset="0"/>
                <a:cs typeface="Times New Roman" panose="02020603050405020304" pitchFamily="18" charset="0"/>
                <a:hlinkClick r:id="rId3"/>
              </a:rPr>
              <a:t>https://doi.org/10.1016/j.procs.2022.03.055</a:t>
            </a:r>
            <a:r>
              <a:rPr lang="en-US" sz="2000" dirty="0">
                <a:latin typeface="Times New Roman" panose="02020603050405020304" pitchFamily="18" charset="0"/>
                <a:cs typeface="Times New Roman" panose="02020603050405020304" pitchFamily="18" charset="0"/>
              </a:rPr>
              <a:t>.</a:t>
            </a:r>
          </a:p>
          <a:p>
            <a:pPr marL="438150" indent="-285750">
              <a:spcBef>
                <a:spcPts val="0"/>
              </a:spcBef>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781050" indent="-285750">
              <a:spcBef>
                <a:spcPts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hlinkClick r:id="rId4"/>
              </a:rPr>
              <a:t>https://paperswithcode.com/search?q_meta=&amp;q_type=&amp;q=custom+chatbot</a:t>
            </a:r>
            <a:endParaRPr lang="en-US" sz="2000" dirty="0">
              <a:latin typeface="Times New Roman" panose="02020603050405020304" pitchFamily="18" charset="0"/>
              <a:cs typeface="Times New Roman" panose="02020603050405020304" pitchFamily="18" charset="0"/>
            </a:endParaRPr>
          </a:p>
          <a:p>
            <a:pPr marL="781050" indent="-285750">
              <a:spcBef>
                <a:spcPts val="0"/>
              </a:spcBef>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781050" indent="-285750">
              <a:spcBef>
                <a:spcPts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hlinkClick r:id="rId5"/>
              </a:rPr>
              <a:t>https://github.com/manjunath5496/Top-10-AI-Chatbot-Research-Papers/blob/master/README.md</a:t>
            </a:r>
            <a:endParaRPr lang="en-US" sz="2000" dirty="0">
              <a:latin typeface="Times New Roman" panose="02020603050405020304" pitchFamily="18" charset="0"/>
              <a:cs typeface="Times New Roman" panose="02020603050405020304" pitchFamily="18" charset="0"/>
            </a:endParaRPr>
          </a:p>
          <a:p>
            <a:pPr marL="781050" indent="-285750">
              <a:spcBef>
                <a:spcPts val="0"/>
              </a:spcBef>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000" dirty="0"/>
          </a:p>
        </p:txBody>
      </p:sp>
    </p:spTree>
    <p:extLst>
      <p:ext uri="{BB962C8B-B14F-4D97-AF65-F5344CB8AC3E}">
        <p14:creationId xmlns:p14="http://schemas.microsoft.com/office/powerpoint/2010/main" val="1298425555"/>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299405" y="1143001"/>
            <a:ext cx="11748051" cy="4952997"/>
          </a:xfrm>
        </p:spPr>
        <p:txBody>
          <a:bodyPr>
            <a:normAutofit/>
          </a:bodyPr>
          <a:lstStyle/>
          <a:p>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Chatbot</a:t>
            </a:r>
            <a:r>
              <a:rPr lang="en-US" dirty="0">
                <a:latin typeface="Times New Roman" panose="02020603050405020304" pitchFamily="18" charset="0"/>
                <a:cs typeface="Times New Roman" panose="02020603050405020304" pitchFamily="18" charset="0"/>
              </a:rPr>
              <a:t> is a computer program that uses Artificial Intelligence (AI) and Natural Language Processing (NLP) to understand customer questions and automate responses to them, imitating human conversation. As of now, various Acts, Rules and Regulations, DGMS Circulars, </a:t>
            </a:r>
            <a:r>
              <a:rPr lang="en-US" dirty="0" err="1">
                <a:latin typeface="Times New Roman" panose="02020603050405020304" pitchFamily="18" charset="0"/>
                <a:cs typeface="Times New Roman" panose="02020603050405020304" pitchFamily="18" charset="0"/>
              </a:rPr>
              <a:t>CoI</a:t>
            </a:r>
            <a:r>
              <a:rPr lang="en-US" dirty="0">
                <a:latin typeface="Times New Roman" panose="02020603050405020304" pitchFamily="18" charset="0"/>
                <a:cs typeface="Times New Roman" panose="02020603050405020304" pitchFamily="18" charset="0"/>
              </a:rPr>
              <a:t> Proceedings, etc. are applicable to Mining industries.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These </a:t>
            </a:r>
            <a:r>
              <a:rPr lang="en-US" dirty="0">
                <a:latin typeface="Times New Roman" panose="02020603050405020304" pitchFamily="18" charset="0"/>
                <a:cs typeface="Times New Roman" panose="02020603050405020304" pitchFamily="18" charset="0"/>
              </a:rPr>
              <a:t>are some of the Acts and Rules: The Coal Mines Act, 1952 Indian Explosives Act, 1884 Colliery Control Order, 2000 Colliery Control Rules, 2004 The Coal Mines Regulations, 2017 The Payment of Wages (Mines) Rules, </a:t>
            </a:r>
            <a:r>
              <a:rPr lang="en-US" dirty="0" smtClean="0">
                <a:latin typeface="Times New Roman" panose="02020603050405020304" pitchFamily="18" charset="0"/>
                <a:cs typeface="Times New Roman" panose="02020603050405020304" pitchFamily="18" charset="0"/>
              </a:rPr>
              <a:t>1956. </a:t>
            </a:r>
          </a:p>
          <a:p>
            <a:r>
              <a:rPr lang="en-US" dirty="0" smtClean="0">
                <a:latin typeface="Times New Roman" panose="02020603050405020304" pitchFamily="18" charset="0"/>
                <a:cs typeface="Times New Roman" panose="02020603050405020304" pitchFamily="18" charset="0"/>
              </a:rPr>
              <a:t>Additionally</a:t>
            </a:r>
            <a:r>
              <a:rPr lang="en-US" dirty="0">
                <a:latin typeface="Times New Roman" panose="02020603050405020304" pitchFamily="18" charset="0"/>
                <a:cs typeface="Times New Roman" panose="02020603050405020304" pitchFamily="18" charset="0"/>
              </a:rPr>
              <a:t>, land-related laws i.e. CBA, LA, </a:t>
            </a:r>
            <a:r>
              <a:rPr lang="en-US" dirty="0" err="1">
                <a:latin typeface="Times New Roman" panose="02020603050405020304" pitchFamily="18" charset="0"/>
                <a:cs typeface="Times New Roman" panose="02020603050405020304" pitchFamily="18" charset="0"/>
              </a:rPr>
              <a:t>RandR</a:t>
            </a:r>
            <a:r>
              <a:rPr lang="en-US" dirty="0">
                <a:latin typeface="Times New Roman" panose="02020603050405020304" pitchFamily="18" charset="0"/>
                <a:cs typeface="Times New Roman" panose="02020603050405020304" pitchFamily="18" charset="0"/>
              </a:rPr>
              <a:t> related queries can also be incorporated to develop Robust Management Information System.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Hence </a:t>
            </a:r>
            <a:r>
              <a:rPr lang="en-US" dirty="0">
                <a:latin typeface="Times New Roman" panose="02020603050405020304" pitchFamily="18" charset="0"/>
                <a:cs typeface="Times New Roman" panose="02020603050405020304" pitchFamily="18" charset="0"/>
              </a:rPr>
              <a:t>it is proposed to make a </a:t>
            </a:r>
            <a:r>
              <a:rPr lang="en-US" dirty="0" err="1">
                <a:latin typeface="Times New Roman" panose="02020603050405020304" pitchFamily="18" charset="0"/>
                <a:cs typeface="Times New Roman" panose="02020603050405020304" pitchFamily="18" charset="0"/>
              </a:rPr>
              <a:t>chatbot</a:t>
            </a:r>
            <a:r>
              <a:rPr lang="en-US" dirty="0">
                <a:latin typeface="Times New Roman" panose="02020603050405020304" pitchFamily="18" charset="0"/>
                <a:cs typeface="Times New Roman" panose="02020603050405020304" pitchFamily="18" charset="0"/>
              </a:rPr>
              <a:t> available 24/7 for stakeholders and customers which can answer all their queries regarding the rules, acts, and circulars. </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a:xfrm>
            <a:off x="812800" y="1074145"/>
            <a:ext cx="10668000" cy="4710429"/>
          </a:xfrm>
        </p:spPr>
        <p:txBody>
          <a:bodyPr>
            <a:normAutofit/>
          </a:bodyPr>
          <a:lstStyle/>
          <a:p>
            <a:pPr marL="0" indent="0" algn="just">
              <a:buNone/>
            </a:pPr>
            <a:r>
              <a:rPr lang="en-US" b="1" dirty="0">
                <a:latin typeface="Times New Roman" panose="02020603050405020304" pitchFamily="18" charset="0"/>
                <a:cs typeface="Times New Roman" panose="02020603050405020304" pitchFamily="18" charset="0"/>
              </a:rPr>
              <a:t>1. AI and NLP in </a:t>
            </a:r>
            <a:r>
              <a:rPr lang="en-US" b="1" dirty="0" err="1">
                <a:latin typeface="Times New Roman" panose="02020603050405020304" pitchFamily="18" charset="0"/>
                <a:cs typeface="Times New Roman" panose="02020603050405020304" pitchFamily="18" charset="0"/>
              </a:rPr>
              <a:t>Chatbots</a:t>
            </a:r>
            <a:endParaRPr lang="en-US" b="1" dirty="0">
              <a:latin typeface="Times New Roman" panose="02020603050405020304" pitchFamily="18" charset="0"/>
              <a:cs typeface="Times New Roman" panose="02020603050405020304" pitchFamily="18" charset="0"/>
            </a:endParaRPr>
          </a:p>
          <a:p>
            <a:pPr marL="357188" indent="0" algn="just">
              <a:buNone/>
            </a:pPr>
            <a:r>
              <a:rPr lang="en-US" dirty="0">
                <a:latin typeface="Times New Roman" panose="02020603050405020304" pitchFamily="18" charset="0"/>
                <a:cs typeface="Times New Roman" panose="02020603050405020304" pitchFamily="18" charset="0"/>
              </a:rPr>
              <a:t>Research shows that AI-driven </a:t>
            </a:r>
            <a:r>
              <a:rPr lang="en-US" dirty="0" err="1">
                <a:latin typeface="Times New Roman" panose="02020603050405020304" pitchFamily="18" charset="0"/>
                <a:cs typeface="Times New Roman" panose="02020603050405020304" pitchFamily="18" charset="0"/>
              </a:rPr>
              <a:t>chatbots</a:t>
            </a:r>
            <a:r>
              <a:rPr lang="en-US" dirty="0">
                <a:latin typeface="Times New Roman" panose="02020603050405020304" pitchFamily="18" charset="0"/>
                <a:cs typeface="Times New Roman" panose="02020603050405020304" pitchFamily="18" charset="0"/>
              </a:rPr>
              <a:t> effectively understand and respond to user queries by leveraging NLP techniques such as </a:t>
            </a:r>
            <a:r>
              <a:rPr lang="en-US" b="1" dirty="0">
                <a:latin typeface="Times New Roman" panose="02020603050405020304" pitchFamily="18" charset="0"/>
                <a:cs typeface="Times New Roman" panose="02020603050405020304" pitchFamily="18" charset="0"/>
              </a:rPr>
              <a:t>intent recognition, named entity recognition (NER), and context-aware responses</a:t>
            </a:r>
            <a:r>
              <a:rPr lang="en-US" dirty="0">
                <a:latin typeface="Times New Roman" panose="02020603050405020304" pitchFamily="18" charset="0"/>
                <a:cs typeface="Times New Roman" panose="02020603050405020304" pitchFamily="18" charset="0"/>
              </a:rPr>
              <a:t>. These </a:t>
            </a:r>
            <a:r>
              <a:rPr lang="en-US" dirty="0" err="1">
                <a:latin typeface="Times New Roman" panose="02020603050405020304" pitchFamily="18" charset="0"/>
                <a:cs typeface="Times New Roman" panose="02020603050405020304" pitchFamily="18" charset="0"/>
              </a:rPr>
              <a:t>chatbots</a:t>
            </a:r>
            <a:r>
              <a:rPr lang="en-US" dirty="0">
                <a:latin typeface="Times New Roman" panose="02020603050405020304" pitchFamily="18" charset="0"/>
                <a:cs typeface="Times New Roman" panose="02020603050405020304" pitchFamily="18" charset="0"/>
              </a:rPr>
              <a:t> improve efficiency by reducing the need for human intervention in information retrieval</a:t>
            </a:r>
            <a:r>
              <a:rPr lang="en-US" dirty="0" smtClean="0">
                <a:latin typeface="Times New Roman" panose="02020603050405020304" pitchFamily="18" charset="0"/>
                <a:cs typeface="Times New Roman" panose="02020603050405020304" pitchFamily="18" charset="0"/>
              </a:rPr>
              <a:t>.</a:t>
            </a:r>
          </a:p>
          <a:p>
            <a:pPr marL="357188" indent="0" algn="just">
              <a:buNone/>
            </a:pPr>
            <a:endParaRPr lang="en-US" sz="1050"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2. </a:t>
            </a:r>
            <a:r>
              <a:rPr lang="en-US" b="1" dirty="0" err="1">
                <a:latin typeface="Times New Roman" panose="02020603050405020304" pitchFamily="18" charset="0"/>
                <a:cs typeface="Times New Roman" panose="02020603050405020304" pitchFamily="18" charset="0"/>
              </a:rPr>
              <a:t>Chatbots</a:t>
            </a:r>
            <a:r>
              <a:rPr lang="en-US" b="1" dirty="0">
                <a:latin typeface="Times New Roman" panose="02020603050405020304" pitchFamily="18" charset="0"/>
                <a:cs typeface="Times New Roman" panose="02020603050405020304" pitchFamily="18" charset="0"/>
              </a:rPr>
              <a:t> in Regulatory Compliance</a:t>
            </a:r>
          </a:p>
          <a:p>
            <a:pPr marL="357188" indent="0" algn="just">
              <a:buNone/>
            </a:pPr>
            <a:r>
              <a:rPr lang="en-US" dirty="0">
                <a:latin typeface="Times New Roman" panose="02020603050405020304" pitchFamily="18" charset="0"/>
                <a:cs typeface="Times New Roman" panose="02020603050405020304" pitchFamily="18" charset="0"/>
              </a:rPr>
              <a:t>Several studies highlight the importance of </a:t>
            </a:r>
            <a:r>
              <a:rPr lang="en-US" dirty="0" err="1">
                <a:latin typeface="Times New Roman" panose="02020603050405020304" pitchFamily="18" charset="0"/>
                <a:cs typeface="Times New Roman" panose="02020603050405020304" pitchFamily="18" charset="0"/>
              </a:rPr>
              <a:t>chatbots</a:t>
            </a:r>
            <a:r>
              <a:rPr lang="en-US" dirty="0">
                <a:latin typeface="Times New Roman" panose="02020603050405020304" pitchFamily="18" charset="0"/>
                <a:cs typeface="Times New Roman" panose="02020603050405020304" pitchFamily="18" charset="0"/>
              </a:rPr>
              <a:t> in industries requiring strict regulatory adherence. In </a:t>
            </a:r>
            <a:r>
              <a:rPr lang="en-US" b="1" dirty="0">
                <a:latin typeface="Times New Roman" panose="02020603050405020304" pitchFamily="18" charset="0"/>
                <a:cs typeface="Times New Roman" panose="02020603050405020304" pitchFamily="18" charset="0"/>
              </a:rPr>
              <a:t>healthcare, finance, and legal sectors</a:t>
            </a:r>
            <a:r>
              <a:rPr lang="en-US" dirty="0">
                <a:latin typeface="Times New Roman" panose="02020603050405020304" pitchFamily="18" charset="0"/>
                <a:cs typeface="Times New Roman" panose="02020603050405020304" pitchFamily="18" charset="0"/>
              </a:rPr>
              <a:t>, AI-based </a:t>
            </a:r>
            <a:r>
              <a:rPr lang="en-US" dirty="0" err="1">
                <a:latin typeface="Times New Roman" panose="02020603050405020304" pitchFamily="18" charset="0"/>
                <a:cs typeface="Times New Roman" panose="02020603050405020304" pitchFamily="18" charset="0"/>
              </a:rPr>
              <a:t>chatbots</a:t>
            </a:r>
            <a:r>
              <a:rPr lang="en-US" dirty="0">
                <a:latin typeface="Times New Roman" panose="02020603050405020304" pitchFamily="18" charset="0"/>
                <a:cs typeface="Times New Roman" panose="02020603050405020304" pitchFamily="18" charset="0"/>
              </a:rPr>
              <a:t> assist in interpreting complex laws and guidelines. Similarly, mining regulations involve intricate Acts, Rules, and Circulars, making </a:t>
            </a:r>
            <a:r>
              <a:rPr lang="en-US" dirty="0" err="1">
                <a:latin typeface="Times New Roman" panose="02020603050405020304" pitchFamily="18" charset="0"/>
                <a:cs typeface="Times New Roman" panose="02020603050405020304" pitchFamily="18" charset="0"/>
              </a:rPr>
              <a:t>chatbots</a:t>
            </a:r>
            <a:r>
              <a:rPr lang="en-US" dirty="0">
                <a:latin typeface="Times New Roman" panose="02020603050405020304" pitchFamily="18" charset="0"/>
                <a:cs typeface="Times New Roman" panose="02020603050405020304" pitchFamily="18" charset="0"/>
              </a:rPr>
              <a:t> a suitable solution for real-time compliance assistance.</a:t>
            </a:r>
          </a:p>
          <a:p>
            <a:pPr marL="0" indent="0">
              <a:lnSpc>
                <a:spcPct val="150000"/>
              </a:lnSpc>
              <a:buNone/>
            </a:pPr>
            <a:endParaRPr lang="en-GB" dirty="0"/>
          </a:p>
        </p:txBody>
      </p:sp>
    </p:spTree>
    <p:extLst>
      <p:ext uri="{BB962C8B-B14F-4D97-AF65-F5344CB8AC3E}">
        <p14:creationId xmlns:p14="http://schemas.microsoft.com/office/powerpoint/2010/main" val="3767711167"/>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Review (cont..)</a:t>
            </a:r>
            <a:endParaRPr lang="en-IN" dirty="0"/>
          </a:p>
        </p:txBody>
      </p:sp>
      <p:sp>
        <p:nvSpPr>
          <p:cNvPr id="3" name="Content Placeholder 2"/>
          <p:cNvSpPr>
            <a:spLocks noGrp="1"/>
          </p:cNvSpPr>
          <p:nvPr>
            <p:ph idx="1"/>
          </p:nvPr>
        </p:nvSpPr>
        <p:spPr>
          <a:xfrm>
            <a:off x="812800" y="1125889"/>
            <a:ext cx="10668000" cy="4249131"/>
          </a:xfrm>
        </p:spPr>
        <p:txBody>
          <a:bodyPr>
            <a:normAutofit/>
          </a:bodyPr>
          <a:lstStyle/>
          <a:p>
            <a:pPr marL="0" indent="0" algn="just">
              <a:buNone/>
            </a:pPr>
            <a:r>
              <a:rPr lang="en-US" b="1" dirty="0">
                <a:latin typeface="Times New Roman" panose="02020603050405020304" pitchFamily="18" charset="0"/>
                <a:cs typeface="Times New Roman" panose="02020603050405020304" pitchFamily="18" charset="0"/>
              </a:rPr>
              <a:t>3. Mining Industry and Regulatory Challenges</a:t>
            </a:r>
          </a:p>
          <a:p>
            <a:pPr marL="357188" indent="-357188" algn="just">
              <a:buNone/>
            </a:pPr>
            <a:r>
              <a:rPr lang="en-US" dirty="0" smtClean="0">
                <a:latin typeface="Times New Roman" panose="02020603050405020304" pitchFamily="18" charset="0"/>
                <a:cs typeface="Times New Roman" panose="02020603050405020304" pitchFamily="18" charset="0"/>
              </a:rPr>
              <a:t>     Mining </a:t>
            </a:r>
            <a:r>
              <a:rPr lang="en-US" dirty="0">
                <a:latin typeface="Times New Roman" panose="02020603050405020304" pitchFamily="18" charset="0"/>
                <a:cs typeface="Times New Roman" panose="02020603050405020304" pitchFamily="18" charset="0"/>
              </a:rPr>
              <a:t>regulations are extensive, covering </a:t>
            </a:r>
            <a:r>
              <a:rPr lang="en-US" b="1" dirty="0">
                <a:latin typeface="Times New Roman" panose="02020603050405020304" pitchFamily="18" charset="0"/>
                <a:cs typeface="Times New Roman" panose="02020603050405020304" pitchFamily="18" charset="0"/>
              </a:rPr>
              <a:t>safety, wages, land acquisition, and environmental policies</a:t>
            </a:r>
            <a:r>
              <a:rPr lang="en-US" dirty="0">
                <a:latin typeface="Times New Roman" panose="02020603050405020304" pitchFamily="18" charset="0"/>
                <a:cs typeface="Times New Roman" panose="02020603050405020304" pitchFamily="18" charset="0"/>
              </a:rPr>
              <a:t>. Traditional methods of accessing this information are time-consuming. Research suggests that an </a:t>
            </a:r>
            <a:r>
              <a:rPr lang="en-US" b="1" dirty="0">
                <a:latin typeface="Times New Roman" panose="02020603050405020304" pitchFamily="18" charset="0"/>
                <a:cs typeface="Times New Roman" panose="02020603050405020304" pitchFamily="18" charset="0"/>
              </a:rPr>
              <a:t>intelligent </a:t>
            </a:r>
            <a:r>
              <a:rPr lang="en-US" b="1" dirty="0" err="1">
                <a:latin typeface="Times New Roman" panose="02020603050405020304" pitchFamily="18" charset="0"/>
                <a:cs typeface="Times New Roman" panose="02020603050405020304" pitchFamily="18" charset="0"/>
              </a:rPr>
              <a:t>chatbot</a:t>
            </a:r>
            <a:r>
              <a:rPr lang="en-US" dirty="0">
                <a:latin typeface="Times New Roman" panose="02020603050405020304" pitchFamily="18" charset="0"/>
                <a:cs typeface="Times New Roman" panose="02020603050405020304" pitchFamily="18" charset="0"/>
              </a:rPr>
              <a:t> can serve as a </a:t>
            </a:r>
            <a:r>
              <a:rPr lang="en-US" b="1" dirty="0">
                <a:latin typeface="Times New Roman" panose="02020603050405020304" pitchFamily="18" charset="0"/>
                <a:cs typeface="Times New Roman" panose="02020603050405020304" pitchFamily="18" charset="0"/>
              </a:rPr>
              <a:t>24/7 query resolution system</a:t>
            </a:r>
            <a:r>
              <a:rPr lang="en-US" dirty="0">
                <a:latin typeface="Times New Roman" panose="02020603050405020304" pitchFamily="18" charset="0"/>
                <a:cs typeface="Times New Roman" panose="02020603050405020304" pitchFamily="18" charset="0"/>
              </a:rPr>
              <a:t>, ensuring quick access to legal provisions and regulatory updates.</a:t>
            </a:r>
          </a:p>
          <a:p>
            <a:pPr marL="0" indent="0">
              <a:buNone/>
            </a:pPr>
            <a:endParaRPr lang="en-IN" dirty="0"/>
          </a:p>
        </p:txBody>
      </p:sp>
    </p:spTree>
    <p:extLst>
      <p:ext uri="{BB962C8B-B14F-4D97-AF65-F5344CB8AC3E}">
        <p14:creationId xmlns:p14="http://schemas.microsoft.com/office/powerpoint/2010/main" val="530067385"/>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graphicFrame>
        <p:nvGraphicFramePr>
          <p:cNvPr id="10" name="Table 9"/>
          <p:cNvGraphicFramePr>
            <a:graphicFrameLocks noGrp="1"/>
          </p:cNvGraphicFramePr>
          <p:nvPr>
            <p:extLst>
              <p:ext uri="{D42A27DB-BD31-4B8C-83A1-F6EECF244321}">
                <p14:modId xmlns:p14="http://schemas.microsoft.com/office/powerpoint/2010/main" val="1186190501"/>
              </p:ext>
            </p:extLst>
          </p:nvPr>
        </p:nvGraphicFramePr>
        <p:xfrm>
          <a:off x="188843" y="1014135"/>
          <a:ext cx="11549271" cy="5218432"/>
        </p:xfrm>
        <a:graphic>
          <a:graphicData uri="http://schemas.openxmlformats.org/drawingml/2006/table">
            <a:tbl>
              <a:tblPr firstRow="1" firstCol="1" bandRow="1">
                <a:tableStyleId>{3B4B98B0-60AC-42C2-AFA5-B58CD77FA1E5}</a:tableStyleId>
              </a:tblPr>
              <a:tblGrid>
                <a:gridCol w="4055567">
                  <a:extLst>
                    <a:ext uri="{9D8B030D-6E8A-4147-A177-3AD203B41FA5}">
                      <a16:colId xmlns:a16="http://schemas.microsoft.com/office/drawing/2014/main" val="1719516158"/>
                    </a:ext>
                  </a:extLst>
                </a:gridCol>
                <a:gridCol w="4055567">
                  <a:extLst>
                    <a:ext uri="{9D8B030D-6E8A-4147-A177-3AD203B41FA5}">
                      <a16:colId xmlns:a16="http://schemas.microsoft.com/office/drawing/2014/main" val="1080743894"/>
                    </a:ext>
                  </a:extLst>
                </a:gridCol>
                <a:gridCol w="3438137">
                  <a:extLst>
                    <a:ext uri="{9D8B030D-6E8A-4147-A177-3AD203B41FA5}">
                      <a16:colId xmlns:a16="http://schemas.microsoft.com/office/drawing/2014/main" val="3998471176"/>
                    </a:ext>
                  </a:extLst>
                </a:gridCol>
              </a:tblGrid>
              <a:tr h="0">
                <a:tc>
                  <a:txBody>
                    <a:bodyPr/>
                    <a:lstStyle/>
                    <a:p>
                      <a:pPr algn="ctr">
                        <a:lnSpc>
                          <a:spcPct val="107000"/>
                        </a:lnSpc>
                        <a:spcAft>
                          <a:spcPts val="0"/>
                        </a:spcAft>
                      </a:pPr>
                      <a:r>
                        <a:rPr lang="en-IN" sz="1600" dirty="0">
                          <a:effectLst/>
                        </a:rPr>
                        <a:t>Method</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a:effectLst/>
                        </a:rPr>
                        <a:t>How It Works</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a:effectLst/>
                        </a:rPr>
                        <a:t>Drawbacks</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1199027"/>
                  </a:ext>
                </a:extLst>
              </a:tr>
              <a:tr h="0">
                <a:tc>
                  <a:txBody>
                    <a:bodyPr/>
                    <a:lstStyle/>
                    <a:p>
                      <a:pPr>
                        <a:lnSpc>
                          <a:spcPct val="107000"/>
                        </a:lnSpc>
                        <a:spcAft>
                          <a:spcPts val="0"/>
                        </a:spcAft>
                      </a:pPr>
                      <a:r>
                        <a:rPr lang="en-IN" sz="1600" dirty="0">
                          <a:effectLst/>
                        </a:rPr>
                        <a:t>Manual Documentation &amp; Query Resolution</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a:effectLst/>
                        </a:rPr>
                        <a:t>Stakeholders refer to physical documents, PDFs, or consult experts via email/helplines.</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07000"/>
                        </a:lnSpc>
                        <a:spcAft>
                          <a:spcPts val="0"/>
                        </a:spcAft>
                        <a:buFont typeface="Symbol" panose="05050102010706020507" pitchFamily="18" charset="2"/>
                        <a:buChar char=""/>
                      </a:pPr>
                      <a:r>
                        <a:rPr lang="en-IN" sz="1600">
                          <a:effectLst/>
                        </a:rPr>
                        <a:t>Time-consuming &amp; inefficient </a:t>
                      </a:r>
                    </a:p>
                    <a:p>
                      <a:pPr marL="342900" lvl="0" indent="-342900">
                        <a:lnSpc>
                          <a:spcPct val="107000"/>
                        </a:lnSpc>
                        <a:spcAft>
                          <a:spcPts val="0"/>
                        </a:spcAft>
                        <a:buFont typeface="Symbol" panose="05050102010706020507" pitchFamily="18" charset="2"/>
                        <a:buChar char=""/>
                      </a:pPr>
                      <a:r>
                        <a:rPr lang="en-IN" sz="1600">
                          <a:effectLst/>
                        </a:rPr>
                        <a:t>Prone to human error </a:t>
                      </a:r>
                    </a:p>
                    <a:p>
                      <a:pPr marL="342900" lvl="0" indent="-342900">
                        <a:lnSpc>
                          <a:spcPct val="107000"/>
                        </a:lnSpc>
                        <a:spcAft>
                          <a:spcPts val="0"/>
                        </a:spcAft>
                        <a:buFont typeface="Symbol" panose="05050102010706020507" pitchFamily="18" charset="2"/>
                        <a:buChar char=""/>
                      </a:pPr>
                      <a:r>
                        <a:rPr lang="en-IN" sz="1600">
                          <a:effectLst/>
                        </a:rPr>
                        <a:t>Not available 24/7</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2664565"/>
                  </a:ext>
                </a:extLst>
              </a:tr>
              <a:tr h="0">
                <a:tc>
                  <a:txBody>
                    <a:bodyPr/>
                    <a:lstStyle/>
                    <a:p>
                      <a:pPr>
                        <a:lnSpc>
                          <a:spcPct val="107000"/>
                        </a:lnSpc>
                        <a:spcAft>
                          <a:spcPts val="0"/>
                        </a:spcAft>
                      </a:pPr>
                      <a:r>
                        <a:rPr lang="en-IN" sz="1600" dirty="0">
                          <a:effectLst/>
                        </a:rPr>
                        <a:t>Static FAQ-Based Systems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dirty="0">
                          <a:effectLst/>
                        </a:rPr>
                        <a:t>Predefined questions and answers on websites or portals.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07000"/>
                        </a:lnSpc>
                        <a:spcAft>
                          <a:spcPts val="0"/>
                        </a:spcAft>
                        <a:buFont typeface="Symbol" panose="05050102010706020507" pitchFamily="18" charset="2"/>
                        <a:buChar char=""/>
                      </a:pPr>
                      <a:r>
                        <a:rPr lang="en-IN" sz="1600">
                          <a:effectLst/>
                        </a:rPr>
                        <a:t> Cannot handle complex queries </a:t>
                      </a:r>
                    </a:p>
                    <a:p>
                      <a:pPr marL="342900" lvl="0" indent="-342900">
                        <a:lnSpc>
                          <a:spcPct val="107000"/>
                        </a:lnSpc>
                        <a:spcAft>
                          <a:spcPts val="0"/>
                        </a:spcAft>
                        <a:buFont typeface="Symbol" panose="05050102010706020507" pitchFamily="18" charset="2"/>
                        <a:buChar char=""/>
                      </a:pPr>
                      <a:r>
                        <a:rPr lang="en-IN" sz="1600">
                          <a:effectLst/>
                        </a:rPr>
                        <a:t> No learning ability </a:t>
                      </a:r>
                    </a:p>
                    <a:p>
                      <a:pPr marL="342900" lvl="0" indent="-342900">
                        <a:lnSpc>
                          <a:spcPct val="107000"/>
                        </a:lnSpc>
                        <a:spcAft>
                          <a:spcPts val="0"/>
                        </a:spcAft>
                        <a:buFont typeface="Symbol" panose="05050102010706020507" pitchFamily="18" charset="2"/>
                        <a:buChar char=""/>
                      </a:pPr>
                      <a:r>
                        <a:rPr lang="en-IN" sz="1600">
                          <a:effectLst/>
                        </a:rPr>
                        <a:t> Not user-friendly if a question is missing</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70335044"/>
                  </a:ext>
                </a:extLst>
              </a:tr>
              <a:tr h="0">
                <a:tc>
                  <a:txBody>
                    <a:bodyPr/>
                    <a:lstStyle/>
                    <a:p>
                      <a:pPr>
                        <a:lnSpc>
                          <a:spcPct val="107000"/>
                        </a:lnSpc>
                        <a:spcAft>
                          <a:spcPts val="0"/>
                        </a:spcAft>
                      </a:pPr>
                      <a:r>
                        <a:rPr lang="en-IN" sz="1600">
                          <a:effectLst/>
                        </a:rPr>
                        <a:t>Keyword-Based Search Engines</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dirty="0">
                          <a:effectLst/>
                        </a:rPr>
                        <a:t>Users search for specific keywords in digital documents or databases.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07000"/>
                        </a:lnSpc>
                        <a:spcAft>
                          <a:spcPts val="0"/>
                        </a:spcAft>
                        <a:buFont typeface="Symbol" panose="05050102010706020507" pitchFamily="18" charset="2"/>
                        <a:buChar char=""/>
                      </a:pPr>
                      <a:r>
                        <a:rPr lang="en-IN" sz="1600" dirty="0">
                          <a:effectLst/>
                        </a:rPr>
                        <a:t> Ignores context &amp; intent </a:t>
                      </a:r>
                    </a:p>
                    <a:p>
                      <a:pPr marL="342900" lvl="0" indent="-342900">
                        <a:lnSpc>
                          <a:spcPct val="107000"/>
                        </a:lnSpc>
                        <a:spcAft>
                          <a:spcPts val="0"/>
                        </a:spcAft>
                        <a:buFont typeface="Symbol" panose="05050102010706020507" pitchFamily="18" charset="2"/>
                        <a:buChar char=""/>
                      </a:pPr>
                      <a:r>
                        <a:rPr lang="en-IN" sz="1600" dirty="0">
                          <a:effectLst/>
                        </a:rPr>
                        <a:t> Overwhelming &amp; irrelevant search results </a:t>
                      </a:r>
                    </a:p>
                    <a:p>
                      <a:pPr marL="342900" lvl="0" indent="-342900">
                        <a:lnSpc>
                          <a:spcPct val="107000"/>
                        </a:lnSpc>
                        <a:spcAft>
                          <a:spcPts val="0"/>
                        </a:spcAft>
                        <a:buFont typeface="Symbol" panose="05050102010706020507" pitchFamily="18" charset="2"/>
                        <a:buChar char=""/>
                      </a:pPr>
                      <a:r>
                        <a:rPr lang="en-IN" sz="1600" dirty="0">
                          <a:effectLst/>
                        </a:rPr>
                        <a:t> Requires knowledge of exact legal terms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23706191"/>
                  </a:ext>
                </a:extLst>
              </a:tr>
              <a:tr h="0">
                <a:tc>
                  <a:txBody>
                    <a:bodyPr/>
                    <a:lstStyle/>
                    <a:p>
                      <a:pPr>
                        <a:lnSpc>
                          <a:spcPct val="107000"/>
                        </a:lnSpc>
                        <a:spcAft>
                          <a:spcPts val="0"/>
                        </a:spcAft>
                      </a:pPr>
                      <a:r>
                        <a:rPr lang="en-IN" sz="1600" dirty="0">
                          <a:effectLst/>
                        </a:rPr>
                        <a:t>Rule-Based </a:t>
                      </a:r>
                      <a:r>
                        <a:rPr lang="en-IN" sz="1600" dirty="0" err="1">
                          <a:effectLst/>
                        </a:rPr>
                        <a:t>Chatbots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a:effectLst/>
                        </a:rPr>
                        <a:t>Uses fixed if-else logic to provide answers based on structured input.</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07000"/>
                        </a:lnSpc>
                        <a:spcAft>
                          <a:spcPts val="0"/>
                        </a:spcAft>
                        <a:buFont typeface="Symbol" panose="05050102010706020507" pitchFamily="18" charset="2"/>
                        <a:buChar char=""/>
                      </a:pPr>
                      <a:r>
                        <a:rPr lang="en-IN" sz="1600" dirty="0">
                          <a:effectLst/>
                        </a:rPr>
                        <a:t> Rigid responses, no flexibility </a:t>
                      </a:r>
                    </a:p>
                    <a:p>
                      <a:pPr marL="342900" lvl="0" indent="-342900">
                        <a:lnSpc>
                          <a:spcPct val="107000"/>
                        </a:lnSpc>
                        <a:spcAft>
                          <a:spcPts val="0"/>
                        </a:spcAft>
                        <a:buFont typeface="Symbol" panose="05050102010706020507" pitchFamily="18" charset="2"/>
                        <a:buChar char=""/>
                      </a:pPr>
                      <a:r>
                        <a:rPr lang="en-IN" sz="1600" dirty="0">
                          <a:effectLst/>
                        </a:rPr>
                        <a:t> Cannot handle synonyms or restructured sentences</a:t>
                      </a:r>
                    </a:p>
                    <a:p>
                      <a:pPr marL="342900" lvl="0" indent="-342900">
                        <a:lnSpc>
                          <a:spcPct val="107000"/>
                        </a:lnSpc>
                        <a:spcAft>
                          <a:spcPts val="0"/>
                        </a:spcAft>
                        <a:buFont typeface="Symbol" panose="05050102010706020507" pitchFamily="18" charset="2"/>
                        <a:buChar char=""/>
                      </a:pPr>
                      <a:r>
                        <a:rPr lang="en-IN" sz="1600" dirty="0">
                          <a:effectLst/>
                        </a:rPr>
                        <a:t> Requires frequent manual updates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4014697"/>
                  </a:ext>
                </a:extLst>
              </a:tr>
            </a:tbl>
          </a:graphicData>
        </a:graphic>
      </p:graphicFrame>
    </p:spTree>
    <p:extLst>
      <p:ext uri="{BB962C8B-B14F-4D97-AF65-F5344CB8AC3E}">
        <p14:creationId xmlns:p14="http://schemas.microsoft.com/office/powerpoint/2010/main" val="1637666217"/>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a:bodyPr>
          <a:lstStyle/>
          <a:p>
            <a:pPr marL="0" indent="0" algn="just">
              <a:buNone/>
            </a:pPr>
            <a:r>
              <a:rPr lang="en-US" sz="2800" dirty="0">
                <a:latin typeface="Times New Roman" panose="02020603050405020304" pitchFamily="18" charset="0"/>
                <a:cs typeface="Times New Roman" panose="02020603050405020304" pitchFamily="18" charset="0"/>
              </a:rPr>
              <a:t>The proposed solution is an </a:t>
            </a:r>
            <a:r>
              <a:rPr lang="en-US" sz="2800" b="1" dirty="0">
                <a:latin typeface="Times New Roman" panose="02020603050405020304" pitchFamily="18" charset="0"/>
                <a:cs typeface="Times New Roman" panose="02020603050405020304" pitchFamily="18" charset="0"/>
              </a:rPr>
              <a:t>AI-powered </a:t>
            </a:r>
            <a:r>
              <a:rPr lang="en-US" sz="2800" b="1" dirty="0" err="1">
                <a:latin typeface="Times New Roman" panose="02020603050405020304" pitchFamily="18" charset="0"/>
                <a:cs typeface="Times New Roman" panose="02020603050405020304" pitchFamily="18" charset="0"/>
              </a:rPr>
              <a:t>chatbot</a:t>
            </a:r>
            <a:r>
              <a:rPr lang="en-US" sz="2800" dirty="0">
                <a:latin typeface="Times New Roman" panose="02020603050405020304" pitchFamily="18" charset="0"/>
                <a:cs typeface="Times New Roman" panose="02020603050405020304" pitchFamily="18" charset="0"/>
              </a:rPr>
              <a:t> that leverages </a:t>
            </a:r>
            <a:r>
              <a:rPr lang="en-US" sz="2800" b="1" dirty="0">
                <a:latin typeface="Times New Roman" panose="02020603050405020304" pitchFamily="18" charset="0"/>
                <a:cs typeface="Times New Roman" panose="02020603050405020304" pitchFamily="18" charset="0"/>
              </a:rPr>
              <a:t>Natural Language Processing (NLP)</a:t>
            </a:r>
            <a:r>
              <a:rPr lang="en-US" sz="2800" dirty="0">
                <a:latin typeface="Times New Roman" panose="02020603050405020304" pitchFamily="18" charset="0"/>
                <a:cs typeface="Times New Roman" panose="02020603050405020304" pitchFamily="18" charset="0"/>
              </a:rPr>
              <a:t> and </a:t>
            </a:r>
            <a:r>
              <a:rPr lang="en-US" sz="2800" b="1" dirty="0">
                <a:latin typeface="Times New Roman" panose="02020603050405020304" pitchFamily="18" charset="0"/>
                <a:cs typeface="Times New Roman" panose="02020603050405020304" pitchFamily="18" charset="0"/>
              </a:rPr>
              <a:t>Machine Learning (ML)</a:t>
            </a:r>
            <a:r>
              <a:rPr lang="en-US" sz="2800" dirty="0">
                <a:latin typeface="Times New Roman" panose="02020603050405020304" pitchFamily="18" charset="0"/>
                <a:cs typeface="Times New Roman" panose="02020603050405020304" pitchFamily="18" charset="0"/>
              </a:rPr>
              <a:t> to understand and respond to queries related to </a:t>
            </a:r>
            <a:r>
              <a:rPr lang="en-US" sz="2800" b="1" dirty="0">
                <a:latin typeface="Times New Roman" panose="02020603050405020304" pitchFamily="18" charset="0"/>
                <a:cs typeface="Times New Roman" panose="02020603050405020304" pitchFamily="18" charset="0"/>
              </a:rPr>
              <a:t>mining regulations, Acts, Rules, and DGMS Circulars</a:t>
            </a:r>
            <a:r>
              <a:rPr lang="en-US" sz="2800" dirty="0">
                <a:latin typeface="Times New Roman" panose="02020603050405020304" pitchFamily="18" charset="0"/>
                <a:cs typeface="Times New Roman" panose="02020603050405020304" pitchFamily="18" charset="0"/>
              </a:rPr>
              <a:t>. It will analyze user input, extract relevant legal information, and provide </a:t>
            </a:r>
            <a:r>
              <a:rPr lang="en-US" sz="2800" b="1" dirty="0">
                <a:latin typeface="Times New Roman" panose="02020603050405020304" pitchFamily="18" charset="0"/>
                <a:cs typeface="Times New Roman" panose="02020603050405020304" pitchFamily="18" charset="0"/>
              </a:rPr>
              <a:t>accurate, context-aware answers</a:t>
            </a:r>
            <a:r>
              <a:rPr lang="en-US" sz="2800" dirty="0">
                <a:latin typeface="Times New Roman" panose="02020603050405020304" pitchFamily="18" charset="0"/>
                <a:cs typeface="Times New Roman" panose="02020603050405020304" pitchFamily="18" charset="0"/>
              </a:rPr>
              <a:t> in real-time. The </a:t>
            </a:r>
            <a:r>
              <a:rPr lang="en-US" sz="2800" dirty="0" err="1">
                <a:latin typeface="Times New Roman" panose="02020603050405020304" pitchFamily="18" charset="0"/>
                <a:cs typeface="Times New Roman" panose="02020603050405020304" pitchFamily="18" charset="0"/>
              </a:rPr>
              <a:t>chatbot</a:t>
            </a:r>
            <a:r>
              <a:rPr lang="en-US" sz="2800" dirty="0">
                <a:latin typeface="Times New Roman" panose="02020603050405020304" pitchFamily="18" charset="0"/>
                <a:cs typeface="Times New Roman" panose="02020603050405020304" pitchFamily="18" charset="0"/>
              </a:rPr>
              <a:t> will be accessible </a:t>
            </a:r>
            <a:r>
              <a:rPr lang="en-US" sz="2800" b="1" dirty="0">
                <a:latin typeface="Times New Roman" panose="02020603050405020304" pitchFamily="18" charset="0"/>
                <a:cs typeface="Times New Roman" panose="02020603050405020304" pitchFamily="18" charset="0"/>
              </a:rPr>
              <a:t>24/7</a:t>
            </a:r>
            <a:r>
              <a:rPr lang="en-US" sz="2800" dirty="0">
                <a:latin typeface="Times New Roman" panose="02020603050405020304" pitchFamily="18" charset="0"/>
                <a:cs typeface="Times New Roman" panose="02020603050405020304" pitchFamily="18" charset="0"/>
              </a:rPr>
              <a:t>, ensuring instant assistance for stakeholders and customers.</a:t>
            </a:r>
          </a:p>
        </p:txBody>
      </p:sp>
    </p:spTree>
    <p:extLst>
      <p:ext uri="{BB962C8B-B14F-4D97-AF65-F5344CB8AC3E}">
        <p14:creationId xmlns:p14="http://schemas.microsoft.com/office/powerpoint/2010/main" val="2659618667"/>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graphicFrame>
        <p:nvGraphicFramePr>
          <p:cNvPr id="4" name="Table 3"/>
          <p:cNvGraphicFramePr>
            <a:graphicFrameLocks noGrp="1"/>
          </p:cNvGraphicFramePr>
          <p:nvPr>
            <p:extLst>
              <p:ext uri="{D42A27DB-BD31-4B8C-83A1-F6EECF244321}">
                <p14:modId xmlns:p14="http://schemas.microsoft.com/office/powerpoint/2010/main" val="3319204514"/>
              </p:ext>
            </p:extLst>
          </p:nvPr>
        </p:nvGraphicFramePr>
        <p:xfrm>
          <a:off x="268356" y="1053545"/>
          <a:ext cx="11459818" cy="5058373"/>
        </p:xfrm>
        <a:graphic>
          <a:graphicData uri="http://schemas.openxmlformats.org/drawingml/2006/table">
            <a:tbl>
              <a:tblPr firstRow="1" firstCol="1" bandRow="1">
                <a:tableStyleId>{3B4B98B0-60AC-42C2-AFA5-B58CD77FA1E5}</a:tableStyleId>
              </a:tblPr>
              <a:tblGrid>
                <a:gridCol w="5729909">
                  <a:extLst>
                    <a:ext uri="{9D8B030D-6E8A-4147-A177-3AD203B41FA5}">
                      <a16:colId xmlns:a16="http://schemas.microsoft.com/office/drawing/2014/main" val="1160863913"/>
                    </a:ext>
                  </a:extLst>
                </a:gridCol>
                <a:gridCol w="5729909">
                  <a:extLst>
                    <a:ext uri="{9D8B030D-6E8A-4147-A177-3AD203B41FA5}">
                      <a16:colId xmlns:a16="http://schemas.microsoft.com/office/drawing/2014/main" val="485839318"/>
                    </a:ext>
                  </a:extLst>
                </a:gridCol>
              </a:tblGrid>
              <a:tr h="437739">
                <a:tc>
                  <a:txBody>
                    <a:bodyPr/>
                    <a:lstStyle/>
                    <a:p>
                      <a:pPr algn="ctr">
                        <a:lnSpc>
                          <a:spcPct val="107000"/>
                        </a:lnSpc>
                        <a:spcAft>
                          <a:spcPts val="0"/>
                        </a:spcAft>
                      </a:pPr>
                      <a:r>
                        <a:rPr lang="en-IN" sz="2000" dirty="0">
                          <a:effectLst/>
                          <a:latin typeface="Times New Roman" panose="02020603050405020304" pitchFamily="18" charset="0"/>
                          <a:cs typeface="Times New Roman" panose="02020603050405020304" pitchFamily="18" charset="0"/>
                        </a:rPr>
                        <a:t>Advantage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dirty="0">
                          <a:effectLst/>
                          <a:latin typeface="Times New Roman" panose="02020603050405020304" pitchFamily="18" charset="0"/>
                          <a:cs typeface="Times New Roman" panose="02020603050405020304" pitchFamily="18" charset="0"/>
                        </a:rPr>
                        <a:t>Description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01737642"/>
                  </a:ext>
                </a:extLst>
              </a:tr>
              <a:tr h="898772">
                <a:tc>
                  <a:txBody>
                    <a:bodyPr/>
                    <a:lstStyle/>
                    <a:p>
                      <a:pPr algn="ctr">
                        <a:lnSpc>
                          <a:spcPct val="107000"/>
                        </a:lnSpc>
                        <a:spcAft>
                          <a:spcPts val="0"/>
                        </a:spcAft>
                      </a:pPr>
                      <a:r>
                        <a:rPr lang="en-IN" sz="1800" dirty="0">
                          <a:effectLst/>
                          <a:latin typeface="Times New Roman" panose="02020603050405020304" pitchFamily="18" charset="0"/>
                          <a:cs typeface="Times New Roman" panose="02020603050405020304" pitchFamily="18" charset="0"/>
                        </a:rPr>
                        <a:t>Contextual Understanding</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800">
                          <a:effectLst/>
                          <a:latin typeface="Times New Roman" panose="02020603050405020304" pitchFamily="18" charset="0"/>
                          <a:cs typeface="Times New Roman" panose="02020603050405020304" pitchFamily="18" charset="0"/>
                        </a:rPr>
                        <a:t>Uses NLP &amp; AI to interpret complex legal queries, unlike rule-based systems.</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37405365"/>
                  </a:ext>
                </a:extLst>
              </a:tr>
              <a:tr h="898772">
                <a:tc>
                  <a:txBody>
                    <a:bodyPr/>
                    <a:lstStyle/>
                    <a:p>
                      <a:pPr algn="ctr">
                        <a:lnSpc>
                          <a:spcPct val="107000"/>
                        </a:lnSpc>
                        <a:spcAft>
                          <a:spcPts val="0"/>
                        </a:spcAft>
                      </a:pPr>
                      <a:r>
                        <a:rPr lang="en-IN" sz="1800" dirty="0">
                          <a:effectLst/>
                          <a:latin typeface="Times New Roman" panose="02020603050405020304" pitchFamily="18" charset="0"/>
                          <a:cs typeface="Times New Roman" panose="02020603050405020304" pitchFamily="18" charset="0"/>
                        </a:rPr>
                        <a:t>24/7 Availability</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800">
                          <a:effectLst/>
                          <a:latin typeface="Times New Roman" panose="02020603050405020304" pitchFamily="18" charset="0"/>
                          <a:cs typeface="Times New Roman" panose="02020603050405020304" pitchFamily="18" charset="0"/>
                        </a:rPr>
                        <a:t>Provides instant responses anytime, eliminating dependence on human experts.</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47214914"/>
                  </a:ext>
                </a:extLst>
              </a:tr>
              <a:tr h="438552">
                <a:tc>
                  <a:txBody>
                    <a:bodyPr/>
                    <a:lstStyle/>
                    <a:p>
                      <a:pPr algn="ctr">
                        <a:lnSpc>
                          <a:spcPct val="107000"/>
                        </a:lnSpc>
                        <a:spcAft>
                          <a:spcPts val="0"/>
                        </a:spcAft>
                      </a:pPr>
                      <a:r>
                        <a:rPr lang="en-IN" sz="1800" dirty="0">
                          <a:effectLst/>
                          <a:latin typeface="Times New Roman" panose="02020603050405020304" pitchFamily="18" charset="0"/>
                          <a:cs typeface="Times New Roman" panose="02020603050405020304" pitchFamily="18" charset="0"/>
                        </a:rPr>
                        <a:t>Dynamic Learning</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800" dirty="0">
                          <a:effectLst/>
                          <a:latin typeface="Times New Roman" panose="02020603050405020304" pitchFamily="18" charset="0"/>
                          <a:cs typeface="Times New Roman" panose="02020603050405020304" pitchFamily="18" charset="0"/>
                        </a:rPr>
                        <a:t>Continuously improves by learning from user interactions.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03575282"/>
                  </a:ext>
                </a:extLst>
              </a:tr>
              <a:tr h="898772">
                <a:tc>
                  <a:txBody>
                    <a:bodyPr/>
                    <a:lstStyle/>
                    <a:p>
                      <a:pPr algn="ctr">
                        <a:lnSpc>
                          <a:spcPct val="107000"/>
                        </a:lnSpc>
                        <a:spcAft>
                          <a:spcPts val="0"/>
                        </a:spcAft>
                      </a:pPr>
                      <a:r>
                        <a:rPr lang="en-IN" sz="1800" dirty="0">
                          <a:effectLst/>
                          <a:latin typeface="Times New Roman" panose="02020603050405020304" pitchFamily="18" charset="0"/>
                          <a:cs typeface="Times New Roman" panose="02020603050405020304" pitchFamily="18" charset="0"/>
                        </a:rPr>
                        <a:t>Efficient Information Retrieval</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800" dirty="0">
                          <a:effectLst/>
                          <a:latin typeface="Times New Roman" panose="02020603050405020304" pitchFamily="18" charset="0"/>
                          <a:cs typeface="Times New Roman" panose="02020603050405020304" pitchFamily="18" charset="0"/>
                        </a:rPr>
                        <a:t>Quickly extracts relevant legal provisions without requiring users to manually search through documents.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69126666"/>
                  </a:ext>
                </a:extLst>
              </a:tr>
              <a:tr h="898772">
                <a:tc>
                  <a:txBody>
                    <a:bodyPr/>
                    <a:lstStyle/>
                    <a:p>
                      <a:pPr algn="ctr">
                        <a:lnSpc>
                          <a:spcPct val="107000"/>
                        </a:lnSpc>
                        <a:spcAft>
                          <a:spcPts val="0"/>
                        </a:spcAft>
                      </a:pPr>
                      <a:r>
                        <a:rPr lang="en-IN" sz="1800" dirty="0">
                          <a:effectLst/>
                          <a:latin typeface="Times New Roman" panose="02020603050405020304" pitchFamily="18" charset="0"/>
                          <a:cs typeface="Times New Roman" panose="02020603050405020304" pitchFamily="18" charset="0"/>
                        </a:rPr>
                        <a:t>User-Friendly Interface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800" dirty="0">
                          <a:effectLst/>
                          <a:latin typeface="Times New Roman" panose="02020603050405020304" pitchFamily="18" charset="0"/>
                          <a:cs typeface="Times New Roman" panose="02020603050405020304" pitchFamily="18" charset="0"/>
                        </a:rPr>
                        <a:t>Allows stakeholders to ask questions in natural language, making it easy to use.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64185373"/>
                  </a:ext>
                </a:extLst>
              </a:tr>
              <a:tr h="438552">
                <a:tc>
                  <a:txBody>
                    <a:bodyPr/>
                    <a:lstStyle/>
                    <a:p>
                      <a:pPr algn="ctr">
                        <a:lnSpc>
                          <a:spcPct val="107000"/>
                        </a:lnSpc>
                        <a:spcAft>
                          <a:spcPts val="0"/>
                        </a:spcAft>
                      </a:pPr>
                      <a:r>
                        <a:rPr lang="en-IN" sz="1800">
                          <a:effectLst/>
                          <a:latin typeface="Times New Roman" panose="02020603050405020304" pitchFamily="18" charset="0"/>
                          <a:cs typeface="Times New Roman" panose="02020603050405020304" pitchFamily="18" charset="0"/>
                        </a:rPr>
                        <a:t>Scalable &amp; Updatable</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800" dirty="0">
                          <a:effectLst/>
                          <a:latin typeface="Times New Roman" panose="02020603050405020304" pitchFamily="18" charset="0"/>
                          <a:cs typeface="Times New Roman" panose="02020603050405020304" pitchFamily="18" charset="0"/>
                        </a:rPr>
                        <a:t>Can be expanded to include new regulations without major reprogramming.</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02791758"/>
                  </a:ext>
                </a:extLst>
              </a:tr>
            </a:tbl>
          </a:graphicData>
        </a:graphic>
      </p:graphicFrame>
    </p:spTree>
    <p:extLst>
      <p:ext uri="{BB962C8B-B14F-4D97-AF65-F5344CB8AC3E}">
        <p14:creationId xmlns:p14="http://schemas.microsoft.com/office/powerpoint/2010/main" val="2666729557"/>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graphicFrame>
        <p:nvGraphicFramePr>
          <p:cNvPr id="5" name="Table 4"/>
          <p:cNvGraphicFramePr>
            <a:graphicFrameLocks noGrp="1"/>
          </p:cNvGraphicFramePr>
          <p:nvPr>
            <p:extLst>
              <p:ext uri="{D42A27DB-BD31-4B8C-83A1-F6EECF244321}">
                <p14:modId xmlns:p14="http://schemas.microsoft.com/office/powerpoint/2010/main" val="3921071617"/>
              </p:ext>
            </p:extLst>
          </p:nvPr>
        </p:nvGraphicFramePr>
        <p:xfrm>
          <a:off x="188842" y="1033672"/>
          <a:ext cx="11708296" cy="5450833"/>
        </p:xfrm>
        <a:graphic>
          <a:graphicData uri="http://schemas.openxmlformats.org/drawingml/2006/table">
            <a:tbl>
              <a:tblPr firstRow="1" firstCol="1" bandRow="1">
                <a:tableStyleId>{3B4B98B0-60AC-42C2-AFA5-B58CD77FA1E5}</a:tableStyleId>
              </a:tblPr>
              <a:tblGrid>
                <a:gridCol w="5854148">
                  <a:extLst>
                    <a:ext uri="{9D8B030D-6E8A-4147-A177-3AD203B41FA5}">
                      <a16:colId xmlns:a16="http://schemas.microsoft.com/office/drawing/2014/main" val="2973960524"/>
                    </a:ext>
                  </a:extLst>
                </a:gridCol>
                <a:gridCol w="5854148">
                  <a:extLst>
                    <a:ext uri="{9D8B030D-6E8A-4147-A177-3AD203B41FA5}">
                      <a16:colId xmlns:a16="http://schemas.microsoft.com/office/drawing/2014/main" val="1291397382"/>
                    </a:ext>
                  </a:extLst>
                </a:gridCol>
              </a:tblGrid>
              <a:tr h="507975">
                <a:tc>
                  <a:txBody>
                    <a:bodyPr/>
                    <a:lstStyle/>
                    <a:p>
                      <a:pPr algn="ctr">
                        <a:lnSpc>
                          <a:spcPct val="107000"/>
                        </a:lnSpc>
                        <a:spcAft>
                          <a:spcPts val="0"/>
                        </a:spcAft>
                      </a:pPr>
                      <a:r>
                        <a:rPr lang="en-IN" sz="2800" dirty="0">
                          <a:effectLst/>
                          <a:latin typeface="Times New Roman" panose="02020603050405020304" pitchFamily="18" charset="0"/>
                          <a:cs typeface="Times New Roman" panose="02020603050405020304" pitchFamily="18" charset="0"/>
                        </a:rPr>
                        <a:t>Module</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2800" dirty="0">
                          <a:effectLst/>
                          <a:latin typeface="Times New Roman" panose="02020603050405020304" pitchFamily="18" charset="0"/>
                          <a:cs typeface="Times New Roman" panose="02020603050405020304" pitchFamily="18" charset="0"/>
                        </a:rPr>
                        <a:t>Function</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72529723"/>
                  </a:ext>
                </a:extLst>
              </a:tr>
              <a:tr h="508918">
                <a:tc>
                  <a:txBody>
                    <a:bodyPr/>
                    <a:lstStyle/>
                    <a:p>
                      <a:pPr algn="ctr">
                        <a:lnSpc>
                          <a:spcPct val="107000"/>
                        </a:lnSpc>
                        <a:spcAft>
                          <a:spcPts val="0"/>
                        </a:spcAft>
                      </a:pPr>
                      <a:r>
                        <a:rPr lang="en-IN" sz="1800" dirty="0">
                          <a:effectLst/>
                          <a:latin typeface="Times New Roman" panose="02020603050405020304" pitchFamily="18" charset="0"/>
                          <a:cs typeface="Times New Roman" panose="02020603050405020304" pitchFamily="18" charset="0"/>
                        </a:rPr>
                        <a:t>Data Collection &amp; Storage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800">
                          <a:effectLst/>
                          <a:latin typeface="Times New Roman" panose="02020603050405020304" pitchFamily="18" charset="0"/>
                          <a:cs typeface="Times New Roman" panose="02020603050405020304" pitchFamily="18" charset="0"/>
                        </a:rPr>
                        <a:t>Stores mining Acts, Rules, Circulars, and legal documents.</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52034961"/>
                  </a:ext>
                </a:extLst>
              </a:tr>
              <a:tr h="1042982">
                <a:tc>
                  <a:txBody>
                    <a:bodyPr/>
                    <a:lstStyle/>
                    <a:p>
                      <a:pPr algn="ctr">
                        <a:lnSpc>
                          <a:spcPct val="107000"/>
                        </a:lnSpc>
                        <a:spcAft>
                          <a:spcPts val="0"/>
                        </a:spcAft>
                      </a:pPr>
                      <a:r>
                        <a:rPr lang="en-IN" sz="1800" dirty="0">
                          <a:effectLst/>
                          <a:latin typeface="Times New Roman" panose="02020603050405020304" pitchFamily="18" charset="0"/>
                          <a:cs typeface="Times New Roman" panose="02020603050405020304" pitchFamily="18" charset="0"/>
                        </a:rPr>
                        <a:t>NLP Engine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800">
                          <a:effectLst/>
                          <a:latin typeface="Times New Roman" panose="02020603050405020304" pitchFamily="18" charset="0"/>
                          <a:cs typeface="Times New Roman" panose="02020603050405020304" pitchFamily="18" charset="0"/>
                        </a:rPr>
                        <a:t>Processes queries, recognizes intent, and extracts relevant legal information.</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72271374"/>
                  </a:ext>
                </a:extLst>
              </a:tr>
              <a:tr h="508918">
                <a:tc>
                  <a:txBody>
                    <a:bodyPr/>
                    <a:lstStyle/>
                    <a:p>
                      <a:pPr algn="ctr">
                        <a:lnSpc>
                          <a:spcPct val="107000"/>
                        </a:lnSpc>
                        <a:spcAft>
                          <a:spcPts val="0"/>
                        </a:spcAft>
                      </a:pPr>
                      <a:r>
                        <a:rPr lang="en-IN" sz="1800" dirty="0">
                          <a:effectLst/>
                          <a:latin typeface="Times New Roman" panose="02020603050405020304" pitchFamily="18" charset="0"/>
                          <a:cs typeface="Times New Roman" panose="02020603050405020304" pitchFamily="18" charset="0"/>
                        </a:rPr>
                        <a:t>Query Processing Module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800">
                          <a:effectLst/>
                          <a:latin typeface="Times New Roman" panose="02020603050405020304" pitchFamily="18" charset="0"/>
                          <a:cs typeface="Times New Roman" panose="02020603050405020304" pitchFamily="18" charset="0"/>
                        </a:rPr>
                        <a:t>Analyzes user input, identifies keywords, and retrieves information.</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81855863"/>
                  </a:ext>
                </a:extLst>
              </a:tr>
              <a:tr h="508918">
                <a:tc>
                  <a:txBody>
                    <a:bodyPr/>
                    <a:lstStyle/>
                    <a:p>
                      <a:pPr algn="ctr">
                        <a:lnSpc>
                          <a:spcPct val="107000"/>
                        </a:lnSpc>
                        <a:spcAft>
                          <a:spcPts val="0"/>
                        </a:spcAft>
                      </a:pPr>
                      <a:r>
                        <a:rPr lang="en-IN" sz="1800" dirty="0">
                          <a:effectLst/>
                          <a:latin typeface="Times New Roman" panose="02020603050405020304" pitchFamily="18" charset="0"/>
                          <a:cs typeface="Times New Roman" panose="02020603050405020304" pitchFamily="18" charset="0"/>
                        </a:rPr>
                        <a:t>Response Generation Module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800">
                          <a:effectLst/>
                          <a:latin typeface="Times New Roman" panose="02020603050405020304" pitchFamily="18" charset="0"/>
                          <a:cs typeface="Times New Roman" panose="02020603050405020304" pitchFamily="18" charset="0"/>
                        </a:rPr>
                        <a:t>Uses AI models to formulate structured, user-friendly answers.</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43796428"/>
                  </a:ext>
                </a:extLst>
              </a:tr>
              <a:tr h="1042982">
                <a:tc>
                  <a:txBody>
                    <a:bodyPr/>
                    <a:lstStyle/>
                    <a:p>
                      <a:pPr algn="ctr">
                        <a:lnSpc>
                          <a:spcPct val="107000"/>
                        </a:lnSpc>
                        <a:spcAft>
                          <a:spcPts val="0"/>
                        </a:spcAft>
                      </a:pPr>
                      <a:r>
                        <a:rPr lang="en-IN" sz="1800" dirty="0">
                          <a:effectLst/>
                          <a:latin typeface="Times New Roman" panose="02020603050405020304" pitchFamily="18" charset="0"/>
                          <a:cs typeface="Times New Roman" panose="02020603050405020304" pitchFamily="18" charset="0"/>
                        </a:rPr>
                        <a:t>User Interaction &amp; Feedback Module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800" dirty="0">
                          <a:effectLst/>
                          <a:latin typeface="Times New Roman" panose="02020603050405020304" pitchFamily="18" charset="0"/>
                          <a:cs typeface="Times New Roman" panose="02020603050405020304" pitchFamily="18" charset="0"/>
                        </a:rPr>
                        <a:t>Handles </a:t>
                      </a:r>
                      <a:r>
                        <a:rPr lang="en-IN" sz="1800" dirty="0" err="1">
                          <a:effectLst/>
                          <a:latin typeface="Times New Roman" panose="02020603050405020304" pitchFamily="18" charset="0"/>
                          <a:cs typeface="Times New Roman" panose="02020603050405020304" pitchFamily="18" charset="0"/>
                        </a:rPr>
                        <a:t>chatbot</a:t>
                      </a:r>
                      <a:r>
                        <a:rPr lang="en-IN" sz="1800" dirty="0">
                          <a:effectLst/>
                          <a:latin typeface="Times New Roman" panose="02020603050405020304" pitchFamily="18" charset="0"/>
                          <a:cs typeface="Times New Roman" panose="02020603050405020304" pitchFamily="18" charset="0"/>
                        </a:rPr>
                        <a:t> responses, allows follow-up queries, and collects feedback for improvements.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4076103"/>
                  </a:ext>
                </a:extLst>
              </a:tr>
              <a:tr h="508918">
                <a:tc>
                  <a:txBody>
                    <a:bodyPr/>
                    <a:lstStyle/>
                    <a:p>
                      <a:pPr algn="ctr">
                        <a:lnSpc>
                          <a:spcPct val="107000"/>
                        </a:lnSpc>
                        <a:spcAft>
                          <a:spcPts val="0"/>
                        </a:spcAft>
                      </a:pPr>
                      <a:r>
                        <a:rPr lang="en-IN" sz="1800">
                          <a:effectLst/>
                          <a:latin typeface="Times New Roman" panose="02020603050405020304" pitchFamily="18" charset="0"/>
                          <a:cs typeface="Times New Roman" panose="02020603050405020304" pitchFamily="18" charset="0"/>
                        </a:rPr>
                        <a:t>Database &amp; Knowledge Base</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800" dirty="0">
                          <a:effectLst/>
                          <a:latin typeface="Times New Roman" panose="02020603050405020304" pitchFamily="18" charset="0"/>
                          <a:cs typeface="Times New Roman" panose="02020603050405020304" pitchFamily="18" charset="0"/>
                        </a:rPr>
                        <a:t>Maintains updated legal information for accurate query resolution.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9323825"/>
                  </a:ext>
                </a:extLst>
              </a:tr>
              <a:tr h="508918">
                <a:tc>
                  <a:txBody>
                    <a:bodyPr/>
                    <a:lstStyle/>
                    <a:p>
                      <a:pPr algn="ctr">
                        <a:lnSpc>
                          <a:spcPct val="107000"/>
                        </a:lnSpc>
                        <a:spcAft>
                          <a:spcPts val="0"/>
                        </a:spcAft>
                      </a:pPr>
                      <a:r>
                        <a:rPr lang="en-IN" sz="1800">
                          <a:effectLst/>
                          <a:latin typeface="Times New Roman" panose="02020603050405020304" pitchFamily="18" charset="0"/>
                          <a:cs typeface="Times New Roman" panose="02020603050405020304" pitchFamily="18" charset="0"/>
                        </a:rPr>
                        <a:t>Frontend Interface</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800" dirty="0">
                          <a:effectLst/>
                          <a:latin typeface="Times New Roman" panose="02020603050405020304" pitchFamily="18" charset="0"/>
                          <a:cs typeface="Times New Roman" panose="02020603050405020304" pitchFamily="18" charset="0"/>
                        </a:rPr>
                        <a:t>Web or mobile UI for stakeholders to interact with the </a:t>
                      </a:r>
                      <a:r>
                        <a:rPr lang="en-IN" sz="1800" dirty="0" err="1">
                          <a:effectLst/>
                          <a:latin typeface="Times New Roman" panose="02020603050405020304" pitchFamily="18" charset="0"/>
                          <a:cs typeface="Times New Roman" panose="02020603050405020304" pitchFamily="18" charset="0"/>
                        </a:rPr>
                        <a:t>chatbot</a:t>
                      </a:r>
                      <a:r>
                        <a:rPr lang="en-IN" sz="1800" dirty="0">
                          <a:effectLst/>
                          <a:latin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30884214"/>
                  </a:ext>
                </a:extLst>
              </a:tr>
            </a:tbl>
          </a:graphicData>
        </a:graphic>
      </p:graphicFrame>
    </p:spTree>
    <p:extLst>
      <p:ext uri="{BB962C8B-B14F-4D97-AF65-F5344CB8AC3E}">
        <p14:creationId xmlns:p14="http://schemas.microsoft.com/office/powerpoint/2010/main" val="2314944744"/>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ounded Rectangle 54"/>
          <p:cNvSpPr/>
          <p:nvPr/>
        </p:nvSpPr>
        <p:spPr>
          <a:xfrm>
            <a:off x="160130" y="1164322"/>
            <a:ext cx="11973339" cy="4969566"/>
          </a:xfrm>
          <a:prstGeom prst="roundRect">
            <a:avLst/>
          </a:prstGeom>
          <a:ln w="19050">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sp>
        <p:nvSpPr>
          <p:cNvPr id="3" name="Rectangle 2"/>
          <p:cNvSpPr/>
          <p:nvPr/>
        </p:nvSpPr>
        <p:spPr>
          <a:xfrm>
            <a:off x="2514600" y="1234512"/>
            <a:ext cx="3210339" cy="1063487"/>
          </a:xfrm>
          <a:prstGeom prst="rect">
            <a:avLst/>
          </a:prstGeom>
          <a:ln>
            <a:tailEnd type="triangle"/>
          </a:ln>
        </p:spPr>
        <p:style>
          <a:lnRef idx="2">
            <a:schemeClr val="dk1"/>
          </a:lnRef>
          <a:fillRef idx="0">
            <a:schemeClr val="dk1"/>
          </a:fillRef>
          <a:effectRef idx="1">
            <a:schemeClr val="dk1"/>
          </a:effectRef>
          <a:fontRef idx="minor">
            <a:schemeClr val="tx1"/>
          </a:fontRef>
        </p:style>
        <p:txBody>
          <a:bodyPr rtlCol="0" anchor="ctr"/>
          <a:lstStyle/>
          <a:p>
            <a:pPr algn="ctr"/>
            <a:r>
              <a:rPr lang="en-IN"/>
              <a:t>User Interface (UI)</a:t>
            </a:r>
          </a:p>
        </p:txBody>
      </p:sp>
      <p:sp>
        <p:nvSpPr>
          <p:cNvPr id="22" name="Rectangle 21"/>
          <p:cNvSpPr/>
          <p:nvPr/>
        </p:nvSpPr>
        <p:spPr>
          <a:xfrm>
            <a:off x="6897758" y="4861072"/>
            <a:ext cx="3210339" cy="1063487"/>
          </a:xfrm>
          <a:prstGeom prst="rect">
            <a:avLst/>
          </a:prstGeom>
          <a:ln>
            <a:tailEnd type="triangle"/>
          </a:ln>
        </p:spPr>
        <p:style>
          <a:lnRef idx="2">
            <a:schemeClr val="dk1"/>
          </a:lnRef>
          <a:fillRef idx="0">
            <a:schemeClr val="dk1"/>
          </a:fillRef>
          <a:effectRef idx="1">
            <a:schemeClr val="dk1"/>
          </a:effectRef>
          <a:fontRef idx="minor">
            <a:schemeClr val="tx1"/>
          </a:fontRef>
        </p:style>
        <p:txBody>
          <a:bodyPr rtlCol="0" anchor="ctr"/>
          <a:lstStyle/>
          <a:p>
            <a:pPr algn="ctr"/>
            <a:r>
              <a:rPr lang="en-IN" dirty="0"/>
              <a:t>Feedback &amp; Continuous Learning Module</a:t>
            </a:r>
          </a:p>
        </p:txBody>
      </p:sp>
      <p:sp>
        <p:nvSpPr>
          <p:cNvPr id="23" name="Rectangle 22"/>
          <p:cNvSpPr/>
          <p:nvPr/>
        </p:nvSpPr>
        <p:spPr>
          <a:xfrm>
            <a:off x="462169" y="3051097"/>
            <a:ext cx="3210339" cy="1063487"/>
          </a:xfrm>
          <a:prstGeom prst="rect">
            <a:avLst/>
          </a:prstGeom>
          <a:ln>
            <a:tailEnd type="triangle"/>
          </a:ln>
        </p:spPr>
        <p:style>
          <a:lnRef idx="2">
            <a:schemeClr val="dk1"/>
          </a:lnRef>
          <a:fillRef idx="0">
            <a:schemeClr val="dk1"/>
          </a:fillRef>
          <a:effectRef idx="1">
            <a:schemeClr val="dk1"/>
          </a:effectRef>
          <a:fontRef idx="minor">
            <a:schemeClr val="tx1"/>
          </a:fontRef>
        </p:style>
        <p:txBody>
          <a:bodyPr rtlCol="0" anchor="ctr"/>
          <a:lstStyle/>
          <a:p>
            <a:pPr algn="ctr"/>
            <a:r>
              <a:rPr lang="en-IN"/>
              <a:t>Knowledge Base &amp; Database Layer</a:t>
            </a:r>
          </a:p>
        </p:txBody>
      </p:sp>
      <p:sp>
        <p:nvSpPr>
          <p:cNvPr id="24" name="Rectangle 23"/>
          <p:cNvSpPr/>
          <p:nvPr/>
        </p:nvSpPr>
        <p:spPr>
          <a:xfrm>
            <a:off x="4645438" y="3047788"/>
            <a:ext cx="3210339" cy="1063487"/>
          </a:xfrm>
          <a:prstGeom prst="rect">
            <a:avLst/>
          </a:prstGeom>
          <a:ln>
            <a:tailEnd type="triangle"/>
          </a:ln>
        </p:spPr>
        <p:style>
          <a:lnRef idx="2">
            <a:schemeClr val="dk1"/>
          </a:lnRef>
          <a:fillRef idx="0">
            <a:schemeClr val="dk1"/>
          </a:fillRef>
          <a:effectRef idx="1">
            <a:schemeClr val="dk1"/>
          </a:effectRef>
          <a:fontRef idx="minor">
            <a:schemeClr val="tx1"/>
          </a:fontRef>
        </p:style>
        <p:txBody>
          <a:bodyPr rtlCol="0" anchor="ctr"/>
          <a:lstStyle/>
          <a:p>
            <a:pPr algn="ctr"/>
            <a:r>
              <a:rPr lang="en-IN"/>
              <a:t>Query Classification Module</a:t>
            </a:r>
          </a:p>
        </p:txBody>
      </p:sp>
      <p:sp>
        <p:nvSpPr>
          <p:cNvPr id="25" name="Rectangle 24"/>
          <p:cNvSpPr/>
          <p:nvPr/>
        </p:nvSpPr>
        <p:spPr>
          <a:xfrm>
            <a:off x="8828707" y="3047788"/>
            <a:ext cx="3210339" cy="1063487"/>
          </a:xfrm>
          <a:prstGeom prst="rect">
            <a:avLst/>
          </a:prstGeom>
          <a:ln>
            <a:tailEnd type="triangle"/>
          </a:ln>
        </p:spPr>
        <p:style>
          <a:lnRef idx="2">
            <a:schemeClr val="dk1"/>
          </a:lnRef>
          <a:fillRef idx="0">
            <a:schemeClr val="dk1"/>
          </a:fillRef>
          <a:effectRef idx="1">
            <a:schemeClr val="dk1"/>
          </a:effectRef>
          <a:fontRef idx="minor">
            <a:schemeClr val="tx1"/>
          </a:fontRef>
        </p:style>
        <p:txBody>
          <a:bodyPr rtlCol="0" anchor="ctr"/>
          <a:lstStyle/>
          <a:p>
            <a:pPr algn="ctr"/>
            <a:r>
              <a:rPr lang="en-IN" dirty="0"/>
              <a:t>NLP &amp; Machine Learning Engine</a:t>
            </a:r>
          </a:p>
        </p:txBody>
      </p:sp>
      <p:sp>
        <p:nvSpPr>
          <p:cNvPr id="26" name="Rectangle 25"/>
          <p:cNvSpPr/>
          <p:nvPr/>
        </p:nvSpPr>
        <p:spPr>
          <a:xfrm>
            <a:off x="2514600" y="4861072"/>
            <a:ext cx="3210339" cy="1063487"/>
          </a:xfrm>
          <a:prstGeom prst="rect">
            <a:avLst/>
          </a:prstGeom>
          <a:ln>
            <a:tailEnd type="triangle"/>
          </a:ln>
        </p:spPr>
        <p:style>
          <a:lnRef idx="2">
            <a:schemeClr val="dk1"/>
          </a:lnRef>
          <a:fillRef idx="0">
            <a:schemeClr val="dk1"/>
          </a:fillRef>
          <a:effectRef idx="1">
            <a:schemeClr val="dk1"/>
          </a:effectRef>
          <a:fontRef idx="minor">
            <a:schemeClr val="tx1"/>
          </a:fontRef>
        </p:style>
        <p:txBody>
          <a:bodyPr rtlCol="0" anchor="ctr"/>
          <a:lstStyle/>
          <a:p>
            <a:pPr algn="ctr"/>
            <a:r>
              <a:rPr lang="en-IN"/>
              <a:t>Response Generation Module</a:t>
            </a:r>
          </a:p>
        </p:txBody>
      </p:sp>
      <p:sp>
        <p:nvSpPr>
          <p:cNvPr id="28" name="Rectangle 27"/>
          <p:cNvSpPr/>
          <p:nvPr/>
        </p:nvSpPr>
        <p:spPr>
          <a:xfrm>
            <a:off x="6897758" y="1234519"/>
            <a:ext cx="3210339" cy="1063487"/>
          </a:xfrm>
          <a:prstGeom prst="rect">
            <a:avLst/>
          </a:prstGeom>
          <a:ln>
            <a:tailEnd type="triangle"/>
          </a:ln>
        </p:spPr>
        <p:style>
          <a:lnRef idx="2">
            <a:schemeClr val="dk1"/>
          </a:lnRef>
          <a:fillRef idx="0">
            <a:schemeClr val="dk1"/>
          </a:fillRef>
          <a:effectRef idx="1">
            <a:schemeClr val="dk1"/>
          </a:effectRef>
          <a:fontRef idx="minor">
            <a:schemeClr val="tx1"/>
          </a:fontRef>
        </p:style>
        <p:txBody>
          <a:bodyPr rtlCol="0" anchor="ctr"/>
          <a:lstStyle/>
          <a:p>
            <a:pPr algn="ctr"/>
            <a:r>
              <a:rPr lang="en-IN"/>
              <a:t>User Query Processing Layer</a:t>
            </a:r>
          </a:p>
        </p:txBody>
      </p:sp>
      <p:cxnSp>
        <p:nvCxnSpPr>
          <p:cNvPr id="5" name="Straight Arrow Connector 4"/>
          <p:cNvCxnSpPr>
            <a:stCxn id="3" idx="3"/>
            <a:endCxn id="28" idx="1"/>
          </p:cNvCxnSpPr>
          <p:nvPr/>
        </p:nvCxnSpPr>
        <p:spPr>
          <a:xfrm>
            <a:off x="5724939" y="1766256"/>
            <a:ext cx="1172819" cy="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Elbow Connector 15"/>
          <p:cNvCxnSpPr>
            <a:stCxn id="28" idx="3"/>
            <a:endCxn id="25" idx="0"/>
          </p:cNvCxnSpPr>
          <p:nvPr/>
        </p:nvCxnSpPr>
        <p:spPr>
          <a:xfrm>
            <a:off x="10108097" y="1766263"/>
            <a:ext cx="325780" cy="1281525"/>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p:cNvCxnSpPr>
            <a:stCxn id="25" idx="1"/>
            <a:endCxn id="24" idx="3"/>
          </p:cNvCxnSpPr>
          <p:nvPr/>
        </p:nvCxnSpPr>
        <p:spPr>
          <a:xfrm flipH="1">
            <a:off x="7855777" y="3579532"/>
            <a:ext cx="97293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p:cNvCxnSpPr>
            <a:stCxn id="24" idx="1"/>
            <a:endCxn id="23" idx="3"/>
          </p:cNvCxnSpPr>
          <p:nvPr/>
        </p:nvCxnSpPr>
        <p:spPr>
          <a:xfrm flipH="1">
            <a:off x="3672508" y="3579532"/>
            <a:ext cx="972930" cy="330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Elbow Connector 32"/>
          <p:cNvCxnSpPr>
            <a:stCxn id="23" idx="2"/>
            <a:endCxn id="26" idx="1"/>
          </p:cNvCxnSpPr>
          <p:nvPr/>
        </p:nvCxnSpPr>
        <p:spPr>
          <a:xfrm rot="16200000" flipH="1">
            <a:off x="1651853" y="4530069"/>
            <a:ext cx="1278232" cy="447261"/>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p:cNvCxnSpPr>
            <a:stCxn id="26" idx="3"/>
            <a:endCxn id="22" idx="1"/>
          </p:cNvCxnSpPr>
          <p:nvPr/>
        </p:nvCxnSpPr>
        <p:spPr>
          <a:xfrm>
            <a:off x="5724939" y="5392816"/>
            <a:ext cx="117281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593898751"/>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435</TotalTime>
  <Words>1499</Words>
  <Application>Microsoft Office PowerPoint</Application>
  <PresentationFormat>Widescreen</PresentationFormat>
  <Paragraphs>193</Paragraphs>
  <Slides>17</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Bookman Old Style</vt:lpstr>
      <vt:lpstr>Calibri</vt:lpstr>
      <vt:lpstr>Cambria</vt:lpstr>
      <vt:lpstr>Symbol</vt:lpstr>
      <vt:lpstr>Times New Roman</vt:lpstr>
      <vt:lpstr>Verdana</vt:lpstr>
      <vt:lpstr>Bioinformatics</vt:lpstr>
      <vt:lpstr>CHATBOT TO RESPOND TO MINING ACT QUERIES</vt:lpstr>
      <vt:lpstr>Introduction</vt:lpstr>
      <vt:lpstr>Literature Review</vt:lpstr>
      <vt:lpstr>Literature Review (cont..)</vt:lpstr>
      <vt:lpstr>Existing method Drawback</vt:lpstr>
      <vt:lpstr>Proposed Method</vt:lpstr>
      <vt:lpstr>Objectives</vt:lpstr>
      <vt:lpstr>Methodology/Modules</vt:lpstr>
      <vt:lpstr>Architecture</vt:lpstr>
      <vt:lpstr>Tools and Components</vt:lpstr>
      <vt:lpstr>Tools and Components (cont..)</vt:lpstr>
      <vt:lpstr>Timeline of the Project (Gantt Chart)</vt:lpstr>
      <vt:lpstr>Expected Outcomes</vt:lpstr>
      <vt:lpstr>Conclusion</vt:lpstr>
      <vt:lpstr>Github Link</vt:lpstr>
      <vt:lpstr>References (IEEE Paper format)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MOHAMMED AZEEM A</cp:lastModifiedBy>
  <cp:revision>48</cp:revision>
  <dcterms:created xsi:type="dcterms:W3CDTF">2023-03-16T03:26:27Z</dcterms:created>
  <dcterms:modified xsi:type="dcterms:W3CDTF">2025-02-21T04:31:01Z</dcterms:modified>
</cp:coreProperties>
</file>