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Satisfy"/>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Satisfy-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612f78a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612f78a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7c0530a3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7c0530a3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7c0530a3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7c0530a3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7c0530a3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7c0530a3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85fe8caf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5fe8caf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5fe8caf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5fe8caf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5fe8d1af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5fe8d1af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7c0530a3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7c0530a3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7c0530a3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7c0530a3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7c0530a3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7c0530a3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7c0530a3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7c0530a3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7c0530a3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7c0530a3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5.xml"/><Relationship Id="rId11" Type="http://schemas.openxmlformats.org/officeDocument/2006/relationships/slide" Target="/ppt/slides/slide12.xml"/><Relationship Id="rId10" Type="http://schemas.openxmlformats.org/officeDocument/2006/relationships/slide" Target="/ppt/slides/slide11.xml"/><Relationship Id="rId12" Type="http://schemas.openxmlformats.org/officeDocument/2006/relationships/image" Target="../media/image2.png"/><Relationship Id="rId9" Type="http://schemas.openxmlformats.org/officeDocument/2006/relationships/slide" Target="/ppt/slides/slide10.xml"/><Relationship Id="rId5" Type="http://schemas.openxmlformats.org/officeDocument/2006/relationships/slide" Target="/ppt/slides/slide6.xml"/><Relationship Id="rId6" Type="http://schemas.openxmlformats.org/officeDocument/2006/relationships/slide" Target="/ppt/slides/slide7.xml"/><Relationship Id="rId7" Type="http://schemas.openxmlformats.org/officeDocument/2006/relationships/slide" Target="/ppt/slides/slide8.xml"/><Relationship Id="rId8" Type="http://schemas.openxmlformats.org/officeDocument/2006/relationships/slide" Target="/ppt/slides/slid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www.youtube.com/watch?v=mO9PFrGXbmM" TargetMode="External"/><Relationship Id="rId5"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2977350" y="1672500"/>
            <a:ext cx="3189300" cy="203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1C232"/>
                </a:solidFill>
              </a:rPr>
              <a:t>**PLEASE NOTE**</a:t>
            </a:r>
            <a:endParaRPr>
              <a:solidFill>
                <a:srgbClr val="F1C232"/>
              </a:solidFill>
            </a:endParaRPr>
          </a:p>
          <a:p>
            <a:pPr indent="0" lvl="0" marL="0" rtl="0" algn="ctr">
              <a:spcBef>
                <a:spcPts val="0"/>
              </a:spcBef>
              <a:spcAft>
                <a:spcPts val="0"/>
              </a:spcAft>
              <a:buNone/>
            </a:pPr>
            <a:r>
              <a:rPr lang="en">
                <a:solidFill>
                  <a:srgbClr val="F1C232"/>
                </a:solidFill>
              </a:rPr>
              <a:t>You have clicked present. Now when you move on to the next slide the animations will automatically happen at the beginning. When you are done reading you can change the slide and the process will repeat. </a:t>
            </a:r>
            <a:endParaRPr>
              <a:solidFill>
                <a:srgbClr val="F1C232"/>
              </a:solidFill>
            </a:endParaRPr>
          </a:p>
          <a:p>
            <a:pPr indent="0" lvl="0" marL="0" rtl="0" algn="ctr">
              <a:spcBef>
                <a:spcPts val="0"/>
              </a:spcBef>
              <a:spcAft>
                <a:spcPts val="0"/>
              </a:spcAft>
              <a:buNone/>
            </a:pPr>
            <a:r>
              <a:rPr lang="en">
                <a:solidFill>
                  <a:srgbClr val="F1C232"/>
                </a:solidFill>
              </a:rPr>
              <a:t>Thank you!</a:t>
            </a:r>
            <a:endParaRPr>
              <a:solidFill>
                <a:srgbClr val="F1C232"/>
              </a:solidFill>
            </a:endParaRPr>
          </a:p>
          <a:p>
            <a:pPr indent="0" lvl="0" marL="0" rtl="0" algn="ctr">
              <a:spcBef>
                <a:spcPts val="0"/>
              </a:spcBef>
              <a:spcAft>
                <a:spcPts val="0"/>
              </a:spcAft>
              <a:buNone/>
            </a:pPr>
            <a:r>
              <a:rPr lang="en">
                <a:solidFill>
                  <a:srgbClr val="F1C232"/>
                </a:solidFill>
              </a:rPr>
              <a:t>Please Enjoy!</a:t>
            </a:r>
            <a:endParaRPr>
              <a:solidFill>
                <a:srgbClr val="F1C23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2649000" y="445025"/>
            <a:ext cx="3846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rgbClr val="F1C232"/>
                </a:solidFill>
                <a:latin typeface="Satisfy"/>
                <a:ea typeface="Satisfy"/>
                <a:cs typeface="Satisfy"/>
                <a:sym typeface="Satisfy"/>
              </a:rPr>
              <a:t>My Business Strategy</a:t>
            </a:r>
            <a:endParaRPr sz="3500">
              <a:solidFill>
                <a:srgbClr val="F1C232"/>
              </a:solidFill>
              <a:latin typeface="Satisfy"/>
              <a:ea typeface="Satisfy"/>
              <a:cs typeface="Satisfy"/>
              <a:sym typeface="Satisfy"/>
            </a:endParaRPr>
          </a:p>
        </p:txBody>
      </p:sp>
      <p:sp>
        <p:nvSpPr>
          <p:cNvPr id="125" name="Google Shape;125;p22"/>
          <p:cNvSpPr txBox="1"/>
          <p:nvPr>
            <p:ph idx="1" type="body"/>
          </p:nvPr>
        </p:nvSpPr>
        <p:spPr>
          <a:xfrm>
            <a:off x="311700" y="1524375"/>
            <a:ext cx="8520600" cy="267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1C232"/>
                </a:solidFill>
                <a:latin typeface="Times New Roman"/>
                <a:ea typeface="Times New Roman"/>
                <a:cs typeface="Times New Roman"/>
                <a:sym typeface="Times New Roman"/>
              </a:rPr>
              <a:t> I have been in many restaurants over the years. Most of them have two things in common, they do not care about the quality of the food and the customer service is awful. Therefore my business strategy is self explanatory. Make delicious high quality food for reasonable prices and have amazing customer service so everyone can eat and enjoy. In return I will gain repeating customers which will not only generate skyrocketing profits but will make your investment the best you have ever made.This ideology gives me the utmost confidence that my business will run in a brilliant fashion and is the best strategy for any successful business owner!</a:t>
            </a:r>
            <a:endParaRPr>
              <a:solidFill>
                <a:srgbClr val="F1C232"/>
              </a:solidFill>
              <a:latin typeface="Times New Roman"/>
              <a:ea typeface="Times New Roman"/>
              <a:cs typeface="Times New Roman"/>
              <a:sym typeface="Times New Roman"/>
            </a:endParaRPr>
          </a:p>
          <a:p>
            <a:pPr indent="0" lvl="0" marL="0" rtl="0" algn="ctr">
              <a:spcBef>
                <a:spcPts val="0"/>
              </a:spcBef>
              <a:spcAft>
                <a:spcPts val="0"/>
              </a:spcAft>
              <a:buNone/>
            </a:pPr>
            <a:r>
              <a:t/>
            </a:r>
            <a:endParaRPr>
              <a:solidFill>
                <a:srgbClr val="F1C232"/>
              </a:solidFill>
              <a:latin typeface="Times New Roman"/>
              <a:ea typeface="Times New Roman"/>
              <a:cs typeface="Times New Roman"/>
              <a:sym typeface="Times New Roman"/>
            </a:endParaRPr>
          </a:p>
        </p:txBody>
      </p:sp>
      <p:pic>
        <p:nvPicPr>
          <p:cNvPr id="126" name="Google Shape;126;p22"/>
          <p:cNvPicPr preferRelativeResize="0"/>
          <p:nvPr/>
        </p:nvPicPr>
        <p:blipFill>
          <a:blip r:embed="rId3">
            <a:alphaModFix/>
          </a:blip>
          <a:stretch>
            <a:fillRect/>
          </a:stretch>
        </p:blipFill>
        <p:spPr>
          <a:xfrm>
            <a:off x="7958667" y="4199475"/>
            <a:ext cx="1185325" cy="871450"/>
          </a:xfrm>
          <a:prstGeom prst="rect">
            <a:avLst/>
          </a:prstGeom>
          <a:noFill/>
          <a:ln>
            <a:noFill/>
          </a:ln>
        </p:spPr>
      </p:pic>
      <p:sp>
        <p:nvSpPr>
          <p:cNvPr id="127" name="Google Shape;127;p22"/>
          <p:cNvSpPr/>
          <p:nvPr/>
        </p:nvSpPr>
        <p:spPr>
          <a:xfrm>
            <a:off x="326575" y="1524000"/>
            <a:ext cx="8502900" cy="26754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5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1000" fill="hold"/>
                                        <p:tgtEl>
                                          <p:spTgt spid="126"/>
                                        </p:tgtEl>
                                        <p:attrNameLst>
                                          <p:attrName>r</p:attrName>
                                        </p:attrNameLst>
                                      </p:cBhvr>
                                    </p:animRo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par>
                          <p:cTn fill="hold">
                            <p:stCondLst>
                              <p:cond delay="2000"/>
                            </p:stCondLst>
                            <p:childTnLst>
                              <p:par>
                                <p:cTn fill="hold" nodeType="afterEffect" presetClass="exit" presetID="2" presetSubtype="2">
                                  <p:stCondLst>
                                    <p:cond delay="0"/>
                                  </p:stCondLst>
                                  <p:childTnLst>
                                    <p:anim calcmode="lin" valueType="num">
                                      <p:cBhvr additive="base">
                                        <p:cTn dur="1000"/>
                                        <p:tgtEl>
                                          <p:spTgt spid="127"/>
                                        </p:tgtEl>
                                        <p:attrNameLst>
                                          <p:attrName>ppt_x</p:attrName>
                                        </p:attrNameLst>
                                      </p:cBhvr>
                                      <p:tavLst>
                                        <p:tav fmla="" tm="0">
                                          <p:val>
                                            <p:strVal val="#ppt_x"/>
                                          </p:val>
                                        </p:tav>
                                        <p:tav fmla="" tm="100000">
                                          <p:val>
                                            <p:strVal val="#ppt_x+1"/>
                                          </p:val>
                                        </p:tav>
                                      </p:tavLst>
                                    </p:anim>
                                    <p:set>
                                      <p:cBhvr>
                                        <p:cTn dur="1" fill="hold">
                                          <p:stCondLst>
                                            <p:cond delay="1000"/>
                                          </p:stCondLst>
                                        </p:cTn>
                                        <p:tgtEl>
                                          <p:spTgt spid="12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2511600" y="541150"/>
            <a:ext cx="4120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rgbClr val="F1C232"/>
                </a:solidFill>
                <a:latin typeface="Satisfy"/>
                <a:ea typeface="Satisfy"/>
                <a:cs typeface="Satisfy"/>
                <a:sym typeface="Satisfy"/>
              </a:rPr>
              <a:t>The Great Expansion</a:t>
            </a:r>
            <a:endParaRPr sz="3500">
              <a:solidFill>
                <a:srgbClr val="F1C232"/>
              </a:solidFill>
              <a:latin typeface="Satisfy"/>
              <a:ea typeface="Satisfy"/>
              <a:cs typeface="Satisfy"/>
              <a:sym typeface="Satisfy"/>
            </a:endParaRPr>
          </a:p>
        </p:txBody>
      </p:sp>
      <p:sp>
        <p:nvSpPr>
          <p:cNvPr id="133" name="Google Shape;133;p23"/>
          <p:cNvSpPr txBox="1"/>
          <p:nvPr>
            <p:ph idx="1" type="body"/>
          </p:nvPr>
        </p:nvSpPr>
        <p:spPr>
          <a:xfrm>
            <a:off x="311700" y="1739625"/>
            <a:ext cx="8520600" cy="234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1C232"/>
                </a:solidFill>
                <a:latin typeface="Times New Roman"/>
                <a:ea typeface="Times New Roman"/>
                <a:cs typeface="Times New Roman"/>
                <a:sym typeface="Times New Roman"/>
              </a:rPr>
              <a:t>Due to my amazing business strategies in different sectors I am fully confident that my business will grow. The quality of food is at its finest, the prices are affordable for all income levels and the customer service is awesome. Which leads to only one major upgrade. Opening multiple stores. By the end of my first year I will open my second location. But why stop at one location when you can expand throughout the city. Then again why stop at just one city when you can move to other cities and then provinces and finally the whole country.</a:t>
            </a:r>
            <a:endParaRPr>
              <a:solidFill>
                <a:srgbClr val="F1C232"/>
              </a:solidFill>
              <a:latin typeface="Times New Roman"/>
              <a:ea typeface="Times New Roman"/>
              <a:cs typeface="Times New Roman"/>
              <a:sym typeface="Times New Roman"/>
            </a:endParaRPr>
          </a:p>
          <a:p>
            <a:pPr indent="0" lvl="0" marL="0" rtl="0" algn="ctr">
              <a:spcBef>
                <a:spcPts val="0"/>
              </a:spcBef>
              <a:spcAft>
                <a:spcPts val="0"/>
              </a:spcAft>
              <a:buNone/>
            </a:pPr>
            <a:r>
              <a:t/>
            </a:r>
            <a:endParaRPr>
              <a:solidFill>
                <a:srgbClr val="F1C232"/>
              </a:solidFill>
              <a:latin typeface="Times New Roman"/>
              <a:ea typeface="Times New Roman"/>
              <a:cs typeface="Times New Roman"/>
              <a:sym typeface="Times New Roman"/>
            </a:endParaRPr>
          </a:p>
        </p:txBody>
      </p:sp>
      <p:pic>
        <p:nvPicPr>
          <p:cNvPr id="134" name="Google Shape;134;p23"/>
          <p:cNvPicPr preferRelativeResize="0"/>
          <p:nvPr/>
        </p:nvPicPr>
        <p:blipFill>
          <a:blip r:embed="rId3">
            <a:alphaModFix/>
          </a:blip>
          <a:stretch>
            <a:fillRect/>
          </a:stretch>
        </p:blipFill>
        <p:spPr>
          <a:xfrm>
            <a:off x="7958667" y="4199475"/>
            <a:ext cx="1185325" cy="871450"/>
          </a:xfrm>
          <a:prstGeom prst="rect">
            <a:avLst/>
          </a:prstGeom>
          <a:noFill/>
          <a:ln>
            <a:noFill/>
          </a:ln>
        </p:spPr>
      </p:pic>
      <p:sp>
        <p:nvSpPr>
          <p:cNvPr id="135" name="Google Shape;135;p23"/>
          <p:cNvSpPr/>
          <p:nvPr/>
        </p:nvSpPr>
        <p:spPr>
          <a:xfrm>
            <a:off x="6709046" y="217750"/>
            <a:ext cx="185651" cy="121950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BF9000"/>
                </a:solidFill>
                <a:latin typeface="Arial"/>
              </a:rPr>
              <a:t>!</a:t>
            </a:r>
          </a:p>
        </p:txBody>
      </p:sp>
      <p:sp>
        <p:nvSpPr>
          <p:cNvPr id="136" name="Google Shape;136;p23"/>
          <p:cNvSpPr/>
          <p:nvPr/>
        </p:nvSpPr>
        <p:spPr>
          <a:xfrm>
            <a:off x="2249296" y="217750"/>
            <a:ext cx="185651" cy="121950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BF9000"/>
                </a:solidFill>
                <a:latin typeface="Arial"/>
              </a:rPr>
              <a:t>!</a:t>
            </a:r>
          </a:p>
        </p:txBody>
      </p:sp>
    </p:spTree>
  </p:cSld>
  <p:clrMapOvr>
    <a:masterClrMapping/>
  </p:clrMapOvr>
  <mc:AlternateContent>
    <mc:Choice Requires="p14">
      <p:transition spd="slow" p14:dur="15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1000" fill="hold"/>
                                        <p:tgtEl>
                                          <p:spTgt spid="134"/>
                                        </p:tgtEl>
                                        <p:attrNameLst>
                                          <p:attrName>r</p:attrName>
                                        </p:attrNameLst>
                                      </p:cBhvr>
                                    </p:animRo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1000"/>
                                        <p:tgtEl>
                                          <p:spTgt spid="136"/>
                                        </p:tgtEl>
                                        <p:attrNameLst>
                                          <p:attrName>ppt_w</p:attrName>
                                        </p:attrNameLst>
                                      </p:cBhvr>
                                      <p:tavLst>
                                        <p:tav fmla="" tm="0">
                                          <p:val>
                                            <p:strVal val="0"/>
                                          </p:val>
                                        </p:tav>
                                        <p:tav fmla="" tm="100000">
                                          <p:val>
                                            <p:strVal val="#ppt_w"/>
                                          </p:val>
                                        </p:tav>
                                      </p:tavLst>
                                    </p:anim>
                                    <p:anim calcmode="lin" valueType="num">
                                      <p:cBhvr additive="base">
                                        <p:cTn dur="1000"/>
                                        <p:tgtEl>
                                          <p:spTgt spid="13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1000"/>
                                        <p:tgtEl>
                                          <p:spTgt spid="135"/>
                                        </p:tgtEl>
                                        <p:attrNameLst>
                                          <p:attrName>ppt_w</p:attrName>
                                        </p:attrNameLst>
                                      </p:cBhvr>
                                      <p:tavLst>
                                        <p:tav fmla="" tm="0">
                                          <p:val>
                                            <p:strVal val="0"/>
                                          </p:val>
                                        </p:tav>
                                        <p:tav fmla="" tm="100000">
                                          <p:val>
                                            <p:strVal val="#ppt_w"/>
                                          </p:val>
                                        </p:tav>
                                      </p:tavLst>
                                    </p:anim>
                                    <p:anim calcmode="lin" valueType="num">
                                      <p:cBhvr additive="base">
                                        <p:cTn dur="1000"/>
                                        <p:tgtEl>
                                          <p:spTgt spid="135"/>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24" title="Revenue vs Expense for 2020"/>
          <p:cNvPicPr preferRelativeResize="0"/>
          <p:nvPr/>
        </p:nvPicPr>
        <p:blipFill rotWithShape="1">
          <a:blip r:embed="rId3">
            <a:alphaModFix/>
          </a:blip>
          <a:srcRect b="-2499" l="0" r="0" t="2500"/>
          <a:stretch/>
        </p:blipFill>
        <p:spPr>
          <a:xfrm>
            <a:off x="0" y="0"/>
            <a:ext cx="7825389" cy="4838699"/>
          </a:xfrm>
          <a:prstGeom prst="rect">
            <a:avLst/>
          </a:prstGeom>
          <a:noFill/>
          <a:ln>
            <a:noFill/>
          </a:ln>
        </p:spPr>
      </p:pic>
      <p:pic>
        <p:nvPicPr>
          <p:cNvPr id="142" name="Google Shape;142;p24"/>
          <p:cNvPicPr preferRelativeResize="0"/>
          <p:nvPr/>
        </p:nvPicPr>
        <p:blipFill>
          <a:blip r:embed="rId4">
            <a:alphaModFix/>
          </a:blip>
          <a:stretch>
            <a:fillRect/>
          </a:stretch>
        </p:blipFill>
        <p:spPr>
          <a:xfrm>
            <a:off x="7958667" y="4199475"/>
            <a:ext cx="1185325" cy="871450"/>
          </a:xfrm>
          <a:prstGeom prst="rect">
            <a:avLst/>
          </a:prstGeom>
          <a:noFill/>
          <a:ln>
            <a:noFill/>
          </a:ln>
        </p:spPr>
      </p:pic>
      <p:sp>
        <p:nvSpPr>
          <p:cNvPr id="143" name="Google Shape;143;p24"/>
          <p:cNvSpPr/>
          <p:nvPr/>
        </p:nvSpPr>
        <p:spPr>
          <a:xfrm>
            <a:off x="36275" y="24200"/>
            <a:ext cx="3447000" cy="4476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1C232"/>
                </a:solidFill>
                <a:latin typeface="Satisfy"/>
                <a:ea typeface="Satisfy"/>
                <a:cs typeface="Satisfy"/>
                <a:sym typeface="Satisfy"/>
              </a:rPr>
              <a:t>Sales</a:t>
            </a:r>
            <a:r>
              <a:rPr lang="en" sz="2000">
                <a:solidFill>
                  <a:srgbClr val="F1C232"/>
                </a:solidFill>
                <a:latin typeface="Satisfy"/>
                <a:ea typeface="Satisfy"/>
                <a:cs typeface="Satisfy"/>
                <a:sym typeface="Satisfy"/>
              </a:rPr>
              <a:t> vs Costs for 2020</a:t>
            </a:r>
            <a:endParaRPr sz="2000">
              <a:solidFill>
                <a:srgbClr val="F1C232"/>
              </a:solidFill>
              <a:latin typeface="Satisfy"/>
              <a:ea typeface="Satisfy"/>
              <a:cs typeface="Satisfy"/>
              <a:sym typeface="Satisfy"/>
            </a:endParaRPr>
          </a:p>
        </p:txBody>
      </p:sp>
      <p:sp>
        <p:nvSpPr>
          <p:cNvPr id="144" name="Google Shape;144;p24"/>
          <p:cNvSpPr/>
          <p:nvPr/>
        </p:nvSpPr>
        <p:spPr>
          <a:xfrm rot="-1301826">
            <a:off x="1009013" y="1763269"/>
            <a:ext cx="6150128" cy="384557"/>
          </a:xfrm>
          <a:prstGeom prst="rightArrow">
            <a:avLst>
              <a:gd fmla="val 50000" name="adj1"/>
              <a:gd fmla="val 5000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txBox="1"/>
          <p:nvPr/>
        </p:nvSpPr>
        <p:spPr>
          <a:xfrm>
            <a:off x="5116375" y="180525"/>
            <a:ext cx="20682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latin typeface="Times New Roman"/>
                <a:ea typeface="Times New Roman"/>
                <a:cs typeface="Times New Roman"/>
                <a:sym typeface="Times New Roman"/>
              </a:rPr>
              <a:t>Total Revenue = $234,000</a:t>
            </a:r>
            <a:endParaRPr>
              <a:solidFill>
                <a:srgbClr val="F1C23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1000" fill="hold"/>
                                        <p:tgtEl>
                                          <p:spTgt spid="142"/>
                                        </p:tgtEl>
                                        <p:attrNameLst>
                                          <p:attrName>r</p:attrName>
                                        </p:attrNameLst>
                                      </p:cBhvr>
                                    </p:animRo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2881313" y="164500"/>
            <a:ext cx="3381375" cy="2486025"/>
          </a:xfrm>
          <a:prstGeom prst="rect">
            <a:avLst/>
          </a:prstGeom>
          <a:noFill/>
          <a:ln>
            <a:noFill/>
          </a:ln>
        </p:spPr>
      </p:pic>
      <p:pic>
        <p:nvPicPr>
          <p:cNvPr id="60" name="Google Shape;60;p14"/>
          <p:cNvPicPr preferRelativeResize="0"/>
          <p:nvPr/>
        </p:nvPicPr>
        <p:blipFill>
          <a:blip r:embed="rId4">
            <a:alphaModFix/>
          </a:blip>
          <a:stretch>
            <a:fillRect/>
          </a:stretch>
        </p:blipFill>
        <p:spPr>
          <a:xfrm>
            <a:off x="1905013" y="2887600"/>
            <a:ext cx="5334000" cy="942975"/>
          </a:xfrm>
          <a:prstGeom prst="rect">
            <a:avLst/>
          </a:prstGeom>
          <a:noFill/>
          <a:ln>
            <a:noFill/>
          </a:ln>
        </p:spPr>
      </p:pic>
      <p:pic>
        <p:nvPicPr>
          <p:cNvPr id="61" name="Google Shape;61;p14"/>
          <p:cNvPicPr preferRelativeResize="0"/>
          <p:nvPr/>
        </p:nvPicPr>
        <p:blipFill>
          <a:blip r:embed="rId5">
            <a:alphaModFix/>
          </a:blip>
          <a:stretch>
            <a:fillRect/>
          </a:stretch>
        </p:blipFill>
        <p:spPr>
          <a:xfrm>
            <a:off x="2481263" y="4067650"/>
            <a:ext cx="4181475" cy="714375"/>
          </a:xfrm>
          <a:prstGeom prst="rect">
            <a:avLst/>
          </a:prstGeom>
          <a:noFill/>
          <a:ln>
            <a:noFill/>
          </a:ln>
        </p:spPr>
      </p:pic>
    </p:spTree>
  </p:cSld>
  <p:clrMapOvr>
    <a:masterClrMapping/>
  </p:clrMapOvr>
  <mc:AlternateContent>
    <mc:Choice Requires="p14">
      <p:transition spd="slow" p14:dur="15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1000"/>
                                        <p:tgtEl>
                                          <p:spTgt spid="5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par>
                          <p:cTn fill="hold">
                            <p:stCondLst>
                              <p:cond delay="3000"/>
                            </p:stCondLst>
                            <p:childTnLst>
                              <p:par>
                                <p:cTn fill="hold" nodeType="afterEffect" presetClass="emph" presetID="8" presetSubtype="0">
                                  <p:stCondLst>
                                    <p:cond delay="0"/>
                                  </p:stCondLst>
                                  <p:childTnLst>
                                    <p:animRot by="-21600000">
                                      <p:cBhvr>
                                        <p:cTn dur="1000" fill="hold"/>
                                        <p:tgtEl>
                                          <p:spTgt spid="59"/>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p:nvPr/>
        </p:nvSpPr>
        <p:spPr>
          <a:xfrm>
            <a:off x="4221250" y="2140900"/>
            <a:ext cx="3870600" cy="16449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rgbClr val="F1C232"/>
                </a:solidFill>
                <a:latin typeface="Satisfy"/>
                <a:ea typeface="Satisfy"/>
                <a:cs typeface="Satisfy"/>
                <a:sym typeface="Satisfy"/>
              </a:rPr>
              <a:t>Table of Contents</a:t>
            </a:r>
            <a:endParaRPr sz="3500">
              <a:solidFill>
                <a:srgbClr val="F1C232"/>
              </a:solidFill>
              <a:latin typeface="Satisfy"/>
              <a:ea typeface="Satisfy"/>
              <a:cs typeface="Satisfy"/>
              <a:sym typeface="Satisfy"/>
            </a:endParaRPr>
          </a:p>
        </p:txBody>
      </p:sp>
      <p:sp>
        <p:nvSpPr>
          <p:cNvPr id="68" name="Google Shape;68;p15"/>
          <p:cNvSpPr txBox="1"/>
          <p:nvPr>
            <p:ph idx="1" type="body"/>
          </p:nvPr>
        </p:nvSpPr>
        <p:spPr>
          <a:xfrm>
            <a:off x="311700" y="1370200"/>
            <a:ext cx="3740100" cy="3329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1C232"/>
              </a:buClr>
              <a:buSzPts val="2000"/>
              <a:buFont typeface="Times New Roman"/>
              <a:buAutoNum type="arabicPeriod"/>
            </a:pPr>
            <a:r>
              <a:rPr lang="en" sz="2000" u="sng">
                <a:solidFill>
                  <a:srgbClr val="F1C232"/>
                </a:solidFill>
                <a:latin typeface="Times New Roman"/>
                <a:ea typeface="Times New Roman"/>
                <a:cs typeface="Times New Roman"/>
                <a:sym typeface="Times New Roman"/>
                <a:hlinkClick action="ppaction://hlinksldjump" r:id="rId3"/>
              </a:rPr>
              <a:t>Industry</a:t>
            </a:r>
            <a:endParaRPr sz="2000">
              <a:solidFill>
                <a:srgbClr val="F1C232"/>
              </a:solidFill>
              <a:latin typeface="Times New Roman"/>
              <a:ea typeface="Times New Roman"/>
              <a:cs typeface="Times New Roman"/>
              <a:sym typeface="Times New Roman"/>
            </a:endParaRPr>
          </a:p>
          <a:p>
            <a:pPr indent="-355600" lvl="0" marL="457200" rtl="0" algn="l">
              <a:spcBef>
                <a:spcPts val="0"/>
              </a:spcBef>
              <a:spcAft>
                <a:spcPts val="0"/>
              </a:spcAft>
              <a:buClr>
                <a:srgbClr val="F1C232"/>
              </a:buClr>
              <a:buSzPts val="2000"/>
              <a:buFont typeface="Times New Roman"/>
              <a:buAutoNum type="arabicPeriod"/>
            </a:pPr>
            <a:r>
              <a:rPr lang="en" sz="2000" u="sng">
                <a:solidFill>
                  <a:srgbClr val="F1C232"/>
                </a:solidFill>
                <a:latin typeface="Times New Roman"/>
                <a:ea typeface="Times New Roman"/>
                <a:cs typeface="Times New Roman"/>
                <a:sym typeface="Times New Roman"/>
                <a:hlinkClick action="ppaction://hlinksldjump" r:id="rId4"/>
              </a:rPr>
              <a:t>Products</a:t>
            </a:r>
            <a:endParaRPr sz="2000">
              <a:solidFill>
                <a:srgbClr val="F1C232"/>
              </a:solidFill>
              <a:latin typeface="Times New Roman"/>
              <a:ea typeface="Times New Roman"/>
              <a:cs typeface="Times New Roman"/>
              <a:sym typeface="Times New Roman"/>
            </a:endParaRPr>
          </a:p>
          <a:p>
            <a:pPr indent="-355600" lvl="0" marL="457200" rtl="0" algn="l">
              <a:spcBef>
                <a:spcPts val="0"/>
              </a:spcBef>
              <a:spcAft>
                <a:spcPts val="0"/>
              </a:spcAft>
              <a:buClr>
                <a:srgbClr val="F1C232"/>
              </a:buClr>
              <a:buSzPts val="2000"/>
              <a:buFont typeface="Times New Roman"/>
              <a:buAutoNum type="arabicPeriod"/>
            </a:pPr>
            <a:r>
              <a:rPr lang="en" sz="2000" u="sng">
                <a:solidFill>
                  <a:srgbClr val="F1C232"/>
                </a:solidFill>
                <a:latin typeface="Times New Roman"/>
                <a:ea typeface="Times New Roman"/>
                <a:cs typeface="Times New Roman"/>
                <a:sym typeface="Times New Roman"/>
                <a:hlinkClick action="ppaction://hlinksldjump" r:id="rId5"/>
              </a:rPr>
              <a:t>Location of Store</a:t>
            </a:r>
            <a:endParaRPr sz="2000">
              <a:solidFill>
                <a:srgbClr val="F1C232"/>
              </a:solidFill>
              <a:latin typeface="Times New Roman"/>
              <a:ea typeface="Times New Roman"/>
              <a:cs typeface="Times New Roman"/>
              <a:sym typeface="Times New Roman"/>
            </a:endParaRPr>
          </a:p>
          <a:p>
            <a:pPr indent="-355600" lvl="0" marL="457200" rtl="0" algn="l">
              <a:spcBef>
                <a:spcPts val="0"/>
              </a:spcBef>
              <a:spcAft>
                <a:spcPts val="0"/>
              </a:spcAft>
              <a:buClr>
                <a:srgbClr val="F1C232"/>
              </a:buClr>
              <a:buSzPts val="2000"/>
              <a:buFont typeface="Times New Roman"/>
              <a:buAutoNum type="arabicPeriod"/>
            </a:pPr>
            <a:r>
              <a:rPr lang="en" sz="2000" u="sng">
                <a:solidFill>
                  <a:srgbClr val="F1C232"/>
                </a:solidFill>
                <a:latin typeface="Times New Roman"/>
                <a:ea typeface="Times New Roman"/>
                <a:cs typeface="Times New Roman"/>
                <a:sym typeface="Times New Roman"/>
                <a:hlinkClick action="ppaction://hlinksldjump" r:id="rId6"/>
              </a:rPr>
              <a:t>Employees</a:t>
            </a:r>
            <a:endParaRPr sz="2000">
              <a:solidFill>
                <a:srgbClr val="F1C232"/>
              </a:solidFill>
              <a:latin typeface="Times New Roman"/>
              <a:ea typeface="Times New Roman"/>
              <a:cs typeface="Times New Roman"/>
              <a:sym typeface="Times New Roman"/>
            </a:endParaRPr>
          </a:p>
          <a:p>
            <a:pPr indent="-355600" lvl="0" marL="457200" rtl="0" algn="l">
              <a:spcBef>
                <a:spcPts val="0"/>
              </a:spcBef>
              <a:spcAft>
                <a:spcPts val="0"/>
              </a:spcAft>
              <a:buClr>
                <a:srgbClr val="F1C232"/>
              </a:buClr>
              <a:buSzPts val="2000"/>
              <a:buFont typeface="Times New Roman"/>
              <a:buAutoNum type="arabicPeriod"/>
            </a:pPr>
            <a:r>
              <a:rPr lang="en" sz="2000" u="sng">
                <a:solidFill>
                  <a:srgbClr val="F1C232"/>
                </a:solidFill>
                <a:latin typeface="Times New Roman"/>
                <a:ea typeface="Times New Roman"/>
                <a:cs typeface="Times New Roman"/>
                <a:sym typeface="Times New Roman"/>
                <a:hlinkClick action="ppaction://hlinksldjump" r:id="rId7"/>
              </a:rPr>
              <a:t>Target Market</a:t>
            </a:r>
            <a:endParaRPr sz="2000">
              <a:solidFill>
                <a:srgbClr val="F1C232"/>
              </a:solidFill>
              <a:latin typeface="Times New Roman"/>
              <a:ea typeface="Times New Roman"/>
              <a:cs typeface="Times New Roman"/>
              <a:sym typeface="Times New Roman"/>
            </a:endParaRPr>
          </a:p>
          <a:p>
            <a:pPr indent="-355600" lvl="0" marL="457200" rtl="0" algn="l">
              <a:spcBef>
                <a:spcPts val="0"/>
              </a:spcBef>
              <a:spcAft>
                <a:spcPts val="0"/>
              </a:spcAft>
              <a:buClr>
                <a:srgbClr val="F1C232"/>
              </a:buClr>
              <a:buSzPts val="2000"/>
              <a:buFont typeface="Times New Roman"/>
              <a:buAutoNum type="arabicPeriod"/>
            </a:pPr>
            <a:r>
              <a:rPr lang="en" sz="2000" u="sng">
                <a:solidFill>
                  <a:srgbClr val="F1C232"/>
                </a:solidFill>
                <a:latin typeface="Times New Roman"/>
                <a:ea typeface="Times New Roman"/>
                <a:cs typeface="Times New Roman"/>
                <a:sym typeface="Times New Roman"/>
                <a:hlinkClick action="ppaction://hlinksldjump" r:id="rId8"/>
              </a:rPr>
              <a:t>Competition</a:t>
            </a:r>
            <a:endParaRPr sz="2000">
              <a:solidFill>
                <a:srgbClr val="F1C232"/>
              </a:solidFill>
              <a:latin typeface="Times New Roman"/>
              <a:ea typeface="Times New Roman"/>
              <a:cs typeface="Times New Roman"/>
              <a:sym typeface="Times New Roman"/>
            </a:endParaRPr>
          </a:p>
          <a:p>
            <a:pPr indent="-355600" lvl="0" marL="457200" rtl="0" algn="l">
              <a:spcBef>
                <a:spcPts val="0"/>
              </a:spcBef>
              <a:spcAft>
                <a:spcPts val="0"/>
              </a:spcAft>
              <a:buClr>
                <a:srgbClr val="F1C232"/>
              </a:buClr>
              <a:buSzPts val="2000"/>
              <a:buFont typeface="Times New Roman"/>
              <a:buAutoNum type="arabicPeriod"/>
            </a:pPr>
            <a:r>
              <a:rPr lang="en" sz="2000" u="sng">
                <a:solidFill>
                  <a:srgbClr val="F1C232"/>
                </a:solidFill>
                <a:latin typeface="Times New Roman"/>
                <a:ea typeface="Times New Roman"/>
                <a:cs typeface="Times New Roman"/>
                <a:sym typeface="Times New Roman"/>
                <a:hlinkClick action="ppaction://hlinksldjump" r:id="rId9"/>
              </a:rPr>
              <a:t>Business Strategy</a:t>
            </a:r>
            <a:endParaRPr sz="2000">
              <a:solidFill>
                <a:srgbClr val="F1C232"/>
              </a:solidFill>
              <a:latin typeface="Times New Roman"/>
              <a:ea typeface="Times New Roman"/>
              <a:cs typeface="Times New Roman"/>
              <a:sym typeface="Times New Roman"/>
            </a:endParaRPr>
          </a:p>
          <a:p>
            <a:pPr indent="-355600" lvl="0" marL="457200" rtl="0" algn="l">
              <a:spcBef>
                <a:spcPts val="0"/>
              </a:spcBef>
              <a:spcAft>
                <a:spcPts val="0"/>
              </a:spcAft>
              <a:buClr>
                <a:srgbClr val="F1C232"/>
              </a:buClr>
              <a:buSzPts val="2000"/>
              <a:buFont typeface="Times New Roman"/>
              <a:buAutoNum type="arabicPeriod"/>
            </a:pPr>
            <a:r>
              <a:rPr lang="en" sz="2000" u="sng">
                <a:solidFill>
                  <a:srgbClr val="F1C232"/>
                </a:solidFill>
                <a:latin typeface="Times New Roman"/>
                <a:ea typeface="Times New Roman"/>
                <a:cs typeface="Times New Roman"/>
                <a:sym typeface="Times New Roman"/>
                <a:hlinkClick action="ppaction://hlinksldjump" r:id="rId10"/>
              </a:rPr>
              <a:t>Expansion</a:t>
            </a:r>
            <a:endParaRPr sz="2000">
              <a:solidFill>
                <a:srgbClr val="F1C232"/>
              </a:solidFill>
              <a:latin typeface="Times New Roman"/>
              <a:ea typeface="Times New Roman"/>
              <a:cs typeface="Times New Roman"/>
              <a:sym typeface="Times New Roman"/>
            </a:endParaRPr>
          </a:p>
          <a:p>
            <a:pPr indent="-355600" lvl="0" marL="457200" rtl="0" algn="l">
              <a:spcBef>
                <a:spcPts val="0"/>
              </a:spcBef>
              <a:spcAft>
                <a:spcPts val="0"/>
              </a:spcAft>
              <a:buClr>
                <a:srgbClr val="F1C232"/>
              </a:buClr>
              <a:buSzPts val="2000"/>
              <a:buFont typeface="Times New Roman"/>
              <a:buAutoNum type="arabicPeriod"/>
            </a:pPr>
            <a:r>
              <a:rPr lang="en" sz="2000" u="sng">
                <a:solidFill>
                  <a:srgbClr val="F1C232"/>
                </a:solidFill>
                <a:latin typeface="Times New Roman"/>
                <a:ea typeface="Times New Roman"/>
                <a:cs typeface="Times New Roman"/>
                <a:sym typeface="Times New Roman"/>
                <a:hlinkClick action="ppaction://hlinksldjump" r:id="rId11"/>
              </a:rPr>
              <a:t>The Numbers</a:t>
            </a:r>
            <a:endParaRPr sz="2000">
              <a:solidFill>
                <a:srgbClr val="F1C232"/>
              </a:solidFill>
              <a:latin typeface="Times New Roman"/>
              <a:ea typeface="Times New Roman"/>
              <a:cs typeface="Times New Roman"/>
              <a:sym typeface="Times New Roman"/>
            </a:endParaRPr>
          </a:p>
        </p:txBody>
      </p:sp>
      <p:pic>
        <p:nvPicPr>
          <p:cNvPr id="69" name="Google Shape;69;p15"/>
          <p:cNvPicPr preferRelativeResize="0"/>
          <p:nvPr/>
        </p:nvPicPr>
        <p:blipFill>
          <a:blip r:embed="rId12">
            <a:alphaModFix/>
          </a:blip>
          <a:stretch>
            <a:fillRect/>
          </a:stretch>
        </p:blipFill>
        <p:spPr>
          <a:xfrm>
            <a:off x="7958667" y="4199475"/>
            <a:ext cx="1185325" cy="871450"/>
          </a:xfrm>
          <a:prstGeom prst="rect">
            <a:avLst/>
          </a:prstGeom>
          <a:noFill/>
          <a:ln>
            <a:noFill/>
          </a:ln>
        </p:spPr>
      </p:pic>
      <p:sp>
        <p:nvSpPr>
          <p:cNvPr id="70" name="Google Shape;70;p15"/>
          <p:cNvSpPr txBox="1"/>
          <p:nvPr/>
        </p:nvSpPr>
        <p:spPr>
          <a:xfrm>
            <a:off x="4680850" y="2394850"/>
            <a:ext cx="2951400" cy="11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latin typeface="Times New Roman"/>
                <a:ea typeface="Times New Roman"/>
                <a:cs typeface="Times New Roman"/>
                <a:sym typeface="Times New Roman"/>
              </a:rPr>
              <a:t>Click the following to quickly go to any slide you prefer. If you want you can continue in order just change this slide.</a:t>
            </a:r>
            <a:endParaRPr sz="1700">
              <a:latin typeface="Times New Roman"/>
              <a:ea typeface="Times New Roman"/>
              <a:cs typeface="Times New Roman"/>
              <a:sym typeface="Times New Roman"/>
            </a:endParaRPr>
          </a:p>
        </p:txBody>
      </p:sp>
    </p:spTree>
  </p:cSld>
  <p:clrMapOvr>
    <a:masterClrMapping/>
  </p:clrMapOvr>
  <mc:AlternateContent>
    <mc:Choice Requires="p14">
      <p:transition spd="slow" p14:dur="15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1000" fill="hold"/>
                                        <p:tgtEl>
                                          <p:spTgt spid="69"/>
                                        </p:tgtEl>
                                        <p:attrNameLst>
                                          <p:attrName>r</p:attrName>
                                        </p:attrNameLst>
                                      </p:cBhvr>
                                    </p:animRo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1000"/>
                                        <p:tgtEl>
                                          <p:spTgt spid="68"/>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1000"/>
                                        <p:tgtEl>
                                          <p:spTgt spid="7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1000"/>
                                        <p:tgtEl>
                                          <p:spTgt spid="6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rgbClr val="F1C232"/>
                </a:solidFill>
                <a:latin typeface="Satisfy"/>
                <a:ea typeface="Satisfy"/>
                <a:cs typeface="Satisfy"/>
                <a:sym typeface="Satisfy"/>
              </a:rPr>
              <a:t>Industry:</a:t>
            </a:r>
            <a:endParaRPr sz="3500">
              <a:solidFill>
                <a:srgbClr val="F1C232"/>
              </a:solidFill>
              <a:latin typeface="Satisfy"/>
              <a:ea typeface="Satisfy"/>
              <a:cs typeface="Satisfy"/>
              <a:sym typeface="Satisfy"/>
            </a:endParaRPr>
          </a:p>
        </p:txBody>
      </p:sp>
      <p:sp>
        <p:nvSpPr>
          <p:cNvPr id="76" name="Google Shape;76;p16"/>
          <p:cNvSpPr txBox="1"/>
          <p:nvPr>
            <p:ph idx="1" type="body"/>
          </p:nvPr>
        </p:nvSpPr>
        <p:spPr>
          <a:xfrm>
            <a:off x="748500" y="1805600"/>
            <a:ext cx="7647000" cy="230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1C232"/>
                </a:solidFill>
                <a:latin typeface="Times New Roman"/>
                <a:ea typeface="Times New Roman"/>
                <a:cs typeface="Times New Roman"/>
                <a:sym typeface="Times New Roman"/>
              </a:rPr>
              <a:t>The industry I am in is one of the hottest industries in the world. It is an industry everyone loves. The food and restaurant industry. After a long day people love to eat nice delicious food. But it must be something they enjoy. We are going to make that delicious enjoyable food which will bring us to the top of this industry.</a:t>
            </a:r>
            <a:endParaRPr b="1" sz="2000">
              <a:solidFill>
                <a:srgbClr val="F1C232"/>
              </a:solidFill>
              <a:latin typeface="Times New Roman"/>
              <a:ea typeface="Times New Roman"/>
              <a:cs typeface="Times New Roman"/>
              <a:sym typeface="Times New Roman"/>
            </a:endParaRPr>
          </a:p>
          <a:p>
            <a:pPr indent="0" lvl="0" marL="0" rtl="0" algn="ctr">
              <a:spcBef>
                <a:spcPts val="0"/>
              </a:spcBef>
              <a:spcAft>
                <a:spcPts val="1600"/>
              </a:spcAft>
              <a:buNone/>
            </a:pPr>
            <a:r>
              <a:t/>
            </a:r>
            <a:endParaRPr sz="2000">
              <a:solidFill>
                <a:srgbClr val="F1C232"/>
              </a:solidFill>
              <a:latin typeface="Times New Roman"/>
              <a:ea typeface="Times New Roman"/>
              <a:cs typeface="Times New Roman"/>
              <a:sym typeface="Times New Roman"/>
            </a:endParaRPr>
          </a:p>
        </p:txBody>
      </p:sp>
      <p:pic>
        <p:nvPicPr>
          <p:cNvPr id="77" name="Google Shape;77;p16"/>
          <p:cNvPicPr preferRelativeResize="0"/>
          <p:nvPr/>
        </p:nvPicPr>
        <p:blipFill>
          <a:blip r:embed="rId3">
            <a:alphaModFix/>
          </a:blip>
          <a:stretch>
            <a:fillRect/>
          </a:stretch>
        </p:blipFill>
        <p:spPr>
          <a:xfrm>
            <a:off x="7958667" y="4199475"/>
            <a:ext cx="1185325" cy="871450"/>
          </a:xfrm>
          <a:prstGeom prst="rect">
            <a:avLst/>
          </a:prstGeom>
          <a:noFill/>
          <a:ln>
            <a:noFill/>
          </a:ln>
        </p:spPr>
      </p:pic>
    </p:spTree>
  </p:cSld>
  <p:clrMapOvr>
    <a:masterClrMapping/>
  </p:clrMapOvr>
  <mc:AlternateContent>
    <mc:Choice Requires="p14">
      <p:transition spd="slow" p14:dur="15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1000" fill="hold"/>
                                        <p:tgtEl>
                                          <p:spTgt spid="77"/>
                                        </p:tgtEl>
                                        <p:attrNameLst>
                                          <p:attrName>r</p:attrName>
                                        </p:attrNameLst>
                                      </p:cBhvr>
                                    </p:animRo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p:tgtEl>
                                          <p:spTgt spid="7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rgbClr val="F1C232"/>
                </a:solidFill>
                <a:latin typeface="Satisfy"/>
                <a:ea typeface="Satisfy"/>
                <a:cs typeface="Satisfy"/>
                <a:sym typeface="Satisfy"/>
              </a:rPr>
              <a:t>Products</a:t>
            </a:r>
            <a:endParaRPr sz="3500">
              <a:solidFill>
                <a:srgbClr val="F1C232"/>
              </a:solidFill>
              <a:latin typeface="Satisfy"/>
              <a:ea typeface="Satisfy"/>
              <a:cs typeface="Satisfy"/>
              <a:sym typeface="Satisfy"/>
            </a:endParaRPr>
          </a:p>
        </p:txBody>
      </p:sp>
      <p:sp>
        <p:nvSpPr>
          <p:cNvPr id="83" name="Google Shape;83;p17"/>
          <p:cNvSpPr txBox="1"/>
          <p:nvPr>
            <p:ph idx="1" type="body"/>
          </p:nvPr>
        </p:nvSpPr>
        <p:spPr>
          <a:xfrm>
            <a:off x="311700" y="1152475"/>
            <a:ext cx="2954100" cy="36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1C232"/>
                </a:solidFill>
                <a:latin typeface="Times New Roman"/>
                <a:ea typeface="Times New Roman"/>
                <a:cs typeface="Times New Roman"/>
                <a:sym typeface="Times New Roman"/>
              </a:rPr>
              <a:t>Pakistani/Indian dishes:</a:t>
            </a:r>
            <a:endParaRPr sz="1700">
              <a:solidFill>
                <a:srgbClr val="F1C232"/>
              </a:solidFill>
              <a:latin typeface="Times New Roman"/>
              <a:ea typeface="Times New Roman"/>
              <a:cs typeface="Times New Roman"/>
              <a:sym typeface="Times New Roman"/>
            </a:endParaRPr>
          </a:p>
          <a:p>
            <a:pPr indent="-336550" lvl="0" marL="457200" rtl="0" algn="l">
              <a:spcBef>
                <a:spcPts val="0"/>
              </a:spcBef>
              <a:spcAft>
                <a:spcPts val="0"/>
              </a:spcAft>
              <a:buClr>
                <a:srgbClr val="F1C232"/>
              </a:buClr>
              <a:buSzPts val="1700"/>
              <a:buFont typeface="Times New Roman"/>
              <a:buChar char="●"/>
            </a:pPr>
            <a:r>
              <a:rPr lang="en" sz="1700">
                <a:solidFill>
                  <a:srgbClr val="F1C232"/>
                </a:solidFill>
                <a:latin typeface="Times New Roman"/>
                <a:ea typeface="Times New Roman"/>
                <a:cs typeface="Times New Roman"/>
                <a:sym typeface="Times New Roman"/>
              </a:rPr>
              <a:t>Briyani</a:t>
            </a:r>
            <a:endParaRPr sz="1700">
              <a:solidFill>
                <a:srgbClr val="F1C232"/>
              </a:solidFill>
              <a:latin typeface="Times New Roman"/>
              <a:ea typeface="Times New Roman"/>
              <a:cs typeface="Times New Roman"/>
              <a:sym typeface="Times New Roman"/>
            </a:endParaRPr>
          </a:p>
          <a:p>
            <a:pPr indent="-336550" lvl="0" marL="457200" rtl="0" algn="l">
              <a:spcBef>
                <a:spcPts val="0"/>
              </a:spcBef>
              <a:spcAft>
                <a:spcPts val="0"/>
              </a:spcAft>
              <a:buClr>
                <a:srgbClr val="F1C232"/>
              </a:buClr>
              <a:buSzPts val="1700"/>
              <a:buFont typeface="Times New Roman"/>
              <a:buChar char="●"/>
            </a:pPr>
            <a:r>
              <a:rPr lang="en" sz="1700">
                <a:solidFill>
                  <a:srgbClr val="F1C232"/>
                </a:solidFill>
                <a:latin typeface="Times New Roman"/>
                <a:ea typeface="Times New Roman"/>
                <a:cs typeface="Times New Roman"/>
                <a:sym typeface="Times New Roman"/>
              </a:rPr>
              <a:t>Nihari</a:t>
            </a:r>
            <a:endParaRPr sz="1700">
              <a:solidFill>
                <a:srgbClr val="F1C232"/>
              </a:solidFill>
              <a:latin typeface="Times New Roman"/>
              <a:ea typeface="Times New Roman"/>
              <a:cs typeface="Times New Roman"/>
              <a:sym typeface="Times New Roman"/>
            </a:endParaRPr>
          </a:p>
          <a:p>
            <a:pPr indent="-336550" lvl="0" marL="457200" rtl="0" algn="l">
              <a:spcBef>
                <a:spcPts val="0"/>
              </a:spcBef>
              <a:spcAft>
                <a:spcPts val="0"/>
              </a:spcAft>
              <a:buClr>
                <a:srgbClr val="F1C232"/>
              </a:buClr>
              <a:buSzPts val="1700"/>
              <a:buFont typeface="Times New Roman"/>
              <a:buChar char="●"/>
            </a:pPr>
            <a:r>
              <a:rPr lang="en" sz="1700">
                <a:solidFill>
                  <a:srgbClr val="F1C232"/>
                </a:solidFill>
                <a:latin typeface="Times New Roman"/>
                <a:ea typeface="Times New Roman"/>
                <a:cs typeface="Times New Roman"/>
                <a:sym typeface="Times New Roman"/>
              </a:rPr>
              <a:t>Haleem and Hareesa</a:t>
            </a:r>
            <a:endParaRPr sz="1700">
              <a:solidFill>
                <a:srgbClr val="F1C232"/>
              </a:solidFill>
              <a:latin typeface="Times New Roman"/>
              <a:ea typeface="Times New Roman"/>
              <a:cs typeface="Times New Roman"/>
              <a:sym typeface="Times New Roman"/>
            </a:endParaRPr>
          </a:p>
          <a:p>
            <a:pPr indent="-336550" lvl="0" marL="457200" rtl="0" algn="l">
              <a:spcBef>
                <a:spcPts val="0"/>
              </a:spcBef>
              <a:spcAft>
                <a:spcPts val="0"/>
              </a:spcAft>
              <a:buClr>
                <a:srgbClr val="F1C232"/>
              </a:buClr>
              <a:buSzPts val="1700"/>
              <a:buFont typeface="Times New Roman"/>
              <a:buChar char="●"/>
            </a:pPr>
            <a:r>
              <a:rPr lang="en" sz="1700">
                <a:solidFill>
                  <a:srgbClr val="F1C232"/>
                </a:solidFill>
                <a:latin typeface="Times New Roman"/>
                <a:ea typeface="Times New Roman"/>
                <a:cs typeface="Times New Roman"/>
                <a:sym typeface="Times New Roman"/>
              </a:rPr>
              <a:t>Halwa Puri</a:t>
            </a:r>
            <a:endParaRPr sz="1700">
              <a:solidFill>
                <a:srgbClr val="F1C232"/>
              </a:solidFill>
              <a:latin typeface="Times New Roman"/>
              <a:ea typeface="Times New Roman"/>
              <a:cs typeface="Times New Roman"/>
              <a:sym typeface="Times New Roman"/>
            </a:endParaRPr>
          </a:p>
          <a:p>
            <a:pPr indent="-336550" lvl="0" marL="457200" rtl="0" algn="l">
              <a:spcBef>
                <a:spcPts val="0"/>
              </a:spcBef>
              <a:spcAft>
                <a:spcPts val="0"/>
              </a:spcAft>
              <a:buClr>
                <a:srgbClr val="F1C232"/>
              </a:buClr>
              <a:buSzPts val="1700"/>
              <a:buFont typeface="Times New Roman"/>
              <a:buChar char="●"/>
            </a:pPr>
            <a:r>
              <a:rPr lang="en" sz="1700">
                <a:solidFill>
                  <a:srgbClr val="F1C232"/>
                </a:solidFill>
                <a:latin typeface="Times New Roman"/>
                <a:ea typeface="Times New Roman"/>
                <a:cs typeface="Times New Roman"/>
                <a:sym typeface="Times New Roman"/>
              </a:rPr>
              <a:t>Naan and Kabob</a:t>
            </a:r>
            <a:endParaRPr sz="1700">
              <a:solidFill>
                <a:srgbClr val="F1C232"/>
              </a:solidFill>
              <a:latin typeface="Times New Roman"/>
              <a:ea typeface="Times New Roman"/>
              <a:cs typeface="Times New Roman"/>
              <a:sym typeface="Times New Roman"/>
            </a:endParaRPr>
          </a:p>
          <a:p>
            <a:pPr indent="-336550" lvl="0" marL="457200" rtl="0" algn="l">
              <a:spcBef>
                <a:spcPts val="0"/>
              </a:spcBef>
              <a:spcAft>
                <a:spcPts val="0"/>
              </a:spcAft>
              <a:buClr>
                <a:srgbClr val="F1C232"/>
              </a:buClr>
              <a:buSzPts val="1700"/>
              <a:buFont typeface="Times New Roman"/>
              <a:buChar char="●"/>
            </a:pPr>
            <a:r>
              <a:rPr lang="en" sz="1700">
                <a:solidFill>
                  <a:srgbClr val="F1C232"/>
                </a:solidFill>
                <a:latin typeface="Times New Roman"/>
                <a:ea typeface="Times New Roman"/>
                <a:cs typeface="Times New Roman"/>
                <a:sym typeface="Times New Roman"/>
              </a:rPr>
              <a:t>Pulao</a:t>
            </a:r>
            <a:endParaRPr sz="1700">
              <a:solidFill>
                <a:srgbClr val="F1C232"/>
              </a:solidFill>
              <a:latin typeface="Times New Roman"/>
              <a:ea typeface="Times New Roman"/>
              <a:cs typeface="Times New Roman"/>
              <a:sym typeface="Times New Roman"/>
            </a:endParaRPr>
          </a:p>
          <a:p>
            <a:pPr indent="-336550" lvl="0" marL="457200" rtl="0" algn="l">
              <a:spcBef>
                <a:spcPts val="0"/>
              </a:spcBef>
              <a:spcAft>
                <a:spcPts val="0"/>
              </a:spcAft>
              <a:buClr>
                <a:srgbClr val="F1C232"/>
              </a:buClr>
              <a:buSzPts val="1700"/>
              <a:buFont typeface="Times New Roman"/>
              <a:buChar char="●"/>
            </a:pPr>
            <a:r>
              <a:rPr lang="en" sz="1700">
                <a:solidFill>
                  <a:srgbClr val="F1C232"/>
                </a:solidFill>
                <a:latin typeface="Times New Roman"/>
                <a:ea typeface="Times New Roman"/>
                <a:cs typeface="Times New Roman"/>
                <a:sym typeface="Times New Roman"/>
              </a:rPr>
              <a:t>Chicken Karahi</a:t>
            </a:r>
            <a:endParaRPr sz="1700">
              <a:solidFill>
                <a:srgbClr val="F1C232"/>
              </a:solidFill>
              <a:latin typeface="Times New Roman"/>
              <a:ea typeface="Times New Roman"/>
              <a:cs typeface="Times New Roman"/>
              <a:sym typeface="Times New Roman"/>
            </a:endParaRPr>
          </a:p>
          <a:p>
            <a:pPr indent="-336550" lvl="0" marL="457200" rtl="0" algn="l">
              <a:spcBef>
                <a:spcPts val="0"/>
              </a:spcBef>
              <a:spcAft>
                <a:spcPts val="0"/>
              </a:spcAft>
              <a:buClr>
                <a:srgbClr val="F1C232"/>
              </a:buClr>
              <a:buSzPts val="1700"/>
              <a:buFont typeface="Times New Roman"/>
              <a:buChar char="●"/>
            </a:pPr>
            <a:r>
              <a:rPr lang="en" sz="1700">
                <a:solidFill>
                  <a:srgbClr val="F1C232"/>
                </a:solidFill>
                <a:latin typeface="Times New Roman"/>
                <a:ea typeface="Times New Roman"/>
                <a:cs typeface="Times New Roman"/>
                <a:sym typeface="Times New Roman"/>
              </a:rPr>
              <a:t>Chicken tikka</a:t>
            </a:r>
            <a:endParaRPr sz="1700">
              <a:solidFill>
                <a:srgbClr val="F1C232"/>
              </a:solidFill>
              <a:latin typeface="Times New Roman"/>
              <a:ea typeface="Times New Roman"/>
              <a:cs typeface="Times New Roman"/>
              <a:sym typeface="Times New Roman"/>
            </a:endParaRPr>
          </a:p>
          <a:p>
            <a:pPr indent="-336550" lvl="0" marL="457200" rtl="0" algn="l">
              <a:spcBef>
                <a:spcPts val="0"/>
              </a:spcBef>
              <a:spcAft>
                <a:spcPts val="0"/>
              </a:spcAft>
              <a:buClr>
                <a:srgbClr val="F1C232"/>
              </a:buClr>
              <a:buSzPts val="1700"/>
              <a:buFont typeface="Times New Roman"/>
              <a:buChar char="●"/>
            </a:pPr>
            <a:r>
              <a:rPr lang="en" sz="1700">
                <a:solidFill>
                  <a:srgbClr val="F1C232"/>
                </a:solidFill>
                <a:latin typeface="Times New Roman"/>
                <a:ea typeface="Times New Roman"/>
                <a:cs typeface="Times New Roman"/>
                <a:sym typeface="Times New Roman"/>
              </a:rPr>
              <a:t>Dhal with chawaal or roti</a:t>
            </a:r>
            <a:endParaRPr sz="1700">
              <a:solidFill>
                <a:srgbClr val="F1C232"/>
              </a:solidFill>
              <a:latin typeface="Times New Roman"/>
              <a:ea typeface="Times New Roman"/>
              <a:cs typeface="Times New Roman"/>
              <a:sym typeface="Times New Roman"/>
            </a:endParaRPr>
          </a:p>
          <a:p>
            <a:pPr indent="-336550" lvl="0" marL="457200" rtl="0" algn="l">
              <a:spcBef>
                <a:spcPts val="0"/>
              </a:spcBef>
              <a:spcAft>
                <a:spcPts val="0"/>
              </a:spcAft>
              <a:buClr>
                <a:srgbClr val="F1C232"/>
              </a:buClr>
              <a:buSzPts val="1700"/>
              <a:buFont typeface="Times New Roman"/>
              <a:buChar char="●"/>
            </a:pPr>
            <a:r>
              <a:rPr lang="en" sz="1700">
                <a:solidFill>
                  <a:srgbClr val="F1C232"/>
                </a:solidFill>
                <a:latin typeface="Times New Roman"/>
                <a:ea typeface="Times New Roman"/>
                <a:cs typeface="Times New Roman"/>
                <a:sym typeface="Times New Roman"/>
              </a:rPr>
              <a:t>Pakora </a:t>
            </a:r>
            <a:endParaRPr sz="1700">
              <a:solidFill>
                <a:srgbClr val="F1C232"/>
              </a:solidFill>
              <a:latin typeface="Times New Roman"/>
              <a:ea typeface="Times New Roman"/>
              <a:cs typeface="Times New Roman"/>
              <a:sym typeface="Times New Roman"/>
            </a:endParaRPr>
          </a:p>
          <a:p>
            <a:pPr indent="-336550" lvl="0" marL="457200" rtl="0" algn="l">
              <a:spcBef>
                <a:spcPts val="0"/>
              </a:spcBef>
              <a:spcAft>
                <a:spcPts val="0"/>
              </a:spcAft>
              <a:buClr>
                <a:srgbClr val="F1C232"/>
              </a:buClr>
              <a:buSzPts val="1700"/>
              <a:buFont typeface="Times New Roman"/>
              <a:buChar char="●"/>
            </a:pPr>
            <a:r>
              <a:rPr lang="en" sz="1700">
                <a:solidFill>
                  <a:srgbClr val="F1C232"/>
                </a:solidFill>
                <a:latin typeface="Times New Roman"/>
                <a:ea typeface="Times New Roman"/>
                <a:cs typeface="Times New Roman"/>
                <a:sym typeface="Times New Roman"/>
              </a:rPr>
              <a:t>Shawarma </a:t>
            </a:r>
            <a:endParaRPr sz="1700">
              <a:solidFill>
                <a:srgbClr val="F1C232"/>
              </a:solidFill>
              <a:latin typeface="Times New Roman"/>
              <a:ea typeface="Times New Roman"/>
              <a:cs typeface="Times New Roman"/>
              <a:sym typeface="Times New Roman"/>
            </a:endParaRPr>
          </a:p>
        </p:txBody>
      </p:sp>
      <p:sp>
        <p:nvSpPr>
          <p:cNvPr id="84" name="Google Shape;84;p17"/>
          <p:cNvSpPr txBox="1"/>
          <p:nvPr>
            <p:ph idx="2" type="body"/>
          </p:nvPr>
        </p:nvSpPr>
        <p:spPr>
          <a:xfrm>
            <a:off x="3640650" y="1152475"/>
            <a:ext cx="1862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1C232"/>
                </a:solidFill>
                <a:latin typeface="Times New Roman"/>
                <a:ea typeface="Times New Roman"/>
                <a:cs typeface="Times New Roman"/>
                <a:sym typeface="Times New Roman"/>
              </a:rPr>
              <a:t>Drinks:</a:t>
            </a:r>
            <a:endParaRPr sz="1700">
              <a:solidFill>
                <a:srgbClr val="F1C232"/>
              </a:solidFill>
              <a:latin typeface="Times New Roman"/>
              <a:ea typeface="Times New Roman"/>
              <a:cs typeface="Times New Roman"/>
              <a:sym typeface="Times New Roman"/>
            </a:endParaRPr>
          </a:p>
          <a:p>
            <a:pPr indent="-336550" lvl="0" marL="457200" rtl="0" algn="l">
              <a:spcBef>
                <a:spcPts val="0"/>
              </a:spcBef>
              <a:spcAft>
                <a:spcPts val="0"/>
              </a:spcAft>
              <a:buClr>
                <a:srgbClr val="F1C232"/>
              </a:buClr>
              <a:buSzPts val="1700"/>
              <a:buFont typeface="Times New Roman"/>
              <a:buChar char="●"/>
            </a:pPr>
            <a:r>
              <a:rPr lang="en" sz="1700">
                <a:solidFill>
                  <a:srgbClr val="F1C232"/>
                </a:solidFill>
                <a:latin typeface="Times New Roman"/>
                <a:ea typeface="Times New Roman"/>
                <a:cs typeface="Times New Roman"/>
                <a:sym typeface="Times New Roman"/>
              </a:rPr>
              <a:t>Lassi</a:t>
            </a:r>
            <a:endParaRPr sz="1700">
              <a:solidFill>
                <a:srgbClr val="F1C232"/>
              </a:solidFill>
              <a:latin typeface="Times New Roman"/>
              <a:ea typeface="Times New Roman"/>
              <a:cs typeface="Times New Roman"/>
              <a:sym typeface="Times New Roman"/>
            </a:endParaRPr>
          </a:p>
          <a:p>
            <a:pPr indent="-336550" lvl="0" marL="457200" rtl="0" algn="l">
              <a:spcBef>
                <a:spcPts val="0"/>
              </a:spcBef>
              <a:spcAft>
                <a:spcPts val="0"/>
              </a:spcAft>
              <a:buClr>
                <a:srgbClr val="F1C232"/>
              </a:buClr>
              <a:buSzPts val="1700"/>
              <a:buFont typeface="Times New Roman"/>
              <a:buChar char="●"/>
            </a:pPr>
            <a:r>
              <a:rPr lang="en" sz="1700">
                <a:solidFill>
                  <a:srgbClr val="F1C232"/>
                </a:solidFill>
                <a:latin typeface="Times New Roman"/>
                <a:ea typeface="Times New Roman"/>
                <a:cs typeface="Times New Roman"/>
                <a:sym typeface="Times New Roman"/>
              </a:rPr>
              <a:t>Chai</a:t>
            </a:r>
            <a:endParaRPr sz="1700">
              <a:solidFill>
                <a:srgbClr val="F1C232"/>
              </a:solidFill>
              <a:latin typeface="Times New Roman"/>
              <a:ea typeface="Times New Roman"/>
              <a:cs typeface="Times New Roman"/>
              <a:sym typeface="Times New Roman"/>
            </a:endParaRPr>
          </a:p>
          <a:p>
            <a:pPr indent="-336550" lvl="0" marL="457200" rtl="0" algn="l">
              <a:spcBef>
                <a:spcPts val="0"/>
              </a:spcBef>
              <a:spcAft>
                <a:spcPts val="0"/>
              </a:spcAft>
              <a:buClr>
                <a:srgbClr val="F1C232"/>
              </a:buClr>
              <a:buSzPts val="1700"/>
              <a:buFont typeface="Times New Roman"/>
              <a:buChar char="●"/>
            </a:pPr>
            <a:r>
              <a:rPr lang="en" sz="1700">
                <a:solidFill>
                  <a:srgbClr val="F1C232"/>
                </a:solidFill>
                <a:latin typeface="Times New Roman"/>
                <a:ea typeface="Times New Roman"/>
                <a:cs typeface="Times New Roman"/>
                <a:sym typeface="Times New Roman"/>
              </a:rPr>
              <a:t>Milkshakes</a:t>
            </a:r>
            <a:endParaRPr sz="1700">
              <a:solidFill>
                <a:srgbClr val="F1C232"/>
              </a:solidFill>
              <a:latin typeface="Times New Roman"/>
              <a:ea typeface="Times New Roman"/>
              <a:cs typeface="Times New Roman"/>
              <a:sym typeface="Times New Roman"/>
            </a:endParaRPr>
          </a:p>
          <a:p>
            <a:pPr indent="-336550" lvl="0" marL="457200" rtl="0" algn="l">
              <a:spcBef>
                <a:spcPts val="0"/>
              </a:spcBef>
              <a:spcAft>
                <a:spcPts val="0"/>
              </a:spcAft>
              <a:buClr>
                <a:srgbClr val="F1C232"/>
              </a:buClr>
              <a:buSzPts val="1700"/>
              <a:buFont typeface="Times New Roman"/>
              <a:buChar char="●"/>
            </a:pPr>
            <a:r>
              <a:rPr lang="en" sz="1700">
                <a:solidFill>
                  <a:srgbClr val="F1C232"/>
                </a:solidFill>
                <a:latin typeface="Times New Roman"/>
                <a:ea typeface="Times New Roman"/>
                <a:cs typeface="Times New Roman"/>
                <a:sym typeface="Times New Roman"/>
              </a:rPr>
              <a:t>Coffee</a:t>
            </a:r>
            <a:endParaRPr sz="1700">
              <a:solidFill>
                <a:srgbClr val="F1C232"/>
              </a:solidFill>
              <a:latin typeface="Times New Roman"/>
              <a:ea typeface="Times New Roman"/>
              <a:cs typeface="Times New Roman"/>
              <a:sym typeface="Times New Roman"/>
            </a:endParaRPr>
          </a:p>
          <a:p>
            <a:pPr indent="-336550" lvl="0" marL="457200" rtl="0" algn="l">
              <a:spcBef>
                <a:spcPts val="0"/>
              </a:spcBef>
              <a:spcAft>
                <a:spcPts val="0"/>
              </a:spcAft>
              <a:buClr>
                <a:srgbClr val="F1C232"/>
              </a:buClr>
              <a:buSzPts val="1700"/>
              <a:buFont typeface="Times New Roman"/>
              <a:buChar char="●"/>
            </a:pPr>
            <a:r>
              <a:rPr lang="en" sz="1700">
                <a:solidFill>
                  <a:srgbClr val="F1C232"/>
                </a:solidFill>
                <a:latin typeface="Times New Roman"/>
                <a:ea typeface="Times New Roman"/>
                <a:cs typeface="Times New Roman"/>
                <a:sym typeface="Times New Roman"/>
              </a:rPr>
              <a:t>Rabri Doodh</a:t>
            </a:r>
            <a:endParaRPr sz="1700">
              <a:solidFill>
                <a:srgbClr val="F1C232"/>
              </a:solidFill>
              <a:latin typeface="Times New Roman"/>
              <a:ea typeface="Times New Roman"/>
              <a:cs typeface="Times New Roman"/>
              <a:sym typeface="Times New Roman"/>
            </a:endParaRPr>
          </a:p>
          <a:p>
            <a:pPr indent="-336550" lvl="0" marL="457200" rtl="0" algn="l">
              <a:spcBef>
                <a:spcPts val="0"/>
              </a:spcBef>
              <a:spcAft>
                <a:spcPts val="0"/>
              </a:spcAft>
              <a:buClr>
                <a:srgbClr val="F1C232"/>
              </a:buClr>
              <a:buSzPts val="1700"/>
              <a:buFont typeface="Times New Roman"/>
              <a:buChar char="●"/>
            </a:pPr>
            <a:r>
              <a:rPr lang="en" sz="1700">
                <a:solidFill>
                  <a:srgbClr val="F1C232"/>
                </a:solidFill>
                <a:latin typeface="Times New Roman"/>
                <a:ea typeface="Times New Roman"/>
                <a:cs typeface="Times New Roman"/>
                <a:sym typeface="Times New Roman"/>
              </a:rPr>
              <a:t>Pop</a:t>
            </a:r>
            <a:endParaRPr sz="1700">
              <a:solidFill>
                <a:srgbClr val="F1C232"/>
              </a:solidFill>
              <a:latin typeface="Times New Roman"/>
              <a:ea typeface="Times New Roman"/>
              <a:cs typeface="Times New Roman"/>
              <a:sym typeface="Times New Roman"/>
            </a:endParaRPr>
          </a:p>
          <a:p>
            <a:pPr indent="-336550" lvl="0" marL="457200" rtl="0" algn="l">
              <a:spcBef>
                <a:spcPts val="0"/>
              </a:spcBef>
              <a:spcAft>
                <a:spcPts val="0"/>
              </a:spcAft>
              <a:buClr>
                <a:srgbClr val="F1C232"/>
              </a:buClr>
              <a:buSzPts val="1700"/>
              <a:buFont typeface="Times New Roman"/>
              <a:buChar char="●"/>
            </a:pPr>
            <a:r>
              <a:rPr lang="en" sz="1700">
                <a:solidFill>
                  <a:srgbClr val="F1C232"/>
                </a:solidFill>
                <a:latin typeface="Times New Roman"/>
                <a:ea typeface="Times New Roman"/>
                <a:cs typeface="Times New Roman"/>
                <a:sym typeface="Times New Roman"/>
              </a:rPr>
              <a:t>Roohafza</a:t>
            </a:r>
            <a:endParaRPr sz="1700">
              <a:solidFill>
                <a:srgbClr val="F1C232"/>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F1C232"/>
              </a:solidFill>
              <a:latin typeface="Times New Roman"/>
              <a:ea typeface="Times New Roman"/>
              <a:cs typeface="Times New Roman"/>
              <a:sym typeface="Times New Roman"/>
            </a:endParaRPr>
          </a:p>
        </p:txBody>
      </p:sp>
      <p:sp>
        <p:nvSpPr>
          <p:cNvPr id="85" name="Google Shape;85;p17"/>
          <p:cNvSpPr txBox="1"/>
          <p:nvPr>
            <p:ph idx="2" type="body"/>
          </p:nvPr>
        </p:nvSpPr>
        <p:spPr>
          <a:xfrm>
            <a:off x="6369425" y="1152475"/>
            <a:ext cx="1862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1C232"/>
                </a:solidFill>
                <a:latin typeface="Times New Roman"/>
                <a:ea typeface="Times New Roman"/>
                <a:cs typeface="Times New Roman"/>
                <a:sym typeface="Times New Roman"/>
              </a:rPr>
              <a:t>Sweet Dishes:</a:t>
            </a:r>
            <a:endParaRPr sz="1700">
              <a:solidFill>
                <a:srgbClr val="F1C232"/>
              </a:solidFill>
              <a:latin typeface="Times New Roman"/>
              <a:ea typeface="Times New Roman"/>
              <a:cs typeface="Times New Roman"/>
              <a:sym typeface="Times New Roman"/>
            </a:endParaRPr>
          </a:p>
          <a:p>
            <a:pPr indent="-336550" lvl="0" marL="457200" rtl="0" algn="l">
              <a:spcBef>
                <a:spcPts val="0"/>
              </a:spcBef>
              <a:spcAft>
                <a:spcPts val="0"/>
              </a:spcAft>
              <a:buClr>
                <a:srgbClr val="F1C232"/>
              </a:buClr>
              <a:buSzPts val="1700"/>
              <a:buFont typeface="Times New Roman"/>
              <a:buChar char="●"/>
            </a:pPr>
            <a:r>
              <a:rPr lang="en" sz="1700">
                <a:solidFill>
                  <a:srgbClr val="F1C232"/>
                </a:solidFill>
                <a:latin typeface="Times New Roman"/>
                <a:ea typeface="Times New Roman"/>
                <a:cs typeface="Times New Roman"/>
                <a:sym typeface="Times New Roman"/>
              </a:rPr>
              <a:t>Icecream</a:t>
            </a:r>
            <a:endParaRPr sz="1700">
              <a:solidFill>
                <a:srgbClr val="F1C232"/>
              </a:solidFill>
              <a:latin typeface="Times New Roman"/>
              <a:ea typeface="Times New Roman"/>
              <a:cs typeface="Times New Roman"/>
              <a:sym typeface="Times New Roman"/>
            </a:endParaRPr>
          </a:p>
          <a:p>
            <a:pPr indent="-336550" lvl="0" marL="457200" rtl="0" algn="l">
              <a:spcBef>
                <a:spcPts val="0"/>
              </a:spcBef>
              <a:spcAft>
                <a:spcPts val="0"/>
              </a:spcAft>
              <a:buClr>
                <a:srgbClr val="F1C232"/>
              </a:buClr>
              <a:buSzPts val="1700"/>
              <a:buFont typeface="Times New Roman"/>
              <a:buChar char="●"/>
            </a:pPr>
            <a:r>
              <a:rPr lang="en" sz="1700">
                <a:solidFill>
                  <a:srgbClr val="F1C232"/>
                </a:solidFill>
                <a:latin typeface="Times New Roman"/>
                <a:ea typeface="Times New Roman"/>
                <a:cs typeface="Times New Roman"/>
                <a:sym typeface="Times New Roman"/>
              </a:rPr>
              <a:t>Cake</a:t>
            </a:r>
            <a:endParaRPr sz="1700">
              <a:solidFill>
                <a:srgbClr val="F1C232"/>
              </a:solidFill>
              <a:latin typeface="Times New Roman"/>
              <a:ea typeface="Times New Roman"/>
              <a:cs typeface="Times New Roman"/>
              <a:sym typeface="Times New Roman"/>
            </a:endParaRPr>
          </a:p>
          <a:p>
            <a:pPr indent="-336550" lvl="0" marL="457200" rtl="0" algn="l">
              <a:spcBef>
                <a:spcPts val="0"/>
              </a:spcBef>
              <a:spcAft>
                <a:spcPts val="0"/>
              </a:spcAft>
              <a:buClr>
                <a:srgbClr val="F1C232"/>
              </a:buClr>
              <a:buSzPts val="1700"/>
              <a:buFont typeface="Times New Roman"/>
              <a:buChar char="●"/>
            </a:pPr>
            <a:r>
              <a:rPr lang="en" sz="1700">
                <a:solidFill>
                  <a:srgbClr val="F1C232"/>
                </a:solidFill>
                <a:latin typeface="Times New Roman"/>
                <a:ea typeface="Times New Roman"/>
                <a:cs typeface="Times New Roman"/>
                <a:sym typeface="Times New Roman"/>
              </a:rPr>
              <a:t>Rasmalai</a:t>
            </a:r>
            <a:endParaRPr sz="1700">
              <a:solidFill>
                <a:srgbClr val="F1C232"/>
              </a:solidFill>
              <a:latin typeface="Times New Roman"/>
              <a:ea typeface="Times New Roman"/>
              <a:cs typeface="Times New Roman"/>
              <a:sym typeface="Times New Roman"/>
            </a:endParaRPr>
          </a:p>
          <a:p>
            <a:pPr indent="-336550" lvl="0" marL="457200" rtl="0" algn="l">
              <a:spcBef>
                <a:spcPts val="0"/>
              </a:spcBef>
              <a:spcAft>
                <a:spcPts val="0"/>
              </a:spcAft>
              <a:buClr>
                <a:srgbClr val="F1C232"/>
              </a:buClr>
              <a:buSzPts val="1700"/>
              <a:buFont typeface="Times New Roman"/>
              <a:buChar char="●"/>
            </a:pPr>
            <a:r>
              <a:rPr lang="en" sz="1700">
                <a:solidFill>
                  <a:srgbClr val="F1C232"/>
                </a:solidFill>
                <a:latin typeface="Times New Roman"/>
                <a:ea typeface="Times New Roman"/>
                <a:cs typeface="Times New Roman"/>
                <a:sym typeface="Times New Roman"/>
              </a:rPr>
              <a:t>Mithai/sweets</a:t>
            </a:r>
            <a:endParaRPr sz="1700">
              <a:solidFill>
                <a:srgbClr val="F1C232"/>
              </a:solidFill>
              <a:latin typeface="Times New Roman"/>
              <a:ea typeface="Times New Roman"/>
              <a:cs typeface="Times New Roman"/>
              <a:sym typeface="Times New Roman"/>
            </a:endParaRPr>
          </a:p>
        </p:txBody>
      </p:sp>
      <p:pic>
        <p:nvPicPr>
          <p:cNvPr id="86" name="Google Shape;86;p17"/>
          <p:cNvPicPr preferRelativeResize="0"/>
          <p:nvPr/>
        </p:nvPicPr>
        <p:blipFill>
          <a:blip r:embed="rId3">
            <a:alphaModFix/>
          </a:blip>
          <a:stretch>
            <a:fillRect/>
          </a:stretch>
        </p:blipFill>
        <p:spPr>
          <a:xfrm>
            <a:off x="7958667" y="4199475"/>
            <a:ext cx="1185325" cy="871450"/>
          </a:xfrm>
          <a:prstGeom prst="rect">
            <a:avLst/>
          </a:prstGeom>
          <a:noFill/>
          <a:ln>
            <a:noFill/>
          </a:ln>
        </p:spPr>
      </p:pic>
      <p:cxnSp>
        <p:nvCxnSpPr>
          <p:cNvPr id="87" name="Google Shape;87;p17"/>
          <p:cNvCxnSpPr/>
          <p:nvPr/>
        </p:nvCxnSpPr>
        <p:spPr>
          <a:xfrm>
            <a:off x="3265800" y="1306275"/>
            <a:ext cx="12000" cy="3568200"/>
          </a:xfrm>
          <a:prstGeom prst="straightConnector1">
            <a:avLst/>
          </a:prstGeom>
          <a:noFill/>
          <a:ln cap="flat" cmpd="sng" w="9525">
            <a:solidFill>
              <a:srgbClr val="BF9000"/>
            </a:solidFill>
            <a:prstDash val="solid"/>
            <a:round/>
            <a:headEnd len="med" w="med" type="none"/>
            <a:tailEnd len="med" w="med" type="none"/>
          </a:ln>
        </p:spPr>
      </p:cxnSp>
      <p:cxnSp>
        <p:nvCxnSpPr>
          <p:cNvPr id="88" name="Google Shape;88;p17"/>
          <p:cNvCxnSpPr/>
          <p:nvPr/>
        </p:nvCxnSpPr>
        <p:spPr>
          <a:xfrm>
            <a:off x="5960675" y="1306275"/>
            <a:ext cx="12000" cy="3568200"/>
          </a:xfrm>
          <a:prstGeom prst="straightConnector1">
            <a:avLst/>
          </a:prstGeom>
          <a:noFill/>
          <a:ln cap="flat" cmpd="sng" w="9525">
            <a:solidFill>
              <a:srgbClr val="BF9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1000" fill="hold"/>
                                        <p:tgtEl>
                                          <p:spTgt spid="86"/>
                                        </p:tgtEl>
                                        <p:attrNameLst>
                                          <p:attrName>r</p:attrName>
                                        </p:attrNameLst>
                                      </p:cBhvr>
                                    </p:animRo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1000"/>
                                        <p:tgtEl>
                                          <p:spTgt spid="83"/>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1000"/>
                                        <p:tgtEl>
                                          <p:spTgt spid="85"/>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4">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1000"/>
                                        <p:tgtEl>
                                          <p:spTgt spid="8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rgbClr val="F1C232"/>
                </a:solidFill>
                <a:latin typeface="Satisfy"/>
                <a:ea typeface="Satisfy"/>
                <a:cs typeface="Satisfy"/>
                <a:sym typeface="Satisfy"/>
              </a:rPr>
              <a:t>Location of my </a:t>
            </a:r>
            <a:r>
              <a:rPr lang="en" sz="3500">
                <a:solidFill>
                  <a:srgbClr val="F1C232"/>
                </a:solidFill>
                <a:latin typeface="Satisfy"/>
                <a:ea typeface="Satisfy"/>
                <a:cs typeface="Satisfy"/>
                <a:sym typeface="Satisfy"/>
              </a:rPr>
              <a:t>Restaurant</a:t>
            </a:r>
            <a:endParaRPr sz="3500">
              <a:solidFill>
                <a:srgbClr val="F1C232"/>
              </a:solidFill>
              <a:latin typeface="Satisfy"/>
              <a:ea typeface="Satisfy"/>
              <a:cs typeface="Satisfy"/>
              <a:sym typeface="Satisfy"/>
            </a:endParaRPr>
          </a:p>
        </p:txBody>
      </p:sp>
      <p:sp>
        <p:nvSpPr>
          <p:cNvPr id="94" name="Google Shape;94;p18"/>
          <p:cNvSpPr txBox="1"/>
          <p:nvPr>
            <p:ph idx="1" type="body"/>
          </p:nvPr>
        </p:nvSpPr>
        <p:spPr>
          <a:xfrm>
            <a:off x="411600" y="1473400"/>
            <a:ext cx="8320800" cy="227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1C232"/>
                </a:solidFill>
                <a:latin typeface="Times New Roman"/>
                <a:ea typeface="Times New Roman"/>
                <a:cs typeface="Times New Roman"/>
                <a:sym typeface="Times New Roman"/>
              </a:rPr>
              <a:t>The location of my </a:t>
            </a:r>
            <a:r>
              <a:rPr lang="en" sz="2000">
                <a:solidFill>
                  <a:srgbClr val="F1C232"/>
                </a:solidFill>
                <a:latin typeface="Times New Roman"/>
                <a:ea typeface="Times New Roman"/>
                <a:cs typeface="Times New Roman"/>
                <a:sym typeface="Times New Roman"/>
              </a:rPr>
              <a:t>restaurant</a:t>
            </a:r>
            <a:r>
              <a:rPr lang="en" sz="2000">
                <a:solidFill>
                  <a:srgbClr val="F1C232"/>
                </a:solidFill>
                <a:latin typeface="Times New Roman"/>
                <a:ea typeface="Times New Roman"/>
                <a:cs typeface="Times New Roman"/>
                <a:sym typeface="Times New Roman"/>
              </a:rPr>
              <a:t> will be at the major intersection of Yonge &amp; Dundas. Located in the heart of downtown Toronto. Directly facing the Eaton Center which is the biggest shopping district in the city. Giving us the advantage of having a wide range of customers. Furthermore, when people go shopping they tend to always crave something doesn't matter if it's a small bite or for dinner. People always want to eat and we will be there giving them excellent service.</a:t>
            </a:r>
            <a:endParaRPr sz="2000">
              <a:solidFill>
                <a:srgbClr val="F1C232"/>
              </a:solidFill>
              <a:latin typeface="Times New Roman"/>
              <a:ea typeface="Times New Roman"/>
              <a:cs typeface="Times New Roman"/>
              <a:sym typeface="Times New Roman"/>
            </a:endParaRPr>
          </a:p>
        </p:txBody>
      </p:sp>
      <p:pic>
        <p:nvPicPr>
          <p:cNvPr id="95" name="Google Shape;95;p18"/>
          <p:cNvPicPr preferRelativeResize="0"/>
          <p:nvPr/>
        </p:nvPicPr>
        <p:blipFill>
          <a:blip r:embed="rId3">
            <a:alphaModFix/>
          </a:blip>
          <a:stretch>
            <a:fillRect/>
          </a:stretch>
        </p:blipFill>
        <p:spPr>
          <a:xfrm>
            <a:off x="7958667" y="4199475"/>
            <a:ext cx="1185325" cy="871450"/>
          </a:xfrm>
          <a:prstGeom prst="rect">
            <a:avLst/>
          </a:prstGeom>
          <a:noFill/>
          <a:ln>
            <a:noFill/>
          </a:ln>
        </p:spPr>
      </p:pic>
      <p:pic>
        <p:nvPicPr>
          <p:cNvPr descr="It’s been called Toronto’s answer to NYC’s Times Square and London’s Piccadilly Circus. One thing is for certain, Yonge Dundas Square certainly offers visitors a plethora of stimuli for the senses. From free concerts to food festivals, buskers and beggars, you never know what will be waiting for you on an impromptu visit (especially in the Summer months)!&#10;&#10;For those of you that live here in Toronto, don’t dismiss YDS as a tourist trap. There is so much to see on any given day, you will be doing yourself a disservice by NOT visiting! &#10;&#10;For those visiting this city, make sure you drop by. It’s not just open for business, but “yours to discover”.&#10;&#10;For more on J&amp;C Toronto:&#10;http://jandctoronto.com/&#10;&#10;To find us on Facebook:&#10;https://www.facebook.com/jandctoronto/&#10;&#10;▬▬▬▬▬▬▬▬▬▬▬▬▬▬▬▬▬▬&#10;&#10;♫Music By♫&#10;Let's Go Surfing by Joakim Karud https://soundcloud.com/joakimkarud&#10;Music promoted by Audio Library https://youtu.be/1pt4pRSHk14&#10;&#10;▬▬▬▬▬▬▬▬▬▬▬▬▬▬▬▬▬▬" id="96" name="Google Shape;96;p18" title="Yonge Dundas Square - Toronto I J&amp;C Toronto">
            <a:hlinkClick r:id="rId4"/>
          </p:cNvPr>
          <p:cNvPicPr preferRelativeResize="0"/>
          <p:nvPr/>
        </p:nvPicPr>
        <p:blipFill>
          <a:blip r:embed="rId5">
            <a:alphaModFix/>
          </a:blip>
          <a:stretch>
            <a:fillRect/>
          </a:stretch>
        </p:blipFill>
        <p:spPr>
          <a:xfrm>
            <a:off x="3725338" y="3743810"/>
            <a:ext cx="1693325" cy="1269990"/>
          </a:xfrm>
          <a:prstGeom prst="rect">
            <a:avLst/>
          </a:prstGeom>
          <a:noFill/>
          <a:ln>
            <a:noFill/>
          </a:ln>
        </p:spPr>
      </p:pic>
      <p:sp>
        <p:nvSpPr>
          <p:cNvPr id="97" name="Google Shape;97;p18"/>
          <p:cNvSpPr/>
          <p:nvPr/>
        </p:nvSpPr>
        <p:spPr>
          <a:xfrm rot="10800000">
            <a:off x="5624275" y="3949200"/>
            <a:ext cx="725700" cy="798300"/>
          </a:xfrm>
          <a:prstGeom prst="bentArrow">
            <a:avLst>
              <a:gd fmla="val 25000" name="adj1"/>
              <a:gd fmla="val 25000" name="adj2"/>
              <a:gd fmla="val 25000" name="adj3"/>
              <a:gd fmla="val 43750" name="adj4"/>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F6000"/>
              </a:solidFill>
            </a:endParaRPr>
          </a:p>
        </p:txBody>
      </p:sp>
      <p:sp>
        <p:nvSpPr>
          <p:cNvPr id="98" name="Google Shape;98;p18"/>
          <p:cNvSpPr/>
          <p:nvPr/>
        </p:nvSpPr>
        <p:spPr>
          <a:xfrm flipH="1" rot="10800000">
            <a:off x="2830325" y="3967200"/>
            <a:ext cx="689400" cy="762300"/>
          </a:xfrm>
          <a:prstGeom prst="bentArrow">
            <a:avLst>
              <a:gd fmla="val 25000" name="adj1"/>
              <a:gd fmla="val 25000" name="adj2"/>
              <a:gd fmla="val 25000" name="adj3"/>
              <a:gd fmla="val 43750" name="adj4"/>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5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1000" fill="hold"/>
                                        <p:tgtEl>
                                          <p:spTgt spid="95"/>
                                        </p:tgtEl>
                                        <p:attrNameLst>
                                          <p:attrName>r</p:attrName>
                                        </p:attrNameLst>
                                      </p:cBhvr>
                                    </p:animRo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1000"/>
                                        <p:tgtEl>
                                          <p:spTgt spid="98"/>
                                        </p:tgtEl>
                                        <p:attrNameLst>
                                          <p:attrName>ppt_w</p:attrName>
                                        </p:attrNameLst>
                                      </p:cBhvr>
                                      <p:tavLst>
                                        <p:tav fmla="" tm="0">
                                          <p:val>
                                            <p:strVal val="0"/>
                                          </p:val>
                                        </p:tav>
                                        <p:tav fmla="" tm="100000">
                                          <p:val>
                                            <p:strVal val="#ppt_w"/>
                                          </p:val>
                                        </p:tav>
                                      </p:tavLst>
                                    </p:anim>
                                    <p:anim calcmode="lin" valueType="num">
                                      <p:cBhvr additive="base">
                                        <p:cTn dur="1000"/>
                                        <p:tgtEl>
                                          <p:spTgt spid="9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000"/>
                                        <p:tgtEl>
                                          <p:spTgt spid="97"/>
                                        </p:tgtEl>
                                        <p:attrNameLst>
                                          <p:attrName>ppt_w</p:attrName>
                                        </p:attrNameLst>
                                      </p:cBhvr>
                                      <p:tavLst>
                                        <p:tav fmla="" tm="0">
                                          <p:val>
                                            <p:strVal val="0"/>
                                          </p:val>
                                        </p:tav>
                                        <p:tav fmla="" tm="100000">
                                          <p:val>
                                            <p:strVal val="#ppt_w"/>
                                          </p:val>
                                        </p:tav>
                                      </p:tavLst>
                                    </p:anim>
                                    <p:anim calcmode="lin" valueType="num">
                                      <p:cBhvr additive="base">
                                        <p:cTn dur="1000"/>
                                        <p:tgtEl>
                                          <p:spTgt spid="9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rgbClr val="F1C232"/>
                </a:solidFill>
                <a:latin typeface="Satisfy"/>
                <a:ea typeface="Satisfy"/>
                <a:cs typeface="Satisfy"/>
                <a:sym typeface="Satisfy"/>
              </a:rPr>
              <a:t>Number of Employees I will Hire</a:t>
            </a:r>
            <a:endParaRPr sz="3500">
              <a:solidFill>
                <a:srgbClr val="F1C232"/>
              </a:solidFill>
              <a:latin typeface="Satisfy"/>
              <a:ea typeface="Satisfy"/>
              <a:cs typeface="Satisfy"/>
              <a:sym typeface="Satisfy"/>
            </a:endParaRPr>
          </a:p>
        </p:txBody>
      </p:sp>
      <p:sp>
        <p:nvSpPr>
          <p:cNvPr id="104" name="Google Shape;104;p19"/>
          <p:cNvSpPr txBox="1"/>
          <p:nvPr>
            <p:ph idx="1" type="body"/>
          </p:nvPr>
        </p:nvSpPr>
        <p:spPr>
          <a:xfrm>
            <a:off x="311700" y="1660900"/>
            <a:ext cx="8520600" cy="253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1C232"/>
                </a:solidFill>
                <a:latin typeface="Times New Roman"/>
                <a:ea typeface="Times New Roman"/>
                <a:cs typeface="Times New Roman"/>
                <a:sym typeface="Times New Roman"/>
              </a:rPr>
              <a:t>At the beginning I am to hire a minimum of three employees. One clerk, one server and one chef. As my progress will continue and I gain a substantial amount of customers I will hire more employees. I believe quality beats quantity. It does not  matter if I have 20 employees working at my restaurant and they cannot deliver good service then what is the point of having them. That is why I choose to have fewer employees for now and to soon train many others to join us and become the best of the best.</a:t>
            </a:r>
            <a:endParaRPr sz="2000">
              <a:solidFill>
                <a:srgbClr val="F1C232"/>
              </a:solidFill>
              <a:latin typeface="Times New Roman"/>
              <a:ea typeface="Times New Roman"/>
              <a:cs typeface="Times New Roman"/>
              <a:sym typeface="Times New Roman"/>
            </a:endParaRPr>
          </a:p>
          <a:p>
            <a:pPr indent="0" lvl="0" marL="0" rtl="0" algn="ctr">
              <a:spcBef>
                <a:spcPts val="0"/>
              </a:spcBef>
              <a:spcAft>
                <a:spcPts val="1600"/>
              </a:spcAft>
              <a:buNone/>
            </a:pPr>
            <a:r>
              <a:t/>
            </a:r>
            <a:endParaRPr sz="2000">
              <a:solidFill>
                <a:srgbClr val="F1C232"/>
              </a:solidFill>
              <a:latin typeface="Times New Roman"/>
              <a:ea typeface="Times New Roman"/>
              <a:cs typeface="Times New Roman"/>
              <a:sym typeface="Times New Roman"/>
            </a:endParaRPr>
          </a:p>
        </p:txBody>
      </p:sp>
      <p:pic>
        <p:nvPicPr>
          <p:cNvPr id="105" name="Google Shape;105;p19"/>
          <p:cNvPicPr preferRelativeResize="0"/>
          <p:nvPr/>
        </p:nvPicPr>
        <p:blipFill>
          <a:blip r:embed="rId3">
            <a:alphaModFix/>
          </a:blip>
          <a:stretch>
            <a:fillRect/>
          </a:stretch>
        </p:blipFill>
        <p:spPr>
          <a:xfrm>
            <a:off x="7958667" y="4199475"/>
            <a:ext cx="1185325" cy="871450"/>
          </a:xfrm>
          <a:prstGeom prst="rect">
            <a:avLst/>
          </a:prstGeom>
          <a:noFill/>
          <a:ln>
            <a:noFill/>
          </a:ln>
        </p:spPr>
      </p:pic>
    </p:spTree>
  </p:cSld>
  <p:clrMapOvr>
    <a:masterClrMapping/>
  </p:clrMapOvr>
  <mc:AlternateContent>
    <mc:Choice Requires="p14">
      <p:transition spd="slow" p14:dur="15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1000" fill="hold"/>
                                        <p:tgtEl>
                                          <p:spTgt spid="105"/>
                                        </p:tgtEl>
                                        <p:attrNameLst>
                                          <p:attrName>r</p:attrName>
                                        </p:attrNameLst>
                                      </p:cBhvr>
                                    </p:animRo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rgbClr val="F1C232"/>
                </a:solidFill>
                <a:latin typeface="Satisfy"/>
                <a:ea typeface="Satisfy"/>
                <a:cs typeface="Satisfy"/>
                <a:sym typeface="Satisfy"/>
              </a:rPr>
              <a:t>The Target Market</a:t>
            </a:r>
            <a:endParaRPr sz="3500">
              <a:solidFill>
                <a:srgbClr val="F1C232"/>
              </a:solidFill>
              <a:latin typeface="Satisfy"/>
              <a:ea typeface="Satisfy"/>
              <a:cs typeface="Satisfy"/>
              <a:sym typeface="Satisfy"/>
            </a:endParaRPr>
          </a:p>
        </p:txBody>
      </p:sp>
      <p:sp>
        <p:nvSpPr>
          <p:cNvPr id="111" name="Google Shape;111;p20"/>
          <p:cNvSpPr txBox="1"/>
          <p:nvPr>
            <p:ph idx="1" type="body"/>
          </p:nvPr>
        </p:nvSpPr>
        <p:spPr>
          <a:xfrm>
            <a:off x="311700" y="1660900"/>
            <a:ext cx="8520600" cy="194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1C232"/>
                </a:solidFill>
                <a:latin typeface="Times New Roman"/>
                <a:ea typeface="Times New Roman"/>
                <a:cs typeface="Times New Roman"/>
                <a:sym typeface="Times New Roman"/>
              </a:rPr>
              <a:t>Our target is to serve people and families of all ages and kinds, the delicious foods of our culture. My restaurant will be open to all, so people from all age groups, income levels and education can come in and enjoy. Our main customers will most likely be South Asian people (Pakistani Indian, etc). We will welcome all who want to enjoy the great foods our culture offers.</a:t>
            </a:r>
            <a:endParaRPr sz="2000">
              <a:solidFill>
                <a:srgbClr val="F1C232"/>
              </a:solidFill>
              <a:latin typeface="Times New Roman"/>
              <a:ea typeface="Times New Roman"/>
              <a:cs typeface="Times New Roman"/>
              <a:sym typeface="Times New Roman"/>
            </a:endParaRPr>
          </a:p>
        </p:txBody>
      </p:sp>
      <p:pic>
        <p:nvPicPr>
          <p:cNvPr id="112" name="Google Shape;112;p20"/>
          <p:cNvPicPr preferRelativeResize="0"/>
          <p:nvPr/>
        </p:nvPicPr>
        <p:blipFill>
          <a:blip r:embed="rId3">
            <a:alphaModFix/>
          </a:blip>
          <a:stretch>
            <a:fillRect/>
          </a:stretch>
        </p:blipFill>
        <p:spPr>
          <a:xfrm>
            <a:off x="7958667" y="4199475"/>
            <a:ext cx="1185325" cy="871450"/>
          </a:xfrm>
          <a:prstGeom prst="rect">
            <a:avLst/>
          </a:prstGeom>
          <a:noFill/>
          <a:ln>
            <a:noFill/>
          </a:ln>
        </p:spPr>
      </p:pic>
    </p:spTree>
  </p:cSld>
  <p:clrMapOvr>
    <a:masterClrMapping/>
  </p:clrMapOvr>
  <mc:AlternateContent>
    <mc:Choice Requires="p14">
      <p:transition spd="slow" p14:dur="15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1000" fill="hold"/>
                                        <p:tgtEl>
                                          <p:spTgt spid="112"/>
                                        </p:tgtEl>
                                        <p:attrNameLst>
                                          <p:attrName>r</p:attrName>
                                        </p:attrNameLst>
                                      </p:cBhvr>
                                    </p:animRo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1000"/>
                                        <p:tgtEl>
                                          <p:spTgt spid="11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rgbClr val="F1C232"/>
                </a:solidFill>
                <a:latin typeface="Satisfy"/>
                <a:ea typeface="Satisfy"/>
                <a:cs typeface="Satisfy"/>
                <a:sym typeface="Satisfy"/>
              </a:rPr>
              <a:t>Main Local Competition</a:t>
            </a:r>
            <a:endParaRPr sz="3500">
              <a:solidFill>
                <a:srgbClr val="F1C232"/>
              </a:solidFill>
              <a:latin typeface="Satisfy"/>
              <a:ea typeface="Satisfy"/>
              <a:cs typeface="Satisfy"/>
              <a:sym typeface="Satisfy"/>
            </a:endParaRPr>
          </a:p>
        </p:txBody>
      </p:sp>
      <p:sp>
        <p:nvSpPr>
          <p:cNvPr id="118" name="Google Shape;118;p21"/>
          <p:cNvSpPr txBox="1"/>
          <p:nvPr>
            <p:ph idx="1" type="body"/>
          </p:nvPr>
        </p:nvSpPr>
        <p:spPr>
          <a:xfrm>
            <a:off x="311700" y="1660900"/>
            <a:ext cx="8520600" cy="234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1C232"/>
                </a:solidFill>
                <a:latin typeface="Times New Roman"/>
                <a:ea typeface="Times New Roman"/>
                <a:cs typeface="Times New Roman"/>
                <a:sym typeface="Times New Roman"/>
              </a:rPr>
              <a:t>Biryani House, Buffet Palace and King Place Restaurant are the three main restaurants near me. They are my biggest competitors. I have been in these restaurants before. At the Biryani House I ate one of their biryanis for $14.95. The briyani was barely worth the price! So how does the business run if it cannot produce the quality? They are all the same so the people are forced to go with one or the other. My biryani costs $12.95 and is a thousand times tasteful compared to that joke of a briyani. The people now have a choice to leave those places and come to a place that is very passionate for their satisfaction.</a:t>
            </a:r>
            <a:endParaRPr>
              <a:solidFill>
                <a:srgbClr val="F1C232"/>
              </a:solidFill>
              <a:latin typeface="Times New Roman"/>
              <a:ea typeface="Times New Roman"/>
              <a:cs typeface="Times New Roman"/>
              <a:sym typeface="Times New Roman"/>
            </a:endParaRPr>
          </a:p>
        </p:txBody>
      </p:sp>
      <p:pic>
        <p:nvPicPr>
          <p:cNvPr id="119" name="Google Shape;119;p21"/>
          <p:cNvPicPr preferRelativeResize="0"/>
          <p:nvPr/>
        </p:nvPicPr>
        <p:blipFill>
          <a:blip r:embed="rId3">
            <a:alphaModFix/>
          </a:blip>
          <a:stretch>
            <a:fillRect/>
          </a:stretch>
        </p:blipFill>
        <p:spPr>
          <a:xfrm>
            <a:off x="7958667" y="4199475"/>
            <a:ext cx="1185325" cy="871450"/>
          </a:xfrm>
          <a:prstGeom prst="rect">
            <a:avLst/>
          </a:prstGeom>
          <a:noFill/>
          <a:ln>
            <a:noFill/>
          </a:ln>
        </p:spPr>
      </p:pic>
    </p:spTree>
  </p:cSld>
  <p:clrMapOvr>
    <a:masterClrMapping/>
  </p:clrMapOvr>
  <mc:AlternateContent>
    <mc:Choice Requires="p14">
      <p:transition spd="slow" p14:dur="15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1000" fill="hold"/>
                                        <p:tgtEl>
                                          <p:spTgt spid="119"/>
                                        </p:tgtEl>
                                        <p:attrNameLst>
                                          <p:attrName>r</p:attrName>
                                        </p:attrNameLst>
                                      </p:cBhvr>
                                    </p:animRo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1000"/>
                                        <p:tgtEl>
                                          <p:spTgt spid="1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