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60" r:id="rId4"/>
    <p:sldId id="259" r:id="rId5"/>
    <p:sldId id="262" r:id="rId6"/>
    <p:sldId id="263" r:id="rId7"/>
    <p:sldId id="261" r:id="rId8"/>
    <p:sldId id="265" r:id="rId9"/>
    <p:sldId id="266" r:id="rId10"/>
    <p:sldId id="269" r:id="rId11"/>
    <p:sldId id="267" r:id="rId12"/>
    <p:sldId id="268" r:id="rId13"/>
    <p:sldId id="270" r:id="rId14"/>
    <p:sldId id="273"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92" d="100"/>
          <a:sy n="92" d="100"/>
        </p:scale>
        <p:origin x="11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77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48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1/9/2024</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86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90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93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4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16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26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28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8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54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1/9/2024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685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894" y="1407585"/>
            <a:ext cx="8245162" cy="1007533"/>
          </a:xfrm>
        </p:spPr>
        <p:txBody>
          <a:bodyPr>
            <a:normAutofit fontScale="90000"/>
          </a:bodyPr>
          <a:lstStyle/>
          <a:p>
            <a:r>
              <a:rPr lang="en-US" dirty="0"/>
              <a:t>Face-GAN: Face image enhancement using Generative Adversarial Networks</a:t>
            </a:r>
          </a:p>
        </p:txBody>
      </p:sp>
      <p:sp>
        <p:nvSpPr>
          <p:cNvPr id="3" name="Subtitle 2"/>
          <p:cNvSpPr>
            <a:spLocks noGrp="1"/>
          </p:cNvSpPr>
          <p:nvPr>
            <p:ph type="subTitle" idx="1"/>
          </p:nvPr>
        </p:nvSpPr>
        <p:spPr>
          <a:xfrm>
            <a:off x="435896" y="2415118"/>
            <a:ext cx="8245160" cy="592667"/>
          </a:xfrm>
        </p:spPr>
        <p:txBody>
          <a:bodyPr>
            <a:normAutofit/>
          </a:bodyPr>
          <a:lstStyle/>
          <a:p>
            <a:pPr algn="ctr"/>
            <a:r>
              <a:rPr lang="en-US" dirty="0"/>
              <a:t>                                                                                                                                      </a:t>
            </a:r>
            <a:r>
              <a:rPr lang="en-US" sz="1800" dirty="0"/>
              <a:t>    </a:t>
            </a:r>
            <a:r>
              <a:rPr lang="en-US" dirty="0"/>
              <a:t>                                                                                             </a:t>
            </a:r>
          </a:p>
        </p:txBody>
      </p:sp>
    </p:spTree>
    <p:extLst>
      <p:ext uri="{BB962C8B-B14F-4D97-AF65-F5344CB8AC3E}">
        <p14:creationId xmlns:p14="http://schemas.microsoft.com/office/powerpoint/2010/main" val="350104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pic>
        <p:nvPicPr>
          <p:cNvPr id="5" name="Content Placeholder 4"/>
          <p:cNvPicPr>
            <a:picLocks noGrp="1" noChangeAspect="1"/>
          </p:cNvPicPr>
          <p:nvPr>
            <p:ph idx="1"/>
          </p:nvPr>
        </p:nvPicPr>
        <p:blipFill>
          <a:blip r:embed="rId2"/>
          <a:stretch>
            <a:fillRect/>
          </a:stretch>
        </p:blipFill>
        <p:spPr>
          <a:xfrm>
            <a:off x="1545167" y="2643716"/>
            <a:ext cx="6053667" cy="2683934"/>
          </a:xfrm>
          <a:prstGeom prst="rect">
            <a:avLst/>
          </a:prstGeom>
        </p:spPr>
      </p:pic>
    </p:spTree>
    <p:extLst>
      <p:ext uri="{BB962C8B-B14F-4D97-AF65-F5344CB8AC3E}">
        <p14:creationId xmlns:p14="http://schemas.microsoft.com/office/powerpoint/2010/main" val="236990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a:t>
            </a:r>
          </a:p>
        </p:txBody>
      </p:sp>
      <p:sp>
        <p:nvSpPr>
          <p:cNvPr id="3" name="Content Placeholder 2"/>
          <p:cNvSpPr>
            <a:spLocks noGrp="1"/>
          </p:cNvSpPr>
          <p:nvPr>
            <p:ph idx="1"/>
          </p:nvPr>
        </p:nvSpPr>
        <p:spPr/>
        <p:txBody>
          <a:bodyPr/>
          <a:lstStyle/>
          <a:p>
            <a:pPr marL="0" indent="0">
              <a:buNone/>
            </a:pPr>
            <a:r>
              <a:rPr lang="en-US" dirty="0"/>
              <a:t>Training GANs involves the following steps:</a:t>
            </a:r>
          </a:p>
          <a:p>
            <a:r>
              <a:rPr lang="en-US" dirty="0"/>
              <a:t>Preparing the Dataset</a:t>
            </a:r>
          </a:p>
          <a:p>
            <a:r>
              <a:rPr lang="en-US" dirty="0"/>
              <a:t>Defining the G and D Network</a:t>
            </a:r>
          </a:p>
          <a:p>
            <a:r>
              <a:rPr lang="en-US" dirty="0"/>
              <a:t>Training the GAN</a:t>
            </a:r>
          </a:p>
          <a:p>
            <a:r>
              <a:rPr lang="en-US" dirty="0"/>
              <a:t>Optimizing the GAN</a:t>
            </a:r>
          </a:p>
          <a:p>
            <a:r>
              <a:rPr lang="en-US" dirty="0"/>
              <a:t>Evaluating the GAN</a:t>
            </a:r>
          </a:p>
          <a:p>
            <a:endParaRPr lang="en-US" dirty="0"/>
          </a:p>
        </p:txBody>
      </p:sp>
    </p:spTree>
    <p:extLst>
      <p:ext uri="{BB962C8B-B14F-4D97-AF65-F5344CB8AC3E}">
        <p14:creationId xmlns:p14="http://schemas.microsoft.com/office/powerpoint/2010/main" val="28388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1502403"/>
            <a:ext cx="8272212" cy="362383"/>
          </a:xfrm>
        </p:spPr>
        <p:txBody>
          <a:bodyPr>
            <a:normAutofit fontScale="90000"/>
          </a:bodyPr>
          <a:lstStyle/>
          <a:p>
            <a:r>
              <a:rPr lang="en-US" dirty="0"/>
              <a:t>Some results from our trained model</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4262" t="37906" r="15354" b="17750"/>
          <a:stretch/>
        </p:blipFill>
        <p:spPr>
          <a:xfrm>
            <a:off x="850605" y="2262716"/>
            <a:ext cx="6826101" cy="1883982"/>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591" t="47143" r="15170" b="5714"/>
          <a:stretch/>
        </p:blipFill>
        <p:spPr>
          <a:xfrm>
            <a:off x="850605" y="4238600"/>
            <a:ext cx="6826101" cy="1917651"/>
          </a:xfrm>
          <a:prstGeom prst="rect">
            <a:avLst/>
          </a:prstGeom>
        </p:spPr>
      </p:pic>
    </p:spTree>
    <p:extLst>
      <p:ext uri="{BB962C8B-B14F-4D97-AF65-F5344CB8AC3E}">
        <p14:creationId xmlns:p14="http://schemas.microsoft.com/office/powerpoint/2010/main" val="241896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technologies used</a:t>
            </a:r>
          </a:p>
        </p:txBody>
      </p:sp>
      <p:graphicFrame>
        <p:nvGraphicFramePr>
          <p:cNvPr id="4" name="Table 3"/>
          <p:cNvGraphicFramePr>
            <a:graphicFrameLocks noGrp="1"/>
          </p:cNvGraphicFramePr>
          <p:nvPr>
            <p:extLst>
              <p:ext uri="{D42A27DB-BD31-4B8C-83A1-F6EECF244321}">
                <p14:modId xmlns:p14="http://schemas.microsoft.com/office/powerpoint/2010/main" val="3580663165"/>
              </p:ext>
            </p:extLst>
          </p:nvPr>
        </p:nvGraphicFramePr>
        <p:xfrm>
          <a:off x="1456267" y="2785532"/>
          <a:ext cx="6096000" cy="246217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19316072"/>
                    </a:ext>
                  </a:extLst>
                </a:gridCol>
                <a:gridCol w="3048000">
                  <a:extLst>
                    <a:ext uri="{9D8B030D-6E8A-4147-A177-3AD203B41FA5}">
                      <a16:colId xmlns:a16="http://schemas.microsoft.com/office/drawing/2014/main" val="2599844335"/>
                    </a:ext>
                  </a:extLst>
                </a:gridCol>
              </a:tblGrid>
              <a:tr h="355919">
                <a:tc>
                  <a:txBody>
                    <a:bodyPr/>
                    <a:lstStyle/>
                    <a:p>
                      <a:r>
                        <a:rPr lang="en-US" sz="1400" dirty="0">
                          <a:solidFill>
                            <a:schemeClr val="tx1"/>
                          </a:solidFill>
                        </a:rPr>
                        <a:t>Language</a:t>
                      </a:r>
                    </a:p>
                  </a:txBody>
                  <a:tcPr marL="68580" marR="68580" marT="34290" marB="34290">
                    <a:solidFill>
                      <a:schemeClr val="bg1">
                        <a:lumMod val="85000"/>
                      </a:schemeClr>
                    </a:solidFill>
                  </a:tcPr>
                </a:tc>
                <a:tc>
                  <a:txBody>
                    <a:bodyPr/>
                    <a:lstStyle/>
                    <a:p>
                      <a:r>
                        <a:rPr lang="en-US" sz="1400" b="0" dirty="0">
                          <a:solidFill>
                            <a:schemeClr val="tx1"/>
                          </a:solidFill>
                        </a:rPr>
                        <a:t>python</a:t>
                      </a:r>
                    </a:p>
                  </a:txBody>
                  <a:tcPr marL="68580" marR="68580" marT="34290" marB="34290">
                    <a:solidFill>
                      <a:schemeClr val="bg1">
                        <a:lumMod val="85000"/>
                      </a:schemeClr>
                    </a:solidFill>
                  </a:tcPr>
                </a:tc>
                <a:extLst>
                  <a:ext uri="{0D108BD9-81ED-4DB2-BD59-A6C34878D82A}">
                    <a16:rowId xmlns:a16="http://schemas.microsoft.com/office/drawing/2014/main" val="3214963808"/>
                  </a:ext>
                </a:extLst>
              </a:tr>
              <a:tr h="877608">
                <a:tc>
                  <a:txBody>
                    <a:bodyPr/>
                    <a:lstStyle/>
                    <a:p>
                      <a:endParaRPr lang="en-US" sz="1400" b="1" dirty="0"/>
                    </a:p>
                    <a:p>
                      <a:r>
                        <a:rPr lang="en-US" sz="1400" b="1" dirty="0"/>
                        <a:t>Framework and libraries </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t>Tensorflow</a:t>
                      </a:r>
                      <a:r>
                        <a:rPr lang="en-US" sz="1400" dirty="0"/>
                        <a:t> </a:t>
                      </a:r>
                      <a:r>
                        <a:rPr lang="en-US" sz="1400" b="1" dirty="0"/>
                        <a:t>,</a:t>
                      </a:r>
                      <a:r>
                        <a:rPr lang="en-US" sz="1400" dirty="0"/>
                        <a:t> </a:t>
                      </a:r>
                      <a:r>
                        <a:rPr lang="en-US" sz="1400" dirty="0" err="1"/>
                        <a:t>keras</a:t>
                      </a:r>
                      <a:r>
                        <a:rPr lang="en-US" sz="1400" dirty="0"/>
                        <a:t> </a:t>
                      </a:r>
                      <a:r>
                        <a:rPr lang="en-US" sz="1400" b="1" dirty="0"/>
                        <a:t>,</a:t>
                      </a:r>
                      <a:r>
                        <a:rPr lang="en-US" sz="1400" dirty="0"/>
                        <a:t> </a:t>
                      </a:r>
                      <a:r>
                        <a:rPr lang="en-US" sz="1400" dirty="0" err="1"/>
                        <a:t>Matplotlib</a:t>
                      </a:r>
                      <a:r>
                        <a:rPr lang="en-US" sz="1400" dirty="0"/>
                        <a:t>, Flask,</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 </a:t>
                      </a:r>
                      <a:r>
                        <a:rPr lang="en-US" sz="1400" dirty="0" err="1"/>
                        <a:t>Numpy</a:t>
                      </a:r>
                      <a:r>
                        <a:rPr lang="en-US" sz="1400" dirty="0"/>
                        <a:t> </a:t>
                      </a:r>
                      <a:r>
                        <a:rPr lang="en-US" sz="1400" b="1" dirty="0"/>
                        <a:t>,</a:t>
                      </a:r>
                      <a:r>
                        <a:rPr lang="en-US" sz="1400" dirty="0"/>
                        <a:t> pandas , Open CV</a:t>
                      </a:r>
                    </a:p>
                  </a:txBody>
                  <a:tcPr marL="68580" marR="68580" marT="34290" marB="34290"/>
                </a:tc>
                <a:extLst>
                  <a:ext uri="{0D108BD9-81ED-4DB2-BD59-A6C34878D82A}">
                    <a16:rowId xmlns:a16="http://schemas.microsoft.com/office/drawing/2014/main" val="3826745139"/>
                  </a:ext>
                </a:extLst>
              </a:tr>
              <a:tr h="614325">
                <a:tc>
                  <a:txBody>
                    <a:bodyPr/>
                    <a:lstStyle/>
                    <a:p>
                      <a:r>
                        <a:rPr lang="en-US" sz="1400" b="1" dirty="0"/>
                        <a:t>Notebook</a:t>
                      </a: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err="1"/>
                        <a:t>Kaggle</a:t>
                      </a:r>
                      <a:r>
                        <a:rPr lang="en-US" sz="1400" dirty="0"/>
                        <a:t> code and Google </a:t>
                      </a:r>
                      <a:r>
                        <a:rPr lang="en-US" sz="1400" dirty="0" err="1"/>
                        <a:t>collab</a:t>
                      </a:r>
                      <a:endParaRPr lang="en-US" sz="1400" dirty="0"/>
                    </a:p>
                    <a:p>
                      <a:endParaRPr lang="en-US" sz="1400" dirty="0"/>
                    </a:p>
                  </a:txBody>
                  <a:tcPr marL="68580" marR="68580" marT="34290" marB="34290"/>
                </a:tc>
                <a:extLst>
                  <a:ext uri="{0D108BD9-81ED-4DB2-BD59-A6C34878D82A}">
                    <a16:rowId xmlns:a16="http://schemas.microsoft.com/office/drawing/2014/main" val="1530228431"/>
                  </a:ext>
                </a:extLst>
              </a:tr>
              <a:tr h="614325">
                <a:tc>
                  <a:txBody>
                    <a:bodyPr/>
                    <a:lstStyle/>
                    <a:p>
                      <a:r>
                        <a:rPr lang="en-US" sz="1400" b="1" dirty="0"/>
                        <a:t>IDE</a:t>
                      </a:r>
                    </a:p>
                  </a:txBody>
                  <a:tcPr marL="68580" marR="68580" marT="34290" marB="34290"/>
                </a:tc>
                <a:tc>
                  <a:txBody>
                    <a:bodyPr/>
                    <a:lstStyle/>
                    <a:p>
                      <a:r>
                        <a:rPr lang="en-US" sz="1400" b="0" dirty="0" err="1"/>
                        <a:t>PyCharm</a:t>
                      </a:r>
                      <a:endParaRPr lang="en-US" sz="1400" b="0" dirty="0"/>
                    </a:p>
                  </a:txBody>
                  <a:tcPr marL="68580" marR="68580" marT="34290" marB="34290"/>
                </a:tc>
                <a:extLst>
                  <a:ext uri="{0D108BD9-81ED-4DB2-BD59-A6C34878D82A}">
                    <a16:rowId xmlns:a16="http://schemas.microsoft.com/office/drawing/2014/main" val="451946025"/>
                  </a:ext>
                </a:extLst>
              </a:tr>
            </a:tbl>
          </a:graphicData>
        </a:graphic>
      </p:graphicFrame>
    </p:spTree>
    <p:extLst>
      <p:ext uri="{BB962C8B-B14F-4D97-AF65-F5344CB8AC3E}">
        <p14:creationId xmlns:p14="http://schemas.microsoft.com/office/powerpoint/2010/main" val="36226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33" y="331397"/>
            <a:ext cx="7989752" cy="1083329"/>
          </a:xfrm>
        </p:spPr>
        <p:txBody>
          <a:bodyPr/>
          <a:lstStyle/>
          <a:p>
            <a:r>
              <a:rPr lang="en-US" dirty="0"/>
              <a:t>  User interface</a:t>
            </a:r>
          </a:p>
        </p:txBody>
      </p:sp>
      <p:sp>
        <p:nvSpPr>
          <p:cNvPr id="3" name="Content Placeholder 2"/>
          <p:cNvSpPr>
            <a:spLocks noGrp="1"/>
          </p:cNvSpPr>
          <p:nvPr>
            <p:ph idx="1"/>
          </p:nvPr>
        </p:nvSpPr>
        <p:spPr>
          <a:xfrm>
            <a:off x="298733" y="2020186"/>
            <a:ext cx="8272211" cy="669851"/>
          </a:xfrm>
        </p:spPr>
        <p:txBody>
          <a:bodyPr>
            <a:normAutofit fontScale="70000" lnSpcReduction="20000"/>
          </a:bodyPr>
          <a:lstStyle/>
          <a:p>
            <a:pPr marL="342900" indent="-342900"/>
            <a:r>
              <a:rPr lang="en-US" sz="2100" dirty="0"/>
              <a:t>The trained GANs model has been integrated in a flask-based web application.</a:t>
            </a:r>
          </a:p>
          <a:p>
            <a:pPr marL="342900" indent="-342900"/>
            <a:r>
              <a:rPr lang="en-US" sz="2100" dirty="0"/>
              <a:t>The project runs in real-time. UI allows user to upload LR image and give HR image.</a:t>
            </a:r>
          </a:p>
          <a:p>
            <a:pPr marL="342900" indent="-342900"/>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558" b="9115"/>
          <a:stretch/>
        </p:blipFill>
        <p:spPr>
          <a:xfrm>
            <a:off x="713483" y="2690037"/>
            <a:ext cx="7857461" cy="3817088"/>
          </a:xfrm>
          <a:prstGeom prst="rect">
            <a:avLst/>
          </a:prstGeom>
        </p:spPr>
      </p:pic>
      <p:sp>
        <p:nvSpPr>
          <p:cNvPr id="5" name="Rectangle 4"/>
          <p:cNvSpPr/>
          <p:nvPr/>
        </p:nvSpPr>
        <p:spPr>
          <a:xfrm>
            <a:off x="298733" y="1571499"/>
            <a:ext cx="8430596" cy="29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13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4" name="Content Placeholder 3"/>
          <p:cNvPicPr>
            <a:picLocks noGrp="1"/>
          </p:cNvPicPr>
          <p:nvPr>
            <p:ph idx="1"/>
          </p:nvPr>
        </p:nvPicPr>
        <p:blipFill>
          <a:blip r:embed="rId2"/>
          <a:stretch>
            <a:fillRect/>
          </a:stretch>
        </p:blipFill>
        <p:spPr>
          <a:xfrm>
            <a:off x="1752601" y="2415118"/>
            <a:ext cx="5232399" cy="3445933"/>
          </a:xfrm>
          <a:prstGeom prst="rect">
            <a:avLst/>
          </a:prstGeom>
        </p:spPr>
      </p:pic>
    </p:spTree>
    <p:extLst>
      <p:ext uri="{BB962C8B-B14F-4D97-AF65-F5344CB8AC3E}">
        <p14:creationId xmlns:p14="http://schemas.microsoft.com/office/powerpoint/2010/main" val="14302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 </a:t>
            </a:r>
            <a:r>
              <a:rPr lang="en-US" sz="5400" dirty="0">
                <a:solidFill>
                  <a:schemeClr val="accent1">
                    <a:lumMod val="90000"/>
                    <a:lumOff val="10000"/>
                  </a:schemeClr>
                </a:solidFill>
              </a:rPr>
              <a:t>Thank you</a:t>
            </a:r>
            <a:endParaRPr lang="en-US" dirty="0">
              <a:solidFill>
                <a:schemeClr val="accent1">
                  <a:lumMod val="90000"/>
                  <a:lumOff val="10000"/>
                </a:schemeClr>
              </a:solidFill>
            </a:endParaRPr>
          </a:p>
        </p:txBody>
      </p:sp>
    </p:spTree>
    <p:extLst>
      <p:ext uri="{BB962C8B-B14F-4D97-AF65-F5344CB8AC3E}">
        <p14:creationId xmlns:p14="http://schemas.microsoft.com/office/powerpoint/2010/main" val="158907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a:xfrm>
            <a:off x="435895" y="2372784"/>
            <a:ext cx="8272211" cy="3530600"/>
          </a:xfrm>
        </p:spPr>
        <p:txBody>
          <a:bodyPr>
            <a:normAutofit fontScale="85000" lnSpcReduction="20000"/>
          </a:bodyPr>
          <a:lstStyle/>
          <a:p>
            <a:r>
              <a:rPr lang="en-US" dirty="0"/>
              <a:t>In project, we are enhancing the image by converting low resolution image to high resolution image with GANS. </a:t>
            </a:r>
          </a:p>
          <a:p>
            <a:pPr marL="0" indent="0">
              <a:buNone/>
            </a:pPr>
            <a:endParaRPr lang="en-US" dirty="0"/>
          </a:p>
          <a:p>
            <a:r>
              <a:rPr lang="en-US" dirty="0"/>
              <a:t>Generative Adversarial Networks, or GANs for short, are an approach to generative modeling using deep learning methods, such as convolutional neural networks. </a:t>
            </a:r>
          </a:p>
          <a:p>
            <a:pPr marL="0" indent="0">
              <a:buNone/>
            </a:pPr>
            <a:endParaRPr lang="en-US" dirty="0"/>
          </a:p>
          <a:p>
            <a:r>
              <a:rPr lang="en-US" dirty="0"/>
              <a:t>Generative modeling is an unsupervised learning task in machine learning that involves automatically discovering and learning the regularities or patterns in input data in such a way that the model can be used to generate or output new examples that plausibly could have been drawn from the original dataset.</a:t>
            </a:r>
          </a:p>
          <a:p>
            <a:pPr marL="0" indent="0">
              <a:buNone/>
            </a:pPr>
            <a:endParaRPr lang="en-US" dirty="0"/>
          </a:p>
          <a:p>
            <a:r>
              <a:rPr lang="en-US" dirty="0"/>
              <a:t>GAN are basically two neural networks fighting against each other. It consists of two networks </a:t>
            </a:r>
            <a:r>
              <a:rPr lang="en-US" b="1" dirty="0"/>
              <a:t>Generator</a:t>
            </a:r>
            <a:r>
              <a:rPr lang="en-US" dirty="0"/>
              <a:t> and </a:t>
            </a:r>
            <a:r>
              <a:rPr lang="en-US" b="1" dirty="0"/>
              <a:t>Discriminator</a:t>
            </a:r>
            <a:r>
              <a:rPr lang="en-US" dirty="0"/>
              <a:t> . Generator generates specific data and the analyst tries to predict the weather data from the input database or generator</a:t>
            </a:r>
          </a:p>
        </p:txBody>
      </p:sp>
    </p:spTree>
    <p:extLst>
      <p:ext uri="{BB962C8B-B14F-4D97-AF65-F5344CB8AC3E}">
        <p14:creationId xmlns:p14="http://schemas.microsoft.com/office/powerpoint/2010/main" val="202120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220" y="5399395"/>
            <a:ext cx="5135173" cy="517136"/>
          </a:xfrm>
        </p:spPr>
        <p:txBody>
          <a:bodyPr>
            <a:normAutofit/>
          </a:bodyPr>
          <a:lstStyle/>
          <a:p>
            <a:r>
              <a:rPr lang="en-US" sz="2400" dirty="0">
                <a:solidFill>
                  <a:prstClr val="white"/>
                </a:solidFill>
              </a:rPr>
              <a:t>Literature Review</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0612325"/>
              </p:ext>
            </p:extLst>
          </p:nvPr>
        </p:nvGraphicFramePr>
        <p:xfrm>
          <a:off x="335756" y="1754373"/>
          <a:ext cx="8470108" cy="3274827"/>
        </p:xfrm>
        <a:graphic>
          <a:graphicData uri="http://schemas.openxmlformats.org/drawingml/2006/table">
            <a:tbl>
              <a:tblPr firstRow="1" bandRow="1">
                <a:tableStyleId>{5C22544A-7EE6-4342-B048-85BDC9FD1C3A}</a:tableStyleId>
              </a:tblPr>
              <a:tblGrid>
                <a:gridCol w="2117527">
                  <a:extLst>
                    <a:ext uri="{9D8B030D-6E8A-4147-A177-3AD203B41FA5}">
                      <a16:colId xmlns:a16="http://schemas.microsoft.com/office/drawing/2014/main" val="3928633423"/>
                    </a:ext>
                  </a:extLst>
                </a:gridCol>
                <a:gridCol w="2117527">
                  <a:extLst>
                    <a:ext uri="{9D8B030D-6E8A-4147-A177-3AD203B41FA5}">
                      <a16:colId xmlns:a16="http://schemas.microsoft.com/office/drawing/2014/main" val="1014887491"/>
                    </a:ext>
                  </a:extLst>
                </a:gridCol>
                <a:gridCol w="2117527">
                  <a:extLst>
                    <a:ext uri="{9D8B030D-6E8A-4147-A177-3AD203B41FA5}">
                      <a16:colId xmlns:a16="http://schemas.microsoft.com/office/drawing/2014/main" val="1755391365"/>
                    </a:ext>
                  </a:extLst>
                </a:gridCol>
                <a:gridCol w="2117527">
                  <a:extLst>
                    <a:ext uri="{9D8B030D-6E8A-4147-A177-3AD203B41FA5}">
                      <a16:colId xmlns:a16="http://schemas.microsoft.com/office/drawing/2014/main" val="1005632075"/>
                    </a:ext>
                  </a:extLst>
                </a:gridCol>
              </a:tblGrid>
              <a:tr h="746390">
                <a:tc>
                  <a:txBody>
                    <a:bodyPr/>
                    <a:lstStyle/>
                    <a:p>
                      <a:r>
                        <a:rPr lang="en-US" sz="1400" dirty="0">
                          <a:solidFill>
                            <a:schemeClr val="tx1"/>
                          </a:solidFill>
                        </a:rPr>
                        <a:t>               </a:t>
                      </a:r>
                    </a:p>
                    <a:p>
                      <a:r>
                        <a:rPr lang="en-US" sz="1400" baseline="0" dirty="0">
                          <a:solidFill>
                            <a:schemeClr val="tx1"/>
                          </a:solidFill>
                        </a:rPr>
                        <a:t>               </a:t>
                      </a:r>
                      <a:r>
                        <a:rPr lang="en-US" sz="1500" b="0" dirty="0">
                          <a:solidFill>
                            <a:schemeClr val="tx1"/>
                          </a:solidFill>
                        </a:rPr>
                        <a:t>Year</a:t>
                      </a:r>
                    </a:p>
                  </a:txBody>
                  <a:tcPr marL="68580" marR="68580" marT="34290" marB="34290">
                    <a:solidFill>
                      <a:schemeClr val="bg1">
                        <a:lumMod val="85000"/>
                      </a:schemeClr>
                    </a:solidFill>
                  </a:tcPr>
                </a:tc>
                <a:tc>
                  <a:txBody>
                    <a:bodyPr/>
                    <a:lstStyle/>
                    <a:p>
                      <a:r>
                        <a:rPr lang="en-US" sz="1400" dirty="0">
                          <a:solidFill>
                            <a:schemeClr val="tx1"/>
                          </a:solidFill>
                        </a:rPr>
                        <a:t>    </a:t>
                      </a:r>
                    </a:p>
                    <a:p>
                      <a:pPr algn="ctr"/>
                      <a:r>
                        <a:rPr lang="en-US" sz="1400" dirty="0">
                          <a:solidFill>
                            <a:schemeClr val="tx1"/>
                          </a:solidFill>
                        </a:rPr>
                        <a:t>  </a:t>
                      </a:r>
                      <a:r>
                        <a:rPr lang="en-US" sz="1500" b="0" dirty="0">
                          <a:solidFill>
                            <a:schemeClr val="tx1"/>
                          </a:solidFill>
                        </a:rPr>
                        <a:t>Method /</a:t>
                      </a:r>
                      <a:r>
                        <a:rPr lang="en-US" sz="1500" b="0" baseline="0" dirty="0">
                          <a:solidFill>
                            <a:schemeClr val="tx1"/>
                          </a:solidFill>
                        </a:rPr>
                        <a:t> Architecture</a:t>
                      </a:r>
                      <a:endParaRPr lang="en-US" sz="1400" b="0" dirty="0">
                        <a:solidFill>
                          <a:schemeClr val="tx1"/>
                        </a:solidFill>
                      </a:endParaRPr>
                    </a:p>
                  </a:txBody>
                  <a:tcPr marL="68580" marR="68580" marT="34290" marB="34290">
                    <a:solidFill>
                      <a:schemeClr val="bg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500" b="0" dirty="0">
                          <a:solidFill>
                            <a:schemeClr val="tx1"/>
                          </a:solidFill>
                        </a:rPr>
                        <a:t>Problem Description</a:t>
                      </a:r>
                      <a:endParaRPr lang="en-PK" sz="1500" b="0" dirty="0">
                        <a:solidFill>
                          <a:schemeClr val="tx1"/>
                        </a:solidFill>
                      </a:endParaRPr>
                    </a:p>
                    <a:p>
                      <a:endParaRPr lang="en-US" sz="1400" dirty="0"/>
                    </a:p>
                  </a:txBody>
                  <a:tcPr marL="68580" marR="68580" marT="34290" marB="34290">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500" b="0" dirty="0">
                        <a:solidFill>
                          <a:schemeClr val="tx1"/>
                        </a:solidFil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500" b="0" dirty="0">
                          <a:solidFill>
                            <a:schemeClr val="tx1"/>
                          </a:solidFill>
                        </a:rPr>
                        <a:t>Author</a:t>
                      </a:r>
                      <a:endParaRPr lang="en-PK" sz="1500" b="0" dirty="0">
                        <a:solidFill>
                          <a:schemeClr val="tx1"/>
                        </a:solidFill>
                      </a:endParaRPr>
                    </a:p>
                    <a:p>
                      <a:endParaRPr lang="en-US" sz="1400" dirty="0"/>
                    </a:p>
                  </a:txBody>
                  <a:tcPr marL="68580" marR="68580" marT="34290" marB="34290">
                    <a:solidFill>
                      <a:schemeClr val="bg1">
                        <a:lumMod val="85000"/>
                      </a:schemeClr>
                    </a:solidFill>
                  </a:tcPr>
                </a:tc>
                <a:extLst>
                  <a:ext uri="{0D108BD9-81ED-4DB2-BD59-A6C34878D82A}">
                    <a16:rowId xmlns:a16="http://schemas.microsoft.com/office/drawing/2014/main" val="1908281373"/>
                  </a:ext>
                </a:extLst>
              </a:tr>
              <a:tr h="802073">
                <a:tc>
                  <a:txBody>
                    <a:bodyPr/>
                    <a:lstStyle/>
                    <a:p>
                      <a:pPr algn="ctr"/>
                      <a:endParaRPr lang="en-US" sz="1400" dirty="0"/>
                    </a:p>
                    <a:p>
                      <a:pPr algn="ctr"/>
                      <a:r>
                        <a:rPr lang="en-US" sz="1400" b="0" i="0" kern="1200" dirty="0">
                          <a:solidFill>
                            <a:schemeClr val="dk1"/>
                          </a:solidFill>
                          <a:effectLst/>
                          <a:latin typeface="+mn-lt"/>
                          <a:ea typeface="+mn-ea"/>
                          <a:cs typeface="+mn-cs"/>
                        </a:rPr>
                        <a:t>2015</a:t>
                      </a:r>
                      <a:endParaRPr lang="en-US" sz="1400" dirty="0"/>
                    </a:p>
                  </a:txBody>
                  <a:tcPr marL="68580" marR="68580" marT="34290" marB="34290">
                    <a:solidFill>
                      <a:schemeClr val="bg1">
                        <a:lumMod val="85000"/>
                      </a:schemeClr>
                    </a:solidFill>
                  </a:tcPr>
                </a:tc>
                <a:tc>
                  <a:txBody>
                    <a:bodyPr/>
                    <a:lstStyle/>
                    <a:p>
                      <a:endParaRPr lang="en-US" sz="1400" dirty="0"/>
                    </a:p>
                    <a:p>
                      <a:pPr algn="ctr"/>
                      <a:r>
                        <a:rPr lang="en-US" sz="1400" dirty="0"/>
                        <a:t>DCGAN</a:t>
                      </a:r>
                    </a:p>
                  </a:txBody>
                  <a:tcPr marL="68580" marR="68580" marT="34290" marB="34290">
                    <a:solidFill>
                      <a:schemeClr val="bg1">
                        <a:lumMod val="85000"/>
                      </a:schemeClr>
                    </a:solidFill>
                  </a:tcPr>
                </a:tc>
                <a:tc>
                  <a:txBody>
                    <a:bodyPr/>
                    <a:lstStyle/>
                    <a:p>
                      <a:r>
                        <a:rPr lang="en-US" sz="1200" b="0" i="0" kern="1200" dirty="0">
                          <a:solidFill>
                            <a:schemeClr val="dk1"/>
                          </a:solidFill>
                          <a:effectLst/>
                          <a:latin typeface="+mn-lt"/>
                          <a:ea typeface="+mn-ea"/>
                          <a:cs typeface="+mn-cs"/>
                        </a:rPr>
                        <a:t>used </a:t>
                      </a:r>
                      <a:r>
                        <a:rPr lang="en-US" sz="1200" b="0" i="0" kern="1200" dirty="0" err="1">
                          <a:solidFill>
                            <a:schemeClr val="dk1"/>
                          </a:solidFill>
                          <a:effectLst/>
                          <a:latin typeface="+mn-lt"/>
                          <a:ea typeface="+mn-ea"/>
                          <a:cs typeface="+mn-cs"/>
                        </a:rPr>
                        <a:t>deconvolutional</a:t>
                      </a:r>
                      <a:r>
                        <a:rPr lang="en-US" sz="1200" b="0" i="0" kern="1200" dirty="0">
                          <a:solidFill>
                            <a:schemeClr val="dk1"/>
                          </a:solidFill>
                          <a:effectLst/>
                          <a:latin typeface="+mn-lt"/>
                          <a:ea typeface="+mn-ea"/>
                          <a:cs typeface="+mn-cs"/>
                        </a:rPr>
                        <a:t> layers in generator and convolutional layers in discriminator to generate high-quality images.</a:t>
                      </a:r>
                      <a:endParaRPr lang="en-US" sz="1200" dirty="0"/>
                    </a:p>
                  </a:txBody>
                  <a:tcPr marL="68580" marR="68580" marT="34290" marB="34290">
                    <a:solidFill>
                      <a:schemeClr val="bg1">
                        <a:lumMod val="85000"/>
                      </a:schemeClr>
                    </a:solidFill>
                  </a:tcPr>
                </a:tc>
                <a:tc>
                  <a:txBody>
                    <a:bodyPr/>
                    <a:lstStyle/>
                    <a:p>
                      <a:pPr algn="ctr"/>
                      <a:endParaRPr lang="en-US" sz="1400" b="0" i="0" kern="1200" dirty="0">
                        <a:solidFill>
                          <a:schemeClr val="dk1"/>
                        </a:solidFill>
                        <a:effectLst/>
                        <a:latin typeface="+mn-lt"/>
                        <a:ea typeface="+mn-ea"/>
                        <a:cs typeface="+mn-cs"/>
                      </a:endParaRPr>
                    </a:p>
                    <a:p>
                      <a:pPr algn="ctr"/>
                      <a:r>
                        <a:rPr lang="en-US" sz="1400" b="0" i="0" kern="1200" dirty="0">
                          <a:solidFill>
                            <a:schemeClr val="dk1"/>
                          </a:solidFill>
                          <a:effectLst/>
                          <a:latin typeface="+mn-lt"/>
                          <a:ea typeface="+mn-ea"/>
                          <a:cs typeface="+mn-cs"/>
                        </a:rPr>
                        <a:t>Alec Radford</a:t>
                      </a:r>
                      <a:r>
                        <a:rPr lang="en-US" sz="1400" b="0" i="0" kern="1200" baseline="0" dirty="0">
                          <a:solidFill>
                            <a:schemeClr val="dk1"/>
                          </a:solidFill>
                          <a:effectLst/>
                          <a:latin typeface="+mn-lt"/>
                          <a:ea typeface="+mn-ea"/>
                          <a:cs typeface="+mn-cs"/>
                        </a:rPr>
                        <a:t> and </a:t>
                      </a:r>
                      <a:r>
                        <a:rPr lang="en-US" sz="1400" b="0" i="0" kern="1200" dirty="0">
                          <a:solidFill>
                            <a:schemeClr val="dk1"/>
                          </a:solidFill>
                          <a:effectLst/>
                          <a:latin typeface="+mn-lt"/>
                          <a:ea typeface="+mn-ea"/>
                          <a:cs typeface="+mn-cs"/>
                        </a:rPr>
                        <a:t>Luke Metz</a:t>
                      </a:r>
                      <a:endParaRPr lang="en-US" sz="1400" dirty="0"/>
                    </a:p>
                  </a:txBody>
                  <a:tcPr marL="68580" marR="68580" marT="34290" marB="34290">
                    <a:solidFill>
                      <a:schemeClr val="bg1">
                        <a:lumMod val="85000"/>
                      </a:schemeClr>
                    </a:solidFill>
                  </a:tcPr>
                </a:tc>
                <a:extLst>
                  <a:ext uri="{0D108BD9-81ED-4DB2-BD59-A6C34878D82A}">
                    <a16:rowId xmlns:a16="http://schemas.microsoft.com/office/drawing/2014/main" val="2942646822"/>
                  </a:ext>
                </a:extLst>
              </a:tr>
              <a:tr h="863182">
                <a:tc>
                  <a:txBody>
                    <a:bodyPr/>
                    <a:lstStyle/>
                    <a:p>
                      <a:pPr marL="0" algn="ctr" defTabSz="457200" rtl="0" eaLnBrk="1" latinLnBrk="0" hangingPunct="1"/>
                      <a:endParaRPr lang="en-US" sz="1400" b="0" i="0" kern="1200" dirty="0">
                        <a:solidFill>
                          <a:schemeClr val="dk1"/>
                        </a:solidFill>
                        <a:effectLst/>
                        <a:latin typeface="+mn-lt"/>
                        <a:ea typeface="+mn-ea"/>
                        <a:cs typeface="+mn-cs"/>
                      </a:endParaRPr>
                    </a:p>
                    <a:p>
                      <a:pPr marL="0" algn="ctr" defTabSz="457200" rtl="0" eaLnBrk="1" latinLnBrk="0" hangingPunct="1"/>
                      <a:r>
                        <a:rPr lang="en-US" sz="1400" b="0" i="0" kern="1200" dirty="0">
                          <a:solidFill>
                            <a:schemeClr val="dk1"/>
                          </a:solidFill>
                          <a:effectLst/>
                          <a:latin typeface="+mn-lt"/>
                          <a:ea typeface="+mn-ea"/>
                          <a:cs typeface="+mn-cs"/>
                        </a:rPr>
                        <a:t>2018</a:t>
                      </a:r>
                    </a:p>
                  </a:txBody>
                  <a:tcPr marL="68580" marR="68580" marT="34290" marB="34290"/>
                </a:tc>
                <a:tc>
                  <a:txBody>
                    <a:bodyPr/>
                    <a:lstStyle/>
                    <a:p>
                      <a:r>
                        <a:rPr lang="en-US" sz="1400" dirty="0"/>
                        <a:t>  </a:t>
                      </a:r>
                    </a:p>
                    <a:p>
                      <a:pPr algn="ctr"/>
                      <a:r>
                        <a:rPr lang="en-US" sz="1400" b="0" i="0" kern="1200" dirty="0" err="1">
                          <a:solidFill>
                            <a:schemeClr val="dk1"/>
                          </a:solidFill>
                          <a:effectLst/>
                          <a:latin typeface="+mn-lt"/>
                          <a:ea typeface="+mn-ea"/>
                          <a:cs typeface="+mn-cs"/>
                        </a:rPr>
                        <a:t>StyleGAN</a:t>
                      </a:r>
                      <a:endParaRPr lang="en-US" sz="1400" dirty="0"/>
                    </a:p>
                  </a:txBody>
                  <a:tcPr marL="68580" marR="68580" marT="34290" marB="34290"/>
                </a:tc>
                <a:tc>
                  <a:txBody>
                    <a:bodyPr/>
                    <a:lstStyle/>
                    <a:p>
                      <a:r>
                        <a:rPr lang="en-US" sz="1200" b="0" i="0" kern="1200" dirty="0">
                          <a:solidFill>
                            <a:schemeClr val="dk1"/>
                          </a:solidFill>
                          <a:effectLst/>
                          <a:latin typeface="+mn-lt"/>
                          <a:ea typeface="+mn-ea"/>
                          <a:cs typeface="+mn-cs"/>
                        </a:rPr>
                        <a:t>use adaptive instance normalization and progressive growing to generate even higher-quality images</a:t>
                      </a:r>
                      <a:r>
                        <a:rPr lang="en-US" sz="1600" b="0" i="0" kern="1200" dirty="0">
                          <a:solidFill>
                            <a:schemeClr val="dk1"/>
                          </a:solidFill>
                          <a:effectLst/>
                          <a:latin typeface="+mn-lt"/>
                          <a:ea typeface="+mn-ea"/>
                          <a:cs typeface="+mn-cs"/>
                        </a:rPr>
                        <a:t>.</a:t>
                      </a:r>
                      <a:endParaRPr lang="en-US" sz="1600" dirty="0"/>
                    </a:p>
                  </a:txBody>
                  <a:tcPr marL="68580" marR="68580" marT="34290" marB="34290"/>
                </a:tc>
                <a:tc>
                  <a:txBody>
                    <a:bodyPr/>
                    <a:lstStyle/>
                    <a:p>
                      <a:pPr algn="ctr"/>
                      <a:r>
                        <a:rPr lang="en-US" sz="1400" b="0" i="0" kern="1200" dirty="0" err="1">
                          <a:solidFill>
                            <a:schemeClr val="dk1"/>
                          </a:solidFill>
                          <a:effectLst/>
                          <a:latin typeface="+mn-lt"/>
                          <a:ea typeface="+mn-ea"/>
                          <a:cs typeface="+mn-cs"/>
                        </a:rPr>
                        <a:t>Tero</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Karras</a:t>
                      </a:r>
                      <a:r>
                        <a:rPr lang="en-US" sz="1400" b="0" i="0" kern="1200" baseline="0" dirty="0">
                          <a:solidFill>
                            <a:schemeClr val="dk1"/>
                          </a:solidFill>
                          <a:effectLst/>
                          <a:latin typeface="+mn-lt"/>
                          <a:ea typeface="+mn-ea"/>
                          <a:cs typeface="+mn-cs"/>
                        </a:rPr>
                        <a:t> and</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Samuli</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Laine</a:t>
                      </a:r>
                      <a:endParaRPr lang="en-US" sz="1400" dirty="0"/>
                    </a:p>
                  </a:txBody>
                  <a:tcPr marL="68580" marR="68580" marT="34290" marB="34290"/>
                </a:tc>
                <a:extLst>
                  <a:ext uri="{0D108BD9-81ED-4DB2-BD59-A6C34878D82A}">
                    <a16:rowId xmlns:a16="http://schemas.microsoft.com/office/drawing/2014/main" val="94872136"/>
                  </a:ext>
                </a:extLst>
              </a:tr>
              <a:tr h="863182">
                <a:tc>
                  <a:txBody>
                    <a:bodyPr/>
                    <a:lstStyle/>
                    <a:p>
                      <a:pPr algn="ctr"/>
                      <a:endParaRPr lang="en-US" sz="1400" dirty="0"/>
                    </a:p>
                    <a:p>
                      <a:pPr algn="ctr"/>
                      <a:r>
                        <a:rPr lang="en-US" sz="1400" dirty="0"/>
                        <a:t>2017</a:t>
                      </a:r>
                    </a:p>
                  </a:txBody>
                  <a:tcPr marL="68580" marR="68580" marT="34290" marB="34290"/>
                </a:tc>
                <a:tc>
                  <a:txBody>
                    <a:bodyPr/>
                    <a:lstStyle/>
                    <a:p>
                      <a:pPr algn="ctr"/>
                      <a:endParaRPr lang="en-US" sz="1400" dirty="0"/>
                    </a:p>
                    <a:p>
                      <a:pPr algn="ctr"/>
                      <a:r>
                        <a:rPr lang="en-US" sz="1400" dirty="0"/>
                        <a:t>WGAN</a:t>
                      </a:r>
                    </a:p>
                  </a:txBody>
                  <a:tcPr marL="68580" marR="68580" marT="34290" marB="34290"/>
                </a:tc>
                <a:tc>
                  <a:txBody>
                    <a:bodyPr/>
                    <a:lstStyle/>
                    <a:p>
                      <a:r>
                        <a:rPr lang="en-US" sz="1200" b="0" i="0" kern="1200" dirty="0">
                          <a:solidFill>
                            <a:schemeClr val="dk1"/>
                          </a:solidFill>
                          <a:effectLst/>
                          <a:latin typeface="+mn-lt"/>
                          <a:ea typeface="+mn-ea"/>
                          <a:cs typeface="+mn-cs"/>
                        </a:rPr>
                        <a:t>introduced a new objective function that improved the stability and convergence of the GAN training process</a:t>
                      </a:r>
                      <a:r>
                        <a:rPr lang="en-US" sz="1600" b="0" i="0" kern="1200" dirty="0">
                          <a:solidFill>
                            <a:schemeClr val="dk1"/>
                          </a:solidFill>
                          <a:effectLst/>
                          <a:latin typeface="+mn-lt"/>
                          <a:ea typeface="+mn-ea"/>
                          <a:cs typeface="+mn-cs"/>
                        </a:rPr>
                        <a:t>.</a:t>
                      </a:r>
                      <a:endParaRPr lang="en-US" sz="1600" dirty="0"/>
                    </a:p>
                  </a:txBody>
                  <a:tcPr marL="68580" marR="68580" marT="34290" marB="34290"/>
                </a:tc>
                <a:tc>
                  <a:txBody>
                    <a:bodyPr/>
                    <a:lstStyle/>
                    <a:p>
                      <a:pPr algn="ctr"/>
                      <a:r>
                        <a:rPr lang="en-US" sz="1400" b="0" i="0" kern="1200" dirty="0">
                          <a:solidFill>
                            <a:schemeClr val="dk1"/>
                          </a:solidFill>
                          <a:effectLst/>
                          <a:latin typeface="+mn-lt"/>
                          <a:ea typeface="+mn-ea"/>
                          <a:cs typeface="+mn-cs"/>
                        </a:rPr>
                        <a:t>Martin </a:t>
                      </a:r>
                      <a:r>
                        <a:rPr lang="en-US" sz="1400" b="0" i="0" kern="1200" dirty="0" err="1">
                          <a:solidFill>
                            <a:schemeClr val="dk1"/>
                          </a:solidFill>
                          <a:effectLst/>
                          <a:latin typeface="+mn-lt"/>
                          <a:ea typeface="+mn-ea"/>
                          <a:cs typeface="+mn-cs"/>
                        </a:rPr>
                        <a:t>Arjovsky</a:t>
                      </a:r>
                      <a:r>
                        <a:rPr lang="en-US" sz="1400" b="0" i="0" kern="1200" baseline="0" dirty="0">
                          <a:solidFill>
                            <a:schemeClr val="dk1"/>
                          </a:solidFill>
                          <a:effectLst/>
                          <a:latin typeface="+mn-lt"/>
                          <a:ea typeface="+mn-ea"/>
                          <a:cs typeface="+mn-cs"/>
                        </a:rPr>
                        <a:t>  and</a:t>
                      </a:r>
                      <a:r>
                        <a:rPr lang="en-US" sz="1400" b="0" i="0" kern="1200" dirty="0">
                          <a:solidFill>
                            <a:schemeClr val="dk1"/>
                          </a:solidFill>
                          <a:effectLst/>
                          <a:latin typeface="+mn-lt"/>
                          <a:ea typeface="+mn-ea"/>
                          <a:cs typeface="+mn-cs"/>
                        </a:rPr>
                        <a:t> </a:t>
                      </a:r>
                    </a:p>
                    <a:p>
                      <a:pPr algn="ctr"/>
                      <a:r>
                        <a:rPr lang="en-US" sz="1400" b="0" i="0" kern="1200" dirty="0" err="1">
                          <a:solidFill>
                            <a:schemeClr val="dk1"/>
                          </a:solidFill>
                          <a:effectLst/>
                          <a:latin typeface="+mn-lt"/>
                          <a:ea typeface="+mn-ea"/>
                          <a:cs typeface="+mn-cs"/>
                        </a:rPr>
                        <a:t>Soumith</a:t>
                      </a:r>
                      <a:r>
                        <a:rPr lang="en-US" sz="1400" b="0" i="0" kern="1200" dirty="0">
                          <a:solidFill>
                            <a:schemeClr val="dk1"/>
                          </a:solidFill>
                          <a:effectLst/>
                          <a:latin typeface="+mn-lt"/>
                          <a:ea typeface="+mn-ea"/>
                          <a:cs typeface="+mn-cs"/>
                        </a:rPr>
                        <a:t> </a:t>
                      </a:r>
                      <a:r>
                        <a:rPr lang="en-US" sz="1400" b="0" i="0" kern="1200" dirty="0" err="1">
                          <a:solidFill>
                            <a:schemeClr val="dk1"/>
                          </a:solidFill>
                          <a:effectLst/>
                          <a:latin typeface="+mn-lt"/>
                          <a:ea typeface="+mn-ea"/>
                          <a:cs typeface="+mn-cs"/>
                        </a:rPr>
                        <a:t>Chintala</a:t>
                      </a:r>
                      <a:endParaRPr lang="en-US" sz="1400" b="0" dirty="0"/>
                    </a:p>
                  </a:txBody>
                  <a:tcPr marL="68580" marR="68580" marT="34290" marB="34290"/>
                </a:tc>
                <a:extLst>
                  <a:ext uri="{0D108BD9-81ED-4DB2-BD59-A6C34878D82A}">
                    <a16:rowId xmlns:a16="http://schemas.microsoft.com/office/drawing/2014/main" val="306261122"/>
                  </a:ext>
                </a:extLst>
              </a:tr>
            </a:tbl>
          </a:graphicData>
        </a:graphic>
      </p:graphicFrame>
      <p:sp>
        <p:nvSpPr>
          <p:cNvPr id="6" name="Rectangle 5"/>
          <p:cNvSpPr/>
          <p:nvPr/>
        </p:nvSpPr>
        <p:spPr>
          <a:xfrm>
            <a:off x="335756" y="1022563"/>
            <a:ext cx="8140839" cy="584775"/>
          </a:xfrm>
          <a:prstGeom prst="rect">
            <a:avLst/>
          </a:prstGeom>
        </p:spPr>
        <p:txBody>
          <a:bodyPr wrap="square">
            <a:spAutoFit/>
          </a:bodyPr>
          <a:lstStyle/>
          <a:p>
            <a:r>
              <a:rPr lang="en-US" sz="1600" dirty="0"/>
              <a:t>Generative Adversarial Networks (GANs) have become a popular research area in deep learning since their introduction in 2014.</a:t>
            </a:r>
          </a:p>
        </p:txBody>
      </p:sp>
    </p:spTree>
    <p:extLst>
      <p:ext uri="{BB962C8B-B14F-4D97-AF65-F5344CB8AC3E}">
        <p14:creationId xmlns:p14="http://schemas.microsoft.com/office/powerpoint/2010/main" val="269609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Why unsupervised GANS</a:t>
            </a:r>
          </a:p>
        </p:txBody>
      </p:sp>
      <p:sp>
        <p:nvSpPr>
          <p:cNvPr id="3" name="Content Placeholder 2"/>
          <p:cNvSpPr>
            <a:spLocks noGrp="1"/>
          </p:cNvSpPr>
          <p:nvPr>
            <p:ph idx="1"/>
          </p:nvPr>
        </p:nvSpPr>
        <p:spPr>
          <a:xfrm>
            <a:off x="435895" y="2245784"/>
            <a:ext cx="8272211" cy="3655285"/>
          </a:xfrm>
        </p:spPr>
        <p:txBody>
          <a:bodyPr>
            <a:normAutofit/>
          </a:bodyPr>
          <a:lstStyle/>
          <a:p>
            <a:r>
              <a:rPr lang="en-US" dirty="0"/>
              <a:t>Training process not require labeled data.</a:t>
            </a:r>
          </a:p>
          <a:p>
            <a:endParaRPr lang="en-US" dirty="0"/>
          </a:p>
          <a:p>
            <a:r>
              <a:rPr lang="en-US" dirty="0"/>
              <a:t>In supervised learning, the algorithm is trained on labeled dataset. </a:t>
            </a:r>
          </a:p>
          <a:p>
            <a:endParaRPr lang="en-US" dirty="0"/>
          </a:p>
          <a:p>
            <a:r>
              <a:rPr lang="en-US" dirty="0"/>
              <a:t>GANs are trained to generate new data that is similar to the training data</a:t>
            </a:r>
          </a:p>
          <a:p>
            <a:endParaRPr lang="en-US" dirty="0"/>
          </a:p>
          <a:p>
            <a:r>
              <a:rPr lang="en-US" b="1" dirty="0"/>
              <a:t>GANs VS CNN : </a:t>
            </a:r>
            <a:r>
              <a:rPr lang="en-US" dirty="0"/>
              <a:t>GANs  and CNNs are two different types of neural networks that serve different purposes.</a:t>
            </a:r>
          </a:p>
          <a:p>
            <a:pPr marL="445500" lvl="2" indent="0">
              <a:buNone/>
            </a:pPr>
            <a:r>
              <a:rPr lang="en-US" dirty="0"/>
              <a:t>GANs are generative models, meaning they are designed to create new data, such as images or text, while CNNs are discriminative models, meaning they are designed to classify or recognize existing data.</a:t>
            </a:r>
          </a:p>
        </p:txBody>
      </p:sp>
    </p:spTree>
    <p:extLst>
      <p:ext uri="{BB962C8B-B14F-4D97-AF65-F5344CB8AC3E}">
        <p14:creationId xmlns:p14="http://schemas.microsoft.com/office/powerpoint/2010/main" val="272874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a:xfrm>
            <a:off x="439962" y="2301237"/>
            <a:ext cx="8272211" cy="3419079"/>
          </a:xfrm>
        </p:spPr>
        <p:txBody>
          <a:bodyPr>
            <a:normAutofit fontScale="92500" lnSpcReduction="20000"/>
          </a:bodyPr>
          <a:lstStyle/>
          <a:p>
            <a:pPr marL="0" indent="0">
              <a:buNone/>
            </a:pPr>
            <a:r>
              <a:rPr lang="en-US" sz="1800" dirty="0"/>
              <a:t>Traditional image super-resolution techniques:</a:t>
            </a:r>
          </a:p>
          <a:p>
            <a:pPr marL="0" indent="0">
              <a:buNone/>
            </a:pPr>
            <a:endParaRPr lang="en-US" dirty="0"/>
          </a:p>
          <a:p>
            <a:r>
              <a:rPr lang="en-US" dirty="0"/>
              <a:t>Result in images that are blurry or lack fine details</a:t>
            </a:r>
          </a:p>
          <a:p>
            <a:endParaRPr lang="en-US" dirty="0"/>
          </a:p>
          <a:p>
            <a:r>
              <a:rPr lang="en-US" dirty="0"/>
              <a:t> </a:t>
            </a:r>
            <a:r>
              <a:rPr lang="en-US" b="1" dirty="0"/>
              <a:t>Increase the size of the image </a:t>
            </a:r>
            <a:r>
              <a:rPr lang="en-US" dirty="0"/>
              <a:t>without adding any </a:t>
            </a:r>
            <a:r>
              <a:rPr lang="en-US" b="1" dirty="0"/>
              <a:t>additional information or details.</a:t>
            </a:r>
          </a:p>
          <a:p>
            <a:endParaRPr lang="en-US" dirty="0"/>
          </a:p>
          <a:p>
            <a:r>
              <a:rPr lang="en-US" dirty="0"/>
              <a:t>Not be able to effectively handle complex image features.</a:t>
            </a:r>
          </a:p>
          <a:p>
            <a:endParaRPr lang="en-US" dirty="0"/>
          </a:p>
          <a:p>
            <a:r>
              <a:rPr lang="en-US" dirty="0"/>
              <a:t>May require manual intervention or parameter tuning</a:t>
            </a:r>
          </a:p>
        </p:txBody>
      </p:sp>
    </p:spTree>
    <p:extLst>
      <p:ext uri="{BB962C8B-B14F-4D97-AF65-F5344CB8AC3E}">
        <p14:creationId xmlns:p14="http://schemas.microsoft.com/office/powerpoint/2010/main" val="402029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why use GAN for image resolution</a:t>
            </a:r>
          </a:p>
        </p:txBody>
      </p:sp>
      <p:sp>
        <p:nvSpPr>
          <p:cNvPr id="3" name="Content Placeholder 2"/>
          <p:cNvSpPr>
            <a:spLocks noGrp="1"/>
          </p:cNvSpPr>
          <p:nvPr>
            <p:ph idx="1"/>
          </p:nvPr>
        </p:nvSpPr>
        <p:spPr/>
        <p:txBody>
          <a:bodyPr/>
          <a:lstStyle/>
          <a:p>
            <a:r>
              <a:rPr lang="en-US" dirty="0"/>
              <a:t>GANs can generate realistic and high-quality images.</a:t>
            </a:r>
          </a:p>
          <a:p>
            <a:pPr marL="0" indent="0">
              <a:buNone/>
            </a:pPr>
            <a:endParaRPr lang="en-US" dirty="0"/>
          </a:p>
          <a:p>
            <a:r>
              <a:rPr lang="en-US" dirty="0"/>
              <a:t>GANs can handle complex image features.</a:t>
            </a:r>
          </a:p>
          <a:p>
            <a:pPr marL="0" indent="0">
              <a:buNone/>
            </a:pPr>
            <a:r>
              <a:rPr lang="en-US" dirty="0"/>
              <a:t> </a:t>
            </a:r>
          </a:p>
          <a:p>
            <a:r>
              <a:rPr lang="en-US" dirty="0"/>
              <a:t>GANs can be combined with other neural network architectures</a:t>
            </a:r>
          </a:p>
          <a:p>
            <a:pPr marL="0" indent="0">
              <a:buNone/>
            </a:pPr>
            <a:r>
              <a:rPr lang="en-US" dirty="0"/>
              <a:t>.</a:t>
            </a:r>
          </a:p>
          <a:p>
            <a:r>
              <a:rPr lang="en-US" dirty="0"/>
              <a:t>GANs can learn from unlabeled data, which is often available in image super-resolution tasks.</a:t>
            </a:r>
          </a:p>
          <a:p>
            <a:endParaRPr lang="en-US" dirty="0"/>
          </a:p>
        </p:txBody>
      </p:sp>
    </p:spTree>
    <p:extLst>
      <p:ext uri="{BB962C8B-B14F-4D97-AF65-F5344CB8AC3E}">
        <p14:creationId xmlns:p14="http://schemas.microsoft.com/office/powerpoint/2010/main" val="406304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400" dirty="0" err="1"/>
              <a:t>DATASEt</a:t>
            </a:r>
            <a:endParaRPr lang="en-US" sz="24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147773977"/>
              </p:ext>
            </p:extLst>
          </p:nvPr>
        </p:nvGraphicFramePr>
        <p:xfrm>
          <a:off x="288396" y="2491318"/>
          <a:ext cx="8474604" cy="1955802"/>
        </p:xfrm>
        <a:graphic>
          <a:graphicData uri="http://schemas.openxmlformats.org/drawingml/2006/table">
            <a:tbl>
              <a:tblPr firstRow="1" bandRow="1">
                <a:tableStyleId>{5C22544A-7EE6-4342-B048-85BDC9FD1C3A}</a:tableStyleId>
              </a:tblPr>
              <a:tblGrid>
                <a:gridCol w="4237302">
                  <a:extLst>
                    <a:ext uri="{9D8B030D-6E8A-4147-A177-3AD203B41FA5}">
                      <a16:colId xmlns:a16="http://schemas.microsoft.com/office/drawing/2014/main" val="1498059842"/>
                    </a:ext>
                  </a:extLst>
                </a:gridCol>
                <a:gridCol w="4237302">
                  <a:extLst>
                    <a:ext uri="{9D8B030D-6E8A-4147-A177-3AD203B41FA5}">
                      <a16:colId xmlns:a16="http://schemas.microsoft.com/office/drawing/2014/main" val="233252375"/>
                    </a:ext>
                  </a:extLst>
                </a:gridCol>
              </a:tblGrid>
              <a:tr h="325967">
                <a:tc>
                  <a:txBody>
                    <a:bodyPr/>
                    <a:lstStyle/>
                    <a:p>
                      <a:r>
                        <a:rPr lang="en-US" sz="1400" dirty="0"/>
                        <a:t>Data</a:t>
                      </a:r>
                      <a:r>
                        <a:rPr lang="en-US" sz="1400" baseline="0" dirty="0"/>
                        <a:t> set Name</a:t>
                      </a:r>
                      <a:endParaRPr lang="en-US" sz="1400" dirty="0"/>
                    </a:p>
                  </a:txBody>
                  <a:tcPr marL="68580" marR="68580" marT="34290" marB="34290"/>
                </a:tc>
                <a:tc>
                  <a:txBody>
                    <a:bodyPr/>
                    <a:lstStyle/>
                    <a:p>
                      <a:pPr fontAlgn="base"/>
                      <a:r>
                        <a:rPr lang="en-US" sz="1400" b="1" i="0" kern="1200" dirty="0" err="1">
                          <a:solidFill>
                            <a:schemeClr val="lt1"/>
                          </a:solidFill>
                          <a:effectLst/>
                          <a:latin typeface="+mn-lt"/>
                          <a:ea typeface="+mn-ea"/>
                          <a:cs typeface="+mn-cs"/>
                        </a:rPr>
                        <a:t>CelebFaces</a:t>
                      </a:r>
                      <a:r>
                        <a:rPr lang="en-US" sz="1400" b="1" i="0" kern="1200" dirty="0">
                          <a:solidFill>
                            <a:schemeClr val="lt1"/>
                          </a:solidFill>
                          <a:effectLst/>
                          <a:latin typeface="+mn-lt"/>
                          <a:ea typeface="+mn-ea"/>
                          <a:cs typeface="+mn-cs"/>
                        </a:rPr>
                        <a:t> Attributes (</a:t>
                      </a:r>
                      <a:r>
                        <a:rPr lang="en-US" sz="1400" b="1" i="0" kern="1200" dirty="0" err="1">
                          <a:solidFill>
                            <a:schemeClr val="lt1"/>
                          </a:solidFill>
                          <a:effectLst/>
                          <a:latin typeface="+mn-lt"/>
                          <a:ea typeface="+mn-ea"/>
                          <a:cs typeface="+mn-cs"/>
                        </a:rPr>
                        <a:t>CelebA</a:t>
                      </a:r>
                      <a:r>
                        <a:rPr lang="en-US" sz="1400" b="1" i="0" kern="1200" dirty="0">
                          <a:solidFill>
                            <a:schemeClr val="lt1"/>
                          </a:solidFill>
                          <a:effectLst/>
                          <a:latin typeface="+mn-lt"/>
                          <a:ea typeface="+mn-ea"/>
                          <a:cs typeface="+mn-cs"/>
                        </a:rPr>
                        <a:t>) Dataset</a:t>
                      </a:r>
                    </a:p>
                  </a:txBody>
                  <a:tcPr marL="68580" marR="68580" marT="34290" marB="34290"/>
                </a:tc>
                <a:extLst>
                  <a:ext uri="{0D108BD9-81ED-4DB2-BD59-A6C34878D82A}">
                    <a16:rowId xmlns:a16="http://schemas.microsoft.com/office/drawing/2014/main" val="1243814217"/>
                  </a:ext>
                </a:extLst>
              </a:tr>
              <a:tr h="325967">
                <a:tc>
                  <a:txBody>
                    <a:bodyPr/>
                    <a:lstStyle/>
                    <a:p>
                      <a:r>
                        <a:rPr lang="en-US" sz="1400" dirty="0"/>
                        <a:t>Total Images</a:t>
                      </a:r>
                    </a:p>
                  </a:txBody>
                  <a:tcPr marL="68580" marR="68580" marT="34290" marB="34290"/>
                </a:tc>
                <a:tc>
                  <a:txBody>
                    <a:bodyPr/>
                    <a:lstStyle/>
                    <a:p>
                      <a:r>
                        <a:rPr lang="en-US" sz="1400" dirty="0"/>
                        <a:t> over 200000</a:t>
                      </a:r>
                    </a:p>
                  </a:txBody>
                  <a:tcPr marL="68580" marR="68580" marT="34290" marB="34290"/>
                </a:tc>
                <a:extLst>
                  <a:ext uri="{0D108BD9-81ED-4DB2-BD59-A6C34878D82A}">
                    <a16:rowId xmlns:a16="http://schemas.microsoft.com/office/drawing/2014/main" val="332937844"/>
                  </a:ext>
                </a:extLst>
              </a:tr>
              <a:tr h="325967">
                <a:tc>
                  <a:txBody>
                    <a:bodyPr/>
                    <a:lstStyle/>
                    <a:p>
                      <a:r>
                        <a:rPr lang="en-US" sz="1400" dirty="0"/>
                        <a:t>Train Images </a:t>
                      </a:r>
                    </a:p>
                  </a:txBody>
                  <a:tcPr marL="68580" marR="68580" marT="34290" marB="34290"/>
                </a:tc>
                <a:tc>
                  <a:txBody>
                    <a:bodyPr/>
                    <a:lstStyle/>
                    <a:p>
                      <a:r>
                        <a:rPr lang="en-US" sz="1400" dirty="0"/>
                        <a:t> 85%</a:t>
                      </a:r>
                    </a:p>
                  </a:txBody>
                  <a:tcPr marL="68580" marR="68580" marT="34290" marB="34290"/>
                </a:tc>
                <a:extLst>
                  <a:ext uri="{0D108BD9-81ED-4DB2-BD59-A6C34878D82A}">
                    <a16:rowId xmlns:a16="http://schemas.microsoft.com/office/drawing/2014/main" val="1849576979"/>
                  </a:ext>
                </a:extLst>
              </a:tr>
              <a:tr h="325967">
                <a:tc>
                  <a:txBody>
                    <a:bodyPr/>
                    <a:lstStyle/>
                    <a:p>
                      <a:r>
                        <a:rPr lang="en-US" sz="1400" dirty="0"/>
                        <a:t>Year</a:t>
                      </a:r>
                    </a:p>
                  </a:txBody>
                  <a:tcPr marL="68580" marR="68580" marT="34290" marB="34290"/>
                </a:tc>
                <a:tc>
                  <a:txBody>
                    <a:bodyPr/>
                    <a:lstStyle/>
                    <a:p>
                      <a:r>
                        <a:rPr lang="en-US" sz="1400" dirty="0"/>
                        <a:t>Last Updated in 2018</a:t>
                      </a:r>
                    </a:p>
                  </a:txBody>
                  <a:tcPr marL="68580" marR="68580" marT="34290" marB="34290"/>
                </a:tc>
                <a:extLst>
                  <a:ext uri="{0D108BD9-81ED-4DB2-BD59-A6C34878D82A}">
                    <a16:rowId xmlns:a16="http://schemas.microsoft.com/office/drawing/2014/main" val="667281976"/>
                  </a:ext>
                </a:extLst>
              </a:tr>
              <a:tr h="325967">
                <a:tc>
                  <a:txBody>
                    <a:bodyPr/>
                    <a:lstStyle/>
                    <a:p>
                      <a:r>
                        <a:rPr lang="en-US" sz="1400" dirty="0"/>
                        <a:t>Test Images</a:t>
                      </a:r>
                    </a:p>
                  </a:txBody>
                  <a:tcPr marL="68580" marR="68580" marT="34290" marB="34290"/>
                </a:tc>
                <a:tc>
                  <a:txBody>
                    <a:bodyPr/>
                    <a:lstStyle/>
                    <a:p>
                      <a:r>
                        <a:rPr lang="en-US" sz="1400" dirty="0"/>
                        <a:t> 15%</a:t>
                      </a:r>
                    </a:p>
                  </a:txBody>
                  <a:tcPr marL="68580" marR="68580" marT="34290" marB="34290"/>
                </a:tc>
                <a:extLst>
                  <a:ext uri="{0D108BD9-81ED-4DB2-BD59-A6C34878D82A}">
                    <a16:rowId xmlns:a16="http://schemas.microsoft.com/office/drawing/2014/main" val="3335393504"/>
                  </a:ext>
                </a:extLst>
              </a:tr>
              <a:tr h="325967">
                <a:tc>
                  <a:txBody>
                    <a:bodyPr/>
                    <a:lstStyle/>
                    <a:p>
                      <a:r>
                        <a:rPr lang="en-US" sz="1400" dirty="0"/>
                        <a:t>Source</a:t>
                      </a:r>
                    </a:p>
                  </a:txBody>
                  <a:tcPr marL="68580" marR="68580" marT="34290" marB="34290"/>
                </a:tc>
                <a:tc>
                  <a:txBody>
                    <a:bodyPr/>
                    <a:lstStyle/>
                    <a:p>
                      <a:r>
                        <a:rPr lang="en-US" sz="1400" dirty="0"/>
                        <a:t> </a:t>
                      </a:r>
                      <a:r>
                        <a:rPr lang="en-US" sz="1400" dirty="0" err="1"/>
                        <a:t>Kaggle</a:t>
                      </a:r>
                      <a:endParaRPr lang="en-US" sz="1400" dirty="0"/>
                    </a:p>
                  </a:txBody>
                  <a:tcPr marL="68580" marR="68580" marT="34290" marB="34290"/>
                </a:tc>
                <a:extLst>
                  <a:ext uri="{0D108BD9-81ED-4DB2-BD59-A6C34878D82A}">
                    <a16:rowId xmlns:a16="http://schemas.microsoft.com/office/drawing/2014/main" val="1838223946"/>
                  </a:ext>
                </a:extLst>
              </a:tr>
            </a:tbl>
          </a:graphicData>
        </a:graphic>
      </p:graphicFrame>
      <p:sp>
        <p:nvSpPr>
          <p:cNvPr id="6" name="Rectangle 5"/>
          <p:cNvSpPr/>
          <p:nvPr/>
        </p:nvSpPr>
        <p:spPr>
          <a:xfrm>
            <a:off x="288396" y="4645238"/>
            <a:ext cx="8483204" cy="1131079"/>
          </a:xfrm>
          <a:prstGeom prst="rect">
            <a:avLst/>
          </a:prstGeom>
        </p:spPr>
        <p:txBody>
          <a:bodyPr wrap="square">
            <a:spAutoFit/>
          </a:bodyPr>
          <a:lstStyle/>
          <a:p>
            <a:r>
              <a:rPr lang="en-US" sz="1350" b="1" dirty="0">
                <a:solidFill>
                  <a:srgbClr val="202124"/>
                </a:solidFill>
                <a:latin typeface="zeitung"/>
              </a:rPr>
              <a:t>Data Acquisition: </a:t>
            </a:r>
            <a:r>
              <a:rPr lang="en-US" sz="1350" dirty="0"/>
              <a:t>In our project, the data acquisition is being done using the `glob ` function provided by </a:t>
            </a:r>
            <a:r>
              <a:rPr lang="en-US" sz="1350" dirty="0" err="1"/>
              <a:t>TensorFlow</a:t>
            </a:r>
            <a:r>
              <a:rPr lang="en-US" sz="1350" dirty="0"/>
              <a:t>. </a:t>
            </a:r>
          </a:p>
          <a:p>
            <a:pPr fontAlgn="base"/>
            <a:endParaRPr lang="en-US" sz="1350" b="1" dirty="0">
              <a:solidFill>
                <a:srgbClr val="202124"/>
              </a:solidFill>
              <a:latin typeface="zeitung"/>
            </a:endParaRPr>
          </a:p>
          <a:p>
            <a:pPr fontAlgn="base"/>
            <a:endParaRPr lang="en-US" sz="1350" b="1" dirty="0">
              <a:solidFill>
                <a:srgbClr val="202124"/>
              </a:solidFill>
              <a:latin typeface="zeitung"/>
            </a:endParaRPr>
          </a:p>
          <a:p>
            <a:pPr fontAlgn="base"/>
            <a:endParaRPr lang="en-US" sz="1350" b="1" dirty="0">
              <a:solidFill>
                <a:srgbClr val="202124"/>
              </a:solidFill>
              <a:latin typeface="zeitung"/>
            </a:endParaRPr>
          </a:p>
        </p:txBody>
      </p:sp>
      <p:pic>
        <p:nvPicPr>
          <p:cNvPr id="8" name="Picture 7"/>
          <p:cNvPicPr/>
          <p:nvPr/>
        </p:nvPicPr>
        <p:blipFill>
          <a:blip r:embed="rId2"/>
          <a:stretch>
            <a:fillRect/>
          </a:stretch>
        </p:blipFill>
        <p:spPr>
          <a:xfrm>
            <a:off x="1746298" y="5348389"/>
            <a:ext cx="4771460" cy="1029211"/>
          </a:xfrm>
          <a:prstGeom prst="rect">
            <a:avLst/>
          </a:prstGeom>
        </p:spPr>
      </p:pic>
    </p:spTree>
    <p:extLst>
      <p:ext uri="{BB962C8B-B14F-4D97-AF65-F5344CB8AC3E}">
        <p14:creationId xmlns:p14="http://schemas.microsoft.com/office/powerpoint/2010/main" val="192901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scope</a:t>
            </a:r>
          </a:p>
        </p:txBody>
      </p:sp>
      <p:sp>
        <p:nvSpPr>
          <p:cNvPr id="3" name="Content Placeholder 2"/>
          <p:cNvSpPr>
            <a:spLocks noGrp="1"/>
          </p:cNvSpPr>
          <p:nvPr>
            <p:ph idx="1"/>
          </p:nvPr>
        </p:nvSpPr>
        <p:spPr/>
        <p:txBody>
          <a:bodyPr/>
          <a:lstStyle/>
          <a:p>
            <a:r>
              <a:rPr lang="en-US" dirty="0"/>
              <a:t>This project is related to face so, it is limited to generate high resolution image of faces only.</a:t>
            </a:r>
          </a:p>
          <a:p>
            <a:endParaRPr lang="en-US" dirty="0"/>
          </a:p>
          <a:p>
            <a:r>
              <a:rPr lang="en-US" dirty="0"/>
              <a:t>Collecting a dataset of low-resolution face images, Preprocessing the dataset, Training a GAN model, Evaluating the performance of the GAN model</a:t>
            </a:r>
          </a:p>
          <a:p>
            <a:endParaRPr lang="en-US" dirty="0"/>
          </a:p>
          <a:p>
            <a:r>
              <a:rPr lang="en-US" dirty="0"/>
              <a:t>Develop web application for image resolution</a:t>
            </a:r>
          </a:p>
          <a:p>
            <a:endParaRPr lang="en-US" dirty="0"/>
          </a:p>
          <a:p>
            <a:r>
              <a:rPr lang="en-US" dirty="0"/>
              <a:t>It is widely used in various fields.</a:t>
            </a:r>
          </a:p>
        </p:txBody>
      </p:sp>
    </p:spTree>
    <p:extLst>
      <p:ext uri="{BB962C8B-B14F-4D97-AF65-F5344CB8AC3E}">
        <p14:creationId xmlns:p14="http://schemas.microsoft.com/office/powerpoint/2010/main" val="407665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435896" y="1681338"/>
            <a:ext cx="8272211" cy="2903966"/>
          </a:xfrm>
        </p:spPr>
        <p:txBody>
          <a:bodyPr/>
          <a:lstStyle/>
          <a:p>
            <a:r>
              <a:rPr lang="en-US" sz="1600" dirty="0"/>
              <a:t>During the training, A high resolution image is converted into low-resolution image and then Generative adversarial network upgrade low resolution images to super-resolution then discriminator will distinguish the high resolution images and </a:t>
            </a:r>
            <a:r>
              <a:rPr lang="en-US" sz="1600" dirty="0" err="1"/>
              <a:t>backpropagate</a:t>
            </a:r>
            <a:r>
              <a:rPr lang="en-US" sz="1600" dirty="0"/>
              <a:t> the adversarial network loss to train both the discriminator and generator. Below is the network design for the generator and the discriminator. It mostly composes of convolution layers and parameterized </a:t>
            </a:r>
            <a:r>
              <a:rPr lang="en-US" sz="1600" dirty="0" err="1"/>
              <a:t>ReLU</a:t>
            </a:r>
            <a:r>
              <a:rPr lang="en-US" sz="1600" dirty="0"/>
              <a:t>.</a:t>
            </a:r>
          </a:p>
          <a:p>
            <a:endParaRPr lang="en-US" dirty="0"/>
          </a:p>
        </p:txBody>
      </p:sp>
      <p:pic>
        <p:nvPicPr>
          <p:cNvPr id="4" name="image3.jpeg"/>
          <p:cNvPicPr/>
          <p:nvPr/>
        </p:nvPicPr>
        <p:blipFill>
          <a:blip r:embed="rId2" cstate="print"/>
          <a:stretch>
            <a:fillRect/>
          </a:stretch>
        </p:blipFill>
        <p:spPr>
          <a:xfrm>
            <a:off x="1689200" y="4115921"/>
            <a:ext cx="5572837" cy="2082859"/>
          </a:xfrm>
          <a:prstGeom prst="rect">
            <a:avLst/>
          </a:prstGeom>
        </p:spPr>
      </p:pic>
    </p:spTree>
    <p:extLst>
      <p:ext uri="{BB962C8B-B14F-4D97-AF65-F5344CB8AC3E}">
        <p14:creationId xmlns:p14="http://schemas.microsoft.com/office/powerpoint/2010/main" val="7775476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357</TotalTime>
  <Words>733</Words>
  <Application>Microsoft Office PowerPoint</Application>
  <PresentationFormat>On-screen Show (4:3)</PresentationFormat>
  <Paragraphs>118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Gill Sans MT</vt:lpstr>
      <vt:lpstr>Wingdings 2</vt:lpstr>
      <vt:lpstr>zeitung</vt:lpstr>
      <vt:lpstr>Dividend</vt:lpstr>
      <vt:lpstr>Face-GAN: Face image enhancement using Generative Adversarial Networks</vt:lpstr>
      <vt:lpstr>  Introduction</vt:lpstr>
      <vt:lpstr>Literature Review</vt:lpstr>
      <vt:lpstr> Why unsupervised GANS</vt:lpstr>
      <vt:lpstr>Problem description</vt:lpstr>
      <vt:lpstr>SO  why use GAN for image resolution</vt:lpstr>
      <vt:lpstr> DATASEt</vt:lpstr>
      <vt:lpstr> Project scope</vt:lpstr>
      <vt:lpstr>Methodology</vt:lpstr>
      <vt:lpstr>Methodology</vt:lpstr>
      <vt:lpstr>How  to Train</vt:lpstr>
      <vt:lpstr>Some results from our trained model</vt:lpstr>
      <vt:lpstr>Tools and technologies used</vt:lpstr>
      <vt:lpstr>  User interface</vt:lpstr>
      <vt:lpstr>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NAVIED ASHRAF</dc:creator>
  <cp:lastModifiedBy>lhori .</cp:lastModifiedBy>
  <cp:revision>33</cp:revision>
  <dcterms:created xsi:type="dcterms:W3CDTF">2023-05-11T16:26:36Z</dcterms:created>
  <dcterms:modified xsi:type="dcterms:W3CDTF">2024-01-09T06:33:24Z</dcterms:modified>
</cp:coreProperties>
</file>