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FE7C5A-2B57-41F3-9A9A-756F8E81E36E}">
  <a:tblStyle styleId="{B7FE7C5A-2B57-41F3-9A9A-756F8E81E3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5c7febcb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5c7febcb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3c1a7764f0b5c1d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3c1a7764f0b5c1d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a7e7af8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a7e7af8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88ed5c0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88ed5c0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a7e7af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a7e7af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c7febcb2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c7febcb2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feel about this milestone? What did you like about it? What did you dislike?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did you learn about yourselves as you collaborated and worked through this milestone?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will you use what you have learned going forward?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“stuff &amp; things” related to this milestone would you want help with?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5c7febcb2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5c7febcb2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837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ENSE 374, Milestone 5</a:t>
            </a:r>
            <a:endParaRPr b="1"/>
          </a:p>
        </p:txBody>
      </p:sp>
      <p:sp>
        <p:nvSpPr>
          <p:cNvPr id="129" name="Google Shape;129;p13"/>
          <p:cNvSpPr txBox="1"/>
          <p:nvPr>
            <p:ph idx="1" type="subTitle"/>
          </p:nvPr>
        </p:nvSpPr>
        <p:spPr>
          <a:xfrm>
            <a:off x="1858700" y="2395477"/>
            <a:ext cx="5361300" cy="10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The Great Value</a:t>
            </a:r>
            <a:endParaRPr b="1" sz="2000"/>
          </a:p>
          <a:p>
            <a:pPr indent="0" lvl="0" marL="0" rtl="0" algn="ctr">
              <a:spcBef>
                <a:spcPts val="0"/>
              </a:spcBef>
              <a:spcAft>
                <a:spcPts val="0"/>
              </a:spcAft>
              <a:buNone/>
            </a:pPr>
            <a:r>
              <a:rPr b="1" lang="en" sz="2000"/>
              <a:t>Azeezat, Krupal, Joseph, Clark, Martha</a:t>
            </a:r>
            <a:endParaRPr b="1" sz="2000"/>
          </a:p>
          <a:p>
            <a:pPr indent="0" lvl="0" marL="0" rtl="0" algn="ctr">
              <a:spcBef>
                <a:spcPts val="0"/>
              </a:spcBef>
              <a:spcAft>
                <a:spcPts val="0"/>
              </a:spcAft>
              <a:buNone/>
            </a:pPr>
            <a:r>
              <a:rPr b="1" lang="en" sz="2000"/>
              <a:t>December 6, 2018</a:t>
            </a:r>
            <a:endParaRPr b="1" sz="2000"/>
          </a:p>
          <a:p>
            <a:pPr indent="0" lvl="0" marL="0" rtl="0" algn="l">
              <a:lnSpc>
                <a:spcPct val="115000"/>
              </a:lnSpc>
              <a:spcBef>
                <a:spcPts val="0"/>
              </a:spcBef>
              <a:spcAft>
                <a:spcPts val="0"/>
              </a:spcAft>
              <a:buNone/>
            </a:pPr>
            <a:r>
              <a:t/>
            </a:r>
            <a:endParaRPr b="1" sz="2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2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684675" y="386625"/>
            <a:ext cx="1743075" cy="962025"/>
          </a:xfrm>
          <a:prstGeom prst="rect">
            <a:avLst/>
          </a:prstGeom>
          <a:noFill/>
          <a:ln>
            <a:noFill/>
          </a:ln>
          <a:effectLst>
            <a:outerShdw blurRad="57150" rotWithShape="0" algn="bl" dir="5400000" dist="19050">
              <a:srgbClr val="000000">
                <a:alpha val="50000"/>
              </a:srgbClr>
            </a:outerShdw>
          </a:effectLst>
        </p:spPr>
      </p:pic>
      <p:sp>
        <p:nvSpPr>
          <p:cNvPr id="135" name="Google Shape;135;p14"/>
          <p:cNvSpPr txBox="1"/>
          <p:nvPr/>
        </p:nvSpPr>
        <p:spPr>
          <a:xfrm>
            <a:off x="684675" y="1238475"/>
            <a:ext cx="1169100" cy="373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First level.</a:t>
            </a:r>
            <a:endParaRPr sz="1200"/>
          </a:p>
        </p:txBody>
      </p:sp>
      <p:pic>
        <p:nvPicPr>
          <p:cNvPr id="136" name="Google Shape;136;p14"/>
          <p:cNvPicPr preferRelativeResize="0"/>
          <p:nvPr/>
        </p:nvPicPr>
        <p:blipFill>
          <a:blip r:embed="rId4">
            <a:alphaModFix/>
          </a:blip>
          <a:stretch>
            <a:fillRect/>
          </a:stretch>
        </p:blipFill>
        <p:spPr>
          <a:xfrm>
            <a:off x="6343550" y="187963"/>
            <a:ext cx="2324100" cy="3200400"/>
          </a:xfrm>
          <a:prstGeom prst="rect">
            <a:avLst/>
          </a:prstGeom>
          <a:noFill/>
          <a:ln>
            <a:noFill/>
          </a:ln>
          <a:effectLst>
            <a:outerShdw blurRad="57150" rotWithShape="0" algn="bl" dir="5400000" dist="19050">
              <a:srgbClr val="000000">
                <a:alpha val="50000"/>
              </a:srgbClr>
            </a:outerShdw>
          </a:effectLst>
        </p:spPr>
      </p:pic>
      <p:sp>
        <p:nvSpPr>
          <p:cNvPr id="137" name="Google Shape;137;p14"/>
          <p:cNvSpPr txBox="1"/>
          <p:nvPr/>
        </p:nvSpPr>
        <p:spPr>
          <a:xfrm>
            <a:off x="6343550" y="3269738"/>
            <a:ext cx="2035500" cy="499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Second </a:t>
            </a:r>
            <a:r>
              <a:rPr lang="en" sz="1200"/>
              <a:t>level. </a:t>
            </a:r>
            <a:endParaRPr sz="1200"/>
          </a:p>
          <a:p>
            <a:pPr indent="0" lvl="0" marL="0" rtl="0" algn="l">
              <a:spcBef>
                <a:spcPts val="0"/>
              </a:spcBef>
              <a:spcAft>
                <a:spcPts val="0"/>
              </a:spcAft>
              <a:buNone/>
            </a:pPr>
            <a:r>
              <a:rPr lang="en" sz="1200"/>
              <a:t>Faculty Committees</a:t>
            </a:r>
            <a:endParaRPr sz="1200"/>
          </a:p>
        </p:txBody>
      </p:sp>
      <p:pic>
        <p:nvPicPr>
          <p:cNvPr id="138" name="Google Shape;138;p14"/>
          <p:cNvPicPr preferRelativeResize="0"/>
          <p:nvPr/>
        </p:nvPicPr>
        <p:blipFill>
          <a:blip r:embed="rId5">
            <a:alphaModFix/>
          </a:blip>
          <a:stretch>
            <a:fillRect/>
          </a:stretch>
        </p:blipFill>
        <p:spPr>
          <a:xfrm>
            <a:off x="6343550" y="3709913"/>
            <a:ext cx="1143000" cy="914400"/>
          </a:xfrm>
          <a:prstGeom prst="rect">
            <a:avLst/>
          </a:prstGeom>
          <a:noFill/>
          <a:ln>
            <a:noFill/>
          </a:ln>
        </p:spPr>
      </p:pic>
      <p:sp>
        <p:nvSpPr>
          <p:cNvPr id="139" name="Google Shape;139;p14"/>
          <p:cNvSpPr txBox="1"/>
          <p:nvPr/>
        </p:nvSpPr>
        <p:spPr>
          <a:xfrm>
            <a:off x="6419675" y="4456038"/>
            <a:ext cx="20355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Third </a:t>
            </a:r>
            <a:r>
              <a:rPr lang="en" sz="1200"/>
              <a:t>level. </a:t>
            </a:r>
            <a:endParaRPr sz="1200"/>
          </a:p>
          <a:p>
            <a:pPr indent="0" lvl="0" marL="0" rtl="0" algn="l">
              <a:spcBef>
                <a:spcPts val="0"/>
              </a:spcBef>
              <a:spcAft>
                <a:spcPts val="0"/>
              </a:spcAft>
              <a:buNone/>
            </a:pPr>
            <a:r>
              <a:rPr lang="en" sz="1200"/>
              <a:t>Faculty Committees</a:t>
            </a:r>
            <a:endParaRPr sz="1200"/>
          </a:p>
        </p:txBody>
      </p:sp>
      <p:pic>
        <p:nvPicPr>
          <p:cNvPr id="140" name="Google Shape;140;p14"/>
          <p:cNvPicPr preferRelativeResize="0"/>
          <p:nvPr/>
        </p:nvPicPr>
        <p:blipFill>
          <a:blip r:embed="rId6">
            <a:alphaModFix/>
          </a:blip>
          <a:stretch>
            <a:fillRect/>
          </a:stretch>
        </p:blipFill>
        <p:spPr>
          <a:xfrm>
            <a:off x="2497650" y="1696875"/>
            <a:ext cx="1514475" cy="866775"/>
          </a:xfrm>
          <a:prstGeom prst="rect">
            <a:avLst/>
          </a:prstGeom>
          <a:noFill/>
          <a:ln>
            <a:noFill/>
          </a:ln>
          <a:effectLst>
            <a:outerShdw blurRad="57150" rotWithShape="0" algn="bl" dir="5400000" dist="19050">
              <a:srgbClr val="000000">
                <a:alpha val="50000"/>
              </a:srgbClr>
            </a:outerShdw>
          </a:effectLst>
        </p:spPr>
      </p:pic>
      <p:sp>
        <p:nvSpPr>
          <p:cNvPr id="141" name="Google Shape;141;p14"/>
          <p:cNvSpPr txBox="1"/>
          <p:nvPr/>
        </p:nvSpPr>
        <p:spPr>
          <a:xfrm>
            <a:off x="2497650" y="2420238"/>
            <a:ext cx="1662900" cy="499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Second </a:t>
            </a:r>
            <a:r>
              <a:rPr lang="en" sz="1200"/>
              <a:t>level.</a:t>
            </a:r>
            <a:endParaRPr sz="1200"/>
          </a:p>
          <a:p>
            <a:pPr indent="0" lvl="0" marL="0" rtl="0" algn="l">
              <a:spcBef>
                <a:spcPts val="0"/>
              </a:spcBef>
              <a:spcAft>
                <a:spcPts val="0"/>
              </a:spcAft>
              <a:buNone/>
            </a:pPr>
            <a:r>
              <a:rPr lang="en" sz="1200"/>
              <a:t>Internal Documents</a:t>
            </a:r>
            <a:endParaRPr sz="1200"/>
          </a:p>
        </p:txBody>
      </p:sp>
      <p:pic>
        <p:nvPicPr>
          <p:cNvPr id="142" name="Google Shape;142;p14"/>
          <p:cNvPicPr preferRelativeResize="0"/>
          <p:nvPr/>
        </p:nvPicPr>
        <p:blipFill>
          <a:blip r:embed="rId7">
            <a:alphaModFix/>
          </a:blip>
          <a:stretch>
            <a:fillRect/>
          </a:stretch>
        </p:blipFill>
        <p:spPr>
          <a:xfrm>
            <a:off x="4603425" y="2919750"/>
            <a:ext cx="962025" cy="1581150"/>
          </a:xfrm>
          <a:prstGeom prst="rect">
            <a:avLst/>
          </a:prstGeom>
          <a:noFill/>
          <a:ln>
            <a:noFill/>
          </a:ln>
        </p:spPr>
      </p:pic>
      <p:sp>
        <p:nvSpPr>
          <p:cNvPr id="143" name="Google Shape;143;p14"/>
          <p:cNvSpPr txBox="1"/>
          <p:nvPr/>
        </p:nvSpPr>
        <p:spPr>
          <a:xfrm>
            <a:off x="4603425" y="4414925"/>
            <a:ext cx="16629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Third </a:t>
            </a:r>
            <a:r>
              <a:rPr lang="en" sz="1200"/>
              <a:t>level.</a:t>
            </a:r>
            <a:endParaRPr sz="1200"/>
          </a:p>
          <a:p>
            <a:pPr indent="0" lvl="0" marL="0" rtl="0" algn="l">
              <a:spcBef>
                <a:spcPts val="0"/>
              </a:spcBef>
              <a:spcAft>
                <a:spcPts val="0"/>
              </a:spcAft>
              <a:buNone/>
            </a:pPr>
            <a:r>
              <a:rPr lang="en" sz="1200"/>
              <a:t>Course Materials</a:t>
            </a:r>
            <a:endParaRPr sz="1200"/>
          </a:p>
        </p:txBody>
      </p:sp>
      <p:pic>
        <p:nvPicPr>
          <p:cNvPr id="144" name="Google Shape;144;p14"/>
          <p:cNvPicPr preferRelativeResize="0"/>
          <p:nvPr/>
        </p:nvPicPr>
        <p:blipFill>
          <a:blip r:embed="rId8">
            <a:alphaModFix/>
          </a:blip>
          <a:stretch>
            <a:fillRect/>
          </a:stretch>
        </p:blipFill>
        <p:spPr>
          <a:xfrm>
            <a:off x="2443275" y="3151113"/>
            <a:ext cx="1771650" cy="819150"/>
          </a:xfrm>
          <a:prstGeom prst="rect">
            <a:avLst/>
          </a:prstGeom>
          <a:noFill/>
          <a:ln>
            <a:noFill/>
          </a:ln>
        </p:spPr>
      </p:pic>
      <p:sp>
        <p:nvSpPr>
          <p:cNvPr id="145" name="Google Shape;145;p14"/>
          <p:cNvSpPr txBox="1"/>
          <p:nvPr/>
        </p:nvSpPr>
        <p:spPr>
          <a:xfrm>
            <a:off x="2443275" y="3948450"/>
            <a:ext cx="16629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Third level.</a:t>
            </a:r>
            <a:endParaRPr sz="1200"/>
          </a:p>
          <a:p>
            <a:pPr indent="0" lvl="0" marL="0" rtl="0" algn="l">
              <a:spcBef>
                <a:spcPts val="0"/>
              </a:spcBef>
              <a:spcAft>
                <a:spcPts val="0"/>
              </a:spcAft>
              <a:buNone/>
            </a:pPr>
            <a:r>
              <a:rPr lang="en" sz="1200"/>
              <a:t>Forms</a:t>
            </a:r>
            <a:endParaRPr sz="1200"/>
          </a:p>
        </p:txBody>
      </p:sp>
      <p:pic>
        <p:nvPicPr>
          <p:cNvPr id="146" name="Google Shape;146;p14"/>
          <p:cNvPicPr preferRelativeResize="0"/>
          <p:nvPr/>
        </p:nvPicPr>
        <p:blipFill>
          <a:blip r:embed="rId9">
            <a:alphaModFix/>
          </a:blip>
          <a:stretch>
            <a:fillRect/>
          </a:stretch>
        </p:blipFill>
        <p:spPr>
          <a:xfrm>
            <a:off x="587375" y="1901088"/>
            <a:ext cx="1400175" cy="628650"/>
          </a:xfrm>
          <a:prstGeom prst="rect">
            <a:avLst/>
          </a:prstGeom>
          <a:noFill/>
          <a:ln>
            <a:noFill/>
          </a:ln>
          <a:effectLst>
            <a:outerShdw blurRad="57150" rotWithShape="0" algn="bl" dir="5400000" dist="19050">
              <a:srgbClr val="000000">
                <a:alpha val="50000"/>
              </a:srgbClr>
            </a:outerShdw>
          </a:effectLst>
        </p:spPr>
      </p:pic>
      <p:sp>
        <p:nvSpPr>
          <p:cNvPr id="147" name="Google Shape;147;p14"/>
          <p:cNvSpPr txBox="1"/>
          <p:nvPr/>
        </p:nvSpPr>
        <p:spPr>
          <a:xfrm>
            <a:off x="587375" y="2465050"/>
            <a:ext cx="1662900" cy="499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Second level.</a:t>
            </a:r>
            <a:endParaRPr sz="1200"/>
          </a:p>
          <a:p>
            <a:pPr indent="0" lvl="0" marL="0" rtl="0" algn="l">
              <a:spcBef>
                <a:spcPts val="0"/>
              </a:spcBef>
              <a:spcAft>
                <a:spcPts val="0"/>
              </a:spcAft>
              <a:buNone/>
            </a:pPr>
            <a:r>
              <a:rPr lang="en" sz="1200"/>
              <a:t>Research</a:t>
            </a:r>
            <a:endParaRPr sz="1200"/>
          </a:p>
        </p:txBody>
      </p:sp>
      <p:cxnSp>
        <p:nvCxnSpPr>
          <p:cNvPr id="148" name="Google Shape;148;p14"/>
          <p:cNvCxnSpPr>
            <a:stCxn id="134" idx="3"/>
            <a:endCxn id="140" idx="0"/>
          </p:cNvCxnSpPr>
          <p:nvPr/>
        </p:nvCxnSpPr>
        <p:spPr>
          <a:xfrm>
            <a:off x="2427750" y="867638"/>
            <a:ext cx="827100" cy="829200"/>
          </a:xfrm>
          <a:prstGeom prst="bentConnector2">
            <a:avLst/>
          </a:prstGeom>
          <a:noFill/>
          <a:ln cap="flat" cmpd="sng" w="9525">
            <a:solidFill>
              <a:schemeClr val="dk2"/>
            </a:solidFill>
            <a:prstDash val="solid"/>
            <a:round/>
            <a:headEnd len="med" w="med" type="none"/>
            <a:tailEnd len="med" w="med" type="none"/>
          </a:ln>
        </p:spPr>
      </p:cxnSp>
      <p:cxnSp>
        <p:nvCxnSpPr>
          <p:cNvPr id="149" name="Google Shape;149;p14"/>
          <p:cNvCxnSpPr/>
          <p:nvPr/>
        </p:nvCxnSpPr>
        <p:spPr>
          <a:xfrm>
            <a:off x="2440650" y="612075"/>
            <a:ext cx="3906900" cy="8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4"/>
          <p:cNvCxnSpPr/>
          <p:nvPr/>
        </p:nvCxnSpPr>
        <p:spPr>
          <a:xfrm flipH="1" rot="-5400000">
            <a:off x="2296800" y="1264613"/>
            <a:ext cx="440400" cy="169500"/>
          </a:xfrm>
          <a:prstGeom prst="bentConnector3">
            <a:avLst>
              <a:gd fmla="val 3818" name="adj1"/>
            </a:avLst>
          </a:prstGeom>
          <a:noFill/>
          <a:ln cap="flat" cmpd="sng" w="9525">
            <a:solidFill>
              <a:schemeClr val="dk2"/>
            </a:solidFill>
            <a:prstDash val="solid"/>
            <a:round/>
            <a:headEnd len="med" w="med" type="none"/>
            <a:tailEnd len="med" w="med" type="none"/>
          </a:ln>
        </p:spPr>
      </p:cxnSp>
      <p:cxnSp>
        <p:nvCxnSpPr>
          <p:cNvPr id="151" name="Google Shape;151;p14"/>
          <p:cNvCxnSpPr>
            <a:endCxn id="146" idx="0"/>
          </p:cNvCxnSpPr>
          <p:nvPr/>
        </p:nvCxnSpPr>
        <p:spPr>
          <a:xfrm flipH="1">
            <a:off x="1287463" y="1552788"/>
            <a:ext cx="1322700" cy="348300"/>
          </a:xfrm>
          <a:prstGeom prst="bentConnector2">
            <a:avLst/>
          </a:prstGeom>
          <a:noFill/>
          <a:ln cap="flat" cmpd="sng" w="9525">
            <a:solidFill>
              <a:schemeClr val="dk2"/>
            </a:solidFill>
            <a:prstDash val="solid"/>
            <a:round/>
            <a:headEnd len="med" w="med" type="none"/>
            <a:tailEnd len="med" w="med" type="none"/>
          </a:ln>
        </p:spPr>
      </p:cxnSp>
      <p:cxnSp>
        <p:nvCxnSpPr>
          <p:cNvPr id="152" name="Google Shape;152;p14"/>
          <p:cNvCxnSpPr>
            <a:stCxn id="140" idx="3"/>
            <a:endCxn id="142" idx="0"/>
          </p:cNvCxnSpPr>
          <p:nvPr/>
        </p:nvCxnSpPr>
        <p:spPr>
          <a:xfrm>
            <a:off x="4012125" y="2130263"/>
            <a:ext cx="1072200" cy="789600"/>
          </a:xfrm>
          <a:prstGeom prst="bentConnector2">
            <a:avLst/>
          </a:prstGeom>
          <a:noFill/>
          <a:ln cap="flat" cmpd="sng" w="9525">
            <a:solidFill>
              <a:schemeClr val="dk2"/>
            </a:solidFill>
            <a:prstDash val="solid"/>
            <a:round/>
            <a:headEnd len="med" w="med" type="none"/>
            <a:tailEnd len="med" w="med" type="none"/>
          </a:ln>
        </p:spPr>
      </p:cxnSp>
      <p:cxnSp>
        <p:nvCxnSpPr>
          <p:cNvPr id="153" name="Google Shape;153;p14"/>
          <p:cNvCxnSpPr>
            <a:endCxn id="144" idx="3"/>
          </p:cNvCxnSpPr>
          <p:nvPr/>
        </p:nvCxnSpPr>
        <p:spPr>
          <a:xfrm flipH="1" rot="-5400000">
            <a:off x="3493275" y="2839038"/>
            <a:ext cx="1236300" cy="207000"/>
          </a:xfrm>
          <a:prstGeom prst="bentConnector4">
            <a:avLst>
              <a:gd fmla="val -1" name="adj1"/>
              <a:gd fmla="val 215036" name="adj2"/>
            </a:avLst>
          </a:prstGeom>
          <a:noFill/>
          <a:ln cap="flat" cmpd="sng" w="9525">
            <a:solidFill>
              <a:schemeClr val="dk2"/>
            </a:solidFill>
            <a:prstDash val="solid"/>
            <a:round/>
            <a:headEnd len="med" w="med" type="none"/>
            <a:tailEnd len="med" w="med" type="none"/>
          </a:ln>
        </p:spPr>
      </p:cxnSp>
      <p:sp>
        <p:nvSpPr>
          <p:cNvPr id="154" name="Google Shape;154;p14"/>
          <p:cNvSpPr txBox="1"/>
          <p:nvPr>
            <p:ph idx="4294967295" type="ctrTitle"/>
          </p:nvPr>
        </p:nvSpPr>
        <p:spPr>
          <a:xfrm>
            <a:off x="2427750" y="47450"/>
            <a:ext cx="3919800" cy="4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latin typeface="Calibri"/>
                <a:ea typeface="Calibri"/>
                <a:cs typeface="Calibri"/>
                <a:sym typeface="Calibri"/>
              </a:rPr>
              <a:t>   </a:t>
            </a:r>
            <a:r>
              <a:rPr b="1" lang="en" sz="3000">
                <a:latin typeface="Calibri"/>
                <a:ea typeface="Calibri"/>
                <a:cs typeface="Calibri"/>
                <a:sym typeface="Calibri"/>
              </a:rPr>
              <a:t> Content Strategy</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5"/>
          <p:cNvSpPr txBox="1"/>
          <p:nvPr>
            <p:ph idx="4294967295" type="ctrTitle"/>
          </p:nvPr>
        </p:nvSpPr>
        <p:spPr>
          <a:xfrm>
            <a:off x="1891350" y="123654"/>
            <a:ext cx="53613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latin typeface="Calibri"/>
                <a:ea typeface="Calibri"/>
                <a:cs typeface="Calibri"/>
                <a:sym typeface="Calibri"/>
              </a:rPr>
              <a:t>   </a:t>
            </a:r>
            <a:r>
              <a:rPr b="1" lang="en" sz="3000">
                <a:latin typeface="Calibri"/>
                <a:ea typeface="Calibri"/>
                <a:cs typeface="Calibri"/>
                <a:sym typeface="Calibri"/>
              </a:rPr>
              <a:t> Usability Evaluation Results</a:t>
            </a:r>
            <a:endParaRPr sz="3000"/>
          </a:p>
        </p:txBody>
      </p:sp>
      <p:graphicFrame>
        <p:nvGraphicFramePr>
          <p:cNvPr id="160" name="Google Shape;160;p15"/>
          <p:cNvGraphicFramePr/>
          <p:nvPr/>
        </p:nvGraphicFramePr>
        <p:xfrm>
          <a:off x="327696" y="779950"/>
          <a:ext cx="3000000" cy="3000000"/>
        </p:xfrm>
        <a:graphic>
          <a:graphicData uri="http://schemas.openxmlformats.org/drawingml/2006/table">
            <a:tbl>
              <a:tblPr>
                <a:noFill/>
                <a:tableStyleId>{B7FE7C5A-2B57-41F3-9A9A-756F8E81E36E}</a:tableStyleId>
              </a:tblPr>
              <a:tblGrid>
                <a:gridCol w="1271200"/>
                <a:gridCol w="3608700"/>
                <a:gridCol w="3608700"/>
              </a:tblGrid>
              <a:tr h="46047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Meigen (8/10)</a:t>
                      </a:r>
                      <a:endParaRPr b="1"/>
                    </a:p>
                  </a:txBody>
                  <a:tcPr marT="91425" marB="91425" marR="91425" marL="91425"/>
                </a:tc>
                <a:tc>
                  <a:txBody>
                    <a:bodyPr>
                      <a:noAutofit/>
                    </a:bodyPr>
                    <a:lstStyle/>
                    <a:p>
                      <a:pPr indent="0" lvl="0" marL="0" rtl="0" algn="ctr">
                        <a:spcBef>
                          <a:spcPts val="0"/>
                        </a:spcBef>
                        <a:spcAft>
                          <a:spcPts val="0"/>
                        </a:spcAft>
                        <a:buNone/>
                      </a:pPr>
                      <a:r>
                        <a:rPr b="1" lang="en"/>
                        <a:t>Robyn (9/10)</a:t>
                      </a:r>
                      <a:endParaRPr b="1"/>
                    </a:p>
                  </a:txBody>
                  <a:tcPr marT="91425" marB="91425" marR="91425" marL="91425"/>
                </a:tc>
              </a:tr>
              <a:tr h="816725">
                <a:tc>
                  <a:txBody>
                    <a:bodyPr>
                      <a:noAutofit/>
                    </a:bodyPr>
                    <a:lstStyle/>
                    <a:p>
                      <a:pPr indent="0" lvl="0" marL="0" rtl="0" algn="l">
                        <a:spcBef>
                          <a:spcPts val="0"/>
                        </a:spcBef>
                        <a:spcAft>
                          <a:spcPts val="0"/>
                        </a:spcAft>
                        <a:buNone/>
                      </a:pPr>
                      <a:r>
                        <a:rPr b="1" lang="en"/>
                        <a:t>Pre-task</a:t>
                      </a:r>
                      <a:endParaRPr b="1"/>
                    </a:p>
                  </a:txBody>
                  <a:tcPr marT="91425" marB="91425" marR="91425" marL="91425"/>
                </a:tc>
                <a:tc>
                  <a:txBody>
                    <a:bodyPr>
                      <a:noAutofit/>
                    </a:bodyPr>
                    <a:lstStyle/>
                    <a:p>
                      <a:pPr indent="0" lvl="0" marL="0" rtl="0" algn="l">
                        <a:spcBef>
                          <a:spcPts val="0"/>
                        </a:spcBef>
                        <a:spcAft>
                          <a:spcPts val="0"/>
                        </a:spcAft>
                        <a:buNone/>
                      </a:pPr>
                      <a:r>
                        <a:rPr lang="en"/>
                        <a:t>Expectations</a:t>
                      </a:r>
                      <a:endParaRPr/>
                    </a:p>
                    <a:p>
                      <a:pPr indent="-317500" lvl="0" marL="457200" rtl="0" algn="l">
                        <a:spcBef>
                          <a:spcPts val="0"/>
                        </a:spcBef>
                        <a:spcAft>
                          <a:spcPts val="0"/>
                        </a:spcAft>
                        <a:buSzPts val="1400"/>
                        <a:buChar char="●"/>
                      </a:pPr>
                      <a:r>
                        <a:rPr lang="en"/>
                        <a:t>Easy to navigate </a:t>
                      </a:r>
                      <a:endParaRPr/>
                    </a:p>
                    <a:p>
                      <a:pPr indent="-317500" lvl="0" marL="457200" rtl="0" algn="l">
                        <a:spcBef>
                          <a:spcPts val="0"/>
                        </a:spcBef>
                        <a:spcAft>
                          <a:spcPts val="0"/>
                        </a:spcAft>
                        <a:buSzPts val="1400"/>
                        <a:buChar char="●"/>
                      </a:pPr>
                      <a:r>
                        <a:rPr lang="en"/>
                        <a:t>Intuitive </a:t>
                      </a:r>
                      <a:endParaRPr/>
                    </a:p>
                    <a:p>
                      <a:pPr indent="-317500" lvl="0" marL="457200" rtl="0" algn="l">
                        <a:spcBef>
                          <a:spcPts val="0"/>
                        </a:spcBef>
                        <a:spcAft>
                          <a:spcPts val="0"/>
                        </a:spcAft>
                        <a:buSzPts val="1400"/>
                        <a:buChar char="●"/>
                      </a:pPr>
                      <a:r>
                        <a:rPr lang="en"/>
                        <a:t>Few clicks and tabs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impression</a:t>
                      </a:r>
                      <a:endParaRPr/>
                    </a:p>
                    <a:p>
                      <a:pPr indent="-317500" lvl="0" marL="457200" rtl="0" algn="l">
                        <a:spcBef>
                          <a:spcPts val="0"/>
                        </a:spcBef>
                        <a:spcAft>
                          <a:spcPts val="0"/>
                        </a:spcAft>
                        <a:buSzPts val="1400"/>
                        <a:buChar char="●"/>
                      </a:pPr>
                      <a:r>
                        <a:rPr lang="en"/>
                        <a:t>Clean</a:t>
                      </a:r>
                      <a:endParaRPr/>
                    </a:p>
                    <a:p>
                      <a:pPr indent="-317500" lvl="0" marL="457200" rtl="0" algn="l">
                        <a:spcBef>
                          <a:spcPts val="0"/>
                        </a:spcBef>
                        <a:spcAft>
                          <a:spcPts val="0"/>
                        </a:spcAft>
                        <a:buSzPts val="1400"/>
                        <a:buChar char="●"/>
                      </a:pPr>
                      <a:r>
                        <a:rPr lang="en"/>
                        <a:t>Menu is not huge</a:t>
                      </a:r>
                      <a:endParaRPr/>
                    </a:p>
                  </a:txBody>
                  <a:tcPr marT="91425" marB="91425" marR="91425" marL="91425"/>
                </a:tc>
                <a:tc>
                  <a:txBody>
                    <a:bodyPr>
                      <a:noAutofit/>
                    </a:bodyPr>
                    <a:lstStyle/>
                    <a:p>
                      <a:pPr indent="0" lvl="0" marL="0" rtl="0" algn="l">
                        <a:spcBef>
                          <a:spcPts val="0"/>
                        </a:spcBef>
                        <a:spcAft>
                          <a:spcPts val="0"/>
                        </a:spcAft>
                        <a:buNone/>
                      </a:pPr>
                      <a:r>
                        <a:rPr lang="en"/>
                        <a:t>Expectations</a:t>
                      </a:r>
                      <a:endParaRPr/>
                    </a:p>
                    <a:p>
                      <a:pPr indent="-317500" lvl="0" marL="457200" rtl="0" algn="l">
                        <a:spcBef>
                          <a:spcPts val="0"/>
                        </a:spcBef>
                        <a:spcAft>
                          <a:spcPts val="0"/>
                        </a:spcAft>
                        <a:buSzPts val="1400"/>
                        <a:buChar char="●"/>
                      </a:pPr>
                      <a:r>
                        <a:rPr lang="en"/>
                        <a:t>Simplicity</a:t>
                      </a:r>
                      <a:endParaRPr/>
                    </a:p>
                    <a:p>
                      <a:pPr indent="-317500" lvl="0" marL="457200" rtl="0" algn="l">
                        <a:spcBef>
                          <a:spcPts val="0"/>
                        </a:spcBef>
                        <a:spcAft>
                          <a:spcPts val="0"/>
                        </a:spcAft>
                        <a:buSzPts val="1400"/>
                        <a:buChar char="●"/>
                      </a:pPr>
                      <a:r>
                        <a:rPr lang="en"/>
                        <a:t>Easy to find documents, committees, as well as explain to others how to find</a:t>
                      </a:r>
                      <a:endParaRPr/>
                    </a:p>
                    <a:p>
                      <a:pPr indent="0" lvl="0" marL="0" rtl="0" algn="l">
                        <a:spcBef>
                          <a:spcPts val="0"/>
                        </a:spcBef>
                        <a:spcAft>
                          <a:spcPts val="0"/>
                        </a:spcAft>
                        <a:buNone/>
                      </a:pPr>
                      <a:r>
                        <a:rPr lang="en"/>
                        <a:t>First impression</a:t>
                      </a:r>
                      <a:endParaRPr/>
                    </a:p>
                    <a:p>
                      <a:pPr indent="-317500" lvl="0" marL="457200" rtl="0" algn="l">
                        <a:spcBef>
                          <a:spcPts val="0"/>
                        </a:spcBef>
                        <a:spcAft>
                          <a:spcPts val="0"/>
                        </a:spcAft>
                        <a:buSzPts val="1400"/>
                        <a:buChar char="●"/>
                      </a:pPr>
                      <a:r>
                        <a:rPr lang="en"/>
                        <a:t>Simple</a:t>
                      </a:r>
                      <a:endParaRPr/>
                    </a:p>
                    <a:p>
                      <a:pPr indent="-317500" lvl="0" marL="457200" rtl="0" algn="l">
                        <a:spcBef>
                          <a:spcPts val="0"/>
                        </a:spcBef>
                        <a:spcAft>
                          <a:spcPts val="0"/>
                        </a:spcAft>
                        <a:buSzPts val="1400"/>
                        <a:buChar char="●"/>
                      </a:pPr>
                      <a:r>
                        <a:rPr lang="en"/>
                        <a:t>Clean</a:t>
                      </a:r>
                      <a:endParaRPr/>
                    </a:p>
                  </a:txBody>
                  <a:tcPr marT="91425" marB="91425" marR="91425" marL="91425"/>
                </a:tc>
              </a:tr>
              <a:tr h="494450">
                <a:tc>
                  <a:txBody>
                    <a:bodyPr>
                      <a:noAutofit/>
                    </a:bodyPr>
                    <a:lstStyle/>
                    <a:p>
                      <a:pPr indent="0" lvl="0" marL="0" rtl="0" algn="l">
                        <a:spcBef>
                          <a:spcPts val="0"/>
                        </a:spcBef>
                        <a:spcAft>
                          <a:spcPts val="0"/>
                        </a:spcAft>
                        <a:buNone/>
                      </a:pPr>
                      <a:r>
                        <a:rPr b="1" lang="en"/>
                        <a:t>Task</a:t>
                      </a:r>
                      <a:endParaRPr b="1"/>
                    </a:p>
                  </a:txBody>
                  <a:tcPr marT="91425" marB="91425" marR="91425" marL="91425"/>
                </a:tc>
                <a:tc>
                  <a:txBody>
                    <a:bodyPr>
                      <a:noAutofit/>
                    </a:bodyPr>
                    <a:lstStyle/>
                    <a:p>
                      <a:pPr indent="0" lvl="0" marL="0" rtl="0" algn="l">
                        <a:spcBef>
                          <a:spcPts val="0"/>
                        </a:spcBef>
                        <a:spcAft>
                          <a:spcPts val="0"/>
                        </a:spcAft>
                        <a:buNone/>
                      </a:pPr>
                      <a:r>
                        <a:rPr lang="en" sz="1600">
                          <a:latin typeface="Calibri"/>
                          <a:ea typeface="Calibri"/>
                          <a:cs typeface="Calibri"/>
                          <a:sym typeface="Calibri"/>
                        </a:rPr>
                        <a:t>Tasks were found easy  to complete</a:t>
                      </a:r>
                      <a:endParaRPr sz="1600">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rPr lang="en" sz="1600">
                          <a:latin typeface="Calibri"/>
                          <a:ea typeface="Calibri"/>
                          <a:cs typeface="Calibri"/>
                          <a:sym typeface="Calibri"/>
                        </a:rPr>
                        <a:t>Tasks were found easy  to complete</a:t>
                      </a:r>
                      <a:endParaRPr sz="1600">
                        <a:latin typeface="Calibri"/>
                        <a:ea typeface="Calibri"/>
                        <a:cs typeface="Calibri"/>
                        <a:sym typeface="Calibri"/>
                      </a:endParaRPr>
                    </a:p>
                  </a:txBody>
                  <a:tcPr marT="91425" marB="91425" marR="91425" marL="91425"/>
                </a:tc>
              </a:tr>
              <a:tr h="460475">
                <a:tc>
                  <a:txBody>
                    <a:bodyPr>
                      <a:noAutofit/>
                    </a:bodyPr>
                    <a:lstStyle/>
                    <a:p>
                      <a:pPr indent="0" lvl="0" marL="0" rtl="0" algn="l">
                        <a:spcBef>
                          <a:spcPts val="0"/>
                        </a:spcBef>
                        <a:spcAft>
                          <a:spcPts val="0"/>
                        </a:spcAft>
                        <a:buNone/>
                      </a:pPr>
                      <a:r>
                        <a:rPr b="1" lang="en"/>
                        <a:t>Post-task</a:t>
                      </a:r>
                      <a:endParaRPr b="1"/>
                    </a:p>
                  </a:txBody>
                  <a:tcPr marT="91425" marB="91425" marR="91425" marL="91425"/>
                </a:tc>
                <a:tc>
                  <a:txBody>
                    <a:bodyPr>
                      <a:noAutofit/>
                    </a:bodyPr>
                    <a:lstStyle/>
                    <a:p>
                      <a:pPr indent="0" lvl="0" marL="0" rtl="0" algn="l">
                        <a:spcBef>
                          <a:spcPts val="0"/>
                        </a:spcBef>
                        <a:spcAft>
                          <a:spcPts val="0"/>
                        </a:spcAft>
                        <a:buNone/>
                      </a:pPr>
                      <a:r>
                        <a:rPr lang="en"/>
                        <a:t>Missing</a:t>
                      </a:r>
                      <a:endParaRPr/>
                    </a:p>
                    <a:p>
                      <a:pPr indent="-317500" lvl="0" marL="457200" rtl="0" algn="l">
                        <a:spcBef>
                          <a:spcPts val="0"/>
                        </a:spcBef>
                        <a:spcAft>
                          <a:spcPts val="0"/>
                        </a:spcAft>
                        <a:buSzPts val="1400"/>
                        <a:buChar char="●"/>
                      </a:pPr>
                      <a:r>
                        <a:rPr lang="en"/>
                        <a:t>Policy Procedure (documents)</a:t>
                      </a:r>
                      <a:endParaRPr/>
                    </a:p>
                    <a:p>
                      <a:pPr indent="-317500" lvl="0" marL="457200" rtl="0" algn="l">
                        <a:spcBef>
                          <a:spcPts val="0"/>
                        </a:spcBef>
                        <a:spcAft>
                          <a:spcPts val="0"/>
                        </a:spcAft>
                        <a:buSzPts val="1400"/>
                        <a:buChar char="●"/>
                      </a:pPr>
                      <a:r>
                        <a:rPr lang="en"/>
                        <a:t>External Links (</a:t>
                      </a:r>
                      <a:endParaRPr/>
                    </a:p>
                    <a:p>
                      <a:pPr indent="-317500" lvl="0" marL="457200" rtl="0" algn="l">
                        <a:spcBef>
                          <a:spcPts val="0"/>
                        </a:spcBef>
                        <a:spcAft>
                          <a:spcPts val="0"/>
                        </a:spcAft>
                        <a:buSzPts val="1400"/>
                        <a:buChar char="●"/>
                      </a:pPr>
                      <a:r>
                        <a:rPr lang="en"/>
                        <a:t>Personal Safety (</a:t>
                      </a:r>
                      <a:endParaRPr/>
                    </a:p>
                    <a:p>
                      <a:pPr indent="-317500" lvl="0" marL="457200" rtl="0" algn="l">
                        <a:spcBef>
                          <a:spcPts val="0"/>
                        </a:spcBef>
                        <a:spcAft>
                          <a:spcPts val="0"/>
                        </a:spcAft>
                        <a:buSzPts val="1400"/>
                        <a:buChar char="●"/>
                      </a:pPr>
                      <a:r>
                        <a:rPr lang="en"/>
                        <a:t>Terms &amp; Reference (documents)</a:t>
                      </a:r>
                      <a:endParaRPr/>
                    </a:p>
                  </a:txBody>
                  <a:tcPr marT="91425" marB="91425" marR="91425" marL="91425"/>
                </a:tc>
                <a:tc>
                  <a:txBody>
                    <a:bodyPr>
                      <a:noAutofit/>
                    </a:bodyPr>
                    <a:lstStyle/>
                    <a:p>
                      <a:pPr indent="0" lvl="0" marL="0" rtl="0" algn="l">
                        <a:spcBef>
                          <a:spcPts val="0"/>
                        </a:spcBef>
                        <a:spcAft>
                          <a:spcPts val="0"/>
                        </a:spcAft>
                        <a:buNone/>
                      </a:pPr>
                      <a:r>
                        <a:rPr lang="en"/>
                        <a:t>Missing</a:t>
                      </a:r>
                      <a:endParaRPr/>
                    </a:p>
                    <a:p>
                      <a:pPr indent="-317500" lvl="0" marL="457200" rtl="0" algn="l">
                        <a:spcBef>
                          <a:spcPts val="0"/>
                        </a:spcBef>
                        <a:spcAft>
                          <a:spcPts val="0"/>
                        </a:spcAft>
                        <a:buSzPts val="1400"/>
                        <a:buChar char="●"/>
                      </a:pPr>
                      <a:r>
                        <a:rPr lang="en"/>
                        <a:t>Events (homepage)</a:t>
                      </a:r>
                      <a:endParaRPr/>
                    </a:p>
                    <a:p>
                      <a:pPr indent="-317500" lvl="0" marL="457200" rtl="0" algn="l">
                        <a:spcBef>
                          <a:spcPts val="0"/>
                        </a:spcBef>
                        <a:spcAft>
                          <a:spcPts val="0"/>
                        </a:spcAft>
                        <a:buSzPts val="1400"/>
                        <a:buChar char="●"/>
                      </a:pPr>
                      <a:r>
                        <a:rPr lang="en"/>
                        <a:t>Policies (documents)</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6"/>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DEMO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7"/>
          <p:cNvSpPr txBox="1"/>
          <p:nvPr>
            <p:ph type="ctrTitle"/>
          </p:nvPr>
        </p:nvSpPr>
        <p:spPr>
          <a:xfrm>
            <a:off x="1154700" y="466200"/>
            <a:ext cx="6834600" cy="80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Discussion of next step </a:t>
            </a:r>
            <a:endParaRPr b="1" sz="3600"/>
          </a:p>
        </p:txBody>
      </p:sp>
      <p:sp>
        <p:nvSpPr>
          <p:cNvPr id="171" name="Google Shape;171;p17"/>
          <p:cNvSpPr txBox="1"/>
          <p:nvPr>
            <p:ph idx="1" type="subTitle"/>
          </p:nvPr>
        </p:nvSpPr>
        <p:spPr>
          <a:xfrm>
            <a:off x="906900" y="1445125"/>
            <a:ext cx="7330200" cy="27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Gaps in Proposal</a:t>
            </a:r>
            <a:endParaRPr b="1">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Removed the side navigation due to its </a:t>
            </a:r>
            <a:r>
              <a:rPr lang="en">
                <a:solidFill>
                  <a:srgbClr val="000000"/>
                </a:solidFill>
              </a:rPr>
              <a:t>complexity</a:t>
            </a:r>
            <a:r>
              <a:rPr lang="en">
                <a:solidFill>
                  <a:srgbClr val="000000"/>
                </a:solidFill>
              </a:rPr>
              <a:t>. </a:t>
            </a:r>
            <a:endParaRPr>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We did not implement the login page so we c</a:t>
            </a:r>
            <a:r>
              <a:rPr lang="en">
                <a:solidFill>
                  <a:srgbClr val="000000"/>
                </a:solidFill>
              </a:rPr>
              <a:t>ouldn’t test the privacy of folders.</a:t>
            </a:r>
            <a:endParaRPr>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We implemented a dropdown in our main navigation bar.</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a:solidFill>
                  <a:srgbClr val="000000"/>
                </a:solidFill>
              </a:rPr>
              <a:t>Hurdles in Implementation</a:t>
            </a:r>
            <a:endParaRPr b="1">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The login page and privacy of folders will be highly dependent on IT security controls.</a:t>
            </a:r>
            <a:endParaRPr>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Easy to use for the user who doesn’t know how to code, however, there are a lot of folders and it may be difficult to keep track of when creating new pages.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004875" y="576950"/>
            <a:ext cx="4179300" cy="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Group Reflection</a:t>
            </a:r>
            <a:endParaRPr b="1">
              <a:latin typeface="Arial"/>
              <a:ea typeface="Arial"/>
              <a:cs typeface="Arial"/>
              <a:sym typeface="Arial"/>
            </a:endParaRPr>
          </a:p>
        </p:txBody>
      </p:sp>
      <p:sp>
        <p:nvSpPr>
          <p:cNvPr id="177" name="Google Shape;177;p18"/>
          <p:cNvSpPr/>
          <p:nvPr/>
        </p:nvSpPr>
        <p:spPr>
          <a:xfrm>
            <a:off x="577325" y="1425800"/>
            <a:ext cx="3749100" cy="1771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About this project:</a:t>
            </a:r>
            <a:endParaRPr b="1" sz="1800"/>
          </a:p>
          <a:p>
            <a:pPr indent="0" lvl="0" marL="0" rtl="0" algn="l">
              <a:spcBef>
                <a:spcPts val="1000"/>
              </a:spcBef>
              <a:spcAft>
                <a:spcPts val="1000"/>
              </a:spcAft>
              <a:buNone/>
            </a:pPr>
            <a:r>
              <a:rPr lang="en"/>
              <a:t>We had a lot of fun throughout the process of designing the website. When we got the hang of using Github as well as Cascade and its many limitations, we had to change our method to find one that works for us. When we did, everything went by fast.</a:t>
            </a:r>
            <a:endParaRPr/>
          </a:p>
        </p:txBody>
      </p:sp>
      <p:sp>
        <p:nvSpPr>
          <p:cNvPr id="178" name="Google Shape;178;p18"/>
          <p:cNvSpPr/>
          <p:nvPr/>
        </p:nvSpPr>
        <p:spPr>
          <a:xfrm>
            <a:off x="4326425" y="1430739"/>
            <a:ext cx="3749100" cy="176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About ourselves:</a:t>
            </a:r>
            <a:endParaRPr b="1" sz="1800"/>
          </a:p>
          <a:p>
            <a:pPr indent="0" lvl="0" marL="0" rtl="0" algn="l">
              <a:spcBef>
                <a:spcPts val="1000"/>
              </a:spcBef>
              <a:spcAft>
                <a:spcPts val="1000"/>
              </a:spcAft>
              <a:buNone/>
            </a:pPr>
            <a:r>
              <a:rPr lang="en"/>
              <a:t>We realized we will really miss the harmony and amiability we have achieved as a group. Every milestone of this project has been amazing, and we were able to make time to meet up, even with our busy schedules.</a:t>
            </a:r>
            <a:endParaRPr/>
          </a:p>
        </p:txBody>
      </p:sp>
      <p:sp>
        <p:nvSpPr>
          <p:cNvPr id="179" name="Google Shape;179;p18"/>
          <p:cNvSpPr/>
          <p:nvPr/>
        </p:nvSpPr>
        <p:spPr>
          <a:xfrm>
            <a:off x="577325" y="3192350"/>
            <a:ext cx="3749100" cy="163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In the future: </a:t>
            </a:r>
            <a:endParaRPr b="1" sz="1800"/>
          </a:p>
          <a:p>
            <a:pPr indent="0" lvl="0" marL="0" rtl="0" algn="l">
              <a:spcBef>
                <a:spcPts val="1000"/>
              </a:spcBef>
              <a:spcAft>
                <a:spcPts val="1000"/>
              </a:spcAft>
              <a:buNone/>
            </a:pPr>
            <a:r>
              <a:rPr lang="en"/>
              <a:t>We will use the skills we acquired doing this project in future classes. We learned a lot about group work and cooperation, as well as delegation. </a:t>
            </a:r>
            <a:endParaRPr/>
          </a:p>
        </p:txBody>
      </p:sp>
      <p:sp>
        <p:nvSpPr>
          <p:cNvPr id="180" name="Google Shape;180;p18"/>
          <p:cNvSpPr/>
          <p:nvPr/>
        </p:nvSpPr>
        <p:spPr>
          <a:xfrm>
            <a:off x="4326425" y="3192350"/>
            <a:ext cx="3749100" cy="1633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Additional clarity</a:t>
            </a:r>
            <a:r>
              <a:rPr b="1" lang="en" sz="1800"/>
              <a:t>?</a:t>
            </a:r>
            <a:endParaRPr b="1" sz="1800"/>
          </a:p>
          <a:p>
            <a:pPr indent="0" lvl="0" marL="0" rtl="0" algn="l">
              <a:spcBef>
                <a:spcPts val="1000"/>
              </a:spcBef>
              <a:spcAft>
                <a:spcPts val="0"/>
              </a:spcAft>
              <a:buNone/>
            </a:pPr>
            <a:r>
              <a:rPr lang="en"/>
              <a:t>Nope. Everything was clear.</a:t>
            </a:r>
            <a:endParaRPr/>
          </a:p>
        </p:txBody>
      </p:sp>
      <p:pic>
        <p:nvPicPr>
          <p:cNvPr id="181" name="Google Shape;181;p18"/>
          <p:cNvPicPr preferRelativeResize="0"/>
          <p:nvPr/>
        </p:nvPicPr>
        <p:blipFill>
          <a:blip r:embed="rId3">
            <a:alphaModFix/>
          </a:blip>
          <a:stretch>
            <a:fillRect/>
          </a:stretch>
        </p:blipFill>
        <p:spPr>
          <a:xfrm>
            <a:off x="6211700" y="176600"/>
            <a:ext cx="1913975" cy="1576500"/>
          </a:xfrm>
          <a:prstGeom prst="rect">
            <a:avLst/>
          </a:prstGeom>
          <a:noFill/>
          <a:ln>
            <a:noFill/>
          </a:ln>
        </p:spPr>
      </p:pic>
      <p:sp>
        <p:nvSpPr>
          <p:cNvPr id="182" name="Google Shape;182;p18"/>
          <p:cNvSpPr txBox="1"/>
          <p:nvPr/>
        </p:nvSpPr>
        <p:spPr>
          <a:xfrm>
            <a:off x="3854425" y="4953300"/>
            <a:ext cx="5289600" cy="1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Image taken from: http://homeschoolcpa.com/board-turnover-may-mean-the-purpose-of-the-homeschool-group-could-change/</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234600" y="227100"/>
            <a:ext cx="8674800" cy="46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latin typeface="Arial"/>
                <a:ea typeface="Arial"/>
                <a:cs typeface="Arial"/>
                <a:sym typeface="Arial"/>
              </a:rPr>
              <a:t>Questions?</a:t>
            </a:r>
            <a:endParaRPr sz="5000">
              <a:latin typeface="Arial"/>
              <a:ea typeface="Arial"/>
              <a:cs typeface="Arial"/>
              <a:sym typeface="Arial"/>
            </a:endParaRPr>
          </a:p>
          <a:p>
            <a:pPr indent="0" lvl="0" marL="0" rtl="0" algn="ctr">
              <a:spcBef>
                <a:spcPts val="0"/>
              </a:spcBef>
              <a:spcAft>
                <a:spcPts val="0"/>
              </a:spcAft>
              <a:buNone/>
            </a:pPr>
            <a:r>
              <a:t/>
            </a:r>
            <a:endParaRPr sz="5000">
              <a:latin typeface="Arial"/>
              <a:ea typeface="Arial"/>
              <a:cs typeface="Arial"/>
              <a:sym typeface="Arial"/>
            </a:endParaRPr>
          </a:p>
          <a:p>
            <a:pPr indent="0" lvl="0" marL="0" rtl="0" algn="ctr">
              <a:spcBef>
                <a:spcPts val="0"/>
              </a:spcBef>
              <a:spcAft>
                <a:spcPts val="0"/>
              </a:spcAft>
              <a:buNone/>
            </a:pPr>
            <a:r>
              <a:rPr lang="en">
                <a:latin typeface="Arial"/>
                <a:ea typeface="Arial"/>
                <a:cs typeface="Arial"/>
                <a:sym typeface="Arial"/>
              </a:rPr>
              <a:t>¡Gracias!</a:t>
            </a:r>
            <a:endParaRPr sz="5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