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7" r:id="rId2"/>
    <p:sldId id="265" r:id="rId3"/>
    <p:sldId id="258" r:id="rId4"/>
    <p:sldId id="268" r:id="rId5"/>
    <p:sldId id="266" r:id="rId6"/>
    <p:sldId id="267" r:id="rId7"/>
    <p:sldId id="269" r:id="rId8"/>
    <p:sldId id="270" r:id="rId9"/>
    <p:sldId id="264" r:id="rId10"/>
  </p:sldIdLst>
  <p:sldSz cx="9144000" cy="6858000" type="screen4x3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361" autoAdjust="0"/>
  </p:normalViewPr>
  <p:slideViewPr>
    <p:cSldViewPr>
      <p:cViewPr>
        <p:scale>
          <a:sx n="100" d="100"/>
          <a:sy n="100" d="100"/>
        </p:scale>
        <p:origin x="-1308" y="-24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 smtClean="0"/>
              <a:t>Klepnutím lze upravit styl předlohy podnadpisů.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754C3-A8EF-42E9-9875-DCF25A806882}" type="datetimeFigureOut">
              <a:rPr lang="cs-CZ" smtClean="0"/>
              <a:pPr/>
              <a:t>4.6.2013</a:t>
            </a:fld>
            <a:endParaRPr lang="cs-CZ" dirty="0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3C555-0DF8-4167-8B7C-425E92F9D949}" type="slidenum">
              <a:rPr lang="cs-CZ" smtClean="0"/>
              <a:pPr/>
              <a:t>‹#›</a:t>
            </a:fld>
            <a:endParaRPr lang="cs-CZ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754C3-A8EF-42E9-9875-DCF25A806882}" type="datetimeFigureOut">
              <a:rPr lang="cs-CZ" smtClean="0"/>
              <a:pPr/>
              <a:t>4.6.2013</a:t>
            </a:fld>
            <a:endParaRPr lang="cs-CZ" dirty="0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3C555-0DF8-4167-8B7C-425E92F9D949}" type="slidenum">
              <a:rPr lang="cs-CZ" smtClean="0"/>
              <a:pPr/>
              <a:t>‹#›</a:t>
            </a:fld>
            <a:endParaRPr lang="cs-CZ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754C3-A8EF-42E9-9875-DCF25A806882}" type="datetimeFigureOut">
              <a:rPr lang="cs-CZ" smtClean="0"/>
              <a:pPr/>
              <a:t>4.6.2013</a:t>
            </a:fld>
            <a:endParaRPr lang="cs-CZ" dirty="0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3C555-0DF8-4167-8B7C-425E92F9D949}" type="slidenum">
              <a:rPr lang="cs-CZ" smtClean="0"/>
              <a:pPr/>
              <a:t>‹#›</a:t>
            </a:fld>
            <a:endParaRPr lang="cs-CZ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754C3-A8EF-42E9-9875-DCF25A806882}" type="datetimeFigureOut">
              <a:rPr lang="cs-CZ" smtClean="0"/>
              <a:pPr/>
              <a:t>4.6.2013</a:t>
            </a:fld>
            <a:endParaRPr lang="cs-CZ" dirty="0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3C555-0DF8-4167-8B7C-425E92F9D949}" type="slidenum">
              <a:rPr lang="cs-CZ" smtClean="0"/>
              <a:pPr/>
              <a:t>‹#›</a:t>
            </a:fld>
            <a:endParaRPr lang="cs-CZ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754C3-A8EF-42E9-9875-DCF25A806882}" type="datetimeFigureOut">
              <a:rPr lang="cs-CZ" smtClean="0"/>
              <a:pPr/>
              <a:t>4.6.2013</a:t>
            </a:fld>
            <a:endParaRPr lang="cs-CZ" dirty="0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3C555-0DF8-4167-8B7C-425E92F9D949}" type="slidenum">
              <a:rPr lang="cs-CZ" smtClean="0"/>
              <a:pPr/>
              <a:t>‹#›</a:t>
            </a:fld>
            <a:endParaRPr lang="cs-CZ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754C3-A8EF-42E9-9875-DCF25A806882}" type="datetimeFigureOut">
              <a:rPr lang="cs-CZ" smtClean="0"/>
              <a:pPr/>
              <a:t>4.6.2013</a:t>
            </a:fld>
            <a:endParaRPr lang="cs-CZ" dirty="0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3C555-0DF8-4167-8B7C-425E92F9D949}" type="slidenum">
              <a:rPr lang="cs-CZ" smtClean="0"/>
              <a:pPr/>
              <a:t>‹#›</a:t>
            </a:fld>
            <a:endParaRPr lang="cs-CZ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754C3-A8EF-42E9-9875-DCF25A806882}" type="datetimeFigureOut">
              <a:rPr lang="cs-CZ" smtClean="0"/>
              <a:pPr/>
              <a:t>4.6.2013</a:t>
            </a:fld>
            <a:endParaRPr lang="cs-CZ" dirty="0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3C555-0DF8-4167-8B7C-425E92F9D949}" type="slidenum">
              <a:rPr lang="cs-CZ" smtClean="0"/>
              <a:pPr/>
              <a:t>‹#›</a:t>
            </a:fld>
            <a:endParaRPr lang="cs-CZ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754C3-A8EF-42E9-9875-DCF25A806882}" type="datetimeFigureOut">
              <a:rPr lang="cs-CZ" smtClean="0"/>
              <a:pPr/>
              <a:t>4.6.2013</a:t>
            </a:fld>
            <a:endParaRPr lang="cs-CZ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3C555-0DF8-4167-8B7C-425E92F9D949}" type="slidenum">
              <a:rPr lang="cs-CZ" smtClean="0"/>
              <a:pPr/>
              <a:t>‹#›</a:t>
            </a:fld>
            <a:endParaRPr lang="cs-CZ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754C3-A8EF-42E9-9875-DCF25A806882}" type="datetimeFigureOut">
              <a:rPr lang="cs-CZ" smtClean="0"/>
              <a:pPr/>
              <a:t>4.6.2013</a:t>
            </a:fld>
            <a:endParaRPr lang="cs-CZ" dirty="0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3C555-0DF8-4167-8B7C-425E92F9D949}" type="slidenum">
              <a:rPr lang="cs-CZ" smtClean="0"/>
              <a:pPr/>
              <a:t>‹#›</a:t>
            </a:fld>
            <a:endParaRPr lang="cs-CZ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754C3-A8EF-42E9-9875-DCF25A806882}" type="datetimeFigureOut">
              <a:rPr lang="cs-CZ" smtClean="0"/>
              <a:pPr/>
              <a:t>4.6.2013</a:t>
            </a:fld>
            <a:endParaRPr lang="cs-CZ" dirty="0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3C555-0DF8-4167-8B7C-425E92F9D949}" type="slidenum">
              <a:rPr lang="cs-CZ" smtClean="0"/>
              <a:pPr/>
              <a:t>‹#›</a:t>
            </a:fld>
            <a:endParaRPr lang="cs-CZ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 dirty="0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754C3-A8EF-42E9-9875-DCF25A806882}" type="datetimeFigureOut">
              <a:rPr lang="cs-CZ" smtClean="0"/>
              <a:pPr/>
              <a:t>4.6.2013</a:t>
            </a:fld>
            <a:endParaRPr lang="cs-CZ" dirty="0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3C555-0DF8-4167-8B7C-425E92F9D949}" type="slidenum">
              <a:rPr lang="cs-CZ" smtClean="0"/>
              <a:pPr/>
              <a:t>‹#›</a:t>
            </a:fld>
            <a:endParaRPr lang="cs-CZ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754C3-A8EF-42E9-9875-DCF25A806882}" type="datetimeFigureOut">
              <a:rPr lang="cs-CZ" smtClean="0"/>
              <a:pPr/>
              <a:t>4.6.2013</a:t>
            </a:fld>
            <a:endParaRPr lang="cs-CZ" dirty="0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E3C555-0DF8-4167-8B7C-425E92F9D949}" type="slidenum">
              <a:rPr lang="cs-CZ" smtClean="0"/>
              <a:pPr/>
              <a:t>‹#›</a:t>
            </a:fld>
            <a:endParaRPr lang="cs-CZ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/>
          <p:cNvSpPr>
            <a:spLocks noGrp="1"/>
          </p:cNvSpPr>
          <p:nvPr>
            <p:ph type="ctrTitle"/>
          </p:nvPr>
        </p:nvSpPr>
        <p:spPr>
          <a:xfrm>
            <a:off x="3131840" y="1268760"/>
            <a:ext cx="5688632" cy="3456384"/>
          </a:xfrm>
        </p:spPr>
        <p:txBody>
          <a:bodyPr>
            <a:normAutofit fontScale="90000"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r">
              <a:lnSpc>
                <a:spcPct val="110000"/>
              </a:lnSpc>
            </a:pPr>
            <a:r>
              <a:rPr lang="cs-CZ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50800" dist="635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</a:rPr>
              <a:t>Víceúčelový laboratorní testovací přístroj na bázi </a:t>
            </a:r>
            <a:br>
              <a:rPr lang="cs-CZ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50800" dist="635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</a:rPr>
            </a:br>
            <a:r>
              <a:rPr lang="cs-CZ" b="1" cap="all" dirty="0" err="1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50800" dist="635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</a:rPr>
              <a:t>mikrořadiče</a:t>
            </a:r>
            <a:endParaRPr lang="cs-CZ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outerShdw blurRad="50800" dist="63500" dir="2700000" algn="tl" rotWithShape="0">
                  <a:prstClr val="black">
                    <a:alpha val="40000"/>
                  </a:prstClr>
                </a:out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5" name="Podnadpis 4"/>
          <p:cNvSpPr>
            <a:spLocks noGrp="1"/>
          </p:cNvSpPr>
          <p:nvPr>
            <p:ph type="subTitle" idx="1"/>
          </p:nvPr>
        </p:nvSpPr>
        <p:spPr>
          <a:xfrm>
            <a:off x="3131840" y="6093296"/>
            <a:ext cx="5464696" cy="720080"/>
          </a:xfrm>
        </p:spPr>
        <p:txBody>
          <a:bodyPr>
            <a:norm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l"/>
            <a:r>
              <a:rPr lang="cs-CZ" sz="2400" cap="small" dirty="0" smtClean="0">
                <a:ln w="0"/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A3M99PTO – Práce v týmu a její organizace </a:t>
            </a:r>
          </a:p>
        </p:txBody>
      </p:sp>
      <p:sp>
        <p:nvSpPr>
          <p:cNvPr id="7" name="Podnadpis 4"/>
          <p:cNvSpPr txBox="1">
            <a:spLocks/>
          </p:cNvSpPr>
          <p:nvPr/>
        </p:nvSpPr>
        <p:spPr>
          <a:xfrm>
            <a:off x="107504" y="836712"/>
            <a:ext cx="2880320" cy="41764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cs-CZ" i="0" u="none" strike="noStrike" kern="1200" normalizeH="0" baseline="0" noProof="0" dirty="0" smtClean="0">
                <a:solidFill>
                  <a:schemeClr val="bg1"/>
                </a:solidFill>
                <a:effectLst>
                  <a:outerShdw blurRad="76200" dist="63500" dir="2700000" algn="tl">
                    <a:srgbClr val="000000">
                      <a:alpha val="53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Autoři: </a:t>
            </a:r>
          </a:p>
          <a:p>
            <a:pPr marL="0" marR="0" lvl="0" indent="0" defTabSz="9144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cs-CZ" i="0" u="none" strike="noStrike" kern="1200" normalizeH="0" baseline="0" noProof="0" dirty="0" smtClean="0">
                <a:solidFill>
                  <a:schemeClr val="bg1"/>
                </a:solidFill>
                <a:effectLst>
                  <a:outerShdw blurRad="76200" dist="63500" dir="2700000" algn="tl">
                    <a:srgbClr val="000000">
                      <a:alpha val="53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    Adam</a:t>
            </a:r>
            <a:r>
              <a:rPr kumimoji="0" lang="cs-CZ" i="0" u="none" strike="noStrike" kern="1200" normalizeH="0" noProof="0" dirty="0" smtClean="0">
                <a:solidFill>
                  <a:schemeClr val="bg1"/>
                </a:solidFill>
                <a:effectLst>
                  <a:outerShdw blurRad="76200" dist="63500" dir="2700000" algn="tl">
                    <a:srgbClr val="000000">
                      <a:alpha val="53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Bařtipán</a:t>
            </a:r>
          </a:p>
          <a:p>
            <a:pPr marL="0" marR="0" lvl="0" indent="0" defTabSz="9144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cs-CZ" i="0" u="none" strike="noStrike" kern="1200" normalizeH="0" noProof="0" dirty="0" smtClean="0">
                <a:solidFill>
                  <a:schemeClr val="bg1"/>
                </a:solidFill>
                <a:effectLst>
                  <a:outerShdw blurRad="76200" dist="63500" dir="2700000" algn="tl">
                    <a:srgbClr val="000000">
                      <a:alpha val="53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    Jakub </a:t>
            </a:r>
            <a:r>
              <a:rPr kumimoji="0" lang="cs-CZ" i="0" u="none" strike="noStrike" kern="1200" normalizeH="0" noProof="0" dirty="0" err="1" smtClean="0">
                <a:solidFill>
                  <a:schemeClr val="bg1"/>
                </a:solidFill>
                <a:effectLst>
                  <a:outerShdw blurRad="76200" dist="63500" dir="2700000" algn="tl">
                    <a:srgbClr val="000000">
                      <a:alpha val="53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Hlacin</a:t>
            </a:r>
            <a:endParaRPr kumimoji="0" lang="cs-CZ" i="0" u="none" strike="noStrike" kern="1200" normalizeH="0" baseline="0" noProof="0" dirty="0" smtClean="0">
              <a:solidFill>
                <a:schemeClr val="bg1"/>
              </a:solidFill>
              <a:effectLst>
                <a:outerShdw blurRad="76200" dist="63500" dir="2700000" algn="tl">
                  <a:srgbClr val="000000">
                    <a:alpha val="53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defTabSz="9144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cs-CZ" i="0" u="none" strike="noStrike" kern="1200" normalizeH="0" baseline="0" noProof="0" dirty="0" smtClean="0">
                <a:solidFill>
                  <a:schemeClr val="bg1"/>
                </a:solidFill>
                <a:effectLst>
                  <a:outerShdw blurRad="76200" dist="63500" dir="2700000" algn="tl">
                    <a:srgbClr val="000000">
                      <a:alpha val="53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    Jiří</a:t>
            </a:r>
            <a:r>
              <a:rPr kumimoji="0" lang="cs-CZ" i="0" u="none" strike="noStrike" kern="1200" normalizeH="0" noProof="0" dirty="0" smtClean="0">
                <a:solidFill>
                  <a:schemeClr val="bg1"/>
                </a:solidFill>
                <a:effectLst>
                  <a:outerShdw blurRad="76200" dist="63500" dir="2700000" algn="tl">
                    <a:srgbClr val="000000">
                      <a:alpha val="53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Hladík</a:t>
            </a:r>
          </a:p>
          <a:p>
            <a:pPr marL="0" marR="0" lvl="0" indent="0" defTabSz="9144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cs-CZ" baseline="0" dirty="0" smtClean="0">
                <a:solidFill>
                  <a:schemeClr val="bg1"/>
                </a:solidFill>
                <a:effectLst>
                  <a:outerShdw blurRad="76200" dist="63500" dir="2700000" algn="tl">
                    <a:srgbClr val="000000">
                      <a:alpha val="53000"/>
                    </a:srgbClr>
                  </a:outerShdw>
                </a:effectLst>
              </a:rPr>
              <a:t>     Petr </a:t>
            </a:r>
            <a:r>
              <a:rPr lang="cs-CZ" baseline="0" dirty="0" err="1" smtClean="0">
                <a:solidFill>
                  <a:schemeClr val="bg1"/>
                </a:solidFill>
                <a:effectLst>
                  <a:outerShdw blurRad="76200" dist="63500" dir="2700000" algn="tl">
                    <a:srgbClr val="000000">
                      <a:alpha val="53000"/>
                    </a:srgbClr>
                  </a:outerShdw>
                </a:effectLst>
              </a:rPr>
              <a:t>Makeš</a:t>
            </a:r>
            <a:endParaRPr lang="cs-CZ" baseline="0" dirty="0" smtClean="0">
              <a:solidFill>
                <a:schemeClr val="bg1"/>
              </a:solidFill>
              <a:effectLst>
                <a:outerShdw blurRad="76200" dist="63500" dir="2700000" algn="tl">
                  <a:srgbClr val="000000">
                    <a:alpha val="53000"/>
                  </a:srgbClr>
                </a:outerShdw>
              </a:effectLst>
            </a:endParaRPr>
          </a:p>
          <a:p>
            <a:pPr marL="0" marR="0" lvl="0" indent="0" defTabSz="9144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cs-CZ" i="0" u="none" strike="noStrike" kern="1200" normalizeH="0" noProof="0" dirty="0" smtClean="0">
                <a:solidFill>
                  <a:schemeClr val="bg1"/>
                </a:solidFill>
                <a:effectLst>
                  <a:outerShdw blurRad="76200" dist="63500" dir="2700000" algn="tl">
                    <a:srgbClr val="000000">
                      <a:alpha val="53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    Jan Staněk</a:t>
            </a:r>
          </a:p>
          <a:p>
            <a:pPr marL="0" marR="0" lvl="0" indent="0" defTabSz="9144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cs-CZ" baseline="0" dirty="0" smtClean="0">
                <a:solidFill>
                  <a:schemeClr val="bg1"/>
                </a:solidFill>
                <a:effectLst>
                  <a:outerShdw blurRad="76200" dist="63500" dir="2700000" algn="tl">
                    <a:srgbClr val="000000">
                      <a:alpha val="53000"/>
                    </a:srgbClr>
                  </a:outerShdw>
                </a:effectLst>
              </a:rPr>
              <a:t>     Filip </a:t>
            </a:r>
            <a:r>
              <a:rPr lang="cs-CZ" baseline="0" dirty="0" err="1" smtClean="0">
                <a:solidFill>
                  <a:schemeClr val="bg1"/>
                </a:solidFill>
                <a:effectLst>
                  <a:outerShdw blurRad="76200" dist="63500" dir="2700000" algn="tl">
                    <a:srgbClr val="000000">
                      <a:alpha val="53000"/>
                    </a:srgbClr>
                  </a:outerShdw>
                </a:effectLst>
              </a:rPr>
              <a:t>Škraňka</a:t>
            </a:r>
            <a:endParaRPr lang="cs-CZ" baseline="0" dirty="0" smtClean="0">
              <a:solidFill>
                <a:schemeClr val="bg1"/>
              </a:solidFill>
              <a:effectLst>
                <a:outerShdw blurRad="76200" dist="63500" dir="2700000" algn="tl">
                  <a:srgbClr val="000000">
                    <a:alpha val="53000"/>
                  </a:srgbClr>
                </a:outerShdw>
              </a:effectLst>
            </a:endParaRPr>
          </a:p>
          <a:p>
            <a:pPr marL="0" marR="0" lvl="0" indent="0" defTabSz="9144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cs-CZ" i="0" u="none" strike="noStrike" kern="1200" normalizeH="0" noProof="0" dirty="0" smtClean="0">
                <a:solidFill>
                  <a:schemeClr val="bg1"/>
                </a:solidFill>
                <a:effectLst>
                  <a:outerShdw blurRad="76200" dist="63500" dir="2700000" algn="tl">
                    <a:srgbClr val="000000">
                      <a:alpha val="53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Zadavatel:</a:t>
            </a:r>
          </a:p>
          <a:p>
            <a:pPr marL="0" marR="0" lvl="0" indent="0" defTabSz="9144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cs-CZ" dirty="0" smtClean="0">
                <a:solidFill>
                  <a:schemeClr val="bg1"/>
                </a:solidFill>
                <a:effectLst>
                  <a:outerShdw blurRad="76200" dist="63500" dir="2700000" algn="tl">
                    <a:srgbClr val="000000">
                      <a:alpha val="53000"/>
                    </a:srgbClr>
                  </a:outerShdw>
                </a:effectLst>
              </a:rPr>
              <a:t>     doc. Ing. Jan Fischer, </a:t>
            </a:r>
            <a:r>
              <a:rPr lang="cs-CZ" dirty="0" err="1" smtClean="0">
                <a:solidFill>
                  <a:schemeClr val="bg1"/>
                </a:solidFill>
                <a:effectLst>
                  <a:outerShdw blurRad="76200" dist="63500" dir="2700000" algn="tl">
                    <a:srgbClr val="000000">
                      <a:alpha val="53000"/>
                    </a:srgbClr>
                  </a:outerShdw>
                </a:effectLst>
              </a:rPr>
              <a:t>Csc</a:t>
            </a:r>
            <a:r>
              <a:rPr lang="cs-CZ" dirty="0" smtClean="0">
                <a:solidFill>
                  <a:schemeClr val="bg1"/>
                </a:solidFill>
                <a:effectLst>
                  <a:outerShdw blurRad="76200" dist="63500" dir="2700000" algn="tl">
                    <a:srgbClr val="000000">
                      <a:alpha val="53000"/>
                    </a:srgbClr>
                  </a:outerShdw>
                </a:effectLst>
              </a:rPr>
              <a:t>.</a:t>
            </a:r>
            <a:endParaRPr kumimoji="0" lang="cs-CZ" i="0" u="none" strike="noStrike" kern="1200" normalizeH="0" baseline="0" noProof="0" dirty="0" smtClean="0">
              <a:solidFill>
                <a:schemeClr val="bg1"/>
              </a:solidFill>
              <a:effectLst>
                <a:outerShdw blurRad="76200" dist="63500" dir="2700000" algn="tl">
                  <a:srgbClr val="000000">
                    <a:alpha val="53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defTabSz="9144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cs-CZ" noProof="0" dirty="0" smtClean="0">
                <a:solidFill>
                  <a:schemeClr val="bg1"/>
                </a:solidFill>
                <a:effectLst>
                  <a:outerShdw blurRad="76200" dist="63500" dir="2700000" algn="tl">
                    <a:srgbClr val="000000">
                      <a:alpha val="53000"/>
                    </a:srgbClr>
                  </a:outerShdw>
                </a:effectLst>
              </a:rPr>
              <a:t>Praha květen 2013</a:t>
            </a:r>
            <a:endParaRPr kumimoji="0" lang="cs-CZ" i="0" u="none" strike="noStrike" kern="1200" normalizeH="0" baseline="0" noProof="0" dirty="0" smtClean="0">
              <a:solidFill>
                <a:schemeClr val="bg1"/>
              </a:solidFill>
              <a:effectLst>
                <a:outerShdw blurRad="76200" dist="63500" dir="2700000" algn="tl">
                  <a:srgbClr val="000000">
                    <a:alpha val="53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cs-CZ" sz="2000" i="0" u="none" strike="noStrike" kern="1200" normalizeH="0" baseline="0" noProof="0" dirty="0" smtClean="0"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Obrázek 7" descr="project goal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88168" y="4040454"/>
            <a:ext cx="5492144" cy="2196858"/>
          </a:xfrm>
          <a:prstGeom prst="rect">
            <a:avLst/>
          </a:prstGeom>
        </p:spPr>
      </p:pic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l"/>
            <a:r>
              <a:rPr lang="cs-CZ" sz="36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Cíl projektu </a:t>
            </a:r>
            <a:endParaRPr lang="cs-CZ" sz="36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251520" y="1278000"/>
            <a:ext cx="8568952" cy="2869779"/>
          </a:xfrm>
        </p:spPr>
        <p:txBody>
          <a:bodyPr>
            <a:normAutofit fontScale="92500"/>
          </a:bodyPr>
          <a:lstStyle/>
          <a:p>
            <a:pPr>
              <a:buSzPct val="100000"/>
              <a:buFont typeface="Arial" charset="0"/>
              <a:buChar char="•"/>
            </a:pPr>
            <a:r>
              <a:rPr lang="cs-CZ" sz="2800" dirty="0" smtClean="0"/>
              <a:t>Vytvořit přístroj nahrazující laboratorní přístroje v domácích podmínkách</a:t>
            </a:r>
          </a:p>
          <a:p>
            <a:pPr>
              <a:buSzPct val="100000"/>
              <a:buFont typeface="Arial" charset="0"/>
              <a:buChar char="•"/>
            </a:pPr>
            <a:r>
              <a:rPr lang="cs-CZ" sz="2800" dirty="0" smtClean="0"/>
              <a:t>Implementované funkce:</a:t>
            </a:r>
          </a:p>
          <a:p>
            <a:pPr>
              <a:buSzPct val="100000"/>
              <a:buNone/>
            </a:pPr>
            <a:r>
              <a:rPr lang="cs-CZ" sz="2800" dirty="0" smtClean="0"/>
              <a:t>	Osciloskop, signálový generátor, logický analyzátor a čítač</a:t>
            </a:r>
          </a:p>
          <a:p>
            <a:pPr>
              <a:buSzPct val="100000"/>
              <a:buFont typeface="Arial" charset="0"/>
              <a:buChar char="•"/>
            </a:pPr>
            <a:r>
              <a:rPr lang="cs-CZ" sz="2800" dirty="0" smtClean="0"/>
              <a:t>Podporované platformy:</a:t>
            </a:r>
          </a:p>
          <a:p>
            <a:pPr>
              <a:buSzPct val="100000"/>
              <a:buNone/>
            </a:pPr>
            <a:r>
              <a:rPr lang="cs-CZ" sz="2800" dirty="0" smtClean="0"/>
              <a:t>	ARM cortex M3 (F0,F1,F3,F4), 8052 (ADuC843)</a:t>
            </a:r>
          </a:p>
        </p:txBody>
      </p:sp>
      <p:sp>
        <p:nvSpPr>
          <p:cNvPr id="5" name="TextovéPole 4"/>
          <p:cNvSpPr txBox="1"/>
          <p:nvPr/>
        </p:nvSpPr>
        <p:spPr>
          <a:xfrm>
            <a:off x="8100392" y="6433591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 smtClean="0">
                <a:solidFill>
                  <a:schemeClr val="bg1"/>
                </a:solidFill>
              </a:rPr>
              <a:t>1/7</a:t>
            </a:r>
            <a:endParaRPr lang="cs-CZ" sz="1400" dirty="0">
              <a:solidFill>
                <a:schemeClr val="bg1"/>
              </a:solidFill>
            </a:endParaRPr>
          </a:p>
        </p:txBody>
      </p:sp>
      <p:sp>
        <p:nvSpPr>
          <p:cNvPr id="6" name="TextovéPole 5"/>
          <p:cNvSpPr txBox="1"/>
          <p:nvPr/>
        </p:nvSpPr>
        <p:spPr>
          <a:xfrm>
            <a:off x="251520" y="6381328"/>
            <a:ext cx="59766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600" dirty="0" smtClean="0">
                <a:solidFill>
                  <a:schemeClr val="bg1"/>
                </a:solidFill>
              </a:rPr>
              <a:t>A3M99PTO – Víceúčelový laboratorní přístroj </a:t>
            </a:r>
            <a:endParaRPr lang="cs-CZ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51488" y="3096320"/>
            <a:ext cx="3068984" cy="3068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l"/>
            <a:r>
              <a:rPr lang="cs-CZ" sz="36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Členové týmu </a:t>
            </a:r>
            <a:endParaRPr lang="cs-CZ" sz="36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251520" y="1279301"/>
            <a:ext cx="8784976" cy="4525963"/>
          </a:xfrm>
        </p:spPr>
        <p:txBody>
          <a:bodyPr>
            <a:normAutofit fontScale="85000" lnSpcReduction="20000"/>
          </a:bodyPr>
          <a:lstStyle/>
          <a:p>
            <a:pPr>
              <a:buSzPct val="100000"/>
              <a:buFont typeface="Arial" charset="0"/>
              <a:buChar char="•"/>
            </a:pPr>
            <a:r>
              <a:rPr lang="cs-CZ" sz="2800" dirty="0" smtClean="0"/>
              <a:t>Jiří Hladík – Vedoucí týmu </a:t>
            </a:r>
          </a:p>
          <a:p>
            <a:pPr>
              <a:buSzPct val="100000"/>
              <a:buNone/>
            </a:pPr>
            <a:r>
              <a:rPr lang="cs-CZ" sz="2800" dirty="0" smtClean="0"/>
              <a:t>	  (organizace týmu, návrh architektury firmware, programátor C#)</a:t>
            </a:r>
          </a:p>
          <a:p>
            <a:pPr>
              <a:buSzPct val="100000"/>
              <a:buFont typeface="Arial" charset="0"/>
              <a:buChar char="•"/>
            </a:pPr>
            <a:r>
              <a:rPr lang="cs-CZ" sz="2800" dirty="0" smtClean="0"/>
              <a:t>Adam Bařtipán – STM32F3 </a:t>
            </a:r>
          </a:p>
          <a:p>
            <a:pPr>
              <a:buSzPct val="100000"/>
              <a:buNone/>
            </a:pPr>
            <a:r>
              <a:rPr lang="cs-CZ" sz="2800" dirty="0" smtClean="0"/>
              <a:t>	  (Programátor MCU)</a:t>
            </a:r>
          </a:p>
          <a:p>
            <a:pPr>
              <a:buSzPct val="100000"/>
              <a:buFont typeface="Arial" charset="0"/>
              <a:buChar char="•"/>
            </a:pPr>
            <a:r>
              <a:rPr lang="cs-CZ" sz="2800" dirty="0" smtClean="0"/>
              <a:t>Jakub </a:t>
            </a:r>
            <a:r>
              <a:rPr lang="cs-CZ" sz="2800" dirty="0" err="1" smtClean="0"/>
              <a:t>Halcin</a:t>
            </a:r>
            <a:r>
              <a:rPr lang="cs-CZ" sz="2800" dirty="0" smtClean="0"/>
              <a:t> – STM32F4</a:t>
            </a:r>
          </a:p>
          <a:p>
            <a:pPr>
              <a:buSzPct val="100000"/>
              <a:buNone/>
            </a:pPr>
            <a:r>
              <a:rPr lang="cs-CZ" sz="2800" dirty="0" smtClean="0"/>
              <a:t>	  (programátor MCU a C#, architektura PC aplikace)</a:t>
            </a:r>
          </a:p>
          <a:p>
            <a:pPr>
              <a:buSzPct val="100000"/>
              <a:buFont typeface="Arial" charset="0"/>
              <a:buChar char="•"/>
            </a:pPr>
            <a:r>
              <a:rPr lang="cs-CZ" sz="2800" dirty="0" smtClean="0"/>
              <a:t>Petr </a:t>
            </a:r>
            <a:r>
              <a:rPr lang="cs-CZ" sz="2800" dirty="0" err="1" smtClean="0"/>
              <a:t>Makeš</a:t>
            </a:r>
            <a:r>
              <a:rPr lang="cs-CZ" sz="2800" dirty="0" smtClean="0"/>
              <a:t> – ADuC843 </a:t>
            </a:r>
          </a:p>
          <a:p>
            <a:pPr>
              <a:buSzPct val="100000"/>
              <a:buNone/>
            </a:pPr>
            <a:r>
              <a:rPr lang="cs-CZ" sz="2800" dirty="0" smtClean="0"/>
              <a:t>	  (programátor MCU)</a:t>
            </a:r>
          </a:p>
          <a:p>
            <a:pPr>
              <a:buSzPct val="100000"/>
              <a:buFont typeface="Arial" charset="0"/>
              <a:buChar char="•"/>
            </a:pPr>
            <a:r>
              <a:rPr lang="cs-CZ" sz="2800" dirty="0" smtClean="0"/>
              <a:t>Jan Staněk – STM32F1 </a:t>
            </a:r>
          </a:p>
          <a:p>
            <a:pPr>
              <a:buSzPct val="100000"/>
              <a:buNone/>
            </a:pPr>
            <a:r>
              <a:rPr lang="cs-CZ" sz="2800" dirty="0" smtClean="0"/>
              <a:t>	  (programátor MCU vyšší vrstvy)</a:t>
            </a:r>
          </a:p>
          <a:p>
            <a:pPr>
              <a:buSzPct val="100000"/>
              <a:buFont typeface="Arial" charset="0"/>
              <a:buChar char="•"/>
            </a:pPr>
            <a:r>
              <a:rPr lang="cs-CZ" sz="2800" dirty="0" smtClean="0"/>
              <a:t>Filip </a:t>
            </a:r>
            <a:r>
              <a:rPr lang="cs-CZ" sz="2800" dirty="0" err="1" smtClean="0"/>
              <a:t>Škraňka</a:t>
            </a:r>
            <a:r>
              <a:rPr lang="cs-CZ" sz="2800" dirty="0" smtClean="0"/>
              <a:t> – STM32F0 </a:t>
            </a:r>
          </a:p>
          <a:p>
            <a:pPr>
              <a:buSzPct val="100000"/>
              <a:buNone/>
            </a:pPr>
            <a:r>
              <a:rPr lang="cs-CZ" sz="2800" dirty="0" smtClean="0"/>
              <a:t>	  (programátor MCU, návrh komunikace)</a:t>
            </a:r>
          </a:p>
        </p:txBody>
      </p:sp>
      <p:sp>
        <p:nvSpPr>
          <p:cNvPr id="5" name="TextovéPole 4"/>
          <p:cNvSpPr txBox="1"/>
          <p:nvPr/>
        </p:nvSpPr>
        <p:spPr>
          <a:xfrm>
            <a:off x="8100392" y="6433591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 smtClean="0">
                <a:solidFill>
                  <a:schemeClr val="bg1"/>
                </a:solidFill>
              </a:rPr>
              <a:t>2/7</a:t>
            </a:r>
            <a:endParaRPr lang="cs-CZ" sz="1400" dirty="0">
              <a:solidFill>
                <a:schemeClr val="bg1"/>
              </a:solidFill>
            </a:endParaRPr>
          </a:p>
        </p:txBody>
      </p:sp>
      <p:sp>
        <p:nvSpPr>
          <p:cNvPr id="6" name="TextovéPole 5"/>
          <p:cNvSpPr txBox="1"/>
          <p:nvPr/>
        </p:nvSpPr>
        <p:spPr>
          <a:xfrm>
            <a:off x="251520" y="6381328"/>
            <a:ext cx="59766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600" dirty="0" smtClean="0">
                <a:solidFill>
                  <a:schemeClr val="bg1"/>
                </a:solidFill>
              </a:rPr>
              <a:t>A3M99PTO – Víceúčelový laboratorní přístroj </a:t>
            </a:r>
            <a:endParaRPr lang="cs-CZ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l"/>
            <a:r>
              <a:rPr lang="cs-CZ" sz="36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Zajištění projektu </a:t>
            </a:r>
            <a:endParaRPr lang="cs-CZ" sz="36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251520" y="1279301"/>
            <a:ext cx="7200800" cy="4886003"/>
          </a:xfrm>
        </p:spPr>
        <p:txBody>
          <a:bodyPr>
            <a:normAutofit/>
          </a:bodyPr>
          <a:lstStyle/>
          <a:p>
            <a:pPr>
              <a:buSzPct val="100000"/>
              <a:buFont typeface="Arial" charset="0"/>
              <a:buChar char="•"/>
            </a:pPr>
            <a:r>
              <a:rPr lang="cs-CZ" sz="2800" dirty="0" smtClean="0"/>
              <a:t>Založení SVN pro sdílení zdrojových kódů</a:t>
            </a:r>
          </a:p>
          <a:p>
            <a:pPr>
              <a:buSzPct val="100000"/>
              <a:buFont typeface="Arial" charset="0"/>
              <a:buChar char="•"/>
            </a:pPr>
            <a:r>
              <a:rPr lang="cs-CZ" sz="2800" dirty="0" smtClean="0"/>
              <a:t>Vytvoření webové stránky na Neuron </a:t>
            </a:r>
            <a:r>
              <a:rPr lang="cs-CZ" sz="2800" dirty="0" err="1" smtClean="0"/>
              <a:t>wiki</a:t>
            </a:r>
            <a:r>
              <a:rPr lang="cs-CZ" sz="2800" dirty="0" smtClean="0"/>
              <a:t> pro sdílení zápisů z porad a dalších informací</a:t>
            </a:r>
          </a:p>
          <a:p>
            <a:pPr>
              <a:buSzPct val="100000"/>
              <a:buNone/>
            </a:pPr>
            <a:endParaRPr lang="cs-CZ" sz="2800" dirty="0" smtClean="0"/>
          </a:p>
          <a:p>
            <a:pPr>
              <a:buSzPct val="100000"/>
              <a:buFont typeface="Arial" charset="0"/>
              <a:buChar char="•"/>
            </a:pPr>
            <a:r>
              <a:rPr lang="cs-CZ" sz="2800" dirty="0" smtClean="0"/>
              <a:t>Pravidelné pondělní schůzky celého týmu</a:t>
            </a:r>
          </a:p>
          <a:p>
            <a:pPr>
              <a:buSzPct val="100000"/>
              <a:buFont typeface="Arial" charset="0"/>
              <a:buChar char="•"/>
            </a:pPr>
            <a:r>
              <a:rPr lang="cs-CZ" sz="2800" dirty="0" smtClean="0"/>
              <a:t>Úzká spolupráce se zadavatelem</a:t>
            </a:r>
          </a:p>
          <a:p>
            <a:pPr>
              <a:buSzPct val="100000"/>
              <a:buFont typeface="Arial" charset="0"/>
              <a:buChar char="•"/>
            </a:pPr>
            <a:r>
              <a:rPr lang="cs-CZ" sz="2800" dirty="0" smtClean="0"/>
              <a:t>Programovací schůzky </a:t>
            </a:r>
          </a:p>
          <a:p>
            <a:pPr>
              <a:buSzPct val="100000"/>
              <a:buFont typeface="Arial" charset="0"/>
              <a:buChar char="•"/>
            </a:pPr>
            <a:endParaRPr lang="cs-CZ" sz="2800" dirty="0" smtClean="0"/>
          </a:p>
        </p:txBody>
      </p:sp>
      <p:sp>
        <p:nvSpPr>
          <p:cNvPr id="5" name="TextovéPole 4"/>
          <p:cNvSpPr txBox="1"/>
          <p:nvPr/>
        </p:nvSpPr>
        <p:spPr>
          <a:xfrm>
            <a:off x="8100392" y="6433591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 smtClean="0">
                <a:solidFill>
                  <a:schemeClr val="bg1"/>
                </a:solidFill>
              </a:rPr>
              <a:t>3/7</a:t>
            </a:r>
            <a:endParaRPr lang="cs-CZ" sz="1400" dirty="0">
              <a:solidFill>
                <a:schemeClr val="bg1"/>
              </a:solidFill>
            </a:endParaRPr>
          </a:p>
        </p:txBody>
      </p:sp>
      <p:sp>
        <p:nvSpPr>
          <p:cNvPr id="6" name="TextovéPole 5"/>
          <p:cNvSpPr txBox="1"/>
          <p:nvPr/>
        </p:nvSpPr>
        <p:spPr>
          <a:xfrm>
            <a:off x="251520" y="6381328"/>
            <a:ext cx="59766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600" dirty="0" smtClean="0">
                <a:solidFill>
                  <a:schemeClr val="bg1"/>
                </a:solidFill>
              </a:rPr>
              <a:t>A3M99PTO – Víceúčelový laboratorní přístroj </a:t>
            </a:r>
            <a:endParaRPr lang="cs-CZ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 l="40271" t="15566" r="11129" b="13155"/>
          <a:stretch>
            <a:fillRect/>
          </a:stretch>
        </p:blipFill>
        <p:spPr bwMode="auto">
          <a:xfrm>
            <a:off x="3923928" y="1388773"/>
            <a:ext cx="5210761" cy="4776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l"/>
            <a:r>
              <a:rPr lang="cs-CZ" sz="36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Postup řešení </a:t>
            </a:r>
            <a:endParaRPr lang="cs-CZ" sz="36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251520" y="1279301"/>
            <a:ext cx="4176464" cy="4886003"/>
          </a:xfrm>
        </p:spPr>
        <p:txBody>
          <a:bodyPr>
            <a:normAutofit/>
          </a:bodyPr>
          <a:lstStyle/>
          <a:p>
            <a:pPr>
              <a:buSzPct val="100000"/>
              <a:buFont typeface="Arial" charset="0"/>
              <a:buChar char="•"/>
            </a:pPr>
            <a:r>
              <a:rPr lang="cs-CZ" sz="2800" dirty="0" smtClean="0"/>
              <a:t>Rozdělení na dvě větvě:</a:t>
            </a:r>
          </a:p>
          <a:p>
            <a:pPr>
              <a:buSzPct val="100000"/>
              <a:buNone/>
            </a:pPr>
            <a:r>
              <a:rPr lang="cs-CZ" sz="2800" dirty="0" smtClean="0"/>
              <a:t>	firmware MCU a PC aplikace</a:t>
            </a:r>
          </a:p>
          <a:p>
            <a:pPr>
              <a:buSzPct val="100000"/>
              <a:buFont typeface="Arial" charset="0"/>
              <a:buChar char="•"/>
            </a:pPr>
            <a:r>
              <a:rPr lang="cs-CZ" sz="2800" dirty="0" smtClean="0"/>
              <a:t>Minimální požadavky (kritická cesta):</a:t>
            </a:r>
          </a:p>
          <a:p>
            <a:pPr>
              <a:buSzPct val="100000"/>
              <a:buNone/>
            </a:pPr>
            <a:r>
              <a:rPr lang="cs-CZ" sz="2800" dirty="0" smtClean="0"/>
              <a:t>	Vytvoření osciloskopu</a:t>
            </a:r>
          </a:p>
        </p:txBody>
      </p:sp>
      <p:sp>
        <p:nvSpPr>
          <p:cNvPr id="5" name="TextovéPole 4"/>
          <p:cNvSpPr txBox="1"/>
          <p:nvPr/>
        </p:nvSpPr>
        <p:spPr>
          <a:xfrm>
            <a:off x="8100392" y="6433591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 smtClean="0">
                <a:solidFill>
                  <a:schemeClr val="bg1"/>
                </a:solidFill>
              </a:rPr>
              <a:t>4/7</a:t>
            </a:r>
            <a:endParaRPr lang="cs-CZ" sz="1400" dirty="0">
              <a:solidFill>
                <a:schemeClr val="bg1"/>
              </a:solidFill>
            </a:endParaRPr>
          </a:p>
        </p:txBody>
      </p:sp>
      <p:sp>
        <p:nvSpPr>
          <p:cNvPr id="6" name="TextovéPole 5"/>
          <p:cNvSpPr txBox="1"/>
          <p:nvPr/>
        </p:nvSpPr>
        <p:spPr>
          <a:xfrm>
            <a:off x="251520" y="6381328"/>
            <a:ext cx="59766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600" dirty="0" smtClean="0">
                <a:solidFill>
                  <a:schemeClr val="bg1"/>
                </a:solidFill>
              </a:rPr>
              <a:t>A3M99PTO – Víceúčelový laboratorní přístroj </a:t>
            </a:r>
            <a:endParaRPr lang="cs-CZ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l"/>
            <a:r>
              <a:rPr lang="cs-CZ" sz="36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Rozvržení prací </a:t>
            </a:r>
            <a:endParaRPr lang="cs-CZ" sz="36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251520" y="1279301"/>
            <a:ext cx="4176464" cy="4886003"/>
          </a:xfrm>
        </p:spPr>
        <p:txBody>
          <a:bodyPr>
            <a:normAutofit/>
          </a:bodyPr>
          <a:lstStyle/>
          <a:p>
            <a:pPr>
              <a:buSzPct val="100000"/>
              <a:buFont typeface="Arial" charset="0"/>
              <a:buChar char="•"/>
            </a:pPr>
            <a:endParaRPr lang="cs-CZ" sz="2800" dirty="0" smtClean="0"/>
          </a:p>
        </p:txBody>
      </p:sp>
      <p:sp>
        <p:nvSpPr>
          <p:cNvPr id="5" name="TextovéPole 4"/>
          <p:cNvSpPr txBox="1"/>
          <p:nvPr/>
        </p:nvSpPr>
        <p:spPr>
          <a:xfrm>
            <a:off x="8100392" y="6433591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 smtClean="0">
                <a:solidFill>
                  <a:schemeClr val="bg1"/>
                </a:solidFill>
              </a:rPr>
              <a:t>5/7</a:t>
            </a:r>
            <a:endParaRPr lang="cs-CZ" sz="1400" dirty="0">
              <a:solidFill>
                <a:schemeClr val="bg1"/>
              </a:solidFill>
            </a:endParaRPr>
          </a:p>
        </p:txBody>
      </p:sp>
      <p:sp>
        <p:nvSpPr>
          <p:cNvPr id="6" name="TextovéPole 5"/>
          <p:cNvSpPr txBox="1"/>
          <p:nvPr/>
        </p:nvSpPr>
        <p:spPr>
          <a:xfrm>
            <a:off x="251520" y="6381328"/>
            <a:ext cx="59766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600" dirty="0" smtClean="0">
                <a:solidFill>
                  <a:schemeClr val="bg1"/>
                </a:solidFill>
              </a:rPr>
              <a:t>A3M99PTO – Víceúčelový laboratorní přístroj </a:t>
            </a:r>
            <a:endParaRPr lang="cs-CZ" sz="1600" dirty="0">
              <a:solidFill>
                <a:schemeClr val="bg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 l="20922" t="11246" r="12479" b="15315"/>
          <a:stretch>
            <a:fillRect/>
          </a:stretch>
        </p:blipFill>
        <p:spPr bwMode="auto">
          <a:xfrm>
            <a:off x="971600" y="1196752"/>
            <a:ext cx="7313755" cy="5040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l"/>
            <a:r>
              <a:rPr lang="cs-CZ" sz="36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Řízení projektových rizik</a:t>
            </a:r>
            <a:endParaRPr lang="cs-CZ" sz="36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251520" y="1279301"/>
            <a:ext cx="7992888" cy="4886003"/>
          </a:xfrm>
        </p:spPr>
        <p:txBody>
          <a:bodyPr>
            <a:normAutofit/>
          </a:bodyPr>
          <a:lstStyle/>
          <a:p>
            <a:pPr>
              <a:buSzPct val="100000"/>
              <a:buFont typeface="Arial" charset="0"/>
              <a:buChar char="•"/>
            </a:pPr>
            <a:r>
              <a:rPr lang="cs-CZ" sz="2800" dirty="0" smtClean="0"/>
              <a:t>Vysoká časová náročnost celého projektu</a:t>
            </a:r>
          </a:p>
          <a:p>
            <a:pPr lvl="1">
              <a:buSzPct val="100000"/>
              <a:buNone/>
            </a:pPr>
            <a:r>
              <a:rPr lang="cs-CZ" sz="2400" dirty="0" smtClean="0"/>
              <a:t>Omezení na kritickou cestu, zbytek až zbude čas</a:t>
            </a:r>
          </a:p>
          <a:p>
            <a:pPr>
              <a:buSzPct val="100000"/>
              <a:buFont typeface="Arial" charset="0"/>
              <a:buChar char="•"/>
            </a:pPr>
            <a:r>
              <a:rPr lang="cs-CZ" sz="2800" dirty="0" smtClean="0"/>
              <a:t>Návrhu architektury firmware</a:t>
            </a:r>
          </a:p>
          <a:p>
            <a:pPr lvl="1">
              <a:buSzPct val="100000"/>
              <a:buNone/>
            </a:pPr>
            <a:r>
              <a:rPr lang="cs-CZ" sz="2400" dirty="0" smtClean="0"/>
              <a:t>Konzultace s programátorem z externí firmy</a:t>
            </a:r>
          </a:p>
          <a:p>
            <a:pPr>
              <a:buSzPct val="100000"/>
              <a:buFont typeface="Arial" charset="0"/>
              <a:buChar char="•"/>
            </a:pPr>
            <a:r>
              <a:rPr lang="cs-CZ" sz="2800" dirty="0" smtClean="0"/>
              <a:t>Problémy s kompilací na </a:t>
            </a:r>
            <a:r>
              <a:rPr lang="cs-CZ" sz="2800" dirty="0" err="1" smtClean="0"/>
              <a:t>ADuC</a:t>
            </a:r>
            <a:r>
              <a:rPr lang="cs-CZ" sz="2800" dirty="0" smtClean="0"/>
              <a:t> </a:t>
            </a:r>
          </a:p>
          <a:p>
            <a:pPr lvl="1">
              <a:buSzPct val="100000"/>
              <a:buNone/>
            </a:pPr>
            <a:r>
              <a:rPr lang="cs-CZ" sz="2400" dirty="0" smtClean="0"/>
              <a:t>Nalezení </a:t>
            </a:r>
            <a:r>
              <a:rPr lang="cs-CZ" sz="2400" dirty="0" err="1" smtClean="0"/>
              <a:t>workaroundů</a:t>
            </a:r>
            <a:r>
              <a:rPr lang="cs-CZ" sz="2400" dirty="0" smtClean="0"/>
              <a:t> a jiných řešení </a:t>
            </a:r>
          </a:p>
          <a:p>
            <a:pPr>
              <a:buSzPct val="100000"/>
              <a:buFont typeface="Arial" charset="0"/>
              <a:buChar char="•"/>
            </a:pPr>
            <a:r>
              <a:rPr lang="cs-CZ" sz="2800" dirty="0" smtClean="0"/>
              <a:t>Ztráta motivace některých členů</a:t>
            </a:r>
          </a:p>
          <a:p>
            <a:pPr lvl="1">
              <a:buSzPct val="100000"/>
              <a:buNone/>
            </a:pPr>
            <a:r>
              <a:rPr lang="cs-CZ" sz="2400" dirty="0" smtClean="0"/>
              <a:t>Neustávající práce ostatních členů</a:t>
            </a:r>
          </a:p>
        </p:txBody>
      </p:sp>
      <p:sp>
        <p:nvSpPr>
          <p:cNvPr id="5" name="TextovéPole 4"/>
          <p:cNvSpPr txBox="1"/>
          <p:nvPr/>
        </p:nvSpPr>
        <p:spPr>
          <a:xfrm>
            <a:off x="8100392" y="6433591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 smtClean="0">
                <a:solidFill>
                  <a:schemeClr val="bg1"/>
                </a:solidFill>
              </a:rPr>
              <a:t>6/7</a:t>
            </a:r>
            <a:endParaRPr lang="cs-CZ" sz="1400" dirty="0">
              <a:solidFill>
                <a:schemeClr val="bg1"/>
              </a:solidFill>
            </a:endParaRPr>
          </a:p>
        </p:txBody>
      </p:sp>
      <p:sp>
        <p:nvSpPr>
          <p:cNvPr id="6" name="TextovéPole 5"/>
          <p:cNvSpPr txBox="1"/>
          <p:nvPr/>
        </p:nvSpPr>
        <p:spPr>
          <a:xfrm>
            <a:off x="251520" y="6381328"/>
            <a:ext cx="59766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600" dirty="0" smtClean="0">
                <a:solidFill>
                  <a:schemeClr val="bg1"/>
                </a:solidFill>
              </a:rPr>
              <a:t>A3M99PTO – Víceúčelový laboratorní přístroj </a:t>
            </a:r>
            <a:endParaRPr lang="cs-CZ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l"/>
            <a:r>
              <a:rPr lang="cs-CZ" sz="36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Výsledky projektu</a:t>
            </a:r>
            <a:endParaRPr lang="cs-CZ" sz="36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251520" y="1279301"/>
            <a:ext cx="8568952" cy="1069579"/>
          </a:xfrm>
        </p:spPr>
        <p:txBody>
          <a:bodyPr>
            <a:normAutofit/>
          </a:bodyPr>
          <a:lstStyle/>
          <a:p>
            <a:pPr>
              <a:buSzPct val="100000"/>
              <a:buFont typeface="Arial" charset="0"/>
              <a:buChar char="•"/>
            </a:pPr>
            <a:r>
              <a:rPr lang="cs-CZ" sz="2800" dirty="0" smtClean="0"/>
              <a:t>Úspěšná realizace osciloskopu a generátoru</a:t>
            </a:r>
          </a:p>
          <a:p>
            <a:pPr>
              <a:buSzPct val="100000"/>
              <a:buFont typeface="Arial" charset="0"/>
              <a:buChar char="•"/>
            </a:pPr>
            <a:r>
              <a:rPr lang="cs-CZ" sz="2800" dirty="0" smtClean="0"/>
              <a:t>Vytvoření PC aplikace</a:t>
            </a:r>
          </a:p>
          <a:p>
            <a:pPr>
              <a:buSzPct val="100000"/>
              <a:buFont typeface="Arial" charset="0"/>
              <a:buChar char="•"/>
            </a:pPr>
            <a:endParaRPr lang="cs-CZ" sz="2800" dirty="0" smtClean="0"/>
          </a:p>
          <a:p>
            <a:pPr>
              <a:buSzPct val="100000"/>
              <a:buFont typeface="Arial" charset="0"/>
              <a:buChar char="•"/>
            </a:pPr>
            <a:endParaRPr lang="cs-CZ" sz="2800" dirty="0" smtClean="0"/>
          </a:p>
          <a:p>
            <a:pPr>
              <a:buSzPct val="100000"/>
              <a:buFont typeface="Arial" charset="0"/>
              <a:buChar char="•"/>
            </a:pPr>
            <a:endParaRPr lang="cs-CZ" sz="2400" dirty="0" smtClean="0"/>
          </a:p>
        </p:txBody>
      </p:sp>
      <p:sp>
        <p:nvSpPr>
          <p:cNvPr id="5" name="TextovéPole 4"/>
          <p:cNvSpPr txBox="1"/>
          <p:nvPr/>
        </p:nvSpPr>
        <p:spPr>
          <a:xfrm>
            <a:off x="8100392" y="6433591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 smtClean="0">
                <a:solidFill>
                  <a:schemeClr val="bg1"/>
                </a:solidFill>
              </a:rPr>
              <a:t>7/7</a:t>
            </a:r>
            <a:endParaRPr lang="cs-CZ" sz="1400" dirty="0">
              <a:solidFill>
                <a:schemeClr val="bg1"/>
              </a:solidFill>
            </a:endParaRPr>
          </a:p>
        </p:txBody>
      </p:sp>
      <p:sp>
        <p:nvSpPr>
          <p:cNvPr id="6" name="TextovéPole 5"/>
          <p:cNvSpPr txBox="1"/>
          <p:nvPr/>
        </p:nvSpPr>
        <p:spPr>
          <a:xfrm>
            <a:off x="251520" y="6381328"/>
            <a:ext cx="59766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600" dirty="0" smtClean="0">
                <a:solidFill>
                  <a:schemeClr val="bg1"/>
                </a:solidFill>
              </a:rPr>
              <a:t>A3M99PTO – Víceúčelový laboratorní přístroj </a:t>
            </a:r>
            <a:endParaRPr lang="cs-CZ" sz="1600" dirty="0">
              <a:solidFill>
                <a:schemeClr val="bg1"/>
              </a:solidFill>
            </a:endParaRPr>
          </a:p>
        </p:txBody>
      </p:sp>
      <p:pic>
        <p:nvPicPr>
          <p:cNvPr id="3074" name="Picture 2" descr="C:\Users\Jirka\Desktop\Scope\Untitled-3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75656" y="2332912"/>
            <a:ext cx="6250087" cy="390440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/>
          <p:cNvSpPr txBox="1">
            <a:spLocks/>
          </p:cNvSpPr>
          <p:nvPr/>
        </p:nvSpPr>
        <p:spPr>
          <a:xfrm>
            <a:off x="3635896" y="1484784"/>
            <a:ext cx="5184576" cy="25922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marL="0" marR="0" lvl="0" indent="0" algn="r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5400" b="1" i="0" u="none" strike="noStrike" kern="1200" cap="all" spc="0" normalizeH="0" baseline="0" noProof="0" dirty="0" smtClean="0">
                <a:ln w="0"/>
                <a:solidFill>
                  <a:schemeClr val="bg1"/>
                </a:solidFill>
                <a:effectLst>
                  <a:outerShdw blurRad="50800" dist="635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Děkuji za pozornost</a:t>
            </a:r>
            <a:endParaRPr kumimoji="0" lang="cs-CZ" sz="5400" b="1" i="0" u="none" strike="noStrike" kern="1200" cap="all" spc="0" normalizeH="0" baseline="0" noProof="0" dirty="0">
              <a:ln w="0"/>
              <a:solidFill>
                <a:schemeClr val="bg1"/>
              </a:solidFill>
              <a:effectLst>
                <a:outerShdw blurRad="50800" dist="63500" dir="2700000" algn="tl" rotWithShape="0">
                  <a:prstClr val="black">
                    <a:alpha val="40000"/>
                  </a:prstClr>
                </a:outerShdw>
                <a:reflection blurRad="6350" stA="55000" endA="300" endPos="45500" dir="5400000" sy="-100000" algn="bl" rotWithShape="0"/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iv sady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422</TotalTime>
  <Words>210</Words>
  <Application>Microsoft Office PowerPoint</Application>
  <PresentationFormat>Předvádění na obrazovce (4:3)</PresentationFormat>
  <Paragraphs>72</Paragraphs>
  <Slides>9</Slides>
  <Notes>0</Notes>
  <HiddenSlides>0</HiddenSlides>
  <MMClips>0</MMClips>
  <ScaleCrop>false</ScaleCrop>
  <HeadingPairs>
    <vt:vector size="4" baseType="variant">
      <vt:variant>
        <vt:lpstr>Motiv</vt:lpstr>
      </vt:variant>
      <vt:variant>
        <vt:i4>1</vt:i4>
      </vt:variant>
      <vt:variant>
        <vt:lpstr>Nadpisy snímků</vt:lpstr>
      </vt:variant>
      <vt:variant>
        <vt:i4>9</vt:i4>
      </vt:variant>
    </vt:vector>
  </HeadingPairs>
  <TitlesOfParts>
    <vt:vector size="10" baseType="lpstr">
      <vt:lpstr>Motiv sady Office</vt:lpstr>
      <vt:lpstr>Víceúčelový laboratorní testovací přístroj na bázi  mikrořadiče</vt:lpstr>
      <vt:lpstr>Cíl projektu </vt:lpstr>
      <vt:lpstr>Členové týmu </vt:lpstr>
      <vt:lpstr>Zajištění projektu </vt:lpstr>
      <vt:lpstr>Postup řešení </vt:lpstr>
      <vt:lpstr>Rozvržení prací </vt:lpstr>
      <vt:lpstr>Řízení projektových rizik</vt:lpstr>
      <vt:lpstr>Výsledky projektu</vt:lpstr>
      <vt:lpstr>Snímek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Snímek 1</dc:title>
  <dc:creator>Jirka</dc:creator>
  <cp:lastModifiedBy>Jirka</cp:lastModifiedBy>
  <cp:revision>43</cp:revision>
  <dcterms:created xsi:type="dcterms:W3CDTF">2013-05-15T13:25:42Z</dcterms:created>
  <dcterms:modified xsi:type="dcterms:W3CDTF">2013-06-04T17:23:13Z</dcterms:modified>
</cp:coreProperties>
</file>