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36"/>
  </p:notesMasterIdLst>
  <p:sldIdLst>
    <p:sldId id="413" r:id="rId2"/>
    <p:sldId id="493" r:id="rId3"/>
    <p:sldId id="491" r:id="rId4"/>
    <p:sldId id="497" r:id="rId5"/>
    <p:sldId id="526" r:id="rId6"/>
    <p:sldId id="498" r:id="rId7"/>
    <p:sldId id="494" r:id="rId8"/>
    <p:sldId id="499" r:id="rId9"/>
    <p:sldId id="495" r:id="rId10"/>
    <p:sldId id="496" r:id="rId11"/>
    <p:sldId id="500" r:id="rId12"/>
    <p:sldId id="501" r:id="rId13"/>
    <p:sldId id="509" r:id="rId14"/>
    <p:sldId id="518" r:id="rId15"/>
    <p:sldId id="492" r:id="rId16"/>
    <p:sldId id="511" r:id="rId17"/>
    <p:sldId id="503" r:id="rId18"/>
    <p:sldId id="505" r:id="rId19"/>
    <p:sldId id="507" r:id="rId20"/>
    <p:sldId id="515" r:id="rId21"/>
    <p:sldId id="516" r:id="rId22"/>
    <p:sldId id="517" r:id="rId23"/>
    <p:sldId id="506" r:id="rId24"/>
    <p:sldId id="504" r:id="rId25"/>
    <p:sldId id="520" r:id="rId26"/>
    <p:sldId id="514" r:id="rId27"/>
    <p:sldId id="521" r:id="rId28"/>
    <p:sldId id="522" r:id="rId29"/>
    <p:sldId id="525" r:id="rId30"/>
    <p:sldId id="524" r:id="rId31"/>
    <p:sldId id="512" r:id="rId32"/>
    <p:sldId id="527" r:id="rId33"/>
    <p:sldId id="523" r:id="rId34"/>
    <p:sldId id="508" r:id="rId35"/>
  </p:sldIdLst>
  <p:sldSz cx="12192000" cy="6858000"/>
  <p:notesSz cx="6858000" cy="9144000"/>
  <p:defaultTextStyle>
    <a:defPPr>
      <a:defRPr lang="en-GB"/>
    </a:defPPr>
    <a:lvl1pPr algn="l" defTabSz="44915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767" indent="-285680" algn="l" defTabSz="44915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2718" indent="-228544" algn="l" defTabSz="44915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599805" indent="-228544" algn="l" defTabSz="44915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6894" indent="-228544" algn="l" defTabSz="44915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5437" algn="l" defTabSz="914175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2524" algn="l" defTabSz="914175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199612" algn="l" defTabSz="914175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6698" algn="l" defTabSz="914175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5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3" autoAdjust="0"/>
    <p:restoredTop sz="86173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016"/>
        <p:guide pos="5696"/>
      </p:guideLst>
    </p:cSldViewPr>
  </p:slideViewPr>
  <p:outlineViewPr>
    <p:cViewPr varScale="1">
      <p:scale>
        <a:sx n="170" d="200"/>
        <a:sy n="170" d="2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1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Arial Unicode MS" charset="0"/>
              </a:defRPr>
            </a:lvl1pPr>
          </a:lstStyle>
          <a:p>
            <a:fld id="{AFD5016F-AD61-494E-B85E-DCBA1E9FE03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0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15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767" indent="-285680" algn="l" defTabSz="44915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2718" indent="-228544" algn="l" defTabSz="44915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599805" indent="-228544" algn="l" defTabSz="44915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6894" indent="-228544" algn="l" defTabSz="44915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5437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24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12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98" algn="l" defTabSz="9141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BF5E00-A15B-477F-94FC-8BC801C4198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Juraj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1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2001: first few byte</a:t>
            </a:r>
            <a:r>
              <a:rPr lang="en-US" baseline="0" dirty="0" smtClean="0"/>
              <a:t>s are non-random</a:t>
            </a:r>
          </a:p>
          <a:p>
            <a:r>
              <a:rPr lang="en-US" baseline="0" dirty="0" smtClean="0"/>
              <a:t>2015: Garman, Paterson, van der Merwe</a:t>
            </a:r>
          </a:p>
          <a:p>
            <a:r>
              <a:rPr lang="en-US" baseline="0" dirty="0" smtClean="0"/>
              <a:t>2015: cookie in 50 hours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D5016F-AD61-494E-B85E-DCBA1E9FE0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8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Cryptographers do not like GCM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D5016F-AD61-494E-B85E-DCBA1E9FE0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9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Described by </a:t>
            </a:r>
            <a:r>
              <a:rPr lang="en-US" dirty="0" err="1" smtClean="0"/>
              <a:t>Joux</a:t>
            </a:r>
            <a:r>
              <a:rPr lang="en-US" dirty="0" smtClean="0"/>
              <a:t> during NIST GCM standardization (2006)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D5016F-AD61-494E-B85E-DCBA1E9FE0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3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7" y="381000"/>
            <a:ext cx="10970684" cy="762000"/>
          </a:xfrm>
          <a:prstGeom prst="rect">
            <a:avLst/>
          </a:prstGeom>
        </p:spPr>
        <p:txBody>
          <a:bodyPr lIns="91384" tIns="45692" rIns="91384" bIns="45692"/>
          <a:lstStyle>
            <a:lvl1pPr algn="l" defTabSz="913950" rtl="0" eaLnBrk="1" latinLnBrk="0" hangingPunct="1">
              <a:spcBef>
                <a:spcPct val="0"/>
              </a:spcBef>
              <a:buNone/>
              <a:tabLst>
                <a:tab pos="0" algn="l"/>
                <a:tab pos="914175" algn="l"/>
                <a:tab pos="1828350" algn="l"/>
                <a:tab pos="2742524" algn="l"/>
                <a:tab pos="3656698" algn="l"/>
                <a:tab pos="4570874" algn="l"/>
                <a:tab pos="5485048" algn="l"/>
                <a:tab pos="6399222" algn="l"/>
                <a:tab pos="7313397" algn="l"/>
                <a:tab pos="8227572" algn="l"/>
                <a:tab pos="9141747" algn="l"/>
                <a:tab pos="10055922" algn="l"/>
              </a:tabLst>
              <a:defRPr lang="de-DE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idx="10"/>
          </p:nvPr>
        </p:nvSpPr>
        <p:spPr>
          <a:xfrm>
            <a:off x="11074401" y="6400800"/>
            <a:ext cx="912284" cy="304800"/>
          </a:xfrm>
          <a:prstGeom prst="rect">
            <a:avLst/>
          </a:prstGeom>
        </p:spPr>
        <p:txBody>
          <a:bodyPr lIns="91417" tIns="45709" rIns="91417" bIns="45709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3967BE8B-19B3-4D5A-9054-F69D8594487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7" y="381000"/>
            <a:ext cx="10970684" cy="762000"/>
          </a:xfrm>
          <a:prstGeom prst="rect">
            <a:avLst/>
          </a:prstGeom>
        </p:spPr>
        <p:txBody>
          <a:bodyPr lIns="91384" tIns="45692" rIns="91384" bIns="45692"/>
          <a:lstStyle>
            <a:lvl1pPr algn="l" defTabSz="913950" rtl="0" eaLnBrk="1" latinLnBrk="0" hangingPunct="1">
              <a:spcBef>
                <a:spcPct val="0"/>
              </a:spcBef>
              <a:buNone/>
              <a:tabLst>
                <a:tab pos="0" algn="l"/>
                <a:tab pos="914175" algn="l"/>
                <a:tab pos="1828350" algn="l"/>
                <a:tab pos="2742524" algn="l"/>
                <a:tab pos="3656698" algn="l"/>
                <a:tab pos="4570874" algn="l"/>
                <a:tab pos="5485048" algn="l"/>
                <a:tab pos="6399222" algn="l"/>
                <a:tab pos="7313397" algn="l"/>
                <a:tab pos="8227572" algn="l"/>
                <a:tab pos="9141747" algn="l"/>
                <a:tab pos="10055922" algn="l"/>
              </a:tabLst>
              <a:defRPr lang="de-DE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7" y="1295406"/>
            <a:ext cx="10970684" cy="4829175"/>
          </a:xfrm>
          <a:prstGeom prst="rect">
            <a:avLst/>
          </a:prstGeom>
        </p:spPr>
        <p:txBody>
          <a:bodyPr lIns="91384" tIns="45692" rIns="91384" bIns="45692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idx="10"/>
          </p:nvPr>
        </p:nvSpPr>
        <p:spPr>
          <a:xfrm>
            <a:off x="11074401" y="6400800"/>
            <a:ext cx="912284" cy="304800"/>
          </a:xfrm>
          <a:prstGeom prst="rect">
            <a:avLst/>
          </a:prstGeom>
        </p:spPr>
        <p:txBody>
          <a:bodyPr lIns="91417" tIns="45709" rIns="91417" bIns="45709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3967BE8B-19B3-4D5A-9054-F69D8594487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idx="10"/>
          </p:nvPr>
        </p:nvSpPr>
        <p:spPr>
          <a:xfrm>
            <a:off x="11074401" y="6400800"/>
            <a:ext cx="912284" cy="304800"/>
          </a:xfrm>
          <a:prstGeom prst="rect">
            <a:avLst/>
          </a:prstGeom>
        </p:spPr>
        <p:txBody>
          <a:bodyPr/>
          <a:lstStyle>
            <a:lvl1pPr marL="0" marR="0" indent="0" algn="l" defTabSz="44915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3967BE8B-19B3-4D5A-9054-F69D8594487E}" type="slidenum">
              <a:rPr lang="de-DE" sz="1400" b="1" smtClean="0"/>
              <a:pPr/>
              <a:t>‹Nr.›</a:t>
            </a:fld>
            <a:endParaRPr lang="de-DE" sz="1400" b="1" dirty="0" smtClean="0"/>
          </a:p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 userDrawn="1"/>
        </p:nvSpPr>
        <p:spPr>
          <a:xfrm>
            <a:off x="1221317" y="1219201"/>
            <a:ext cx="10361084" cy="4905380"/>
          </a:xfrm>
          <a:prstGeom prst="rect">
            <a:avLst/>
          </a:prstGeom>
        </p:spPr>
        <p:txBody>
          <a:bodyPr lIns="91384" tIns="45692" rIns="91384" bIns="45692"/>
          <a:lstStyle>
            <a:lvl1pPr marL="514350" indent="-514350">
              <a:buFont typeface="+mj-lt"/>
              <a:buAutoNum type="arabicPeriod"/>
              <a:defRPr b="1" baseline="0"/>
            </a:lvl1pPr>
            <a:lvl2pPr marL="971324" indent="-514350">
              <a:buFont typeface="+mj-lt"/>
              <a:buAutoNum type="arabicPeriod"/>
              <a:defRPr b="1"/>
            </a:lvl2pPr>
          </a:lstStyle>
          <a:p>
            <a:pPr marL="514350" marR="0" lvl="0" indent="-514350" algn="l" defTabSz="9139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AES-GCM</a:t>
            </a:r>
          </a:p>
          <a:p>
            <a:pPr marL="514350" marR="0" lvl="0" indent="-514350" algn="l" defTabSz="9139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Forbidden Attack</a:t>
            </a:r>
          </a:p>
          <a:p>
            <a:pPr marL="514350" marR="0" lvl="0" indent="-514350" algn="l" defTabSz="9139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</a:t>
            </a:r>
          </a:p>
          <a:p>
            <a:pPr marL="514350" marR="0" lvl="0" indent="-514350" algn="l" defTabSz="9139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Attack Scenario</a:t>
            </a:r>
          </a:p>
        </p:txBody>
      </p:sp>
      <p:sp>
        <p:nvSpPr>
          <p:cNvPr id="5" name="Titel 1"/>
          <p:cNvSpPr txBox="1">
            <a:spLocks/>
          </p:cNvSpPr>
          <p:nvPr userDrawn="1"/>
        </p:nvSpPr>
        <p:spPr>
          <a:xfrm>
            <a:off x="609607" y="304800"/>
            <a:ext cx="10970684" cy="762000"/>
          </a:xfrm>
          <a:prstGeom prst="rect">
            <a:avLst/>
          </a:prstGeom>
        </p:spPr>
        <p:txBody>
          <a:bodyPr lIns="91384" tIns="45692" rIns="91384" bIns="45692"/>
          <a:lstStyle>
            <a:lvl1pPr algn="l" defTabSz="913950" rtl="0" eaLnBrk="1" latinLnBrk="0" hangingPunct="1">
              <a:spcBef>
                <a:spcPct val="0"/>
              </a:spcBef>
              <a:buNone/>
              <a:tabLst>
                <a:tab pos="0" algn="l"/>
                <a:tab pos="914175" algn="l"/>
                <a:tab pos="1828350" algn="l"/>
                <a:tab pos="2742524" algn="l"/>
                <a:tab pos="3656698" algn="l"/>
                <a:tab pos="4570874" algn="l"/>
                <a:tab pos="5485048" algn="l"/>
                <a:tab pos="6399222" algn="l"/>
                <a:tab pos="7313397" algn="l"/>
                <a:tab pos="8227572" algn="l"/>
                <a:tab pos="9141747" algn="l"/>
                <a:tab pos="10055922" algn="l"/>
              </a:tabLst>
              <a:defRPr lang="de-DE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39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175" algn="l"/>
                <a:tab pos="1828350" algn="l"/>
                <a:tab pos="2742524" algn="l"/>
                <a:tab pos="3656698" algn="l"/>
                <a:tab pos="4570874" algn="l"/>
                <a:tab pos="5485048" algn="l"/>
                <a:tab pos="6399222" algn="l"/>
                <a:tab pos="7313397" algn="l"/>
                <a:tab pos="8227572" algn="l"/>
                <a:tab pos="9141747" algn="l"/>
                <a:tab pos="10055922" algn="l"/>
              </a:tabLst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Overview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7879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95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1" indent="-342731" algn="l" defTabSz="91395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584" indent="-285610" algn="l" defTabSz="91395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36" indent="-228488" algn="l" defTabSz="9139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11" indent="-228488" algn="l" defTabSz="91395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388" indent="-228488" algn="l" defTabSz="91395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61" indent="-228488" algn="l" defTabSz="9139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36" indent="-228488" algn="l" defTabSz="9139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11" indent="-228488" algn="l" defTabSz="9139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86" indent="-228488" algn="l" defTabSz="91395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39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4" algn="l" defTabSz="9139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50" algn="l" defTabSz="9139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4" algn="l" defTabSz="9139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00" algn="l" defTabSz="9139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74" algn="l" defTabSz="9139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48" algn="l" defTabSz="9139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24" algn="l" defTabSz="9139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98" algn="l" defTabSz="91395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4nomo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Nonce-Disrespecting </a:t>
            </a:r>
            <a:r>
              <a:rPr lang="en-US" dirty="0"/>
              <a:t>Adversaries:</a:t>
            </a:r>
            <a:br>
              <a:rPr lang="en-US" dirty="0"/>
            </a:br>
            <a:r>
              <a:rPr lang="en-US" dirty="0"/>
              <a:t>Practical Forgery Attacks on GCM in TLS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0"/>
          </p:nvPr>
        </p:nvSpPr>
        <p:spPr>
          <a:prstGeom prst="rect">
            <a:avLst/>
          </a:prstGeom>
        </p:spPr>
        <p:txBody>
          <a:bodyPr/>
          <a:lstStyle/>
          <a:p>
            <a:fld id="{27422880-D686-4CB1-889D-D85488EF7F7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836873" y="2438400"/>
            <a:ext cx="6516151" cy="3657600"/>
          </a:xfrm>
          <a:prstGeom prst="rect">
            <a:avLst/>
          </a:prstGeom>
          <a:noFill/>
          <a:ln/>
        </p:spPr>
        <p:txBody>
          <a:bodyPr lIns="89978" tIns="46789" rIns="89978" bIns="46789"/>
          <a:lstStyle/>
          <a:p>
            <a:pPr marL="0" indent="0">
              <a:spcBef>
                <a:spcPts val="100"/>
              </a:spcBef>
              <a:buNone/>
              <a:tabLst>
                <a:tab pos="0" algn="l"/>
                <a:tab pos="914175" algn="l"/>
                <a:tab pos="1828350" algn="l"/>
                <a:tab pos="2742524" algn="l"/>
                <a:tab pos="3656698" algn="l"/>
                <a:tab pos="4570874" algn="l"/>
                <a:tab pos="5485048" algn="l"/>
                <a:tab pos="6399222" algn="l"/>
                <a:tab pos="7313397" algn="l"/>
                <a:tab pos="8227572" algn="l"/>
                <a:tab pos="9141747" algn="l"/>
                <a:tab pos="10055922" algn="l"/>
              </a:tabLst>
            </a:pPr>
            <a:endParaRPr lang="en-US" sz="2000" b="1" dirty="0"/>
          </a:p>
          <a:p>
            <a:pPr marL="0" indent="0">
              <a:spcBef>
                <a:spcPts val="100"/>
              </a:spcBef>
              <a:buNone/>
              <a:tabLst>
                <a:tab pos="0" algn="l"/>
                <a:tab pos="914175" algn="l"/>
                <a:tab pos="1828350" algn="l"/>
                <a:tab pos="2742524" algn="l"/>
                <a:tab pos="3656698" algn="l"/>
                <a:tab pos="4570874" algn="l"/>
                <a:tab pos="5485048" algn="l"/>
                <a:tab pos="6399222" algn="l"/>
                <a:tab pos="7313397" algn="l"/>
                <a:tab pos="8227572" algn="l"/>
                <a:tab pos="9141747" algn="l"/>
                <a:tab pos="10055922" algn="l"/>
              </a:tabLst>
            </a:pPr>
            <a:endParaRPr lang="de-DE" sz="2000" b="1" dirty="0"/>
          </a:p>
          <a:p>
            <a:pPr marL="0" indent="0">
              <a:spcBef>
                <a:spcPts val="100"/>
              </a:spcBef>
              <a:buNone/>
              <a:tabLst>
                <a:tab pos="0" algn="l"/>
                <a:tab pos="914175" algn="l"/>
                <a:tab pos="1828350" algn="l"/>
                <a:tab pos="2742524" algn="l"/>
                <a:tab pos="3656698" algn="l"/>
                <a:tab pos="4570874" algn="l"/>
                <a:tab pos="5485048" algn="l"/>
                <a:tab pos="6399222" algn="l"/>
                <a:tab pos="7313397" algn="l"/>
                <a:tab pos="8227572" algn="l"/>
                <a:tab pos="9141747" algn="l"/>
                <a:tab pos="10055922" algn="l"/>
              </a:tabLst>
            </a:pPr>
            <a:endParaRPr lang="de-DE" sz="2800" b="1" dirty="0"/>
          </a:p>
          <a:p>
            <a:pPr marL="0" indent="0">
              <a:spcBef>
                <a:spcPts val="100"/>
              </a:spcBef>
              <a:buNone/>
              <a:tabLst>
                <a:tab pos="0" algn="l"/>
                <a:tab pos="914175" algn="l"/>
                <a:tab pos="1828350" algn="l"/>
                <a:tab pos="2742524" algn="l"/>
                <a:tab pos="3656698" algn="l"/>
                <a:tab pos="4570874" algn="l"/>
                <a:tab pos="5485048" algn="l"/>
                <a:tab pos="6399222" algn="l"/>
                <a:tab pos="7313397" algn="l"/>
                <a:tab pos="8227572" algn="l"/>
                <a:tab pos="9141747" algn="l"/>
                <a:tab pos="10055922" algn="l"/>
              </a:tabLst>
            </a:pPr>
            <a:r>
              <a:rPr lang="de-DE" sz="2800" b="1" dirty="0"/>
              <a:t>Hanno Böck, Aaron Zauner, Sean </a:t>
            </a:r>
            <a:r>
              <a:rPr lang="de-DE" sz="2800" b="1" dirty="0" err="1"/>
              <a:t>Devlin</a:t>
            </a:r>
            <a:r>
              <a:rPr lang="de-DE" sz="2800" b="1" dirty="0"/>
              <a:t>,</a:t>
            </a:r>
          </a:p>
          <a:p>
            <a:pPr marL="0" indent="0">
              <a:spcBef>
                <a:spcPts val="100"/>
              </a:spcBef>
              <a:buNone/>
              <a:tabLst>
                <a:tab pos="0" algn="l"/>
                <a:tab pos="914175" algn="l"/>
                <a:tab pos="1828350" algn="l"/>
                <a:tab pos="2742524" algn="l"/>
                <a:tab pos="3656698" algn="l"/>
                <a:tab pos="4570874" algn="l"/>
                <a:tab pos="5485048" algn="l"/>
                <a:tab pos="6399222" algn="l"/>
                <a:tab pos="7313397" algn="l"/>
                <a:tab pos="8227572" algn="l"/>
                <a:tab pos="9141747" algn="l"/>
                <a:tab pos="10055922" algn="l"/>
              </a:tabLst>
            </a:pPr>
            <a:r>
              <a:rPr lang="de-DE" sz="2800" b="1" u="sng" dirty="0"/>
              <a:t>Juraj </a:t>
            </a:r>
            <a:r>
              <a:rPr lang="de-DE" sz="2800" b="1" u="sng" dirty="0" err="1"/>
              <a:t>Somorovsky</a:t>
            </a:r>
            <a:r>
              <a:rPr lang="de-DE" sz="2800" b="1" dirty="0"/>
              <a:t>, Philipp Jovanovic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27595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TLS Encryption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Asymmetric </a:t>
            </a:r>
            <a:r>
              <a:rPr lang="en-US" dirty="0"/>
              <a:t>key exchange </a:t>
            </a:r>
            <a:endParaRPr lang="en-US" dirty="0" smtClean="0"/>
          </a:p>
          <a:p>
            <a:pPr lvl="1"/>
            <a:r>
              <a:rPr lang="en-US" dirty="0" smtClean="0"/>
              <a:t>RSA</a:t>
            </a:r>
            <a:r>
              <a:rPr lang="en-US" dirty="0"/>
              <a:t>, DHE, </a:t>
            </a:r>
            <a:r>
              <a:rPr lang="en-US" dirty="0" smtClean="0"/>
              <a:t>ECDHE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Symmetric encryption</a:t>
            </a:r>
          </a:p>
          <a:p>
            <a:pPr marL="914203" lvl="1" indent="-514350"/>
            <a:r>
              <a:rPr lang="en-US" dirty="0" smtClean="0"/>
              <a:t>CBC/HMAC</a:t>
            </a:r>
          </a:p>
          <a:p>
            <a:pPr marL="914203" lvl="1" indent="-514350"/>
            <a:r>
              <a:rPr lang="en-US" dirty="0" smtClean="0"/>
              <a:t>RC4 </a:t>
            </a:r>
            <a:r>
              <a:rPr lang="en-US" dirty="0"/>
              <a:t>(stream cipher</a:t>
            </a:r>
            <a:r>
              <a:rPr lang="en-US" dirty="0" smtClean="0"/>
              <a:t>)</a:t>
            </a:r>
            <a:endParaRPr lang="en-US" dirty="0"/>
          </a:p>
          <a:p>
            <a:pPr marL="914203" lvl="1" indent="-514350"/>
            <a:r>
              <a:rPr lang="en-US" dirty="0"/>
              <a:t>(new: ChaCha20/Poly1305</a:t>
            </a:r>
            <a:r>
              <a:rPr lang="en-US" dirty="0" smtClean="0"/>
              <a:t>)</a:t>
            </a:r>
          </a:p>
          <a:p>
            <a:pPr marL="914203" lvl="1" indent="-514350"/>
            <a:r>
              <a:rPr lang="en-US" dirty="0" smtClean="0"/>
              <a:t>AES-GCM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Multiplizieren 5"/>
          <p:cNvSpPr/>
          <p:nvPr/>
        </p:nvSpPr>
        <p:spPr>
          <a:xfrm>
            <a:off x="76200" y="1524000"/>
            <a:ext cx="6477000" cy="762000"/>
          </a:xfrm>
          <a:prstGeom prst="mathMultiply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/>
        </p:nvCxnSpPr>
        <p:spPr>
          <a:xfrm>
            <a:off x="1447800" y="4876800"/>
            <a:ext cx="44196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1447800" y="3810000"/>
            <a:ext cx="22098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447800" y="4343400"/>
            <a:ext cx="35052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feil nach links 7"/>
          <p:cNvSpPr/>
          <p:nvPr/>
        </p:nvSpPr>
        <p:spPr>
          <a:xfrm flipH="1">
            <a:off x="152400" y="1284514"/>
            <a:ext cx="914400" cy="391886"/>
          </a:xfrm>
          <a:prstGeom prst="leftArrow">
            <a:avLst>
              <a:gd name="adj1" fmla="val 50000"/>
              <a:gd name="adj2" fmla="val 65789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Symmetric cipher</a:t>
            </a:r>
            <a:endParaRPr lang="en-US" sz="2800" dirty="0"/>
          </a:p>
          <a:p>
            <a:r>
              <a:rPr lang="en-US" sz="2800" dirty="0"/>
              <a:t>Considered secure</a:t>
            </a:r>
          </a:p>
          <a:p>
            <a:r>
              <a:rPr lang="en-US" sz="2800" dirty="0"/>
              <a:t>Block ciphers</a:t>
            </a:r>
          </a:p>
          <a:p>
            <a:endParaRPr lang="en-US" sz="2800" dirty="0"/>
          </a:p>
          <a:p>
            <a:r>
              <a:rPr lang="en-US" sz="2800" dirty="0"/>
              <a:t>Constant block length</a:t>
            </a:r>
          </a:p>
          <a:p>
            <a:r>
              <a:rPr lang="en-US" sz="2800" dirty="0"/>
              <a:t>Arbitrary plaintext length:</a:t>
            </a:r>
          </a:p>
          <a:p>
            <a:pPr lvl="1"/>
            <a:r>
              <a:rPr lang="en-US" sz="2400" dirty="0" smtClean="0"/>
              <a:t>Mode of operation</a:t>
            </a:r>
            <a:endParaRPr lang="en-US" sz="2400" dirty="0"/>
          </a:p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AutoShape 113"/>
          <p:cNvSpPr>
            <a:spLocks noChangeArrowheads="1"/>
          </p:cNvSpPr>
          <p:nvPr/>
        </p:nvSpPr>
        <p:spPr bwMode="auto">
          <a:xfrm>
            <a:off x="7786080" y="3080657"/>
            <a:ext cx="1434120" cy="805542"/>
          </a:xfrm>
          <a:prstGeom prst="roundRect">
            <a:avLst>
              <a:gd name="adj" fmla="val 16667"/>
            </a:avLst>
          </a:prstGeom>
          <a:noFill/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 - 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" name="Line 112"/>
          <p:cNvSpPr>
            <a:spLocks noChangeShapeType="1"/>
          </p:cNvSpPr>
          <p:nvPr/>
        </p:nvSpPr>
        <p:spPr bwMode="auto">
          <a:xfrm flipV="1">
            <a:off x="7162800" y="3472543"/>
            <a:ext cx="609600" cy="0"/>
          </a:xfrm>
          <a:prstGeom prst="line">
            <a:avLst/>
          </a:prstGeom>
          <a:noFill/>
          <a:ln w="1800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7" name="Text Box 114"/>
          <p:cNvSpPr txBox="1">
            <a:spLocks noChangeArrowheads="1"/>
          </p:cNvSpPr>
          <p:nvPr/>
        </p:nvSpPr>
        <p:spPr bwMode="auto">
          <a:xfrm>
            <a:off x="6553200" y="3244277"/>
            <a:ext cx="711360" cy="413323"/>
          </a:xfrm>
          <a:prstGeom prst="rect">
            <a:avLst/>
          </a:prstGeom>
          <a:noFill/>
          <a:ln w="18000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656334" algn="l"/>
              </a:tabLst>
            </a:pPr>
            <a:r>
              <a:rPr lang="de-DE" dirty="0">
                <a:solidFill>
                  <a:srgbClr val="000000"/>
                </a:solidFill>
                <a:ea typeface="DejaVu Sans" charset="0"/>
                <a:cs typeface="DejaVu Sans" charset="0"/>
              </a:rPr>
              <a:t>Key</a:t>
            </a:r>
          </a:p>
        </p:txBody>
      </p:sp>
      <p:sp>
        <p:nvSpPr>
          <p:cNvPr id="8" name="Line 112"/>
          <p:cNvSpPr>
            <a:spLocks noChangeShapeType="1"/>
          </p:cNvSpPr>
          <p:nvPr/>
        </p:nvSpPr>
        <p:spPr bwMode="auto">
          <a:xfrm>
            <a:off x="8512630" y="2514599"/>
            <a:ext cx="0" cy="533400"/>
          </a:xfrm>
          <a:prstGeom prst="line">
            <a:avLst/>
          </a:prstGeom>
          <a:noFill/>
          <a:ln w="1800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Line 112"/>
          <p:cNvSpPr>
            <a:spLocks noChangeShapeType="1"/>
          </p:cNvSpPr>
          <p:nvPr/>
        </p:nvSpPr>
        <p:spPr bwMode="auto">
          <a:xfrm>
            <a:off x="8512630" y="3875648"/>
            <a:ext cx="0" cy="533400"/>
          </a:xfrm>
          <a:prstGeom prst="line">
            <a:avLst/>
          </a:prstGeom>
          <a:noFill/>
          <a:ln w="18000">
            <a:solidFill>
              <a:srgbClr val="0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" name="Text Box 114"/>
          <p:cNvSpPr txBox="1">
            <a:spLocks noChangeArrowheads="1"/>
          </p:cNvSpPr>
          <p:nvPr/>
        </p:nvSpPr>
        <p:spPr bwMode="auto">
          <a:xfrm>
            <a:off x="7979230" y="2057400"/>
            <a:ext cx="1066800" cy="413323"/>
          </a:xfrm>
          <a:prstGeom prst="rect">
            <a:avLst/>
          </a:prstGeom>
          <a:noFill/>
          <a:ln w="18000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656334" algn="l"/>
              </a:tabLst>
            </a:pPr>
            <a:r>
              <a:rPr lang="de-DE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plaintext</a:t>
            </a:r>
            <a:endParaRPr lang="de-DE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" name="Text Box 114"/>
          <p:cNvSpPr txBox="1">
            <a:spLocks noChangeArrowheads="1"/>
          </p:cNvSpPr>
          <p:nvPr/>
        </p:nvSpPr>
        <p:spPr bwMode="auto">
          <a:xfrm>
            <a:off x="7946574" y="4463477"/>
            <a:ext cx="1143000" cy="413323"/>
          </a:xfrm>
          <a:prstGeom prst="rect">
            <a:avLst/>
          </a:prstGeom>
          <a:noFill/>
          <a:ln w="18000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656334" algn="l"/>
              </a:tabLst>
            </a:pPr>
            <a:r>
              <a:rPr lang="de-DE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ciphertext</a:t>
            </a:r>
            <a:endParaRPr lang="de-DE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8436428" y="2666999"/>
            <a:ext cx="152400" cy="1524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8436430" y="4038599"/>
            <a:ext cx="152400" cy="1524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14"/>
          <p:cNvSpPr txBox="1">
            <a:spLocks noChangeArrowheads="1"/>
          </p:cNvSpPr>
          <p:nvPr/>
        </p:nvSpPr>
        <p:spPr bwMode="auto">
          <a:xfrm>
            <a:off x="8665028" y="2558477"/>
            <a:ext cx="1143000" cy="413323"/>
          </a:xfrm>
          <a:prstGeom prst="rect">
            <a:avLst/>
          </a:prstGeom>
          <a:noFill/>
          <a:ln w="18000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656334" algn="l"/>
              </a:tabLst>
            </a:pPr>
            <a:r>
              <a:rPr lang="de-DE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16  </a:t>
            </a:r>
            <a:r>
              <a:rPr lang="de-DE" sz="1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bytes</a:t>
            </a:r>
            <a:endParaRPr lang="de-DE" sz="1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5" name="Text Box 114"/>
          <p:cNvSpPr txBox="1">
            <a:spLocks noChangeArrowheads="1"/>
          </p:cNvSpPr>
          <p:nvPr/>
        </p:nvSpPr>
        <p:spPr bwMode="auto">
          <a:xfrm>
            <a:off x="8686800" y="3930077"/>
            <a:ext cx="1143000" cy="413323"/>
          </a:xfrm>
          <a:prstGeom prst="rect">
            <a:avLst/>
          </a:prstGeom>
          <a:noFill/>
          <a:ln w="18000">
            <a:noFill/>
            <a:round/>
            <a:headEnd/>
            <a:tailEnd/>
          </a:ln>
          <a:effectLst/>
        </p:spPr>
        <p:txBody>
          <a:bodyPr wrap="none" lIns="90000" tIns="60876" rIns="90000" bIns="45000"/>
          <a:lstStyle/>
          <a:p>
            <a:pPr>
              <a:tabLst>
                <a:tab pos="656334" algn="l"/>
              </a:tabLst>
            </a:pPr>
            <a:r>
              <a:rPr lang="de-DE" sz="1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16  </a:t>
            </a:r>
            <a:r>
              <a:rPr lang="de-DE" sz="1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bytes</a:t>
            </a:r>
            <a:endParaRPr lang="de-DE" sz="1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1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AES Counter Mode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prstGeom prst="rect">
            <a:avLst/>
          </a:prstGeom>
        </p:spPr>
        <p:txBody>
          <a:bodyPr/>
          <a:lstStyle/>
          <a:p>
            <a:fld id="{3967BE8B-19B3-4D5A-9054-F69D8594487E}" type="slidenum">
              <a:rPr lang="de-DE" smtClean="0"/>
              <a:pPr/>
              <a:t>13</a:t>
            </a:fld>
            <a:endParaRPr lang="de-DE" dirty="0"/>
          </a:p>
        </p:txBody>
      </p: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4682490" y="3580472"/>
            <a:ext cx="286560" cy="286589"/>
            <a:chOff x="2956" y="921"/>
            <a:chExt cx="199" cy="199"/>
          </a:xfrm>
        </p:grpSpPr>
        <p:sp>
          <p:nvSpPr>
            <p:cNvPr id="10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5" name="AutoShape 109"/>
          <p:cNvSpPr>
            <a:spLocks noChangeArrowheads="1"/>
          </p:cNvSpPr>
          <p:nvPr/>
        </p:nvSpPr>
        <p:spPr bwMode="auto">
          <a:xfrm>
            <a:off x="4191000" y="289467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7" name="Rectangle 82"/>
          <p:cNvSpPr>
            <a:spLocks noChangeArrowheads="1"/>
          </p:cNvSpPr>
          <p:nvPr/>
        </p:nvSpPr>
        <p:spPr bwMode="auto">
          <a:xfrm>
            <a:off x="4191000" y="220980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/>
              <a:t>1</a:t>
            </a:r>
            <a:endParaRPr lang="de-DE" b="1" i="1" dirty="0"/>
          </a:p>
        </p:txBody>
      </p:sp>
      <p:sp>
        <p:nvSpPr>
          <p:cNvPr id="18" name="Rectangle 82"/>
          <p:cNvSpPr>
            <a:spLocks noChangeArrowheads="1"/>
          </p:cNvSpPr>
          <p:nvPr/>
        </p:nvSpPr>
        <p:spPr bwMode="auto">
          <a:xfrm>
            <a:off x="2712720" y="3580472"/>
            <a:ext cx="1219200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P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sp>
        <p:nvSpPr>
          <p:cNvPr id="19" name="Rectangle 82"/>
          <p:cNvSpPr>
            <a:spLocks noChangeArrowheads="1"/>
          </p:cNvSpPr>
          <p:nvPr/>
        </p:nvSpPr>
        <p:spPr bwMode="auto">
          <a:xfrm>
            <a:off x="4191000" y="4190072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C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cxnSp>
        <p:nvCxnSpPr>
          <p:cNvPr id="28" name="Gerade Verbindung mit Pfeil 27"/>
          <p:cNvCxnSpPr>
            <a:stCxn id="15" idx="2"/>
            <a:endCxn id="10" idx="0"/>
          </p:cNvCxnSpPr>
          <p:nvPr/>
        </p:nvCxnSpPr>
        <p:spPr>
          <a:xfrm flipH="1">
            <a:off x="4825770" y="3285887"/>
            <a:ext cx="4040" cy="2945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7" idx="2"/>
            <a:endCxn id="15" idx="0"/>
          </p:cNvCxnSpPr>
          <p:nvPr/>
        </p:nvCxnSpPr>
        <p:spPr>
          <a:xfrm>
            <a:off x="4829809" y="251367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0" idx="4"/>
            <a:endCxn id="19" idx="0"/>
          </p:cNvCxnSpPr>
          <p:nvPr/>
        </p:nvCxnSpPr>
        <p:spPr>
          <a:xfrm>
            <a:off x="4825770" y="3867061"/>
            <a:ext cx="4039" cy="323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8" idx="3"/>
            <a:endCxn id="11" idx="0"/>
          </p:cNvCxnSpPr>
          <p:nvPr/>
        </p:nvCxnSpPr>
        <p:spPr>
          <a:xfrm flipV="1">
            <a:off x="3931920" y="3724487"/>
            <a:ext cx="750570" cy="79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99"/>
          <p:cNvGrpSpPr>
            <a:grpSpLocks/>
          </p:cNvGrpSpPr>
          <p:nvPr/>
        </p:nvGrpSpPr>
        <p:grpSpPr bwMode="auto">
          <a:xfrm>
            <a:off x="8060748" y="3580472"/>
            <a:ext cx="286560" cy="286589"/>
            <a:chOff x="2956" y="921"/>
            <a:chExt cx="199" cy="199"/>
          </a:xfrm>
        </p:grpSpPr>
        <p:sp>
          <p:nvSpPr>
            <p:cNvPr id="44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7" name="AutoShape 109"/>
          <p:cNvSpPr>
            <a:spLocks noChangeArrowheads="1"/>
          </p:cNvSpPr>
          <p:nvPr/>
        </p:nvSpPr>
        <p:spPr bwMode="auto">
          <a:xfrm>
            <a:off x="7569258" y="289467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8" name="Rectangle 82"/>
          <p:cNvSpPr>
            <a:spLocks noChangeArrowheads="1"/>
          </p:cNvSpPr>
          <p:nvPr/>
        </p:nvSpPr>
        <p:spPr bwMode="auto">
          <a:xfrm>
            <a:off x="7569258" y="220980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 smtClean="0"/>
              <a:t>2</a:t>
            </a:r>
            <a:endParaRPr lang="de-DE" b="1" i="1" dirty="0"/>
          </a:p>
        </p:txBody>
      </p:sp>
      <p:sp>
        <p:nvSpPr>
          <p:cNvPr id="49" name="Rectangle 82"/>
          <p:cNvSpPr>
            <a:spLocks noChangeArrowheads="1"/>
          </p:cNvSpPr>
          <p:nvPr/>
        </p:nvSpPr>
        <p:spPr bwMode="auto">
          <a:xfrm>
            <a:off x="6090978" y="3580472"/>
            <a:ext cx="1219200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P</a:t>
            </a:r>
            <a:r>
              <a:rPr lang="en-US" b="1" i="1" baseline="-25000" dirty="0"/>
              <a:t>2</a:t>
            </a:r>
            <a:endParaRPr lang="de-DE" b="1" i="1" dirty="0"/>
          </a:p>
        </p:txBody>
      </p:sp>
      <p:sp>
        <p:nvSpPr>
          <p:cNvPr id="50" name="Rectangle 82"/>
          <p:cNvSpPr>
            <a:spLocks noChangeArrowheads="1"/>
          </p:cNvSpPr>
          <p:nvPr/>
        </p:nvSpPr>
        <p:spPr bwMode="auto">
          <a:xfrm>
            <a:off x="7569258" y="4190072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C</a:t>
            </a:r>
            <a:r>
              <a:rPr lang="en-US" b="1" i="1" baseline="-25000" dirty="0"/>
              <a:t>2</a:t>
            </a:r>
            <a:endParaRPr lang="de-DE" b="1" i="1" dirty="0"/>
          </a:p>
        </p:txBody>
      </p:sp>
      <p:cxnSp>
        <p:nvCxnSpPr>
          <p:cNvPr id="51" name="Gerade Verbindung mit Pfeil 50"/>
          <p:cNvCxnSpPr>
            <a:stCxn id="47" idx="2"/>
            <a:endCxn id="44" idx="0"/>
          </p:cNvCxnSpPr>
          <p:nvPr/>
        </p:nvCxnSpPr>
        <p:spPr>
          <a:xfrm flipH="1">
            <a:off x="8204028" y="3285887"/>
            <a:ext cx="4040" cy="2945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8" idx="2"/>
            <a:endCxn id="47" idx="0"/>
          </p:cNvCxnSpPr>
          <p:nvPr/>
        </p:nvCxnSpPr>
        <p:spPr>
          <a:xfrm>
            <a:off x="8208067" y="251367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44" idx="4"/>
            <a:endCxn id="50" idx="0"/>
          </p:cNvCxnSpPr>
          <p:nvPr/>
        </p:nvCxnSpPr>
        <p:spPr>
          <a:xfrm>
            <a:off x="8204028" y="3867061"/>
            <a:ext cx="4039" cy="323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9" idx="3"/>
            <a:endCxn id="45" idx="0"/>
          </p:cNvCxnSpPr>
          <p:nvPr/>
        </p:nvCxnSpPr>
        <p:spPr>
          <a:xfrm flipV="1">
            <a:off x="7310178" y="3724487"/>
            <a:ext cx="750570" cy="79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bgerundetes Rechteck 115"/>
          <p:cNvSpPr/>
          <p:nvPr/>
        </p:nvSpPr>
        <p:spPr>
          <a:xfrm>
            <a:off x="2971800" y="1734776"/>
            <a:ext cx="1449715" cy="5516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Nonce || Counter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0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1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Bit Flipping in AES Counter Mode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prstGeom prst="rect">
            <a:avLst/>
          </a:prstGeom>
        </p:spPr>
        <p:txBody>
          <a:bodyPr/>
          <a:lstStyle/>
          <a:p>
            <a:fld id="{3967BE8B-19B3-4D5A-9054-F69D8594487E}" type="slidenum">
              <a:rPr lang="de-DE" smtClean="0"/>
              <a:pPr/>
              <a:t>14</a:t>
            </a:fld>
            <a:endParaRPr lang="de-DE" dirty="0"/>
          </a:p>
        </p:txBody>
      </p: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4682490" y="3580472"/>
            <a:ext cx="286560" cy="286589"/>
            <a:chOff x="2956" y="921"/>
            <a:chExt cx="199" cy="199"/>
          </a:xfrm>
        </p:grpSpPr>
        <p:sp>
          <p:nvSpPr>
            <p:cNvPr id="10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5" name="AutoShape 109"/>
          <p:cNvSpPr>
            <a:spLocks noChangeArrowheads="1"/>
          </p:cNvSpPr>
          <p:nvPr/>
        </p:nvSpPr>
        <p:spPr bwMode="auto">
          <a:xfrm>
            <a:off x="4191000" y="289467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7" name="Rectangle 82"/>
          <p:cNvSpPr>
            <a:spLocks noChangeArrowheads="1"/>
          </p:cNvSpPr>
          <p:nvPr/>
        </p:nvSpPr>
        <p:spPr bwMode="auto">
          <a:xfrm>
            <a:off x="4191000" y="220980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/>
              <a:t>1</a:t>
            </a:r>
            <a:endParaRPr lang="de-DE" b="1" i="1" dirty="0"/>
          </a:p>
        </p:txBody>
      </p:sp>
      <p:sp>
        <p:nvSpPr>
          <p:cNvPr id="18" name="Rectangle 82"/>
          <p:cNvSpPr>
            <a:spLocks noChangeArrowheads="1"/>
          </p:cNvSpPr>
          <p:nvPr/>
        </p:nvSpPr>
        <p:spPr bwMode="auto">
          <a:xfrm>
            <a:off x="2712720" y="3580472"/>
            <a:ext cx="1219200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C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sp>
        <p:nvSpPr>
          <p:cNvPr id="19" name="Rectangle 82"/>
          <p:cNvSpPr>
            <a:spLocks noChangeArrowheads="1"/>
          </p:cNvSpPr>
          <p:nvPr/>
        </p:nvSpPr>
        <p:spPr bwMode="auto">
          <a:xfrm>
            <a:off x="4191000" y="4190072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P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cxnSp>
        <p:nvCxnSpPr>
          <p:cNvPr id="28" name="Gerade Verbindung mit Pfeil 27"/>
          <p:cNvCxnSpPr>
            <a:stCxn id="15" idx="2"/>
            <a:endCxn id="10" idx="0"/>
          </p:cNvCxnSpPr>
          <p:nvPr/>
        </p:nvCxnSpPr>
        <p:spPr>
          <a:xfrm flipH="1">
            <a:off x="4825770" y="3285887"/>
            <a:ext cx="4040" cy="2945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7" idx="2"/>
            <a:endCxn id="15" idx="0"/>
          </p:cNvCxnSpPr>
          <p:nvPr/>
        </p:nvCxnSpPr>
        <p:spPr>
          <a:xfrm>
            <a:off x="4829809" y="251367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0" idx="4"/>
            <a:endCxn id="19" idx="0"/>
          </p:cNvCxnSpPr>
          <p:nvPr/>
        </p:nvCxnSpPr>
        <p:spPr>
          <a:xfrm>
            <a:off x="4825770" y="3867061"/>
            <a:ext cx="4039" cy="323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8" idx="3"/>
            <a:endCxn id="11" idx="0"/>
          </p:cNvCxnSpPr>
          <p:nvPr/>
        </p:nvCxnSpPr>
        <p:spPr>
          <a:xfrm flipV="1">
            <a:off x="3931920" y="3724487"/>
            <a:ext cx="750570" cy="79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99"/>
          <p:cNvGrpSpPr>
            <a:grpSpLocks/>
          </p:cNvGrpSpPr>
          <p:nvPr/>
        </p:nvGrpSpPr>
        <p:grpSpPr bwMode="auto">
          <a:xfrm>
            <a:off x="8060748" y="3580472"/>
            <a:ext cx="286560" cy="286589"/>
            <a:chOff x="2956" y="921"/>
            <a:chExt cx="199" cy="199"/>
          </a:xfrm>
        </p:grpSpPr>
        <p:sp>
          <p:nvSpPr>
            <p:cNvPr id="44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7" name="AutoShape 109"/>
          <p:cNvSpPr>
            <a:spLocks noChangeArrowheads="1"/>
          </p:cNvSpPr>
          <p:nvPr/>
        </p:nvSpPr>
        <p:spPr bwMode="auto">
          <a:xfrm>
            <a:off x="7569258" y="289467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8" name="Rectangle 82"/>
          <p:cNvSpPr>
            <a:spLocks noChangeArrowheads="1"/>
          </p:cNvSpPr>
          <p:nvPr/>
        </p:nvSpPr>
        <p:spPr bwMode="auto">
          <a:xfrm>
            <a:off x="7569258" y="220980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 smtClean="0"/>
              <a:t>2</a:t>
            </a:r>
            <a:endParaRPr lang="de-DE" b="1" i="1" dirty="0"/>
          </a:p>
        </p:txBody>
      </p:sp>
      <p:sp>
        <p:nvSpPr>
          <p:cNvPr id="49" name="Rectangle 82"/>
          <p:cNvSpPr>
            <a:spLocks noChangeArrowheads="1"/>
          </p:cNvSpPr>
          <p:nvPr/>
        </p:nvSpPr>
        <p:spPr bwMode="auto">
          <a:xfrm>
            <a:off x="6090978" y="3580472"/>
            <a:ext cx="1219200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C</a:t>
            </a:r>
            <a:r>
              <a:rPr lang="en-US" b="1" i="1" baseline="-25000" dirty="0" smtClean="0"/>
              <a:t>2</a:t>
            </a:r>
            <a:endParaRPr lang="de-DE" b="1" i="1" dirty="0"/>
          </a:p>
        </p:txBody>
      </p:sp>
      <p:sp>
        <p:nvSpPr>
          <p:cNvPr id="50" name="Rectangle 82"/>
          <p:cNvSpPr>
            <a:spLocks noChangeArrowheads="1"/>
          </p:cNvSpPr>
          <p:nvPr/>
        </p:nvSpPr>
        <p:spPr bwMode="auto">
          <a:xfrm>
            <a:off x="7569258" y="4190072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P</a:t>
            </a:r>
            <a:r>
              <a:rPr lang="en-US" b="1" i="1" baseline="-25000" dirty="0" smtClean="0"/>
              <a:t>2</a:t>
            </a:r>
            <a:endParaRPr lang="de-DE" b="1" i="1" dirty="0"/>
          </a:p>
        </p:txBody>
      </p:sp>
      <p:cxnSp>
        <p:nvCxnSpPr>
          <p:cNvPr id="51" name="Gerade Verbindung mit Pfeil 50"/>
          <p:cNvCxnSpPr>
            <a:stCxn id="47" idx="2"/>
            <a:endCxn id="44" idx="0"/>
          </p:cNvCxnSpPr>
          <p:nvPr/>
        </p:nvCxnSpPr>
        <p:spPr>
          <a:xfrm flipH="1">
            <a:off x="8204028" y="3285887"/>
            <a:ext cx="4040" cy="2945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8" idx="2"/>
            <a:endCxn id="47" idx="0"/>
          </p:cNvCxnSpPr>
          <p:nvPr/>
        </p:nvCxnSpPr>
        <p:spPr>
          <a:xfrm>
            <a:off x="8208067" y="251367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44" idx="4"/>
            <a:endCxn id="50" idx="0"/>
          </p:cNvCxnSpPr>
          <p:nvPr/>
        </p:nvCxnSpPr>
        <p:spPr>
          <a:xfrm>
            <a:off x="8204028" y="3867061"/>
            <a:ext cx="4039" cy="323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9" idx="3"/>
            <a:endCxn id="45" idx="0"/>
          </p:cNvCxnSpPr>
          <p:nvPr/>
        </p:nvCxnSpPr>
        <p:spPr>
          <a:xfrm flipV="1">
            <a:off x="7310178" y="3724487"/>
            <a:ext cx="750570" cy="79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Bild 13" descr="adversar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56" y="1190535"/>
            <a:ext cx="1048647" cy="1243208"/>
          </a:xfrm>
          <a:prstGeom prst="rect">
            <a:avLst/>
          </a:prstGeom>
        </p:spPr>
      </p:pic>
      <p:sp>
        <p:nvSpPr>
          <p:cNvPr id="30" name="Rectangle 82"/>
          <p:cNvSpPr>
            <a:spLocks noChangeArrowheads="1"/>
          </p:cNvSpPr>
          <p:nvPr/>
        </p:nvSpPr>
        <p:spPr bwMode="auto">
          <a:xfrm>
            <a:off x="2873566" y="3580472"/>
            <a:ext cx="152400" cy="3038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82906" tIns="41453" rIns="82906" bIns="41453" anchor="ctr"/>
          <a:lstStyle/>
          <a:p>
            <a:pPr algn="ctr"/>
            <a:endParaRPr lang="de-DE" b="1" i="1" dirty="0"/>
          </a:p>
        </p:txBody>
      </p:sp>
      <p:sp>
        <p:nvSpPr>
          <p:cNvPr id="32" name="Rectangle 82"/>
          <p:cNvSpPr>
            <a:spLocks noChangeArrowheads="1"/>
          </p:cNvSpPr>
          <p:nvPr/>
        </p:nvSpPr>
        <p:spPr bwMode="auto">
          <a:xfrm>
            <a:off x="4355985" y="4193182"/>
            <a:ext cx="152400" cy="3038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82906" tIns="41453" rIns="82906" bIns="41453" anchor="ctr"/>
          <a:lstStyle/>
          <a:p>
            <a:pPr algn="ctr"/>
            <a:endParaRPr lang="de-DE" b="1" i="1" dirty="0"/>
          </a:p>
        </p:txBody>
      </p:sp>
      <p:sp>
        <p:nvSpPr>
          <p:cNvPr id="33" name="Rectangle 82"/>
          <p:cNvSpPr>
            <a:spLocks noChangeArrowheads="1"/>
          </p:cNvSpPr>
          <p:nvPr/>
        </p:nvSpPr>
        <p:spPr bwMode="auto">
          <a:xfrm>
            <a:off x="7173232" y="3585223"/>
            <a:ext cx="152400" cy="3038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82906" tIns="41453" rIns="82906" bIns="41453" anchor="ctr"/>
          <a:lstStyle/>
          <a:p>
            <a:pPr algn="ctr"/>
            <a:endParaRPr lang="de-DE" b="1" i="1" dirty="0"/>
          </a:p>
        </p:txBody>
      </p:sp>
      <p:sp>
        <p:nvSpPr>
          <p:cNvPr id="35" name="Rectangle 82"/>
          <p:cNvSpPr>
            <a:spLocks noChangeArrowheads="1"/>
          </p:cNvSpPr>
          <p:nvPr/>
        </p:nvSpPr>
        <p:spPr bwMode="auto">
          <a:xfrm>
            <a:off x="8731046" y="4190072"/>
            <a:ext cx="152400" cy="3038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82906" tIns="41453" rIns="82906" bIns="41453" anchor="ctr"/>
          <a:lstStyle/>
          <a:p>
            <a:pPr algn="ctr"/>
            <a:endParaRPr lang="de-DE" b="1" i="1" dirty="0"/>
          </a:p>
        </p:txBody>
      </p:sp>
      <p:sp>
        <p:nvSpPr>
          <p:cNvPr id="36" name="Textfeld 35"/>
          <p:cNvSpPr txBox="1"/>
          <p:nvPr/>
        </p:nvSpPr>
        <p:spPr>
          <a:xfrm>
            <a:off x="3860057" y="5649356"/>
            <a:ext cx="5308761" cy="584775"/>
          </a:xfrm>
          <a:prstGeom prst="rect">
            <a:avLst/>
          </a:prstGeom>
          <a:ln w="41275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3200" b="1" dirty="0" err="1" smtClean="0"/>
              <a:t>Attacker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can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modify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messages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37350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AES-GCM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GCM </a:t>
            </a:r>
            <a:r>
              <a:rPr lang="de-DE" dirty="0" smtClean="0"/>
              <a:t>– Galois Counter Mode</a:t>
            </a:r>
          </a:p>
          <a:p>
            <a:r>
              <a:rPr lang="en-US" dirty="0" smtClean="0"/>
              <a:t>AEAD </a:t>
            </a:r>
            <a:r>
              <a:rPr lang="en-US" dirty="0"/>
              <a:t>(Authenticated Encryption with Additional Data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Only in TLS 1.2</a:t>
            </a:r>
          </a:p>
          <a:p>
            <a:r>
              <a:rPr lang="en-US" dirty="0" smtClean="0"/>
              <a:t>Combination </a:t>
            </a:r>
            <a:r>
              <a:rPr lang="en-US" dirty="0"/>
              <a:t>of </a:t>
            </a:r>
            <a:r>
              <a:rPr lang="en-US" b="1" dirty="0"/>
              <a:t>Counter Mode </a:t>
            </a:r>
            <a:r>
              <a:rPr lang="en-US" dirty="0" smtClean="0"/>
              <a:t>and </a:t>
            </a:r>
            <a:r>
              <a:rPr lang="en-US" b="1" dirty="0"/>
              <a:t>GHASH</a:t>
            </a:r>
            <a:r>
              <a:rPr lang="en-US" dirty="0"/>
              <a:t> </a:t>
            </a:r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Computed over Galois field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2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AES-GCM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7" y="4267200"/>
            <a:ext cx="3575908" cy="18573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Hash key </a:t>
            </a:r>
            <a:r>
              <a:rPr lang="en-US" sz="2400" b="1" i="1" dirty="0" smtClean="0"/>
              <a:t>H</a:t>
            </a:r>
          </a:p>
          <a:p>
            <a:pPr marL="0" indent="0">
              <a:buNone/>
            </a:pPr>
            <a:r>
              <a:rPr lang="en-US" sz="2400" dirty="0" smtClean="0"/>
              <a:t>Encryption of 128 </a:t>
            </a:r>
          </a:p>
          <a:p>
            <a:pPr marL="0" indent="0">
              <a:buNone/>
            </a:pPr>
            <a:r>
              <a:rPr lang="en-US" sz="2400" dirty="0" smtClean="0"/>
              <a:t>zero bits</a:t>
            </a:r>
            <a:r>
              <a:rPr lang="de-DE" sz="2400" dirty="0" smtClean="0"/>
              <a:t>: </a:t>
            </a:r>
            <a:r>
              <a:rPr lang="de-DE" sz="2400" b="1" i="1" dirty="0" smtClean="0"/>
              <a:t>H=</a:t>
            </a:r>
            <a:r>
              <a:rPr lang="de-DE" sz="2400" b="1" i="1" dirty="0" err="1" smtClean="0"/>
              <a:t>Enc</a:t>
            </a:r>
            <a:r>
              <a:rPr lang="de-DE" sz="2400" b="1" i="1" dirty="0" smtClean="0"/>
              <a:t>(0)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Output: C || 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>
          <a:prstGeom prst="rect">
            <a:avLst/>
          </a:prstGeom>
        </p:spPr>
        <p:txBody>
          <a:bodyPr/>
          <a:lstStyle/>
          <a:p>
            <a:fld id="{3967BE8B-19B3-4D5A-9054-F69D8594487E}" type="slidenum">
              <a:rPr lang="de-DE" smtClean="0"/>
              <a:pPr/>
              <a:t>16</a:t>
            </a:fld>
            <a:endParaRPr lang="de-DE" dirty="0"/>
          </a:p>
        </p:txBody>
      </p: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7420494" y="1897782"/>
            <a:ext cx="286560" cy="286589"/>
            <a:chOff x="2956" y="921"/>
            <a:chExt cx="199" cy="199"/>
          </a:xfrm>
        </p:grpSpPr>
        <p:sp>
          <p:nvSpPr>
            <p:cNvPr id="10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5" name="AutoShape 109"/>
          <p:cNvSpPr>
            <a:spLocks noChangeArrowheads="1"/>
          </p:cNvSpPr>
          <p:nvPr/>
        </p:nvSpPr>
        <p:spPr bwMode="auto">
          <a:xfrm>
            <a:off x="6929004" y="121198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7" name="Rectangle 82"/>
          <p:cNvSpPr>
            <a:spLocks noChangeArrowheads="1"/>
          </p:cNvSpPr>
          <p:nvPr/>
        </p:nvSpPr>
        <p:spPr bwMode="auto">
          <a:xfrm>
            <a:off x="6929004" y="52711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/>
              <a:t>1</a:t>
            </a:r>
            <a:endParaRPr lang="de-DE" b="1" i="1" dirty="0"/>
          </a:p>
        </p:txBody>
      </p:sp>
      <p:sp>
        <p:nvSpPr>
          <p:cNvPr id="18" name="Rectangle 82"/>
          <p:cNvSpPr>
            <a:spLocks noChangeArrowheads="1"/>
          </p:cNvSpPr>
          <p:nvPr/>
        </p:nvSpPr>
        <p:spPr bwMode="auto">
          <a:xfrm>
            <a:off x="5450724" y="1897782"/>
            <a:ext cx="1219200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P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sp>
        <p:nvSpPr>
          <p:cNvPr id="19" name="Rectangle 82"/>
          <p:cNvSpPr>
            <a:spLocks noChangeArrowheads="1"/>
          </p:cNvSpPr>
          <p:nvPr/>
        </p:nvSpPr>
        <p:spPr bwMode="auto">
          <a:xfrm>
            <a:off x="6929004" y="2507382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C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cxnSp>
        <p:nvCxnSpPr>
          <p:cNvPr id="28" name="Gerade Verbindung mit Pfeil 27"/>
          <p:cNvCxnSpPr>
            <a:stCxn id="15" idx="2"/>
            <a:endCxn id="10" idx="0"/>
          </p:cNvCxnSpPr>
          <p:nvPr/>
        </p:nvCxnSpPr>
        <p:spPr>
          <a:xfrm flipH="1">
            <a:off x="7563774" y="1603197"/>
            <a:ext cx="4040" cy="2945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7" idx="2"/>
            <a:endCxn id="15" idx="0"/>
          </p:cNvCxnSpPr>
          <p:nvPr/>
        </p:nvCxnSpPr>
        <p:spPr>
          <a:xfrm>
            <a:off x="7567813" y="83098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0" idx="4"/>
            <a:endCxn id="19" idx="0"/>
          </p:cNvCxnSpPr>
          <p:nvPr/>
        </p:nvCxnSpPr>
        <p:spPr>
          <a:xfrm>
            <a:off x="7563774" y="2184371"/>
            <a:ext cx="4039" cy="323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8" idx="3"/>
            <a:endCxn id="11" idx="0"/>
          </p:cNvCxnSpPr>
          <p:nvPr/>
        </p:nvCxnSpPr>
        <p:spPr>
          <a:xfrm flipV="1">
            <a:off x="6669924" y="2041797"/>
            <a:ext cx="750570" cy="79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99"/>
          <p:cNvGrpSpPr>
            <a:grpSpLocks/>
          </p:cNvGrpSpPr>
          <p:nvPr/>
        </p:nvGrpSpPr>
        <p:grpSpPr bwMode="auto">
          <a:xfrm>
            <a:off x="10798752" y="1897782"/>
            <a:ext cx="286560" cy="286589"/>
            <a:chOff x="2956" y="921"/>
            <a:chExt cx="199" cy="199"/>
          </a:xfrm>
        </p:grpSpPr>
        <p:sp>
          <p:nvSpPr>
            <p:cNvPr id="44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5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7" name="AutoShape 109"/>
          <p:cNvSpPr>
            <a:spLocks noChangeArrowheads="1"/>
          </p:cNvSpPr>
          <p:nvPr/>
        </p:nvSpPr>
        <p:spPr bwMode="auto">
          <a:xfrm>
            <a:off x="10307262" y="121198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8" name="Rectangle 82"/>
          <p:cNvSpPr>
            <a:spLocks noChangeArrowheads="1"/>
          </p:cNvSpPr>
          <p:nvPr/>
        </p:nvSpPr>
        <p:spPr bwMode="auto">
          <a:xfrm>
            <a:off x="10307262" y="52711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 smtClean="0"/>
              <a:t>2</a:t>
            </a:r>
            <a:endParaRPr lang="de-DE" b="1" i="1" dirty="0"/>
          </a:p>
        </p:txBody>
      </p:sp>
      <p:sp>
        <p:nvSpPr>
          <p:cNvPr id="49" name="Rectangle 82"/>
          <p:cNvSpPr>
            <a:spLocks noChangeArrowheads="1"/>
          </p:cNvSpPr>
          <p:nvPr/>
        </p:nvSpPr>
        <p:spPr bwMode="auto">
          <a:xfrm>
            <a:off x="8828982" y="1897782"/>
            <a:ext cx="1219200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P</a:t>
            </a:r>
            <a:r>
              <a:rPr lang="en-US" b="1" i="1" baseline="-25000" dirty="0"/>
              <a:t>2</a:t>
            </a:r>
            <a:endParaRPr lang="de-DE" b="1" i="1" dirty="0"/>
          </a:p>
        </p:txBody>
      </p:sp>
      <p:sp>
        <p:nvSpPr>
          <p:cNvPr id="50" name="Rectangle 82"/>
          <p:cNvSpPr>
            <a:spLocks noChangeArrowheads="1"/>
          </p:cNvSpPr>
          <p:nvPr/>
        </p:nvSpPr>
        <p:spPr bwMode="auto">
          <a:xfrm>
            <a:off x="10307262" y="2507382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C</a:t>
            </a:r>
            <a:r>
              <a:rPr lang="en-US" b="1" i="1" baseline="-25000" dirty="0"/>
              <a:t>2</a:t>
            </a:r>
            <a:endParaRPr lang="de-DE" b="1" i="1" dirty="0"/>
          </a:p>
        </p:txBody>
      </p:sp>
      <p:cxnSp>
        <p:nvCxnSpPr>
          <p:cNvPr id="51" name="Gerade Verbindung mit Pfeil 50"/>
          <p:cNvCxnSpPr>
            <a:stCxn id="47" idx="2"/>
            <a:endCxn id="44" idx="0"/>
          </p:cNvCxnSpPr>
          <p:nvPr/>
        </p:nvCxnSpPr>
        <p:spPr>
          <a:xfrm flipH="1">
            <a:off x="10942032" y="1603197"/>
            <a:ext cx="4040" cy="2945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8" idx="2"/>
            <a:endCxn id="47" idx="0"/>
          </p:cNvCxnSpPr>
          <p:nvPr/>
        </p:nvCxnSpPr>
        <p:spPr>
          <a:xfrm>
            <a:off x="10946071" y="83098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44" idx="4"/>
            <a:endCxn id="50" idx="0"/>
          </p:cNvCxnSpPr>
          <p:nvPr/>
        </p:nvCxnSpPr>
        <p:spPr>
          <a:xfrm>
            <a:off x="10942032" y="2184371"/>
            <a:ext cx="4039" cy="323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9" idx="3"/>
            <a:endCxn id="45" idx="0"/>
          </p:cNvCxnSpPr>
          <p:nvPr/>
        </p:nvCxnSpPr>
        <p:spPr>
          <a:xfrm flipV="1">
            <a:off x="10048182" y="2041797"/>
            <a:ext cx="750570" cy="79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toShape 109"/>
          <p:cNvSpPr>
            <a:spLocks noChangeArrowheads="1"/>
          </p:cNvSpPr>
          <p:nvPr/>
        </p:nvSpPr>
        <p:spPr bwMode="auto">
          <a:xfrm>
            <a:off x="6924964" y="3715439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i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Gmul</a:t>
            </a:r>
            <a:r>
              <a:rPr lang="de-DE" b="1" i="1" baseline="-25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</a:t>
            </a:r>
            <a:endParaRPr lang="de-DE" sz="1000" b="1" i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grpSp>
        <p:nvGrpSpPr>
          <p:cNvPr id="56" name="Group 99"/>
          <p:cNvGrpSpPr>
            <a:grpSpLocks/>
          </p:cNvGrpSpPr>
          <p:nvPr/>
        </p:nvGrpSpPr>
        <p:grpSpPr bwMode="auto">
          <a:xfrm>
            <a:off x="7420494" y="3117238"/>
            <a:ext cx="286560" cy="286589"/>
            <a:chOff x="2956" y="921"/>
            <a:chExt cx="199" cy="199"/>
          </a:xfrm>
        </p:grpSpPr>
        <p:sp>
          <p:nvSpPr>
            <p:cNvPr id="57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60" name="Gerade Verbindung mit Pfeil 59"/>
          <p:cNvCxnSpPr>
            <a:stCxn id="19" idx="2"/>
            <a:endCxn id="57" idx="0"/>
          </p:cNvCxnSpPr>
          <p:nvPr/>
        </p:nvCxnSpPr>
        <p:spPr>
          <a:xfrm flipH="1">
            <a:off x="7563774" y="2811254"/>
            <a:ext cx="4039" cy="305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7" idx="4"/>
            <a:endCxn id="55" idx="0"/>
          </p:cNvCxnSpPr>
          <p:nvPr/>
        </p:nvCxnSpPr>
        <p:spPr>
          <a:xfrm>
            <a:off x="7563774" y="3403827"/>
            <a:ext cx="0" cy="3116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109"/>
          <p:cNvSpPr>
            <a:spLocks noChangeArrowheads="1"/>
          </p:cNvSpPr>
          <p:nvPr/>
        </p:nvSpPr>
        <p:spPr bwMode="auto">
          <a:xfrm>
            <a:off x="10307262" y="3715439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i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Gmul</a:t>
            </a:r>
            <a:r>
              <a:rPr lang="de-DE" b="1" i="1" baseline="-25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</a:t>
            </a:r>
            <a:endParaRPr lang="de-DE" sz="1000" b="1" i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grpSp>
        <p:nvGrpSpPr>
          <p:cNvPr id="66" name="Group 99"/>
          <p:cNvGrpSpPr>
            <a:grpSpLocks/>
          </p:cNvGrpSpPr>
          <p:nvPr/>
        </p:nvGrpSpPr>
        <p:grpSpPr bwMode="auto">
          <a:xfrm>
            <a:off x="10802792" y="3117238"/>
            <a:ext cx="286560" cy="286589"/>
            <a:chOff x="2956" y="921"/>
            <a:chExt cx="199" cy="199"/>
          </a:xfrm>
        </p:grpSpPr>
        <p:sp>
          <p:nvSpPr>
            <p:cNvPr id="67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8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70" name="Gerade Verbindung mit Pfeil 69"/>
          <p:cNvCxnSpPr>
            <a:stCxn id="67" idx="4"/>
            <a:endCxn id="65" idx="0"/>
          </p:cNvCxnSpPr>
          <p:nvPr/>
        </p:nvCxnSpPr>
        <p:spPr>
          <a:xfrm>
            <a:off x="10946072" y="3403827"/>
            <a:ext cx="0" cy="3116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50" idx="2"/>
            <a:endCxn id="69" idx="0"/>
          </p:cNvCxnSpPr>
          <p:nvPr/>
        </p:nvCxnSpPr>
        <p:spPr>
          <a:xfrm>
            <a:off x="10946071" y="2811254"/>
            <a:ext cx="721" cy="305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82"/>
          <p:cNvSpPr>
            <a:spLocks noChangeArrowheads="1"/>
          </p:cNvSpPr>
          <p:nvPr/>
        </p:nvSpPr>
        <p:spPr bwMode="auto">
          <a:xfrm>
            <a:off x="5325807" y="4400261"/>
            <a:ext cx="1277618" cy="303872"/>
          </a:xfrm>
          <a:prstGeom prst="rect">
            <a:avLst/>
          </a:prstGeom>
          <a:ln w="31750"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A</a:t>
            </a:r>
            <a:endParaRPr lang="de-DE" b="1" i="1" dirty="0"/>
          </a:p>
        </p:txBody>
      </p:sp>
      <p:sp>
        <p:nvSpPr>
          <p:cNvPr id="76" name="AutoShape 109"/>
          <p:cNvSpPr>
            <a:spLocks noChangeArrowheads="1"/>
          </p:cNvSpPr>
          <p:nvPr/>
        </p:nvSpPr>
        <p:spPr bwMode="auto">
          <a:xfrm>
            <a:off x="5325806" y="3715439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i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Gmul</a:t>
            </a:r>
            <a:r>
              <a:rPr lang="de-DE" b="1" i="1" baseline="-25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</a:t>
            </a:r>
            <a:endParaRPr lang="de-DE" sz="1000" b="1" i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cxnSp>
        <p:nvCxnSpPr>
          <p:cNvPr id="77" name="Gerade Verbindung mit Pfeil 76"/>
          <p:cNvCxnSpPr>
            <a:stCxn id="75" idx="0"/>
            <a:endCxn id="76" idx="2"/>
          </p:cNvCxnSpPr>
          <p:nvPr/>
        </p:nvCxnSpPr>
        <p:spPr>
          <a:xfrm flipV="1">
            <a:off x="5964616" y="4106654"/>
            <a:ext cx="0" cy="2936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 Verbindung 80"/>
          <p:cNvCxnSpPr>
            <a:stCxn id="76" idx="0"/>
            <a:endCxn id="57" idx="2"/>
          </p:cNvCxnSpPr>
          <p:nvPr/>
        </p:nvCxnSpPr>
        <p:spPr>
          <a:xfrm rot="5400000" flipH="1" flipV="1">
            <a:off x="6465102" y="2760047"/>
            <a:ext cx="454906" cy="1455878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55" idx="3"/>
            <a:endCxn id="67" idx="2"/>
          </p:cNvCxnSpPr>
          <p:nvPr/>
        </p:nvCxnSpPr>
        <p:spPr>
          <a:xfrm flipV="1">
            <a:off x="8202583" y="3260533"/>
            <a:ext cx="2600209" cy="65051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9095226" y="4408902"/>
            <a:ext cx="1277618" cy="303872"/>
          </a:xfrm>
          <a:prstGeom prst="rect">
            <a:avLst/>
          </a:prstGeom>
          <a:ln w="31750"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sz="1400" b="1" i="1" dirty="0" err="1"/>
              <a:t>l</a:t>
            </a:r>
            <a:r>
              <a:rPr lang="en-US" sz="1400" b="1" i="1" dirty="0" err="1" smtClean="0"/>
              <a:t>en</a:t>
            </a:r>
            <a:r>
              <a:rPr lang="en-US" sz="1400" b="1" i="1" dirty="0" smtClean="0"/>
              <a:t>(A)||</a:t>
            </a:r>
            <a:r>
              <a:rPr lang="en-US" sz="1400" b="1" i="1" dirty="0" err="1" smtClean="0"/>
              <a:t>len</a:t>
            </a:r>
            <a:r>
              <a:rPr lang="en-US" sz="1400" b="1" i="1" dirty="0" smtClean="0"/>
              <a:t>(C)</a:t>
            </a:r>
            <a:endParaRPr lang="de-DE" sz="1400" b="1" i="1" dirty="0"/>
          </a:p>
        </p:txBody>
      </p:sp>
      <p:grpSp>
        <p:nvGrpSpPr>
          <p:cNvPr id="86" name="Group 99"/>
          <p:cNvGrpSpPr>
            <a:grpSpLocks/>
          </p:cNvGrpSpPr>
          <p:nvPr/>
        </p:nvGrpSpPr>
        <p:grpSpPr bwMode="auto">
          <a:xfrm>
            <a:off x="10798752" y="4417544"/>
            <a:ext cx="286560" cy="286589"/>
            <a:chOff x="2956" y="921"/>
            <a:chExt cx="199" cy="199"/>
          </a:xfrm>
        </p:grpSpPr>
        <p:sp>
          <p:nvSpPr>
            <p:cNvPr id="87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8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9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90" name="Gerade Verbindung mit Pfeil 89"/>
          <p:cNvCxnSpPr>
            <a:stCxn id="87" idx="4"/>
            <a:endCxn id="98" idx="0"/>
          </p:cNvCxnSpPr>
          <p:nvPr/>
        </p:nvCxnSpPr>
        <p:spPr>
          <a:xfrm flipH="1">
            <a:off x="10934136" y="4704133"/>
            <a:ext cx="7896" cy="34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65" idx="2"/>
            <a:endCxn id="89" idx="0"/>
          </p:cNvCxnSpPr>
          <p:nvPr/>
        </p:nvCxnSpPr>
        <p:spPr>
          <a:xfrm flipH="1">
            <a:off x="10942752" y="4106654"/>
            <a:ext cx="3320" cy="3108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85" idx="3"/>
            <a:endCxn id="87" idx="2"/>
          </p:cNvCxnSpPr>
          <p:nvPr/>
        </p:nvCxnSpPr>
        <p:spPr>
          <a:xfrm>
            <a:off x="10372844" y="4560838"/>
            <a:ext cx="42590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82"/>
          <p:cNvSpPr>
            <a:spLocks noChangeArrowheads="1"/>
          </p:cNvSpPr>
          <p:nvPr/>
        </p:nvSpPr>
        <p:spPr bwMode="auto">
          <a:xfrm>
            <a:off x="10294605" y="6383367"/>
            <a:ext cx="1277618" cy="303872"/>
          </a:xfrm>
          <a:prstGeom prst="rect">
            <a:avLst/>
          </a:prstGeom>
          <a:ln w="31750">
            <a:solidFill>
              <a:schemeClr val="accent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T</a:t>
            </a:r>
            <a:endParaRPr lang="de-DE" b="1" i="1" dirty="0"/>
          </a:p>
        </p:txBody>
      </p:sp>
      <p:sp>
        <p:nvSpPr>
          <p:cNvPr id="98" name="AutoShape 109"/>
          <p:cNvSpPr>
            <a:spLocks noChangeArrowheads="1"/>
          </p:cNvSpPr>
          <p:nvPr/>
        </p:nvSpPr>
        <p:spPr bwMode="auto">
          <a:xfrm>
            <a:off x="10295326" y="5054121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i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Gmul</a:t>
            </a:r>
            <a:r>
              <a:rPr lang="de-DE" b="1" i="1" baseline="-25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</a:t>
            </a:r>
            <a:endParaRPr lang="de-DE" sz="1000" b="1" i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grpSp>
        <p:nvGrpSpPr>
          <p:cNvPr id="99" name="Group 99"/>
          <p:cNvGrpSpPr>
            <a:grpSpLocks/>
          </p:cNvGrpSpPr>
          <p:nvPr/>
        </p:nvGrpSpPr>
        <p:grpSpPr bwMode="auto">
          <a:xfrm>
            <a:off x="10798752" y="5784237"/>
            <a:ext cx="286560" cy="286589"/>
            <a:chOff x="2956" y="921"/>
            <a:chExt cx="199" cy="199"/>
          </a:xfrm>
        </p:grpSpPr>
        <p:sp>
          <p:nvSpPr>
            <p:cNvPr id="100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103" name="Gerade Verbindung mit Pfeil 102"/>
          <p:cNvCxnSpPr>
            <a:stCxn id="102" idx="1"/>
            <a:endCxn id="97" idx="0"/>
          </p:cNvCxnSpPr>
          <p:nvPr/>
        </p:nvCxnSpPr>
        <p:spPr>
          <a:xfrm flipH="1">
            <a:off x="10933414" y="6070826"/>
            <a:ext cx="9339" cy="312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10933414" y="5468287"/>
            <a:ext cx="721" cy="305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AutoShape 109"/>
          <p:cNvSpPr>
            <a:spLocks noChangeArrowheads="1"/>
          </p:cNvSpPr>
          <p:nvPr/>
        </p:nvSpPr>
        <p:spPr bwMode="auto">
          <a:xfrm>
            <a:off x="3599181" y="121827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11" name="Rectangle 82"/>
          <p:cNvSpPr>
            <a:spLocks noChangeArrowheads="1"/>
          </p:cNvSpPr>
          <p:nvPr/>
        </p:nvSpPr>
        <p:spPr bwMode="auto">
          <a:xfrm>
            <a:off x="3599181" y="53340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 smtClean="0"/>
              <a:t>0</a:t>
            </a:r>
            <a:endParaRPr lang="de-DE" b="1" i="1" dirty="0"/>
          </a:p>
        </p:txBody>
      </p:sp>
      <p:cxnSp>
        <p:nvCxnSpPr>
          <p:cNvPr id="112" name="Gerade Verbindung mit Pfeil 111"/>
          <p:cNvCxnSpPr>
            <a:stCxn id="111" idx="2"/>
            <a:endCxn id="110" idx="0"/>
          </p:cNvCxnSpPr>
          <p:nvPr/>
        </p:nvCxnSpPr>
        <p:spPr>
          <a:xfrm>
            <a:off x="4237990" y="83727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112"/>
          <p:cNvCxnSpPr>
            <a:stCxn id="110" idx="2"/>
            <a:endCxn id="100" idx="2"/>
          </p:cNvCxnSpPr>
          <p:nvPr/>
        </p:nvCxnSpPr>
        <p:spPr>
          <a:xfrm rot="16200000" flipH="1">
            <a:off x="5359349" y="488128"/>
            <a:ext cx="4318045" cy="656076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uiExpand="1" animBg="1"/>
      <p:bldP spid="65" grpId="0" uiExpand="1" animBg="1"/>
      <p:bldP spid="75" grpId="0" animBg="1"/>
      <p:bldP spid="76" grpId="0" animBg="1"/>
      <p:bldP spid="85" grpId="0" uiExpand="1" animBg="1"/>
      <p:bldP spid="97" grpId="0" animBg="1"/>
      <p:bldP spid="98" grpId="0" uiExpand="1" animBg="1"/>
      <p:bldP spid="110" grpId="0" uiExpand="1" animBg="1"/>
      <p:bldP spid="111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GCM: Opinions of Cryptographers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"Do not use GCM. Consider using one of the other authenticated encryption modes, such as CWC, OCB, or CCM." (Niels Ferguson)</a:t>
            </a:r>
          </a:p>
          <a:p>
            <a:r>
              <a:rPr lang="en-US" sz="2800" dirty="0" smtClean="0"/>
              <a:t>"</a:t>
            </a:r>
            <a:r>
              <a:rPr lang="en-US" sz="2800" dirty="0"/>
              <a:t>We conclude that common implementations of GCM are potentially vulnerable to authentication key recovery via cache timing attacks." (Emilia </a:t>
            </a:r>
            <a:r>
              <a:rPr lang="en-US" sz="2800" dirty="0" err="1"/>
              <a:t>Käsper</a:t>
            </a:r>
            <a:r>
              <a:rPr lang="en-US" sz="2800" dirty="0"/>
              <a:t>, Peter </a:t>
            </a:r>
            <a:r>
              <a:rPr lang="en-US" sz="2800" dirty="0" err="1"/>
              <a:t>Schwabe</a:t>
            </a:r>
            <a:r>
              <a:rPr lang="en-US" sz="2800" dirty="0"/>
              <a:t>, 2009)</a:t>
            </a:r>
          </a:p>
          <a:p>
            <a:r>
              <a:rPr lang="en-US" sz="2800" dirty="0" smtClean="0"/>
              <a:t>"</a:t>
            </a:r>
            <a:r>
              <a:rPr lang="en-US" sz="2800" dirty="0"/>
              <a:t>AES-GCM so easily leads to timing side-channels that I'd like to put it into Room 101." (Adam Langley, 2013)</a:t>
            </a:r>
          </a:p>
          <a:p>
            <a:r>
              <a:rPr lang="en-US" sz="2800" dirty="0" smtClean="0"/>
              <a:t>"</a:t>
            </a:r>
            <a:r>
              <a:rPr lang="en-US" sz="2800" dirty="0"/>
              <a:t>The fragility of AES-GCM authentication algorithm" (Shay </a:t>
            </a:r>
            <a:r>
              <a:rPr lang="en-US" sz="2800" dirty="0" err="1"/>
              <a:t>Gueron</a:t>
            </a:r>
            <a:r>
              <a:rPr lang="en-US" sz="2800" dirty="0"/>
              <a:t>, Vlad </a:t>
            </a:r>
            <a:r>
              <a:rPr lang="en-US" sz="2800" dirty="0" err="1"/>
              <a:t>Krasnov</a:t>
            </a:r>
            <a:r>
              <a:rPr lang="en-US" sz="2800" dirty="0"/>
              <a:t>, 2013)</a:t>
            </a:r>
          </a:p>
          <a:p>
            <a:r>
              <a:rPr lang="en-US" sz="2800" dirty="0" smtClean="0"/>
              <a:t>"</a:t>
            </a:r>
            <a:r>
              <a:rPr lang="en-US" sz="2800" dirty="0"/>
              <a:t>GCM is extremely fragile" (Kenny Paterson, 2015)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92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feil nach links 7"/>
          <p:cNvSpPr/>
          <p:nvPr/>
        </p:nvSpPr>
        <p:spPr>
          <a:xfrm flipH="1">
            <a:off x="152400" y="1817914"/>
            <a:ext cx="914400" cy="391886"/>
          </a:xfrm>
          <a:prstGeom prst="leftArrow">
            <a:avLst>
              <a:gd name="adj1" fmla="val 50000"/>
              <a:gd name="adj2" fmla="val 65789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Forbidden Attack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Nonce:</a:t>
            </a:r>
          </a:p>
          <a:p>
            <a:pPr lvl="1"/>
            <a:r>
              <a:rPr lang="en-US" dirty="0"/>
              <a:t>Number used </a:t>
            </a:r>
            <a:r>
              <a:rPr lang="en-US" dirty="0" smtClean="0"/>
              <a:t>once</a:t>
            </a:r>
            <a:endParaRPr lang="en-US" dirty="0"/>
          </a:p>
          <a:p>
            <a:pPr lvl="1"/>
            <a:r>
              <a:rPr lang="en-US" dirty="0"/>
              <a:t>TLS: 8 Byte / 64 Bit nonce</a:t>
            </a:r>
          </a:p>
          <a:p>
            <a:r>
              <a:rPr lang="en-US" dirty="0" err="1" smtClean="0"/>
              <a:t>Joux</a:t>
            </a:r>
            <a:r>
              <a:rPr lang="en-US" dirty="0" smtClean="0"/>
              <a:t> (2006): Nonce </a:t>
            </a:r>
            <a:r>
              <a:rPr lang="en-US" dirty="0"/>
              <a:t>reuse allows an attacker to recover the authentication </a:t>
            </a:r>
            <a:r>
              <a:rPr lang="en-US" dirty="0" smtClean="0"/>
              <a:t>key</a:t>
            </a:r>
            <a:endParaRPr lang="en-US" dirty="0"/>
          </a:p>
          <a:p>
            <a:r>
              <a:rPr lang="en-US" dirty="0" smtClean="0"/>
              <a:t>Attacker </a:t>
            </a:r>
            <a:r>
              <a:rPr lang="en-US" dirty="0"/>
              <a:t>can modify </a:t>
            </a:r>
            <a:r>
              <a:rPr lang="en-US" dirty="0" smtClean="0"/>
              <a:t>messages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5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TLS Encryption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Asymmetric </a:t>
            </a:r>
            <a:r>
              <a:rPr lang="en-US" dirty="0"/>
              <a:t>key exchange </a:t>
            </a:r>
            <a:endParaRPr lang="en-US" dirty="0" smtClean="0"/>
          </a:p>
          <a:p>
            <a:pPr lvl="1"/>
            <a:r>
              <a:rPr lang="en-US" dirty="0" smtClean="0"/>
              <a:t>RSA</a:t>
            </a:r>
            <a:r>
              <a:rPr lang="en-US" dirty="0"/>
              <a:t>, DHE, </a:t>
            </a:r>
            <a:r>
              <a:rPr lang="en-US" dirty="0" smtClean="0"/>
              <a:t>ECDHE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Symmetric encryption</a:t>
            </a:r>
          </a:p>
          <a:p>
            <a:pPr marL="914203" lvl="1" indent="-51435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Multiplizieren 5"/>
          <p:cNvSpPr/>
          <p:nvPr/>
        </p:nvSpPr>
        <p:spPr>
          <a:xfrm>
            <a:off x="76200" y="1524000"/>
            <a:ext cx="6477000" cy="762000"/>
          </a:xfrm>
          <a:prstGeom prst="mathMultiply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one block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20</a:t>
            </a:fld>
            <a:endParaRPr lang="de-DE" dirty="0"/>
          </a:p>
        </p:txBody>
      </p:sp>
      <p:grpSp>
        <p:nvGrpSpPr>
          <p:cNvPr id="17" name="Group 99"/>
          <p:cNvGrpSpPr>
            <a:grpSpLocks/>
          </p:cNvGrpSpPr>
          <p:nvPr/>
        </p:nvGrpSpPr>
        <p:grpSpPr bwMode="auto">
          <a:xfrm>
            <a:off x="10567671" y="2132672"/>
            <a:ext cx="286560" cy="286589"/>
            <a:chOff x="2956" y="921"/>
            <a:chExt cx="199" cy="199"/>
          </a:xfrm>
        </p:grpSpPr>
        <p:sp>
          <p:nvSpPr>
            <p:cNvPr id="18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1" name="AutoShape 109"/>
          <p:cNvSpPr>
            <a:spLocks noChangeArrowheads="1"/>
          </p:cNvSpPr>
          <p:nvPr/>
        </p:nvSpPr>
        <p:spPr bwMode="auto">
          <a:xfrm>
            <a:off x="10076181" y="144687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2" name="Rectangle 82"/>
          <p:cNvSpPr>
            <a:spLocks noChangeArrowheads="1"/>
          </p:cNvSpPr>
          <p:nvPr/>
        </p:nvSpPr>
        <p:spPr bwMode="auto">
          <a:xfrm>
            <a:off x="10076181" y="76200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sp>
        <p:nvSpPr>
          <p:cNvPr id="23" name="Rectangle 82"/>
          <p:cNvSpPr>
            <a:spLocks noChangeArrowheads="1"/>
          </p:cNvSpPr>
          <p:nvPr/>
        </p:nvSpPr>
        <p:spPr bwMode="auto">
          <a:xfrm>
            <a:off x="8597901" y="2132672"/>
            <a:ext cx="1219200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P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sp>
        <p:nvSpPr>
          <p:cNvPr id="24" name="Rectangle 82"/>
          <p:cNvSpPr>
            <a:spLocks noChangeArrowheads="1"/>
          </p:cNvSpPr>
          <p:nvPr/>
        </p:nvSpPr>
        <p:spPr bwMode="auto">
          <a:xfrm>
            <a:off x="10076181" y="2742272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C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cxnSp>
        <p:nvCxnSpPr>
          <p:cNvPr id="25" name="Gerade Verbindung mit Pfeil 24"/>
          <p:cNvCxnSpPr>
            <a:stCxn id="21" idx="2"/>
            <a:endCxn id="18" idx="0"/>
          </p:cNvCxnSpPr>
          <p:nvPr/>
        </p:nvCxnSpPr>
        <p:spPr>
          <a:xfrm flipH="1">
            <a:off x="10710951" y="1838087"/>
            <a:ext cx="4040" cy="2945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2" idx="2"/>
            <a:endCxn id="21" idx="0"/>
          </p:cNvCxnSpPr>
          <p:nvPr/>
        </p:nvCxnSpPr>
        <p:spPr>
          <a:xfrm>
            <a:off x="10714990" y="106587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8" idx="4"/>
            <a:endCxn id="24" idx="0"/>
          </p:cNvCxnSpPr>
          <p:nvPr/>
        </p:nvCxnSpPr>
        <p:spPr>
          <a:xfrm>
            <a:off x="10710951" y="2419261"/>
            <a:ext cx="4039" cy="323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3" idx="3"/>
            <a:endCxn id="19" idx="0"/>
          </p:cNvCxnSpPr>
          <p:nvPr/>
        </p:nvCxnSpPr>
        <p:spPr>
          <a:xfrm flipV="1">
            <a:off x="9817101" y="2276687"/>
            <a:ext cx="750570" cy="79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109"/>
          <p:cNvSpPr>
            <a:spLocks noChangeArrowheads="1"/>
          </p:cNvSpPr>
          <p:nvPr/>
        </p:nvSpPr>
        <p:spPr bwMode="auto">
          <a:xfrm>
            <a:off x="10076181" y="3416929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i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Gmul</a:t>
            </a:r>
            <a:r>
              <a:rPr lang="de-DE" b="1" i="1" baseline="-25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</a:t>
            </a:r>
            <a:endParaRPr lang="de-DE" sz="1000" b="1" i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cxnSp>
        <p:nvCxnSpPr>
          <p:cNvPr id="42" name="Gerade Verbindung mit Pfeil 41"/>
          <p:cNvCxnSpPr>
            <a:stCxn id="24" idx="2"/>
          </p:cNvCxnSpPr>
          <p:nvPr/>
        </p:nvCxnSpPr>
        <p:spPr>
          <a:xfrm>
            <a:off x="10714990" y="3046144"/>
            <a:ext cx="721" cy="305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82"/>
          <p:cNvSpPr>
            <a:spLocks noChangeArrowheads="1"/>
          </p:cNvSpPr>
          <p:nvPr/>
        </p:nvSpPr>
        <p:spPr bwMode="auto">
          <a:xfrm>
            <a:off x="8864145" y="4110392"/>
            <a:ext cx="1277618" cy="303872"/>
          </a:xfrm>
          <a:prstGeom prst="rect">
            <a:avLst/>
          </a:prstGeom>
          <a:ln w="31750"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sz="1400" b="1" i="1" dirty="0" err="1"/>
              <a:t>l</a:t>
            </a:r>
            <a:r>
              <a:rPr lang="en-US" sz="1400" b="1" i="1" dirty="0" err="1" smtClean="0"/>
              <a:t>en</a:t>
            </a:r>
            <a:r>
              <a:rPr lang="en-US" sz="1400" b="1" i="1" dirty="0" smtClean="0"/>
              <a:t>(A)||</a:t>
            </a:r>
            <a:r>
              <a:rPr lang="en-US" sz="1400" b="1" i="1" dirty="0" err="1" smtClean="0"/>
              <a:t>len</a:t>
            </a:r>
            <a:r>
              <a:rPr lang="en-US" sz="1400" b="1" i="1" dirty="0" smtClean="0"/>
              <a:t>(C)</a:t>
            </a:r>
            <a:endParaRPr lang="de-DE" sz="1400" b="1" i="1" dirty="0"/>
          </a:p>
        </p:txBody>
      </p:sp>
      <p:grpSp>
        <p:nvGrpSpPr>
          <p:cNvPr id="49" name="Group 99"/>
          <p:cNvGrpSpPr>
            <a:grpSpLocks/>
          </p:cNvGrpSpPr>
          <p:nvPr/>
        </p:nvGrpSpPr>
        <p:grpSpPr bwMode="auto">
          <a:xfrm>
            <a:off x="10567671" y="4119034"/>
            <a:ext cx="286560" cy="286589"/>
            <a:chOff x="2956" y="921"/>
            <a:chExt cx="199" cy="199"/>
          </a:xfrm>
        </p:grpSpPr>
        <p:sp>
          <p:nvSpPr>
            <p:cNvPr id="50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53" name="Gerade Verbindung mit Pfeil 52"/>
          <p:cNvCxnSpPr>
            <a:stCxn id="50" idx="4"/>
            <a:endCxn id="57" idx="0"/>
          </p:cNvCxnSpPr>
          <p:nvPr/>
        </p:nvCxnSpPr>
        <p:spPr>
          <a:xfrm flipH="1">
            <a:off x="10703055" y="4405623"/>
            <a:ext cx="7896" cy="34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6" idx="2"/>
            <a:endCxn id="52" idx="0"/>
          </p:cNvCxnSpPr>
          <p:nvPr/>
        </p:nvCxnSpPr>
        <p:spPr>
          <a:xfrm flipH="1">
            <a:off x="10711671" y="3808144"/>
            <a:ext cx="3320" cy="3108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8" idx="3"/>
            <a:endCxn id="50" idx="2"/>
          </p:cNvCxnSpPr>
          <p:nvPr/>
        </p:nvCxnSpPr>
        <p:spPr>
          <a:xfrm>
            <a:off x="10141763" y="4262328"/>
            <a:ext cx="42590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82"/>
          <p:cNvSpPr>
            <a:spLocks noChangeArrowheads="1"/>
          </p:cNvSpPr>
          <p:nvPr/>
        </p:nvSpPr>
        <p:spPr bwMode="auto">
          <a:xfrm>
            <a:off x="10063524" y="6084857"/>
            <a:ext cx="1277618" cy="303872"/>
          </a:xfrm>
          <a:prstGeom prst="rect">
            <a:avLst/>
          </a:prstGeom>
          <a:ln w="31750">
            <a:solidFill>
              <a:schemeClr val="accent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T</a:t>
            </a:r>
            <a:endParaRPr lang="de-DE" b="1" i="1" dirty="0"/>
          </a:p>
        </p:txBody>
      </p:sp>
      <p:sp>
        <p:nvSpPr>
          <p:cNvPr id="57" name="AutoShape 109"/>
          <p:cNvSpPr>
            <a:spLocks noChangeArrowheads="1"/>
          </p:cNvSpPr>
          <p:nvPr/>
        </p:nvSpPr>
        <p:spPr bwMode="auto">
          <a:xfrm>
            <a:off x="10064245" y="4755611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i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Gmul</a:t>
            </a:r>
            <a:r>
              <a:rPr lang="de-DE" b="1" i="1" baseline="-25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</a:t>
            </a:r>
            <a:endParaRPr lang="de-DE" sz="1000" b="1" i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10567671" y="5485727"/>
            <a:ext cx="286560" cy="286589"/>
            <a:chOff x="2956" y="921"/>
            <a:chExt cx="199" cy="199"/>
          </a:xfrm>
        </p:grpSpPr>
        <p:sp>
          <p:nvSpPr>
            <p:cNvPr id="59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62" name="Gerade Verbindung mit Pfeil 61"/>
          <p:cNvCxnSpPr>
            <a:stCxn id="61" idx="1"/>
            <a:endCxn id="56" idx="0"/>
          </p:cNvCxnSpPr>
          <p:nvPr/>
        </p:nvCxnSpPr>
        <p:spPr>
          <a:xfrm flipH="1">
            <a:off x="10702333" y="5772316"/>
            <a:ext cx="9339" cy="312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10702333" y="5169777"/>
            <a:ext cx="721" cy="305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utoShape 109"/>
          <p:cNvSpPr>
            <a:spLocks noChangeArrowheads="1"/>
          </p:cNvSpPr>
          <p:nvPr/>
        </p:nvSpPr>
        <p:spPr bwMode="auto">
          <a:xfrm>
            <a:off x="6779319" y="145316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5" name="Rectangle 82"/>
          <p:cNvSpPr>
            <a:spLocks noChangeArrowheads="1"/>
          </p:cNvSpPr>
          <p:nvPr/>
        </p:nvSpPr>
        <p:spPr bwMode="auto">
          <a:xfrm>
            <a:off x="6779319" y="76829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 smtClean="0"/>
              <a:t>0</a:t>
            </a:r>
            <a:endParaRPr lang="de-DE" b="1" i="1" dirty="0"/>
          </a:p>
        </p:txBody>
      </p:sp>
      <p:cxnSp>
        <p:nvCxnSpPr>
          <p:cNvPr id="66" name="Gerade Verbindung mit Pfeil 65"/>
          <p:cNvCxnSpPr>
            <a:stCxn id="65" idx="2"/>
            <a:endCxn id="64" idx="0"/>
          </p:cNvCxnSpPr>
          <p:nvPr/>
        </p:nvCxnSpPr>
        <p:spPr>
          <a:xfrm>
            <a:off x="7418128" y="107216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64" idx="2"/>
            <a:endCxn id="59" idx="2"/>
          </p:cNvCxnSpPr>
          <p:nvPr/>
        </p:nvCxnSpPr>
        <p:spPr>
          <a:xfrm rot="16200000" flipH="1">
            <a:off x="7100578" y="2161928"/>
            <a:ext cx="3784645" cy="314954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8" grpId="0" animBg="1"/>
      <p:bldP spid="56" grpId="0" animBg="1"/>
      <p:bldP spid="57" grpId="0" animBg="1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one block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7" y="1295406"/>
            <a:ext cx="5483074" cy="4829175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1" dirty="0" smtClean="0"/>
              <a:t>H = AES (0)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 = C</a:t>
            </a:r>
            <a:r>
              <a:rPr lang="en-US" sz="28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* H</a:t>
            </a:r>
            <a:r>
              <a:rPr lang="en-US" sz="2800" b="1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+ L * H + AES (J</a:t>
            </a:r>
            <a:r>
              <a:rPr lang="en-US" sz="28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Unknown values:</a:t>
            </a:r>
          </a:p>
          <a:p>
            <a:r>
              <a:rPr lang="en-US" b="1" i="1" dirty="0" smtClean="0"/>
              <a:t>H</a:t>
            </a:r>
          </a:p>
          <a:p>
            <a:r>
              <a:rPr lang="en-US" b="1" i="1" dirty="0" smtClean="0"/>
              <a:t>AES (J</a:t>
            </a:r>
            <a:r>
              <a:rPr lang="en-US" b="1" i="1" baseline="-25000" dirty="0" smtClean="0"/>
              <a:t>0</a:t>
            </a:r>
            <a:r>
              <a:rPr lang="en-US" b="1" i="1" dirty="0" smtClean="0"/>
              <a:t>)</a:t>
            </a:r>
            <a:endParaRPr lang="de-DE" b="1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21</a:t>
            </a:fld>
            <a:endParaRPr lang="de-DE" dirty="0"/>
          </a:p>
        </p:txBody>
      </p:sp>
      <p:grpSp>
        <p:nvGrpSpPr>
          <p:cNvPr id="17" name="Group 99"/>
          <p:cNvGrpSpPr>
            <a:grpSpLocks/>
          </p:cNvGrpSpPr>
          <p:nvPr/>
        </p:nvGrpSpPr>
        <p:grpSpPr bwMode="auto">
          <a:xfrm>
            <a:off x="10567671" y="2132672"/>
            <a:ext cx="286560" cy="286589"/>
            <a:chOff x="2956" y="921"/>
            <a:chExt cx="199" cy="199"/>
          </a:xfrm>
        </p:grpSpPr>
        <p:sp>
          <p:nvSpPr>
            <p:cNvPr id="18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1" name="AutoShape 109"/>
          <p:cNvSpPr>
            <a:spLocks noChangeArrowheads="1"/>
          </p:cNvSpPr>
          <p:nvPr/>
        </p:nvSpPr>
        <p:spPr bwMode="auto">
          <a:xfrm>
            <a:off x="10076181" y="144687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2" name="Rectangle 82"/>
          <p:cNvSpPr>
            <a:spLocks noChangeArrowheads="1"/>
          </p:cNvSpPr>
          <p:nvPr/>
        </p:nvSpPr>
        <p:spPr bwMode="auto">
          <a:xfrm>
            <a:off x="10076181" y="76200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sp>
        <p:nvSpPr>
          <p:cNvPr id="23" name="Rectangle 82"/>
          <p:cNvSpPr>
            <a:spLocks noChangeArrowheads="1"/>
          </p:cNvSpPr>
          <p:nvPr/>
        </p:nvSpPr>
        <p:spPr bwMode="auto">
          <a:xfrm>
            <a:off x="8597901" y="2132672"/>
            <a:ext cx="1219200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P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sp>
        <p:nvSpPr>
          <p:cNvPr id="24" name="Rectangle 82"/>
          <p:cNvSpPr>
            <a:spLocks noChangeArrowheads="1"/>
          </p:cNvSpPr>
          <p:nvPr/>
        </p:nvSpPr>
        <p:spPr bwMode="auto">
          <a:xfrm>
            <a:off x="10076181" y="2742272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C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cxnSp>
        <p:nvCxnSpPr>
          <p:cNvPr id="25" name="Gerade Verbindung mit Pfeil 24"/>
          <p:cNvCxnSpPr>
            <a:stCxn id="21" idx="2"/>
            <a:endCxn id="18" idx="0"/>
          </p:cNvCxnSpPr>
          <p:nvPr/>
        </p:nvCxnSpPr>
        <p:spPr>
          <a:xfrm flipH="1">
            <a:off x="10710951" y="1838087"/>
            <a:ext cx="4040" cy="2945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2" idx="2"/>
            <a:endCxn id="21" idx="0"/>
          </p:cNvCxnSpPr>
          <p:nvPr/>
        </p:nvCxnSpPr>
        <p:spPr>
          <a:xfrm>
            <a:off x="10714990" y="106587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8" idx="4"/>
            <a:endCxn id="24" idx="0"/>
          </p:cNvCxnSpPr>
          <p:nvPr/>
        </p:nvCxnSpPr>
        <p:spPr>
          <a:xfrm>
            <a:off x="10710951" y="2419261"/>
            <a:ext cx="4039" cy="323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3" idx="3"/>
            <a:endCxn id="19" idx="0"/>
          </p:cNvCxnSpPr>
          <p:nvPr/>
        </p:nvCxnSpPr>
        <p:spPr>
          <a:xfrm flipV="1">
            <a:off x="9817101" y="2276687"/>
            <a:ext cx="750570" cy="79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109"/>
          <p:cNvSpPr>
            <a:spLocks noChangeArrowheads="1"/>
          </p:cNvSpPr>
          <p:nvPr/>
        </p:nvSpPr>
        <p:spPr bwMode="auto">
          <a:xfrm>
            <a:off x="10076181" y="3416929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i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Gmul</a:t>
            </a:r>
            <a:r>
              <a:rPr lang="de-DE" b="1" i="1" baseline="-25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</a:t>
            </a:r>
            <a:endParaRPr lang="de-DE" sz="1000" b="1" i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cxnSp>
        <p:nvCxnSpPr>
          <p:cNvPr id="42" name="Gerade Verbindung mit Pfeil 41"/>
          <p:cNvCxnSpPr>
            <a:stCxn id="24" idx="2"/>
          </p:cNvCxnSpPr>
          <p:nvPr/>
        </p:nvCxnSpPr>
        <p:spPr>
          <a:xfrm>
            <a:off x="10714990" y="3046144"/>
            <a:ext cx="721" cy="305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82"/>
          <p:cNvSpPr>
            <a:spLocks noChangeArrowheads="1"/>
          </p:cNvSpPr>
          <p:nvPr/>
        </p:nvSpPr>
        <p:spPr bwMode="auto">
          <a:xfrm>
            <a:off x="8864145" y="4110392"/>
            <a:ext cx="1277618" cy="303872"/>
          </a:xfrm>
          <a:prstGeom prst="rect">
            <a:avLst/>
          </a:prstGeom>
          <a:ln w="31750"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sz="1400" b="1" i="1" dirty="0" err="1"/>
              <a:t>l</a:t>
            </a:r>
            <a:r>
              <a:rPr lang="en-US" sz="1400" b="1" i="1" dirty="0" err="1" smtClean="0"/>
              <a:t>en</a:t>
            </a:r>
            <a:r>
              <a:rPr lang="en-US" sz="1400" b="1" i="1" dirty="0" smtClean="0"/>
              <a:t>(A)||</a:t>
            </a:r>
            <a:r>
              <a:rPr lang="en-US" sz="1400" b="1" i="1" dirty="0" err="1" smtClean="0"/>
              <a:t>len</a:t>
            </a:r>
            <a:r>
              <a:rPr lang="en-US" sz="1400" b="1" i="1" dirty="0" smtClean="0"/>
              <a:t>(C)</a:t>
            </a:r>
            <a:endParaRPr lang="de-DE" sz="1400" b="1" i="1" dirty="0"/>
          </a:p>
        </p:txBody>
      </p:sp>
      <p:grpSp>
        <p:nvGrpSpPr>
          <p:cNvPr id="49" name="Group 99"/>
          <p:cNvGrpSpPr>
            <a:grpSpLocks/>
          </p:cNvGrpSpPr>
          <p:nvPr/>
        </p:nvGrpSpPr>
        <p:grpSpPr bwMode="auto">
          <a:xfrm>
            <a:off x="10567671" y="4119034"/>
            <a:ext cx="286560" cy="286589"/>
            <a:chOff x="2956" y="921"/>
            <a:chExt cx="199" cy="199"/>
          </a:xfrm>
        </p:grpSpPr>
        <p:sp>
          <p:nvSpPr>
            <p:cNvPr id="50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53" name="Gerade Verbindung mit Pfeil 52"/>
          <p:cNvCxnSpPr>
            <a:stCxn id="50" idx="4"/>
            <a:endCxn id="57" idx="0"/>
          </p:cNvCxnSpPr>
          <p:nvPr/>
        </p:nvCxnSpPr>
        <p:spPr>
          <a:xfrm flipH="1">
            <a:off x="10703055" y="4405623"/>
            <a:ext cx="7896" cy="34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6" idx="2"/>
            <a:endCxn id="52" idx="0"/>
          </p:cNvCxnSpPr>
          <p:nvPr/>
        </p:nvCxnSpPr>
        <p:spPr>
          <a:xfrm flipH="1">
            <a:off x="10711671" y="3808144"/>
            <a:ext cx="3320" cy="3108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8" idx="3"/>
            <a:endCxn id="50" idx="2"/>
          </p:cNvCxnSpPr>
          <p:nvPr/>
        </p:nvCxnSpPr>
        <p:spPr>
          <a:xfrm>
            <a:off x="10141763" y="4262328"/>
            <a:ext cx="42590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82"/>
          <p:cNvSpPr>
            <a:spLocks noChangeArrowheads="1"/>
          </p:cNvSpPr>
          <p:nvPr/>
        </p:nvSpPr>
        <p:spPr bwMode="auto">
          <a:xfrm>
            <a:off x="10063524" y="6084857"/>
            <a:ext cx="1277618" cy="303872"/>
          </a:xfrm>
          <a:prstGeom prst="rect">
            <a:avLst/>
          </a:prstGeom>
          <a:ln w="31750">
            <a:solidFill>
              <a:schemeClr val="accent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T</a:t>
            </a:r>
            <a:endParaRPr lang="de-DE" b="1" i="1" dirty="0"/>
          </a:p>
        </p:txBody>
      </p:sp>
      <p:sp>
        <p:nvSpPr>
          <p:cNvPr id="57" name="AutoShape 109"/>
          <p:cNvSpPr>
            <a:spLocks noChangeArrowheads="1"/>
          </p:cNvSpPr>
          <p:nvPr/>
        </p:nvSpPr>
        <p:spPr bwMode="auto">
          <a:xfrm>
            <a:off x="10064245" y="4755611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i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Gmul</a:t>
            </a:r>
            <a:r>
              <a:rPr lang="de-DE" b="1" i="1" baseline="-25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</a:t>
            </a:r>
            <a:endParaRPr lang="de-DE" sz="1000" b="1" i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10567671" y="5485727"/>
            <a:ext cx="286560" cy="286589"/>
            <a:chOff x="2956" y="921"/>
            <a:chExt cx="199" cy="199"/>
          </a:xfrm>
        </p:grpSpPr>
        <p:sp>
          <p:nvSpPr>
            <p:cNvPr id="59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62" name="Gerade Verbindung mit Pfeil 61"/>
          <p:cNvCxnSpPr>
            <a:stCxn id="61" idx="1"/>
            <a:endCxn id="56" idx="0"/>
          </p:cNvCxnSpPr>
          <p:nvPr/>
        </p:nvCxnSpPr>
        <p:spPr>
          <a:xfrm flipH="1">
            <a:off x="10702333" y="5772316"/>
            <a:ext cx="9339" cy="312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10702333" y="5169777"/>
            <a:ext cx="721" cy="305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utoShape 109"/>
          <p:cNvSpPr>
            <a:spLocks noChangeArrowheads="1"/>
          </p:cNvSpPr>
          <p:nvPr/>
        </p:nvSpPr>
        <p:spPr bwMode="auto">
          <a:xfrm>
            <a:off x="6779319" y="145316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5" name="Rectangle 82"/>
          <p:cNvSpPr>
            <a:spLocks noChangeArrowheads="1"/>
          </p:cNvSpPr>
          <p:nvPr/>
        </p:nvSpPr>
        <p:spPr bwMode="auto">
          <a:xfrm>
            <a:off x="6779319" y="76829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 smtClean="0"/>
              <a:t>0</a:t>
            </a:r>
            <a:endParaRPr lang="de-DE" b="1" i="1" dirty="0"/>
          </a:p>
        </p:txBody>
      </p:sp>
      <p:cxnSp>
        <p:nvCxnSpPr>
          <p:cNvPr id="66" name="Gerade Verbindung mit Pfeil 65"/>
          <p:cNvCxnSpPr>
            <a:stCxn id="65" idx="2"/>
            <a:endCxn id="64" idx="0"/>
          </p:cNvCxnSpPr>
          <p:nvPr/>
        </p:nvCxnSpPr>
        <p:spPr>
          <a:xfrm>
            <a:off x="7418128" y="107216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64" idx="2"/>
            <a:endCxn id="59" idx="2"/>
          </p:cNvCxnSpPr>
          <p:nvPr/>
        </p:nvCxnSpPr>
        <p:spPr>
          <a:xfrm rot="16200000" flipH="1">
            <a:off x="7100578" y="2161928"/>
            <a:ext cx="3784645" cy="314954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96339" y="2308539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/>
                </a:solidFill>
              </a:rPr>
              <a:t>C</a:t>
            </a:r>
            <a:r>
              <a:rPr lang="en-US" sz="2800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800" b="1" i="1" dirty="0" smtClean="0">
                <a:solidFill>
                  <a:schemeClr val="tx1"/>
                </a:solidFill>
              </a:rPr>
              <a:t>* H</a:t>
            </a:r>
            <a:endParaRPr lang="de-DE" sz="2800" b="1" i="1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331553" y="2308539"/>
            <a:ext cx="3124200" cy="523220"/>
            <a:chOff x="1411614" y="3733800"/>
            <a:chExt cx="3124200" cy="523220"/>
          </a:xfrm>
        </p:grpSpPr>
        <p:sp>
          <p:nvSpPr>
            <p:cNvPr id="40" name="Textfeld 39"/>
            <p:cNvSpPr txBox="1"/>
            <p:nvPr/>
          </p:nvSpPr>
          <p:spPr>
            <a:xfrm>
              <a:off x="2667000" y="3733800"/>
              <a:ext cx="1868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solidFill>
                    <a:schemeClr val="tx1"/>
                  </a:solidFill>
                </a:rPr>
                <a:t>+ L) * H</a:t>
              </a:r>
              <a:endParaRPr lang="de-DE" sz="2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411614" y="3733800"/>
              <a:ext cx="789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solidFill>
                    <a:schemeClr val="tx1"/>
                  </a:solidFill>
                </a:rPr>
                <a:t>(</a:t>
              </a:r>
              <a:endParaRPr lang="de-DE" sz="28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3655944" y="2308538"/>
            <a:ext cx="266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smtClean="0">
                <a:solidFill>
                  <a:schemeClr val="tx1"/>
                </a:solidFill>
              </a:rPr>
              <a:t>   + AES (J</a:t>
            </a:r>
            <a:r>
              <a:rPr lang="en-US" sz="2800" b="1" i="1" baseline="-25000" dirty="0" smtClean="0">
                <a:solidFill>
                  <a:schemeClr val="tx1"/>
                </a:solidFill>
              </a:rPr>
              <a:t>0</a:t>
            </a:r>
            <a:r>
              <a:rPr lang="en-US" sz="2800" b="1" i="1" dirty="0" smtClean="0">
                <a:solidFill>
                  <a:schemeClr val="tx1"/>
                </a:solidFill>
              </a:rPr>
              <a:t>)</a:t>
            </a:r>
            <a:endParaRPr lang="de-DE" sz="2800" b="1" i="1" dirty="0">
              <a:solidFill>
                <a:schemeClr val="tx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05739" y="230853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/>
                </a:solidFill>
              </a:rPr>
              <a:t>T =</a:t>
            </a:r>
            <a:endParaRPr lang="de-DE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8" grpId="0" animBg="1"/>
      <p:bldP spid="56" grpId="0" animBg="1"/>
      <p:bldP spid="57" grpId="0" animBg="1"/>
      <p:bldP spid="64" grpId="0" animBg="1"/>
      <p:bldP spid="65" grpId="0" animBg="1"/>
      <p:bldP spid="5" grpId="0"/>
      <p:bldP spid="44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nonce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6" y="1295406"/>
            <a:ext cx="5743803" cy="4829175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1" dirty="0" smtClean="0"/>
              <a:t>H = AES (0)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8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H + AES (J</a:t>
            </a:r>
            <a:r>
              <a:rPr lang="en-US" sz="28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= C</a:t>
            </a:r>
            <a:r>
              <a:rPr lang="en-US" sz="28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2,1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* H</a:t>
            </a:r>
            <a:r>
              <a:rPr lang="en-US" sz="2800" b="1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+ L</a:t>
            </a:r>
            <a:r>
              <a:rPr lang="en-US" sz="28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* H + AES (J</a:t>
            </a:r>
            <a:r>
              <a:rPr lang="en-US" sz="28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= (C</a:t>
            </a:r>
            <a:r>
              <a:rPr lang="en-US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1,1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 C</a:t>
            </a:r>
            <a:r>
              <a:rPr lang="en-US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2,1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 * H</a:t>
            </a:r>
            <a:r>
              <a:rPr lang="en-US" b="1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+ (L</a:t>
            </a:r>
            <a:r>
              <a:rPr lang="en-US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de-DE" b="1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22</a:t>
            </a:fld>
            <a:endParaRPr lang="de-DE" dirty="0"/>
          </a:p>
        </p:txBody>
      </p:sp>
      <p:grpSp>
        <p:nvGrpSpPr>
          <p:cNvPr id="17" name="Group 99"/>
          <p:cNvGrpSpPr>
            <a:grpSpLocks/>
          </p:cNvGrpSpPr>
          <p:nvPr/>
        </p:nvGrpSpPr>
        <p:grpSpPr bwMode="auto">
          <a:xfrm>
            <a:off x="10567671" y="2132672"/>
            <a:ext cx="286560" cy="286589"/>
            <a:chOff x="2956" y="921"/>
            <a:chExt cx="199" cy="199"/>
          </a:xfrm>
        </p:grpSpPr>
        <p:sp>
          <p:nvSpPr>
            <p:cNvPr id="18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1" name="AutoShape 109"/>
          <p:cNvSpPr>
            <a:spLocks noChangeArrowheads="1"/>
          </p:cNvSpPr>
          <p:nvPr/>
        </p:nvSpPr>
        <p:spPr bwMode="auto">
          <a:xfrm>
            <a:off x="10076181" y="144687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2" name="Rectangle 82"/>
          <p:cNvSpPr>
            <a:spLocks noChangeArrowheads="1"/>
          </p:cNvSpPr>
          <p:nvPr/>
        </p:nvSpPr>
        <p:spPr bwMode="auto">
          <a:xfrm>
            <a:off x="10076181" y="76200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sp>
        <p:nvSpPr>
          <p:cNvPr id="23" name="Rectangle 82"/>
          <p:cNvSpPr>
            <a:spLocks noChangeArrowheads="1"/>
          </p:cNvSpPr>
          <p:nvPr/>
        </p:nvSpPr>
        <p:spPr bwMode="auto">
          <a:xfrm>
            <a:off x="8597901" y="2132672"/>
            <a:ext cx="1219200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P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sp>
        <p:nvSpPr>
          <p:cNvPr id="24" name="Rectangle 82"/>
          <p:cNvSpPr>
            <a:spLocks noChangeArrowheads="1"/>
          </p:cNvSpPr>
          <p:nvPr/>
        </p:nvSpPr>
        <p:spPr bwMode="auto">
          <a:xfrm>
            <a:off x="10076181" y="2742272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C</a:t>
            </a:r>
            <a:r>
              <a:rPr lang="en-US" b="1" i="1" baseline="-25000" dirty="0" smtClean="0"/>
              <a:t>1</a:t>
            </a:r>
            <a:endParaRPr lang="de-DE" b="1" i="1" dirty="0"/>
          </a:p>
        </p:txBody>
      </p:sp>
      <p:cxnSp>
        <p:nvCxnSpPr>
          <p:cNvPr id="25" name="Gerade Verbindung mit Pfeil 24"/>
          <p:cNvCxnSpPr>
            <a:stCxn id="21" idx="2"/>
            <a:endCxn id="18" idx="0"/>
          </p:cNvCxnSpPr>
          <p:nvPr/>
        </p:nvCxnSpPr>
        <p:spPr>
          <a:xfrm flipH="1">
            <a:off x="10710951" y="1838087"/>
            <a:ext cx="4040" cy="2945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2" idx="2"/>
            <a:endCxn id="21" idx="0"/>
          </p:cNvCxnSpPr>
          <p:nvPr/>
        </p:nvCxnSpPr>
        <p:spPr>
          <a:xfrm>
            <a:off x="10714990" y="106587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8" idx="4"/>
            <a:endCxn id="24" idx="0"/>
          </p:cNvCxnSpPr>
          <p:nvPr/>
        </p:nvCxnSpPr>
        <p:spPr>
          <a:xfrm>
            <a:off x="10710951" y="2419261"/>
            <a:ext cx="4039" cy="323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3" idx="3"/>
            <a:endCxn id="19" idx="0"/>
          </p:cNvCxnSpPr>
          <p:nvPr/>
        </p:nvCxnSpPr>
        <p:spPr>
          <a:xfrm flipV="1">
            <a:off x="9817101" y="2276687"/>
            <a:ext cx="750570" cy="79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109"/>
          <p:cNvSpPr>
            <a:spLocks noChangeArrowheads="1"/>
          </p:cNvSpPr>
          <p:nvPr/>
        </p:nvSpPr>
        <p:spPr bwMode="auto">
          <a:xfrm>
            <a:off x="10076181" y="3416929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i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Gmul</a:t>
            </a:r>
            <a:r>
              <a:rPr lang="de-DE" b="1" i="1" baseline="-25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</a:t>
            </a:r>
            <a:endParaRPr lang="de-DE" sz="1000" b="1" i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cxnSp>
        <p:nvCxnSpPr>
          <p:cNvPr id="42" name="Gerade Verbindung mit Pfeil 41"/>
          <p:cNvCxnSpPr>
            <a:stCxn id="24" idx="2"/>
          </p:cNvCxnSpPr>
          <p:nvPr/>
        </p:nvCxnSpPr>
        <p:spPr>
          <a:xfrm>
            <a:off x="10714990" y="3046144"/>
            <a:ext cx="721" cy="305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82"/>
          <p:cNvSpPr>
            <a:spLocks noChangeArrowheads="1"/>
          </p:cNvSpPr>
          <p:nvPr/>
        </p:nvSpPr>
        <p:spPr bwMode="auto">
          <a:xfrm>
            <a:off x="8864145" y="4110392"/>
            <a:ext cx="1277618" cy="303872"/>
          </a:xfrm>
          <a:prstGeom prst="rect">
            <a:avLst/>
          </a:prstGeom>
          <a:ln w="31750"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sz="1400" b="1" i="1" dirty="0" err="1"/>
              <a:t>l</a:t>
            </a:r>
            <a:r>
              <a:rPr lang="en-US" sz="1400" b="1" i="1" dirty="0" err="1" smtClean="0"/>
              <a:t>en</a:t>
            </a:r>
            <a:r>
              <a:rPr lang="en-US" sz="1400" b="1" i="1" dirty="0" smtClean="0"/>
              <a:t>(A)||</a:t>
            </a:r>
            <a:r>
              <a:rPr lang="en-US" sz="1400" b="1" i="1" dirty="0" err="1" smtClean="0"/>
              <a:t>len</a:t>
            </a:r>
            <a:r>
              <a:rPr lang="en-US" sz="1400" b="1" i="1" dirty="0" smtClean="0"/>
              <a:t>(C)</a:t>
            </a:r>
            <a:endParaRPr lang="de-DE" sz="1400" b="1" i="1" dirty="0"/>
          </a:p>
        </p:txBody>
      </p:sp>
      <p:grpSp>
        <p:nvGrpSpPr>
          <p:cNvPr id="49" name="Group 99"/>
          <p:cNvGrpSpPr>
            <a:grpSpLocks/>
          </p:cNvGrpSpPr>
          <p:nvPr/>
        </p:nvGrpSpPr>
        <p:grpSpPr bwMode="auto">
          <a:xfrm>
            <a:off x="10567671" y="4119034"/>
            <a:ext cx="286560" cy="286589"/>
            <a:chOff x="2956" y="921"/>
            <a:chExt cx="199" cy="199"/>
          </a:xfrm>
        </p:grpSpPr>
        <p:sp>
          <p:nvSpPr>
            <p:cNvPr id="50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53" name="Gerade Verbindung mit Pfeil 52"/>
          <p:cNvCxnSpPr>
            <a:stCxn id="50" idx="4"/>
            <a:endCxn id="57" idx="0"/>
          </p:cNvCxnSpPr>
          <p:nvPr/>
        </p:nvCxnSpPr>
        <p:spPr>
          <a:xfrm flipH="1">
            <a:off x="10703055" y="4405623"/>
            <a:ext cx="7896" cy="34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36" idx="2"/>
            <a:endCxn id="52" idx="0"/>
          </p:cNvCxnSpPr>
          <p:nvPr/>
        </p:nvCxnSpPr>
        <p:spPr>
          <a:xfrm flipH="1">
            <a:off x="10711671" y="3808144"/>
            <a:ext cx="3320" cy="3108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8" idx="3"/>
            <a:endCxn id="50" idx="2"/>
          </p:cNvCxnSpPr>
          <p:nvPr/>
        </p:nvCxnSpPr>
        <p:spPr>
          <a:xfrm>
            <a:off x="10141763" y="4262328"/>
            <a:ext cx="42590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82"/>
          <p:cNvSpPr>
            <a:spLocks noChangeArrowheads="1"/>
          </p:cNvSpPr>
          <p:nvPr/>
        </p:nvSpPr>
        <p:spPr bwMode="auto">
          <a:xfrm>
            <a:off x="10063524" y="6084857"/>
            <a:ext cx="1277618" cy="303872"/>
          </a:xfrm>
          <a:prstGeom prst="rect">
            <a:avLst/>
          </a:prstGeom>
          <a:ln w="31750">
            <a:solidFill>
              <a:schemeClr val="accent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T</a:t>
            </a:r>
            <a:endParaRPr lang="de-DE" b="1" i="1" dirty="0"/>
          </a:p>
        </p:txBody>
      </p:sp>
      <p:sp>
        <p:nvSpPr>
          <p:cNvPr id="57" name="AutoShape 109"/>
          <p:cNvSpPr>
            <a:spLocks noChangeArrowheads="1"/>
          </p:cNvSpPr>
          <p:nvPr/>
        </p:nvSpPr>
        <p:spPr bwMode="auto">
          <a:xfrm>
            <a:off x="10064245" y="4755611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i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Gmul</a:t>
            </a:r>
            <a:r>
              <a:rPr lang="de-DE" b="1" i="1" baseline="-25000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H</a:t>
            </a:r>
            <a:endParaRPr lang="de-DE" sz="1000" b="1" i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10567671" y="5485727"/>
            <a:ext cx="286560" cy="286589"/>
            <a:chOff x="2956" y="921"/>
            <a:chExt cx="199" cy="199"/>
          </a:xfrm>
        </p:grpSpPr>
        <p:sp>
          <p:nvSpPr>
            <p:cNvPr id="59" name="Oval 100"/>
            <p:cNvSpPr>
              <a:spLocks noChangeArrowheads="1"/>
            </p:cNvSpPr>
            <p:nvPr/>
          </p:nvSpPr>
          <p:spPr bwMode="auto">
            <a:xfrm>
              <a:off x="2956" y="921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0" name="Line 101"/>
            <p:cNvSpPr>
              <a:spLocks noChangeShapeType="1"/>
            </p:cNvSpPr>
            <p:nvPr/>
          </p:nvSpPr>
          <p:spPr bwMode="auto">
            <a:xfrm>
              <a:off x="2956" y="1021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Line 102"/>
            <p:cNvSpPr>
              <a:spLocks noChangeShapeType="1"/>
            </p:cNvSpPr>
            <p:nvPr/>
          </p:nvSpPr>
          <p:spPr bwMode="auto">
            <a:xfrm>
              <a:off x="3056" y="921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cxnSp>
        <p:nvCxnSpPr>
          <p:cNvPr id="62" name="Gerade Verbindung mit Pfeil 61"/>
          <p:cNvCxnSpPr>
            <a:stCxn id="61" idx="1"/>
            <a:endCxn id="56" idx="0"/>
          </p:cNvCxnSpPr>
          <p:nvPr/>
        </p:nvCxnSpPr>
        <p:spPr>
          <a:xfrm flipH="1">
            <a:off x="10702333" y="5772316"/>
            <a:ext cx="9339" cy="312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10702333" y="5169777"/>
            <a:ext cx="721" cy="305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utoShape 109"/>
          <p:cNvSpPr>
            <a:spLocks noChangeArrowheads="1"/>
          </p:cNvSpPr>
          <p:nvPr/>
        </p:nvSpPr>
        <p:spPr bwMode="auto">
          <a:xfrm>
            <a:off x="6779319" y="1453162"/>
            <a:ext cx="1277619" cy="39121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8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9000" tIns="63702" rIns="99000" bIns="54000" anchor="ctr"/>
          <a:lstStyle/>
          <a:p>
            <a:pPr algn="ctr"/>
            <a:r>
              <a:rPr lang="de-DE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AES-</a:t>
            </a:r>
            <a:r>
              <a:rPr lang="de-DE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Enc</a:t>
            </a:r>
            <a:endParaRPr lang="de-DE" sz="1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5" name="Rectangle 82"/>
          <p:cNvSpPr>
            <a:spLocks noChangeArrowheads="1"/>
          </p:cNvSpPr>
          <p:nvPr/>
        </p:nvSpPr>
        <p:spPr bwMode="auto">
          <a:xfrm>
            <a:off x="6779319" y="768290"/>
            <a:ext cx="1277618" cy="303872"/>
          </a:xfrm>
          <a:prstGeom prst="rect">
            <a:avLst/>
          </a:prstGeom>
          <a:ln w="317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2906" tIns="41453" rIns="82906" bIns="41453" anchor="ctr"/>
          <a:lstStyle/>
          <a:p>
            <a:pPr algn="ctr"/>
            <a:r>
              <a:rPr lang="en-US" b="1" i="1" dirty="0" smtClean="0"/>
              <a:t>J</a:t>
            </a:r>
            <a:r>
              <a:rPr lang="en-US" b="1" i="1" baseline="-25000" dirty="0" smtClean="0"/>
              <a:t>0</a:t>
            </a:r>
            <a:endParaRPr lang="de-DE" b="1" i="1" dirty="0"/>
          </a:p>
        </p:txBody>
      </p:sp>
      <p:cxnSp>
        <p:nvCxnSpPr>
          <p:cNvPr id="66" name="Gerade Verbindung mit Pfeil 65"/>
          <p:cNvCxnSpPr>
            <a:stCxn id="65" idx="2"/>
            <a:endCxn id="64" idx="0"/>
          </p:cNvCxnSpPr>
          <p:nvPr/>
        </p:nvCxnSpPr>
        <p:spPr>
          <a:xfrm>
            <a:off x="7418128" y="1072162"/>
            <a:ext cx="1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64" idx="2"/>
            <a:endCxn id="59" idx="2"/>
          </p:cNvCxnSpPr>
          <p:nvPr/>
        </p:nvCxnSpPr>
        <p:spPr>
          <a:xfrm rot="16200000" flipH="1">
            <a:off x="7100578" y="2161928"/>
            <a:ext cx="3784645" cy="3149542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 rot="21315966">
            <a:off x="2024740" y="5592666"/>
            <a:ext cx="4047903" cy="707886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smtClean="0"/>
              <a:t>Finding </a:t>
            </a:r>
            <a:r>
              <a:rPr lang="en-US" sz="4000" b="1" i="1" dirty="0" smtClean="0"/>
              <a:t>H</a:t>
            </a:r>
            <a:r>
              <a:rPr lang="en-US" sz="4000" b="1" dirty="0" smtClean="0"/>
              <a:t> possible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6813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feil nach links 7"/>
          <p:cNvSpPr/>
          <p:nvPr/>
        </p:nvSpPr>
        <p:spPr>
          <a:xfrm flipH="1">
            <a:off x="152400" y="2286000"/>
            <a:ext cx="914400" cy="391886"/>
          </a:xfrm>
          <a:prstGeom prst="leftArrow">
            <a:avLst>
              <a:gd name="adj1" fmla="val 50000"/>
              <a:gd name="adj2" fmla="val 65789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2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1.2 / RFC 5288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Each value of the </a:t>
            </a:r>
            <a:r>
              <a:rPr lang="en-US" dirty="0" err="1"/>
              <a:t>nonce_explicit</a:t>
            </a:r>
            <a:r>
              <a:rPr lang="en-US" dirty="0"/>
              <a:t> </a:t>
            </a:r>
            <a:r>
              <a:rPr lang="en-US" b="1" dirty="0" smtClean="0"/>
              <a:t>must </a:t>
            </a:r>
            <a:r>
              <a:rPr lang="en-US" dirty="0" smtClean="0"/>
              <a:t>be </a:t>
            </a:r>
            <a:r>
              <a:rPr lang="en-US" dirty="0"/>
              <a:t>distinct for each distinct invocation of the GCM encrypt function for any fixed key. Failure to meet this uniqueness requirement can </a:t>
            </a:r>
            <a:r>
              <a:rPr lang="en-US" b="1" dirty="0"/>
              <a:t>significantly degrade</a:t>
            </a:r>
            <a:r>
              <a:rPr lang="en-US" dirty="0"/>
              <a:t> security. The </a:t>
            </a:r>
            <a:r>
              <a:rPr lang="en-US" dirty="0" err="1"/>
              <a:t>nonce_explicit</a:t>
            </a:r>
            <a:r>
              <a:rPr lang="en-US" dirty="0"/>
              <a:t> </a:t>
            </a:r>
            <a:r>
              <a:rPr lang="en-US" b="1" dirty="0" smtClean="0"/>
              <a:t>may </a:t>
            </a:r>
            <a:r>
              <a:rPr lang="en-US" dirty="0" smtClean="0"/>
              <a:t>be </a:t>
            </a:r>
            <a:r>
              <a:rPr lang="en-US" dirty="0"/>
              <a:t>the 64-bit sequence number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problems:</a:t>
            </a:r>
          </a:p>
          <a:p>
            <a:r>
              <a:rPr lang="en-US" dirty="0" smtClean="0"/>
              <a:t>Random </a:t>
            </a:r>
            <a:r>
              <a:rPr lang="en-US" dirty="0" err="1" smtClean="0"/>
              <a:t>nonces</a:t>
            </a:r>
            <a:r>
              <a:rPr lang="en-US" dirty="0" smtClean="0"/>
              <a:t>: Collision probability</a:t>
            </a:r>
            <a:endParaRPr lang="en-US" dirty="0"/>
          </a:p>
          <a:p>
            <a:r>
              <a:rPr lang="en-US" dirty="0"/>
              <a:t>Repeating </a:t>
            </a:r>
            <a:r>
              <a:rPr lang="en-US" dirty="0" err="1"/>
              <a:t>nonces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rot="20633015">
            <a:off x="7828414" y="4659088"/>
            <a:ext cx="4054251" cy="1323439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How about real </a:t>
            </a:r>
          </a:p>
          <a:p>
            <a:pPr algn="ctr"/>
            <a:r>
              <a:rPr lang="en-US" sz="4000" b="1" dirty="0" smtClean="0"/>
              <a:t>implementations?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90884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Internet-wide Scan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dirty="0"/>
              <a:t>Certificate info, website content, HTTP "Server:" header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Often load </a:t>
            </a:r>
            <a:r>
              <a:rPr lang="en-US" dirty="0" smtClean="0"/>
              <a:t>balancers</a:t>
            </a:r>
          </a:p>
          <a:p>
            <a:pPr lvl="1"/>
            <a:r>
              <a:rPr lang="en-US" dirty="0" smtClean="0"/>
              <a:t>False positives</a:t>
            </a:r>
          </a:p>
          <a:p>
            <a:pPr lvl="2"/>
            <a:r>
              <a:rPr lang="en-US" dirty="0"/>
              <a:t>Check Point devices using LFSR </a:t>
            </a:r>
            <a:r>
              <a:rPr lang="en-US" dirty="0" smtClean="0"/>
              <a:t>(secure)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9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Internet-wide Scan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184</a:t>
            </a:r>
            <a:r>
              <a:rPr lang="en-US" dirty="0"/>
              <a:t> hosts with repeating </a:t>
            </a:r>
            <a:r>
              <a:rPr lang="en-US" dirty="0" err="1" smtClean="0"/>
              <a:t>nonces</a:t>
            </a:r>
            <a:endParaRPr lang="en-US" dirty="0" smtClean="0"/>
          </a:p>
          <a:p>
            <a:pPr lvl="1"/>
            <a:r>
              <a:rPr lang="en-US" dirty="0" err="1"/>
              <a:t>Radware</a:t>
            </a:r>
            <a:r>
              <a:rPr lang="en-US" dirty="0"/>
              <a:t> (Cavium chip)</a:t>
            </a:r>
          </a:p>
          <a:p>
            <a:pPr lvl="1"/>
            <a:r>
              <a:rPr lang="en-US" dirty="0"/>
              <a:t>Several pages from VISA Europe</a:t>
            </a:r>
          </a:p>
          <a:p>
            <a:r>
              <a:rPr lang="en-US" b="1" dirty="0"/>
              <a:t>72445</a:t>
            </a:r>
            <a:r>
              <a:rPr lang="en-US" dirty="0"/>
              <a:t> hosts with random looking </a:t>
            </a:r>
            <a:r>
              <a:rPr lang="en-US" dirty="0" err="1" smtClean="0"/>
              <a:t>nonces</a:t>
            </a:r>
            <a:endParaRPr lang="en-US" dirty="0" smtClean="0"/>
          </a:p>
          <a:p>
            <a:pPr lvl="1"/>
            <a:r>
              <a:rPr lang="en-US" dirty="0"/>
              <a:t>A10, IBM Lotus Domino (both published updates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Sangfor</a:t>
            </a:r>
            <a:r>
              <a:rPr lang="en-US" dirty="0" smtClean="0"/>
              <a:t> </a:t>
            </a:r>
            <a:r>
              <a:rPr lang="en-US" dirty="0"/>
              <a:t>(no </a:t>
            </a:r>
            <a:r>
              <a:rPr lang="en-US" dirty="0" smtClean="0"/>
              <a:t>response)</a:t>
            </a:r>
          </a:p>
          <a:p>
            <a:r>
              <a:rPr lang="en-US" dirty="0" smtClean="0"/>
              <a:t>More </a:t>
            </a:r>
            <a:r>
              <a:rPr lang="en-US" dirty="0"/>
              <a:t>devices </a:t>
            </a:r>
            <a:r>
              <a:rPr lang="en-US" dirty="0" smtClean="0"/>
              <a:t>that </a:t>
            </a:r>
            <a:r>
              <a:rPr lang="en-US" dirty="0"/>
              <a:t>we were unable to </a:t>
            </a:r>
            <a:r>
              <a:rPr lang="en-US" dirty="0" smtClean="0"/>
              <a:t>identify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Radware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103849" y="2362200"/>
            <a:ext cx="998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e_aes.c</a:t>
            </a:r>
            <a:r>
              <a:rPr lang="it-IT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EVP_CIPHER_CTX_ctrl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aes_gcm_ctrl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(c-&gt;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encrypt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RAND_bytes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gctx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-&gt;iv +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gctx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ivlen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&lt;= 0)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t1_enc.c:</a:t>
            </a: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EVP_CIPHER_mode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 == EVP_CIPH_GCM_MODE)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EVP_CipherInit_ex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dd,c,NULL,key,NULL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SSL3_CC_WRITE));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EVP_CIPHER_CTX_ctrl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EVP_CTRL_GCM_SET_IV_FIXED, k, iv);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543800" y="381000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0100000003001741</a:t>
            </a:r>
          </a:p>
          <a:p>
            <a:r>
              <a:rPr lang="it-IT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0100000003001741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f118cd0fa6ff5a15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f118cd0fa6ff5a16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f118cd0fa6ff5a74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7" y="1858328"/>
            <a:ext cx="1860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chemeClr val="tx1"/>
                </a:solidFill>
              </a:rPr>
              <a:t>OpenSSL</a:t>
            </a:r>
            <a:r>
              <a:rPr lang="de-DE" b="1" dirty="0">
                <a:solidFill>
                  <a:schemeClr val="tx1"/>
                </a:solidFill>
              </a:rPr>
              <a:t> 1.0.1j</a:t>
            </a:r>
          </a:p>
        </p:txBody>
      </p:sp>
      <p:sp>
        <p:nvSpPr>
          <p:cNvPr id="8" name="Textfeld 7"/>
          <p:cNvSpPr txBox="1"/>
          <p:nvPr/>
        </p:nvSpPr>
        <p:spPr>
          <a:xfrm rot="20633015">
            <a:off x="8956452" y="5464439"/>
            <a:ext cx="3072829" cy="830997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No random generation</a:t>
            </a:r>
          </a:p>
          <a:p>
            <a:pPr algn="ctr"/>
            <a:r>
              <a:rPr lang="en-US" sz="2400" b="1" dirty="0" smtClean="0"/>
              <a:t>return value check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466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Libraries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Botan</a:t>
            </a:r>
            <a:r>
              <a:rPr lang="de-DE" dirty="0" smtClean="0"/>
              <a:t>, </a:t>
            </a:r>
            <a:r>
              <a:rPr lang="de-DE" dirty="0" err="1" smtClean="0"/>
              <a:t>BouncyCastle</a:t>
            </a:r>
            <a:r>
              <a:rPr lang="de-DE" dirty="0" smtClean="0"/>
              <a:t>, </a:t>
            </a:r>
            <a:r>
              <a:rPr lang="de-DE" dirty="0" err="1" smtClean="0"/>
              <a:t>MatrixSSL</a:t>
            </a:r>
            <a:r>
              <a:rPr lang="de-DE" dirty="0" smtClean="0"/>
              <a:t>, </a:t>
            </a:r>
            <a:r>
              <a:rPr lang="de-DE" dirty="0" err="1" smtClean="0"/>
              <a:t>SunJCE</a:t>
            </a:r>
            <a:r>
              <a:rPr lang="de-DE" dirty="0" smtClean="0"/>
              <a:t>, </a:t>
            </a:r>
            <a:r>
              <a:rPr lang="de-DE" dirty="0" err="1" smtClean="0"/>
              <a:t>OpenSSL</a:t>
            </a:r>
            <a:endParaRPr lang="de-DE" dirty="0" smtClean="0"/>
          </a:p>
          <a:p>
            <a:endParaRPr lang="en-US" dirty="0"/>
          </a:p>
          <a:p>
            <a:r>
              <a:rPr lang="en-US" dirty="0" smtClean="0"/>
              <a:t>No real problems</a:t>
            </a:r>
          </a:p>
          <a:p>
            <a:r>
              <a:rPr lang="en-US" dirty="0" smtClean="0"/>
              <a:t>Counter overflows in </a:t>
            </a:r>
            <a:r>
              <a:rPr lang="en-US" dirty="0" err="1" smtClean="0"/>
              <a:t>Botan</a:t>
            </a:r>
            <a:r>
              <a:rPr lang="en-US" dirty="0" smtClean="0"/>
              <a:t> and </a:t>
            </a:r>
            <a:r>
              <a:rPr lang="en-US" dirty="0" err="1" smtClean="0"/>
              <a:t>MatrixSSL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1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Pfeil nach links 4"/>
          <p:cNvSpPr/>
          <p:nvPr/>
        </p:nvSpPr>
        <p:spPr>
          <a:xfrm flipH="1">
            <a:off x="152400" y="2808514"/>
            <a:ext cx="914400" cy="391886"/>
          </a:xfrm>
          <a:prstGeom prst="leftArrow">
            <a:avLst>
              <a:gd name="adj1" fmla="val 50000"/>
              <a:gd name="adj2" fmla="val 65789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TLS Encryption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Asymmetric </a:t>
            </a:r>
            <a:r>
              <a:rPr lang="en-US" dirty="0"/>
              <a:t>key exchange </a:t>
            </a:r>
            <a:endParaRPr lang="en-US" dirty="0" smtClean="0"/>
          </a:p>
          <a:p>
            <a:pPr lvl="1"/>
            <a:r>
              <a:rPr lang="en-US" dirty="0" smtClean="0"/>
              <a:t>RSA</a:t>
            </a:r>
            <a:r>
              <a:rPr lang="en-US" dirty="0"/>
              <a:t>, DHE, </a:t>
            </a:r>
            <a:r>
              <a:rPr lang="en-US" dirty="0" smtClean="0"/>
              <a:t>ECDHE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Symmetric encryption</a:t>
            </a:r>
          </a:p>
          <a:p>
            <a:pPr marL="914203" lvl="1" indent="-514350"/>
            <a:r>
              <a:rPr lang="en-US" dirty="0" smtClean="0"/>
              <a:t>CBC/HMAC</a:t>
            </a:r>
          </a:p>
          <a:p>
            <a:pPr marL="914203" lvl="1" indent="-514350"/>
            <a:r>
              <a:rPr lang="en-US" dirty="0" smtClean="0"/>
              <a:t>RC4 </a:t>
            </a:r>
            <a:r>
              <a:rPr lang="en-US" dirty="0"/>
              <a:t>(stream cipher</a:t>
            </a:r>
            <a:r>
              <a:rPr lang="en-US" dirty="0" smtClean="0"/>
              <a:t>)</a:t>
            </a:r>
            <a:endParaRPr lang="en-US" dirty="0"/>
          </a:p>
          <a:p>
            <a:pPr marL="914203" lvl="1" indent="-514350"/>
            <a:r>
              <a:rPr lang="en-US" dirty="0"/>
              <a:t>(new: ChaCha20/Poly1305</a:t>
            </a:r>
            <a:r>
              <a:rPr lang="en-US" dirty="0" smtClean="0"/>
              <a:t>)</a:t>
            </a:r>
          </a:p>
          <a:p>
            <a:pPr marL="914203" lvl="1" indent="-514350"/>
            <a:r>
              <a:rPr lang="en-US" dirty="0" smtClean="0"/>
              <a:t>AES-GCM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Multiplizieren 5"/>
          <p:cNvSpPr/>
          <p:nvPr/>
        </p:nvSpPr>
        <p:spPr>
          <a:xfrm>
            <a:off x="76200" y="1524000"/>
            <a:ext cx="6477000" cy="762000"/>
          </a:xfrm>
          <a:prstGeom prst="mathMultiply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Vulnerable </a:t>
            </a:r>
            <a:r>
              <a:rPr lang="en-US" dirty="0" smtClean="0"/>
              <a:t>Websites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5" name="Inhaltsplatzhalter 3" descr="ser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33" r="-39833"/>
          <a:stretch>
            <a:fillRect/>
          </a:stretch>
        </p:blipFill>
        <p:spPr>
          <a:xfrm>
            <a:off x="9220200" y="2434440"/>
            <a:ext cx="2469821" cy="1280310"/>
          </a:xfrm>
          <a:prstGeom prst="rect">
            <a:avLst/>
          </a:prstGeom>
        </p:spPr>
      </p:pic>
      <p:pic>
        <p:nvPicPr>
          <p:cNvPr id="6" name="Grafik 5" descr="clien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0744" y="2435446"/>
            <a:ext cx="1100464" cy="1100464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2362200" y="2590800"/>
            <a:ext cx="2743200" cy="16946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6" tIns="45704" rIns="91406" bIns="45704" rtlCol="0" anchor="ctr"/>
          <a:lstStyle/>
          <a:p>
            <a:pPr algn="ctr" defTabSz="914063"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</a:endParaRPr>
          </a:p>
        </p:txBody>
      </p:sp>
      <p:pic>
        <p:nvPicPr>
          <p:cNvPr id="8" name="Bild 13" descr="adversar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434440"/>
            <a:ext cx="969473" cy="114934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71274" y="1885689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GET visa.dk/index.html</a:t>
            </a:r>
            <a:endParaRPr lang="de-DE" sz="1200" b="1" dirty="0">
              <a:solidFill>
                <a:schemeClr val="tx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860" y="3778247"/>
            <a:ext cx="1714500" cy="571500"/>
          </a:xfrm>
          <a:prstGeom prst="rect">
            <a:avLst/>
          </a:prstGeom>
        </p:spPr>
      </p:pic>
      <p:sp>
        <p:nvSpPr>
          <p:cNvPr id="15" name="Pfeil nach rechts 14"/>
          <p:cNvSpPr/>
          <p:nvPr/>
        </p:nvSpPr>
        <p:spPr>
          <a:xfrm>
            <a:off x="6854660" y="2590799"/>
            <a:ext cx="2743200" cy="16946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6" tIns="45704" rIns="91406" bIns="45704" rtlCol="0" anchor="ctr"/>
          <a:lstStyle/>
          <a:p>
            <a:pPr algn="ctr" defTabSz="914063"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</a:endParaRPr>
          </a:p>
        </p:txBody>
      </p:sp>
      <p:sp>
        <p:nvSpPr>
          <p:cNvPr id="16" name="Pfeil nach rechts 15"/>
          <p:cNvSpPr/>
          <p:nvPr/>
        </p:nvSpPr>
        <p:spPr>
          <a:xfrm rot="10800000">
            <a:off x="6854660" y="3068043"/>
            <a:ext cx="2743200" cy="16946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6" tIns="45704" rIns="91406" bIns="45704" rtlCol="0" anchor="ctr"/>
          <a:lstStyle/>
          <a:p>
            <a:pPr algn="ctr" defTabSz="914063"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</a:endParaRPr>
          </a:p>
        </p:txBody>
      </p:sp>
      <p:sp>
        <p:nvSpPr>
          <p:cNvPr id="17" name="Pfeil nach rechts 16"/>
          <p:cNvSpPr/>
          <p:nvPr/>
        </p:nvSpPr>
        <p:spPr>
          <a:xfrm rot="10800000">
            <a:off x="2438400" y="3106639"/>
            <a:ext cx="2743200" cy="169461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06" tIns="45704" rIns="91406" bIns="45704" rtlCol="0" anchor="ctr"/>
          <a:lstStyle/>
          <a:p>
            <a:pPr algn="ctr" defTabSz="914063"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980661" y="3803644"/>
            <a:ext cx="207852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1.1 200 OK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…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&lt;h1&gt;Hello Visa&lt;/h1&gt;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&lt;/html&gt;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4509" y="3803644"/>
            <a:ext cx="207852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1.1 200 OK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…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&lt;script&gt; … &lt;/script&gt;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&lt;/html&gt;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2476500" y="2705350"/>
            <a:ext cx="2743200" cy="16946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6" tIns="45704" rIns="91406" bIns="45704" rtlCol="0" anchor="ctr"/>
          <a:lstStyle/>
          <a:p>
            <a:pPr algn="ctr" defTabSz="914063"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Pfeil nach rechts 20"/>
          <p:cNvSpPr/>
          <p:nvPr/>
        </p:nvSpPr>
        <p:spPr>
          <a:xfrm>
            <a:off x="2609041" y="2847931"/>
            <a:ext cx="2743200" cy="16946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6" tIns="45704" rIns="91406" bIns="45704" rtlCol="0" anchor="ctr"/>
          <a:lstStyle/>
          <a:p>
            <a:pPr algn="ctr" defTabSz="914063"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</a:endParaRPr>
          </a:p>
        </p:txBody>
      </p:sp>
      <p:sp>
        <p:nvSpPr>
          <p:cNvPr id="22" name="Pfeil nach rechts 21"/>
          <p:cNvSpPr/>
          <p:nvPr/>
        </p:nvSpPr>
        <p:spPr>
          <a:xfrm>
            <a:off x="7023721" y="2705350"/>
            <a:ext cx="2743200" cy="16946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6" tIns="45704" rIns="91406" bIns="45704" rtlCol="0" anchor="ctr"/>
          <a:lstStyle/>
          <a:p>
            <a:pPr algn="ctr" defTabSz="914063"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7156262" y="2847931"/>
            <a:ext cx="2743200" cy="16946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6" tIns="45704" rIns="91406" bIns="45704" rtlCol="0" anchor="ctr"/>
          <a:lstStyle/>
          <a:p>
            <a:pPr algn="ctr" defTabSz="914063"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</a:endParaRPr>
          </a:p>
        </p:txBody>
      </p:sp>
      <p:sp>
        <p:nvSpPr>
          <p:cNvPr id="24" name="Pfeil nach rechts 23"/>
          <p:cNvSpPr/>
          <p:nvPr/>
        </p:nvSpPr>
        <p:spPr>
          <a:xfrm rot="10800000">
            <a:off x="7007060" y="3220443"/>
            <a:ext cx="2743200" cy="16946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6" tIns="45704" rIns="91406" bIns="45704" rtlCol="0" anchor="ctr"/>
          <a:lstStyle/>
          <a:p>
            <a:pPr algn="ctr" defTabSz="914063"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</a:endParaRPr>
          </a:p>
        </p:txBody>
      </p:sp>
      <p:sp>
        <p:nvSpPr>
          <p:cNvPr id="25" name="Pfeil nach rechts 24"/>
          <p:cNvSpPr/>
          <p:nvPr/>
        </p:nvSpPr>
        <p:spPr>
          <a:xfrm rot="10800000">
            <a:off x="7159460" y="3372843"/>
            <a:ext cx="2743200" cy="16946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06" tIns="45704" rIns="91406" bIns="45704" rtlCol="0" anchor="ctr"/>
          <a:lstStyle/>
          <a:p>
            <a:pPr algn="ctr" defTabSz="914063"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70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7" name="Proof_of_concept_of_GCM_nonce_reuse_attack_against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317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33600" y="6096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2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70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mi5.gov.uk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33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0" y="1752600"/>
            <a:ext cx="10058400" cy="379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</a:t>
            </a:r>
            <a:r>
              <a:rPr lang="en-US" dirty="0" smtClean="0"/>
              <a:t>1.2: no guidance how to use </a:t>
            </a:r>
            <a:r>
              <a:rPr lang="en-US" dirty="0" err="1" smtClean="0"/>
              <a:t>nonces</a:t>
            </a:r>
            <a:r>
              <a:rPr lang="en-US" dirty="0" smtClean="0"/>
              <a:t> correctly</a:t>
            </a:r>
          </a:p>
          <a:p>
            <a:pPr lvl="1"/>
            <a:r>
              <a:rPr lang="en-US" dirty="0"/>
              <a:t>Some people get it wrong</a:t>
            </a:r>
          </a:p>
          <a:p>
            <a:r>
              <a:rPr lang="en-US" b="1" dirty="0" smtClean="0"/>
              <a:t>Implicit</a:t>
            </a:r>
            <a:r>
              <a:rPr lang="en-US" dirty="0" smtClean="0"/>
              <a:t> </a:t>
            </a:r>
            <a:r>
              <a:rPr lang="en-US" dirty="0" err="1" smtClean="0"/>
              <a:t>nonces</a:t>
            </a:r>
            <a:r>
              <a:rPr lang="en-US" dirty="0" smtClean="0"/>
              <a:t> needed: </a:t>
            </a:r>
          </a:p>
          <a:p>
            <a:pPr lvl="1"/>
            <a:r>
              <a:rPr lang="en-US" dirty="0" smtClean="0"/>
              <a:t>Chacha20/Poly1305 </a:t>
            </a:r>
            <a:r>
              <a:rPr lang="en-US" dirty="0"/>
              <a:t>and TLS 1.3 </a:t>
            </a: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/>
              <a:t>record </a:t>
            </a:r>
            <a:r>
              <a:rPr lang="en-US" smtClean="0"/>
              <a:t>number</a:t>
            </a:r>
            <a:endParaRPr lang="en-US" dirty="0"/>
          </a:p>
          <a:p>
            <a:r>
              <a:rPr lang="en-US" dirty="0" smtClean="0"/>
              <a:t>Better </a:t>
            </a:r>
            <a:r>
              <a:rPr lang="en-US" dirty="0"/>
              <a:t>test tools for TLS implementation flaws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0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CBC / HMAC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padding in SSLv3</a:t>
            </a:r>
          </a:p>
          <a:p>
            <a:endParaRPr lang="en-US" dirty="0"/>
          </a:p>
          <a:p>
            <a:r>
              <a:rPr lang="en-US" dirty="0" smtClean="0"/>
              <a:t>Implicit IVs </a:t>
            </a:r>
            <a:r>
              <a:rPr lang="en-US" dirty="0"/>
              <a:t>in TLS </a:t>
            </a:r>
            <a:r>
              <a:rPr lang="en-US" dirty="0" smtClean="0"/>
              <a:t>1.0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MAC-then-Pad-then-Encrypt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rot="391338">
            <a:off x="8355367" y="1237618"/>
            <a:ext cx="2814938" cy="707886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/>
              <a:t>2014 Poodle</a:t>
            </a:r>
            <a:endParaRPr lang="de-DE" sz="4000" b="1" dirty="0"/>
          </a:p>
        </p:txBody>
      </p:sp>
      <p:sp>
        <p:nvSpPr>
          <p:cNvPr id="6" name="Textfeld 5"/>
          <p:cNvSpPr txBox="1"/>
          <p:nvPr/>
        </p:nvSpPr>
        <p:spPr>
          <a:xfrm rot="21268277">
            <a:off x="6352489" y="2374325"/>
            <a:ext cx="2670859" cy="707886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/>
              <a:t>2011 BEAST</a:t>
            </a:r>
            <a:endParaRPr lang="de-DE" sz="4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001000" y="3415388"/>
            <a:ext cx="2476960" cy="1077218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2002 Padding</a:t>
            </a:r>
          </a:p>
          <a:p>
            <a:pPr algn="ctr"/>
            <a:r>
              <a:rPr lang="en-US" sz="3200" b="1" dirty="0"/>
              <a:t>Oracles</a:t>
            </a:r>
            <a:endParaRPr lang="de-DE" sz="3200" b="1" dirty="0"/>
          </a:p>
        </p:txBody>
      </p:sp>
      <p:pic>
        <p:nvPicPr>
          <p:cNvPr id="8" name="Bild 5" descr="wahrsag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19" y="4861661"/>
            <a:ext cx="976892" cy="1158139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4919021" y="4969787"/>
            <a:ext cx="2633133" cy="23393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63" tIns="34282" rIns="68563" bIns="34282" rtlCol="0" anchor="ctr"/>
          <a:lstStyle/>
          <a:p>
            <a:pPr algn="ctr" defTabSz="685631"/>
            <a:endParaRPr lang="en-GB" sz="1350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Pfeil nach rechts 9"/>
          <p:cNvSpPr/>
          <p:nvPr/>
        </p:nvSpPr>
        <p:spPr>
          <a:xfrm rot="10800000">
            <a:off x="4919021" y="5706666"/>
            <a:ext cx="2633133" cy="233936"/>
          </a:xfrm>
          <a:prstGeom prst="righ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68563" tIns="34282" rIns="68563" bIns="34282" rtlCol="0" anchor="ctr"/>
          <a:lstStyle/>
          <a:p>
            <a:pPr algn="ctr" defTabSz="685631"/>
            <a:endParaRPr lang="en-GB" sz="1350" b="1" kern="0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/>
            </a:endParaRPr>
          </a:p>
        </p:txBody>
      </p:sp>
      <p:pic>
        <p:nvPicPr>
          <p:cNvPr id="11" name="Bild 13" descr="adversar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4852792"/>
            <a:ext cx="1048647" cy="12432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026035" y="46482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62600" y="5407223"/>
            <a:ext cx="1317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Valid / Invalid</a:t>
            </a:r>
            <a:endParaRPr lang="de-DE" sz="1400" b="1" dirty="0">
              <a:solidFill>
                <a:schemeClr val="tx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297">
            <a:off x="9477048" y="4799099"/>
            <a:ext cx="1283262" cy="128326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 rot="21247655">
            <a:off x="9110229" y="5864746"/>
            <a:ext cx="2016899" cy="707886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smtClean="0"/>
              <a:t>Lucky 13</a:t>
            </a:r>
            <a:endParaRPr lang="de-DE" sz="4000" b="1" dirty="0"/>
          </a:p>
        </p:txBody>
      </p:sp>
      <p:sp>
        <p:nvSpPr>
          <p:cNvPr id="16" name="Freihandform 15"/>
          <p:cNvSpPr/>
          <p:nvPr/>
        </p:nvSpPr>
        <p:spPr>
          <a:xfrm>
            <a:off x="5406911" y="5443760"/>
            <a:ext cx="1657351" cy="24588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0000"/>
          </a:solidFill>
          <a:ln w="19050">
            <a:solidFill>
              <a:schemeClr val="tx1"/>
            </a:solidFill>
            <a:prstDash val="solid"/>
          </a:ln>
        </p:spPr>
        <p:txBody>
          <a:bodyPr vert="horz" wrap="none" lIns="3240" tIns="36990" rIns="3240" bIns="36990" anchor="ctr" anchorCtr="0" compatLnSpc="0">
            <a:noAutofit/>
          </a:bodyPr>
          <a:lstStyle/>
          <a:p>
            <a:pPr algn="ctr" hangingPunct="0"/>
            <a:r>
              <a:rPr lang="en-US" sz="1350" b="1" dirty="0">
                <a:latin typeface="Liberation Sans" pitchFamily="18"/>
                <a:ea typeface="Droid Sans Fallback" pitchFamily="2"/>
                <a:cs typeface="FreeSans" pitchFamily="2"/>
              </a:rPr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21037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2" grpId="0"/>
      <p:bldP spid="13" grpId="0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CBC / HMAC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padding in SSLv3</a:t>
            </a:r>
          </a:p>
          <a:p>
            <a:endParaRPr lang="en-US" dirty="0"/>
          </a:p>
          <a:p>
            <a:r>
              <a:rPr lang="en-US" dirty="0" smtClean="0"/>
              <a:t>Implicit IVs </a:t>
            </a:r>
            <a:r>
              <a:rPr lang="en-US" dirty="0"/>
              <a:t>in TLS </a:t>
            </a:r>
            <a:r>
              <a:rPr lang="en-US" dirty="0" smtClean="0"/>
              <a:t>1.0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MAC-then-Pad-then-Encrypt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rot="391338">
            <a:off x="8355367" y="1237618"/>
            <a:ext cx="2814938" cy="707886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/>
              <a:t>2014 Poodle</a:t>
            </a:r>
            <a:endParaRPr lang="de-DE" sz="4000" b="1" dirty="0"/>
          </a:p>
        </p:txBody>
      </p:sp>
      <p:sp>
        <p:nvSpPr>
          <p:cNvPr id="6" name="Textfeld 5"/>
          <p:cNvSpPr txBox="1"/>
          <p:nvPr/>
        </p:nvSpPr>
        <p:spPr>
          <a:xfrm rot="21268277">
            <a:off x="6352489" y="2374325"/>
            <a:ext cx="2670859" cy="707886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/>
              <a:t>2011 BEAST</a:t>
            </a:r>
            <a:endParaRPr lang="de-DE" sz="4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001000" y="3415388"/>
            <a:ext cx="2476960" cy="1077218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2002 Padding</a:t>
            </a:r>
          </a:p>
          <a:p>
            <a:pPr algn="ctr"/>
            <a:r>
              <a:rPr lang="en-US" sz="3200" b="1" dirty="0"/>
              <a:t>Oracles</a:t>
            </a:r>
            <a:endParaRPr lang="de-DE" sz="3200" b="1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297">
            <a:off x="3092173" y="4875453"/>
            <a:ext cx="1283262" cy="128326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 rot="21247655">
            <a:off x="5212521" y="5776973"/>
            <a:ext cx="2016899" cy="707886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smtClean="0"/>
              <a:t>Lucky 13</a:t>
            </a:r>
            <a:endParaRPr lang="de-DE" sz="4000" b="1" dirty="0"/>
          </a:p>
        </p:txBody>
      </p:sp>
      <p:sp>
        <p:nvSpPr>
          <p:cNvPr id="17" name="Textfeld 16"/>
          <p:cNvSpPr txBox="1"/>
          <p:nvPr/>
        </p:nvSpPr>
        <p:spPr>
          <a:xfrm rot="391338">
            <a:off x="4847314" y="4863070"/>
            <a:ext cx="3564822" cy="584775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Lucky microseconds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41329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CBC </a:t>
            </a:r>
            <a:r>
              <a:rPr lang="de-DE" dirty="0" err="1" smtClean="0"/>
              <a:t>and</a:t>
            </a:r>
            <a:r>
              <a:rPr lang="de-DE" dirty="0" smtClean="0"/>
              <a:t> Lucky 13: </a:t>
            </a:r>
            <a:r>
              <a:rPr lang="de-DE" dirty="0" err="1" smtClean="0"/>
              <a:t>Patching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Amazon’s s2n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OpenSSL</a:t>
            </a:r>
          </a:p>
          <a:p>
            <a:endParaRPr lang="en-US" dirty="0"/>
          </a:p>
          <a:p>
            <a:r>
              <a:rPr lang="en-US" dirty="0" smtClean="0"/>
              <a:t>Don’t fix: </a:t>
            </a:r>
            <a:r>
              <a:rPr lang="en-US" dirty="0" err="1" smtClean="0"/>
              <a:t>Botan</a:t>
            </a:r>
            <a:r>
              <a:rPr lang="en-US" dirty="0" smtClean="0"/>
              <a:t>, Go</a:t>
            </a:r>
            <a:r>
              <a:rPr lang="en-US" dirty="0"/>
              <a:t>, TLS </a:t>
            </a:r>
            <a:r>
              <a:rPr lang="en-US" dirty="0" smtClean="0"/>
              <a:t>Lite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rot="391338">
            <a:off x="6319501" y="1914312"/>
            <a:ext cx="3564822" cy="584775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Lucky microseconds</a:t>
            </a:r>
            <a:endParaRPr lang="de-DE" sz="3200" b="1" dirty="0"/>
          </a:p>
        </p:txBody>
      </p:sp>
      <p:sp>
        <p:nvSpPr>
          <p:cNvPr id="7" name="Textfeld 6"/>
          <p:cNvSpPr txBox="1"/>
          <p:nvPr/>
        </p:nvSpPr>
        <p:spPr>
          <a:xfrm rot="21224286">
            <a:off x="5409466" y="3000123"/>
            <a:ext cx="2762295" cy="584775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CVE-2016-2107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30920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TLS Encryption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Asymmetric </a:t>
            </a:r>
            <a:r>
              <a:rPr lang="en-US" dirty="0"/>
              <a:t>key exchange </a:t>
            </a:r>
            <a:endParaRPr lang="en-US" dirty="0" smtClean="0"/>
          </a:p>
          <a:p>
            <a:pPr lvl="1"/>
            <a:r>
              <a:rPr lang="en-US" dirty="0" smtClean="0"/>
              <a:t>RSA</a:t>
            </a:r>
            <a:r>
              <a:rPr lang="en-US" dirty="0"/>
              <a:t>, DHE, </a:t>
            </a:r>
            <a:r>
              <a:rPr lang="en-US" dirty="0" smtClean="0"/>
              <a:t>ECDHE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Symmetric encryption</a:t>
            </a:r>
          </a:p>
          <a:p>
            <a:pPr marL="914203" lvl="1" indent="-514350"/>
            <a:r>
              <a:rPr lang="en-US" dirty="0" smtClean="0"/>
              <a:t>CBC/HMAC</a:t>
            </a:r>
          </a:p>
          <a:p>
            <a:pPr marL="914203" lvl="1" indent="-514350"/>
            <a:r>
              <a:rPr lang="en-US" dirty="0" smtClean="0"/>
              <a:t>RC4 (stream cipher)</a:t>
            </a:r>
            <a:endParaRPr lang="en-US" dirty="0"/>
          </a:p>
          <a:p>
            <a:pPr marL="914203" lvl="1" indent="-514350"/>
            <a:r>
              <a:rPr lang="en-US" dirty="0"/>
              <a:t>(new: ChaCha20/Poly1305</a:t>
            </a:r>
            <a:r>
              <a:rPr lang="en-US" dirty="0" smtClean="0"/>
              <a:t>)</a:t>
            </a:r>
          </a:p>
          <a:p>
            <a:pPr marL="914203" lvl="1" indent="-514350"/>
            <a:r>
              <a:rPr lang="en-US" dirty="0" smtClean="0"/>
              <a:t>AES-GCM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Multiplizieren 5"/>
          <p:cNvSpPr/>
          <p:nvPr/>
        </p:nvSpPr>
        <p:spPr>
          <a:xfrm>
            <a:off x="76200" y="1524000"/>
            <a:ext cx="6477000" cy="762000"/>
          </a:xfrm>
          <a:prstGeom prst="mathMultiply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7" name="Gerader Verbinder 6"/>
          <p:cNvCxnSpPr/>
          <p:nvPr/>
        </p:nvCxnSpPr>
        <p:spPr>
          <a:xfrm>
            <a:off x="1447800" y="3810000"/>
            <a:ext cx="22098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a key stream</a:t>
            </a:r>
          </a:p>
          <a:p>
            <a:pPr lvl="1"/>
            <a:r>
              <a:rPr lang="en-US" dirty="0" smtClean="0"/>
              <a:t>Some bytes more likely to occur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://www.rc4nomore.com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de-DE" dirty="0" smtClean="0"/>
              <a:t>RFC </a:t>
            </a:r>
            <a:r>
              <a:rPr lang="de-DE" dirty="0"/>
              <a:t>7465: </a:t>
            </a:r>
            <a:r>
              <a:rPr lang="de-DE" dirty="0" err="1" smtClean="0"/>
              <a:t>Prohibiting</a:t>
            </a:r>
            <a:r>
              <a:rPr lang="de-DE" dirty="0" smtClean="0"/>
              <a:t> </a:t>
            </a:r>
            <a:r>
              <a:rPr lang="de-DE" dirty="0"/>
              <a:t>RC4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 rot="21224286">
            <a:off x="1235684" y="2773205"/>
            <a:ext cx="5156027" cy="584775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3200" dirty="0"/>
              <a:t>2001: </a:t>
            </a:r>
            <a:r>
              <a:rPr lang="de-DE" sz="3200" dirty="0" err="1"/>
              <a:t>Fluhrer</a:t>
            </a:r>
            <a:r>
              <a:rPr lang="de-DE" sz="3200" dirty="0"/>
              <a:t>, </a:t>
            </a:r>
            <a:r>
              <a:rPr lang="de-DE" sz="3200" dirty="0" err="1"/>
              <a:t>Mantin</a:t>
            </a:r>
            <a:r>
              <a:rPr lang="de-DE" sz="3200" dirty="0"/>
              <a:t>, </a:t>
            </a:r>
            <a:r>
              <a:rPr lang="de-DE" sz="3200" dirty="0" err="1"/>
              <a:t>Shamir</a:t>
            </a:r>
            <a:endParaRPr lang="de-DE" sz="32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4645708" y="3483150"/>
            <a:ext cx="3617080" cy="584775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3200" dirty="0" smtClean="0"/>
              <a:t>2013: </a:t>
            </a:r>
            <a:r>
              <a:rPr lang="de-DE" sz="3200" dirty="0" err="1" smtClean="0"/>
              <a:t>AlFardan</a:t>
            </a:r>
            <a:r>
              <a:rPr lang="de-DE" sz="3200" dirty="0" smtClean="0"/>
              <a:t> </a:t>
            </a:r>
            <a:r>
              <a:rPr lang="de-DE" sz="3200" dirty="0"/>
              <a:t>et al</a:t>
            </a:r>
            <a:r>
              <a:rPr lang="de-DE" sz="3200" dirty="0" smtClean="0"/>
              <a:t>.</a:t>
            </a:r>
            <a:endParaRPr lang="de-DE" sz="3200" b="1" dirty="0"/>
          </a:p>
        </p:txBody>
      </p:sp>
      <p:sp>
        <p:nvSpPr>
          <p:cNvPr id="7" name="Textfeld 6"/>
          <p:cNvSpPr txBox="1"/>
          <p:nvPr/>
        </p:nvSpPr>
        <p:spPr>
          <a:xfrm rot="252881">
            <a:off x="8020354" y="2773205"/>
            <a:ext cx="3043847" cy="584775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3200" dirty="0" smtClean="0"/>
              <a:t>2013: </a:t>
            </a:r>
            <a:r>
              <a:rPr lang="de-DE" sz="3200" dirty="0" err="1" smtClean="0"/>
              <a:t>Isobe</a:t>
            </a:r>
            <a:r>
              <a:rPr lang="de-DE" sz="3200" dirty="0" smtClean="0"/>
              <a:t> </a:t>
            </a:r>
            <a:r>
              <a:rPr lang="de-DE" sz="3200" dirty="0"/>
              <a:t>et al.</a:t>
            </a:r>
            <a:endParaRPr lang="de-DE" sz="3200" b="1" dirty="0"/>
          </a:p>
        </p:txBody>
      </p:sp>
      <p:sp>
        <p:nvSpPr>
          <p:cNvPr id="8" name="Textfeld 7"/>
          <p:cNvSpPr txBox="1"/>
          <p:nvPr/>
        </p:nvSpPr>
        <p:spPr>
          <a:xfrm rot="252881">
            <a:off x="1920691" y="4211446"/>
            <a:ext cx="4287969" cy="584775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3200" dirty="0"/>
              <a:t>2015: </a:t>
            </a:r>
            <a:r>
              <a:rPr lang="de-DE" sz="3200" dirty="0" err="1"/>
              <a:t>Vanhoef</a:t>
            </a:r>
            <a:r>
              <a:rPr lang="de-DE" sz="3200" dirty="0"/>
              <a:t>, </a:t>
            </a:r>
            <a:r>
              <a:rPr lang="de-DE" sz="3200" dirty="0" err="1" smtClean="0"/>
              <a:t>Piessens</a:t>
            </a:r>
            <a:endParaRPr lang="en-US" sz="3200" dirty="0"/>
          </a:p>
        </p:txBody>
      </p:sp>
      <p:sp>
        <p:nvSpPr>
          <p:cNvPr id="9" name="Textfeld 8"/>
          <p:cNvSpPr txBox="1"/>
          <p:nvPr/>
        </p:nvSpPr>
        <p:spPr>
          <a:xfrm rot="21430847">
            <a:off x="7784672" y="4218075"/>
            <a:ext cx="3484672" cy="584775"/>
          </a:xfrm>
          <a:prstGeom prst="rect">
            <a:avLst/>
          </a:prstGeom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3200" dirty="0"/>
              <a:t>2015: </a:t>
            </a:r>
            <a:r>
              <a:rPr lang="de-DE" sz="3200" dirty="0" err="1" smtClean="0"/>
              <a:t>Garman</a:t>
            </a:r>
            <a:r>
              <a:rPr lang="de-DE" sz="3200" dirty="0" smtClean="0"/>
              <a:t> </a:t>
            </a:r>
            <a:r>
              <a:rPr lang="de-DE" sz="3200" dirty="0"/>
              <a:t>et 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23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TLS Encryption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Asymmetric </a:t>
            </a:r>
            <a:r>
              <a:rPr lang="en-US" dirty="0"/>
              <a:t>key exchange </a:t>
            </a:r>
            <a:endParaRPr lang="en-US" dirty="0" smtClean="0"/>
          </a:p>
          <a:p>
            <a:pPr lvl="1"/>
            <a:r>
              <a:rPr lang="en-US" dirty="0" smtClean="0"/>
              <a:t>RSA</a:t>
            </a:r>
            <a:r>
              <a:rPr lang="en-US" dirty="0"/>
              <a:t>, DHE, </a:t>
            </a:r>
            <a:r>
              <a:rPr lang="en-US" dirty="0" smtClean="0"/>
              <a:t>ECDHE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Symmetric encryption</a:t>
            </a:r>
          </a:p>
          <a:p>
            <a:pPr marL="914203" lvl="1" indent="-514350"/>
            <a:r>
              <a:rPr lang="en-US" dirty="0" smtClean="0"/>
              <a:t>CBC/HMAC</a:t>
            </a:r>
          </a:p>
          <a:p>
            <a:pPr marL="914203" lvl="1" indent="-514350"/>
            <a:r>
              <a:rPr lang="en-US" dirty="0" smtClean="0"/>
              <a:t>RC4 </a:t>
            </a:r>
            <a:r>
              <a:rPr lang="en-US" dirty="0"/>
              <a:t>(stream cipher</a:t>
            </a:r>
            <a:r>
              <a:rPr lang="en-US" dirty="0" smtClean="0"/>
              <a:t>)</a:t>
            </a:r>
            <a:endParaRPr lang="en-US" dirty="0"/>
          </a:p>
          <a:p>
            <a:pPr marL="914203" lvl="1" indent="-514350"/>
            <a:r>
              <a:rPr lang="en-US" dirty="0"/>
              <a:t>(new: ChaCha20/Poly1305</a:t>
            </a:r>
            <a:r>
              <a:rPr lang="en-US" dirty="0" smtClean="0"/>
              <a:t>)</a:t>
            </a:r>
          </a:p>
          <a:p>
            <a:pPr marL="914203" lvl="1" indent="-514350"/>
            <a:r>
              <a:rPr lang="en-US" dirty="0" smtClean="0"/>
              <a:t>AES-GCM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67BE8B-19B3-4D5A-9054-F69D8594487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Multiplizieren 5"/>
          <p:cNvSpPr/>
          <p:nvPr/>
        </p:nvSpPr>
        <p:spPr>
          <a:xfrm>
            <a:off x="76200" y="1524000"/>
            <a:ext cx="6477000" cy="762000"/>
          </a:xfrm>
          <a:prstGeom prst="mathMultiply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>
            <a:off x="1447800" y="4343400"/>
            <a:ext cx="35052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447800" y="3810000"/>
            <a:ext cx="22098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Breitbild</PresentationFormat>
  <Paragraphs>340</Paragraphs>
  <Slides>34</Slides>
  <Notes>4</Notes>
  <HiddenSlides>6</HiddenSlides>
  <MMClips>1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5" baseType="lpstr">
      <vt:lpstr>Arial Unicode MS</vt:lpstr>
      <vt:lpstr>Arial</vt:lpstr>
      <vt:lpstr>Calibri</vt:lpstr>
      <vt:lpstr>Courier New</vt:lpstr>
      <vt:lpstr>DejaVu Sans</vt:lpstr>
      <vt:lpstr>Droid Sans Fallback</vt:lpstr>
      <vt:lpstr>FreeSans</vt:lpstr>
      <vt:lpstr>Liberation Sans</vt:lpstr>
      <vt:lpstr>Times New Roman</vt:lpstr>
      <vt:lpstr>Wingdings</vt:lpstr>
      <vt:lpstr>Contentfolie</vt:lpstr>
      <vt:lpstr> Nonce-Disrespecting Adversaries: Practical Forgery Attacks on GCM in TLS</vt:lpstr>
      <vt:lpstr>TLS Encryption</vt:lpstr>
      <vt:lpstr>TLS Encryption</vt:lpstr>
      <vt:lpstr>CBC / HMAC</vt:lpstr>
      <vt:lpstr>CBC / HMAC</vt:lpstr>
      <vt:lpstr>CBC and Lucky 13: Patching is complex …</vt:lpstr>
      <vt:lpstr>TLS Encryption</vt:lpstr>
      <vt:lpstr>RC4</vt:lpstr>
      <vt:lpstr>TLS Encryption</vt:lpstr>
      <vt:lpstr>TLS Encryption</vt:lpstr>
      <vt:lpstr>PowerPoint-Präsentation</vt:lpstr>
      <vt:lpstr>AES</vt:lpstr>
      <vt:lpstr>AES Counter Mode</vt:lpstr>
      <vt:lpstr>Bit Flipping in AES Counter Mode</vt:lpstr>
      <vt:lpstr>AES-GCM</vt:lpstr>
      <vt:lpstr>AES-GCM</vt:lpstr>
      <vt:lpstr>GCM: Opinions of Cryptographers</vt:lpstr>
      <vt:lpstr>PowerPoint-Präsentation</vt:lpstr>
      <vt:lpstr>The Forbidden Attack</vt:lpstr>
      <vt:lpstr>Consider one block</vt:lpstr>
      <vt:lpstr>Consider one block</vt:lpstr>
      <vt:lpstr>Duplicate nonce</vt:lpstr>
      <vt:lpstr>PowerPoint-Präsentation</vt:lpstr>
      <vt:lpstr>TLS 1.2 / RFC 5288</vt:lpstr>
      <vt:lpstr>Internet-wide Scan</vt:lpstr>
      <vt:lpstr>Internet-wide Scan</vt:lpstr>
      <vt:lpstr>Example: Radware</vt:lpstr>
      <vt:lpstr>Open Source Libraries</vt:lpstr>
      <vt:lpstr>PowerPoint-Präsentation</vt:lpstr>
      <vt:lpstr>Attacking Vulnerable Websites</vt:lpstr>
      <vt:lpstr>Demo</vt:lpstr>
      <vt:lpstr>Demo</vt:lpstr>
      <vt:lpstr>Attacking mi5.gov.uk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</dc:title>
  <dc:subject>Web Application Security</dc:subject>
  <dc:creator>christian</dc:creator>
  <cp:keywords>Web Application Security</cp:keywords>
  <dc:description>https://www.owasp.org/</dc:description>
  <cp:lastModifiedBy>Juraj Somorovsky</cp:lastModifiedBy>
  <cp:revision>1329</cp:revision>
  <cp:lastPrinted>1601-01-01T00:00:00Z</cp:lastPrinted>
  <dcterms:created xsi:type="dcterms:W3CDTF">2011-06-28T14:59:58Z</dcterms:created>
  <dcterms:modified xsi:type="dcterms:W3CDTF">2016-08-08T13:16:15Z</dcterms:modified>
</cp:coreProperties>
</file>