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304" r:id="rId3"/>
    <p:sldId id="315" r:id="rId4"/>
    <p:sldId id="361" r:id="rId5"/>
    <p:sldId id="374" r:id="rId6"/>
    <p:sldId id="375" r:id="rId7"/>
    <p:sldId id="306" r:id="rId8"/>
    <p:sldId id="350" r:id="rId9"/>
    <p:sldId id="307" r:id="rId10"/>
    <p:sldId id="351" r:id="rId11"/>
    <p:sldId id="310" r:id="rId12"/>
    <p:sldId id="311" r:id="rId13"/>
    <p:sldId id="365" r:id="rId14"/>
    <p:sldId id="366" r:id="rId15"/>
    <p:sldId id="367" r:id="rId16"/>
    <p:sldId id="368" r:id="rId17"/>
    <p:sldId id="376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C898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err="1" smtClean="0"/>
              <a:t>Importação</a:t>
            </a:r>
            <a:r>
              <a:rPr lang="en-US" dirty="0" smtClean="0"/>
              <a:t> de </a:t>
            </a:r>
            <a:r>
              <a:rPr lang="en-US" dirty="0" err="1" smtClean="0"/>
              <a:t>Petróleo</a:t>
            </a:r>
            <a:r>
              <a:rPr lang="en-US" dirty="0" smtClean="0"/>
              <a:t> (m</a:t>
            </a:r>
            <a:r>
              <a:rPr lang="en-US" baseline="30000" dirty="0" smtClean="0"/>
              <a:t>3</a:t>
            </a:r>
            <a:r>
              <a:rPr lang="en-US" dirty="0" smtClean="0"/>
              <a:t>) – </a:t>
            </a:r>
            <a:r>
              <a:rPr lang="en-US" dirty="0" err="1" smtClean="0"/>
              <a:t>Brasil</a:t>
            </a:r>
            <a:r>
              <a:rPr lang="en-US" dirty="0" smtClean="0"/>
              <a:t> - 2000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 2</c:v>
                </c:pt>
              </c:strCache>
            </c:strRef>
          </c:tx>
          <c:invertIfNegative val="0"/>
          <c:cat>
            <c:strRef>
              <c:f>Plan1!$A$2:$A$13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Plan1!$B$2:$B$13</c:f>
              <c:numCache>
                <c:formatCode>General</c:formatCode>
                <c:ptCount val="12"/>
                <c:pt idx="0">
                  <c:v>1291</c:v>
                </c:pt>
                <c:pt idx="1">
                  <c:v>1837</c:v>
                </c:pt>
                <c:pt idx="2">
                  <c:v>2089</c:v>
                </c:pt>
                <c:pt idx="3">
                  <c:v>1717</c:v>
                </c:pt>
                <c:pt idx="4">
                  <c:v>2160</c:v>
                </c:pt>
                <c:pt idx="5">
                  <c:v>2484</c:v>
                </c:pt>
                <c:pt idx="6">
                  <c:v>1941</c:v>
                </c:pt>
                <c:pt idx="7">
                  <c:v>2754</c:v>
                </c:pt>
                <c:pt idx="8">
                  <c:v>2146</c:v>
                </c:pt>
                <c:pt idx="9">
                  <c:v>1701</c:v>
                </c:pt>
                <c:pt idx="10">
                  <c:v>1481</c:v>
                </c:pt>
                <c:pt idx="11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C-4D3C-BA53-438A9DDF2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8430656"/>
        <c:axId val="1168433920"/>
      </c:barChart>
      <c:catAx>
        <c:axId val="116843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68433920"/>
        <c:crosses val="autoZero"/>
        <c:auto val="1"/>
        <c:lblAlgn val="ctr"/>
        <c:lblOffset val="100"/>
        <c:noMultiLvlLbl val="0"/>
      </c:catAx>
      <c:valAx>
        <c:axId val="1168433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843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atendimento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moradores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Apucarana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procuram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doença</a:t>
            </a:r>
            <a:r>
              <a:rPr lang="en-US" baseline="0" dirty="0" smtClean="0"/>
              <a:t> - 2000</a:t>
            </a:r>
            <a:endParaRPr lang="en-US" dirty="0"/>
          </a:p>
        </c:rich>
      </c:tx>
      <c:layout>
        <c:manualLayout>
          <c:xMode val="edge"/>
          <c:yMode val="edge"/>
          <c:x val="0.10581493359589537"/>
          <c:y val="1.5564230989675607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Lbls>
            <c:dLbl>
              <c:idx val="3"/>
              <c:layout>
                <c:manualLayout>
                  <c:x val="3.1049916194519776E-2"/>
                  <c:y val="-1.2449932085337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965-4DCB-BD6B-10ACA880915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Plan1!$A$2:$A$6</c:f>
              <c:strCache>
                <c:ptCount val="5"/>
                <c:pt idx="0">
                  <c:v>Posto saúde</c:v>
                </c:pt>
                <c:pt idx="1">
                  <c:v>Hopital particular</c:v>
                </c:pt>
                <c:pt idx="2">
                  <c:v>Convênio saúde</c:v>
                </c:pt>
                <c:pt idx="3">
                  <c:v>trata por conta</c:v>
                </c:pt>
                <c:pt idx="4">
                  <c:v>Outras</c:v>
                </c:pt>
              </c:strCache>
            </c:strRef>
          </c:cat>
          <c:val>
            <c:numRef>
              <c:f>Plan1!$B$2:$B$6</c:f>
              <c:numCache>
                <c:formatCode>0.00%</c:formatCode>
                <c:ptCount val="5"/>
                <c:pt idx="0">
                  <c:v>0.60319999999999996</c:v>
                </c:pt>
                <c:pt idx="1">
                  <c:v>0.1051</c:v>
                </c:pt>
                <c:pt idx="2">
                  <c:v>0.16489999999999999</c:v>
                </c:pt>
                <c:pt idx="3">
                  <c:v>8.5099999999999995E-2</c:v>
                </c:pt>
                <c:pt idx="4">
                  <c:v>4.1700000000000001E-2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5-4DCB-BD6B-10ACA8809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Média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Colégio</a:t>
            </a:r>
            <a:r>
              <a:rPr lang="en-US" baseline="0" dirty="0" smtClean="0"/>
              <a:t> São Paulo - 1999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Plan1!$A$2:$A$8</c:f>
              <c:strCache>
                <c:ptCount val="6"/>
                <c:pt idx="0">
                  <c:v>40-50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Plan1!$B$2:$B$8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20</c:v>
                </c:pt>
                <c:pt idx="3">
                  <c:v>27</c:v>
                </c:pt>
                <c:pt idx="4">
                  <c:v>10</c:v>
                </c:pt>
                <c:pt idx="5">
                  <c:v>4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5-4E60-8C31-1105EFEC4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68431744"/>
        <c:axId val="1168425760"/>
      </c:barChart>
      <c:catAx>
        <c:axId val="11684317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68425760"/>
        <c:crosses val="autoZero"/>
        <c:auto val="1"/>
        <c:lblAlgn val="ctr"/>
        <c:lblOffset val="100"/>
        <c:noMultiLvlLbl val="0"/>
      </c:catAx>
      <c:valAx>
        <c:axId val="1168425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84317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61FDC-4A38-440B-852E-31913763540C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1E61-A1C6-4877-852C-D9383B343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14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557445" y="6553200"/>
            <a:ext cx="576263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57BC047-ABA4-4B2F-8453-1D9A04131072}" type="slidenum">
              <a:rPr lang="pt-BR" sz="1200"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pt-BR" sz="1400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60848"/>
            <a:ext cx="9144001" cy="1470025"/>
          </a:xfrm>
        </p:spPr>
        <p:txBody>
          <a:bodyPr/>
          <a:lstStyle/>
          <a:p>
            <a:pPr algn="ctr" eaLnBrk="1" hangingPunct="1"/>
            <a:r>
              <a:rPr lang="pt-BR" dirty="0" smtClean="0"/>
              <a:t>Estatística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3" y="5105400"/>
            <a:ext cx="9144000" cy="1752600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Me. </a:t>
            </a:r>
            <a:r>
              <a:rPr lang="pt-BR" dirty="0" err="1" smtClean="0"/>
              <a:t>Edimar</a:t>
            </a:r>
            <a:r>
              <a:rPr lang="pt-BR" dirty="0" smtClean="0"/>
              <a:t> </a:t>
            </a:r>
            <a:r>
              <a:rPr lang="pt-BR" dirty="0" err="1" smtClean="0"/>
              <a:t>Izidoro</a:t>
            </a:r>
            <a:r>
              <a:rPr lang="pt-BR" dirty="0" smtClean="0"/>
              <a:t> Novaes</a:t>
            </a:r>
          </a:p>
        </p:txBody>
      </p:sp>
    </p:spTree>
    <p:extLst>
      <p:ext uri="{BB962C8B-B14F-4D97-AF65-F5344CB8AC3E}">
        <p14:creationId xmlns:p14="http://schemas.microsoft.com/office/powerpoint/2010/main" val="36338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apresentados por professores em um evento 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" y="1412776"/>
            <a:ext cx="8859504" cy="4824536"/>
          </a:xfrm>
        </p:spPr>
      </p:pic>
    </p:spTree>
    <p:extLst>
      <p:ext uri="{BB962C8B-B14F-4D97-AF65-F5344CB8AC3E}">
        <p14:creationId xmlns:p14="http://schemas.microsoft.com/office/powerpoint/2010/main" val="35396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Setores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795887"/>
              </p:ext>
            </p:extLst>
          </p:nvPr>
        </p:nvGraphicFramePr>
        <p:xfrm>
          <a:off x="179388" y="1268760"/>
          <a:ext cx="8785225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323528" y="5877272"/>
            <a:ext cx="403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Autarquia Municipal de Saúde.</a:t>
            </a:r>
          </a:p>
        </p:txBody>
      </p:sp>
    </p:spTree>
    <p:extLst>
      <p:ext uri="{BB962C8B-B14F-4D97-AF65-F5344CB8AC3E}">
        <p14:creationId xmlns:p14="http://schemas.microsoft.com/office/powerpoint/2010/main" val="4247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682326"/>
              </p:ext>
            </p:extLst>
          </p:nvPr>
        </p:nvGraphicFramePr>
        <p:xfrm>
          <a:off x="179388" y="1125538"/>
          <a:ext cx="8785225" cy="4823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351613" y="594928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Colégio São </a:t>
            </a:r>
            <a:r>
              <a:rPr lang="pt-BR" dirty="0" smtClean="0"/>
              <a:t>Paulo.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7827449" cy="38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Com base nos dados da tabela, em quantas partidas foram marcadas a maior quantidade de gols?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 maior quantidade de gols marcada em uma partida foi de 7 gols, que aconteceu em 1 partida.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13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89575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47181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Observando o gráfico, qual a quantidade de pessoas disseram não saber avaliar, sobre a pergunta que a enquete fez?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Disseram não saber avaliar a pergunta 8% das 279 pessoas, ou seja:</a:t>
            </a:r>
          </a:p>
          <a:p>
            <a:pPr marL="0" indent="0" algn="just">
              <a:buNone/>
            </a:pPr>
            <a:r>
              <a:rPr lang="pt-BR" dirty="0" smtClean="0"/>
              <a:t>(8/100).279=22,32.</a:t>
            </a:r>
          </a:p>
          <a:p>
            <a:pPr marL="0" indent="0" algn="just">
              <a:buNone/>
            </a:pPr>
            <a:r>
              <a:rPr lang="pt-BR" dirty="0" smtClean="0"/>
              <a:t>Como se trata de número de pessoas, cerca de 22 pessoas não soube avaliar a pergunta da enquete.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5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60848"/>
            <a:ext cx="9144001" cy="1470025"/>
          </a:xfrm>
        </p:spPr>
        <p:txBody>
          <a:bodyPr/>
          <a:lstStyle/>
          <a:p>
            <a:pPr algn="ctr" eaLnBrk="1" hangingPunct="1"/>
            <a:r>
              <a:rPr lang="pt-BR" dirty="0" smtClean="0"/>
              <a:t>Estatística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3" y="5105400"/>
            <a:ext cx="9144000" cy="1752600"/>
          </a:xfrm>
        </p:spPr>
        <p:txBody>
          <a:bodyPr/>
          <a:lstStyle/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Me. </a:t>
            </a:r>
            <a:r>
              <a:rPr lang="pt-BR" dirty="0" err="1" smtClean="0"/>
              <a:t>Edimar</a:t>
            </a:r>
            <a:r>
              <a:rPr lang="pt-BR" dirty="0" smtClean="0"/>
              <a:t> </a:t>
            </a:r>
            <a:r>
              <a:rPr lang="pt-BR" dirty="0" err="1" smtClean="0"/>
              <a:t>Izidoro</a:t>
            </a:r>
            <a:r>
              <a:rPr lang="pt-BR" dirty="0" smtClean="0"/>
              <a:t> Novaes</a:t>
            </a:r>
          </a:p>
        </p:txBody>
      </p:sp>
    </p:spTree>
    <p:extLst>
      <p:ext uri="{BB962C8B-B14F-4D97-AF65-F5344CB8AC3E}">
        <p14:creationId xmlns:p14="http://schemas.microsoft.com/office/powerpoint/2010/main" val="32313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01006"/>
              </p:ext>
            </p:extLst>
          </p:nvPr>
        </p:nvGraphicFramePr>
        <p:xfrm>
          <a:off x="251520" y="2852936"/>
          <a:ext cx="878522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Imobiliárias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Unidades Vendidas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Altaplan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5186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Lopes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Nosso Teto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4992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Procasa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3426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17877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Fonte: Setor Imobiliário de São Paulo.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251520" y="162880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Vendas de imóveis realizadas pelas maiores imobiliárias da cidade de São Paulo em 1998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7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3100" y="0"/>
            <a:ext cx="7200900" cy="1368896"/>
          </a:xfrm>
        </p:spPr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ados agrupados em uma frequência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304883"/>
              </p:ext>
            </p:extLst>
          </p:nvPr>
        </p:nvGraphicFramePr>
        <p:xfrm>
          <a:off x="179512" y="2276872"/>
          <a:ext cx="8785226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Notas (xi)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</a:t>
                      </a:r>
                      <a:r>
                        <a:rPr lang="pt-BR" baseline="0" dirty="0" smtClean="0"/>
                        <a:t> absoluta (</a:t>
                      </a:r>
                      <a:r>
                        <a:rPr lang="pt-BR" baseline="0" dirty="0" err="1" smtClean="0"/>
                        <a:t>Fi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3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6355" y="116632"/>
            <a:ext cx="7200900" cy="865187"/>
          </a:xfrm>
        </p:spPr>
        <p:txBody>
          <a:bodyPr/>
          <a:lstStyle/>
          <a:p>
            <a:r>
              <a:rPr lang="pt-BR" dirty="0" smtClean="0"/>
              <a:t>Tabela de distribuição de frequências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762"/>
          <a:ext cx="8785225" cy="5234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5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Velocidades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</a:t>
                      </a:r>
                    </a:p>
                    <a:p>
                      <a:pPr algn="ctr"/>
                      <a:r>
                        <a:rPr lang="pt-BR" dirty="0" smtClean="0"/>
                        <a:t>Absoluta (</a:t>
                      </a:r>
                      <a:r>
                        <a:rPr lang="pt-BR" dirty="0" err="1" smtClean="0"/>
                        <a:t>Fi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</a:t>
                      </a:r>
                    </a:p>
                    <a:p>
                      <a:pPr algn="ctr"/>
                      <a:r>
                        <a:rPr lang="pt-BR" dirty="0" smtClean="0"/>
                        <a:t>Relativa (</a:t>
                      </a:r>
                      <a:r>
                        <a:rPr lang="pt-BR" dirty="0" err="1" smtClean="0"/>
                        <a:t>Fr</a:t>
                      </a:r>
                      <a:r>
                        <a:rPr lang="pt-BR" dirty="0" smtClean="0"/>
                        <a:t>)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</a:t>
                      </a:r>
                    </a:p>
                    <a:p>
                      <a:pPr algn="ctr"/>
                      <a:r>
                        <a:rPr lang="pt-BR" dirty="0" smtClean="0"/>
                        <a:t>Acumulada (</a:t>
                      </a:r>
                      <a:r>
                        <a:rPr lang="pt-BR" dirty="0" err="1" smtClean="0"/>
                        <a:t>Fac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Ponto</a:t>
                      </a:r>
                      <a:r>
                        <a:rPr lang="pt-BR" baseline="0" dirty="0" smtClean="0"/>
                        <a:t> médio </a:t>
                      </a:r>
                    </a:p>
                    <a:p>
                      <a:pPr algn="ctr"/>
                      <a:r>
                        <a:rPr lang="pt-BR" baseline="0" dirty="0" smtClean="0"/>
                        <a:t>Velocidades (Xi)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40|- 46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46|- 52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52|- 58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58|- 64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64|- 70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70|- 76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76|- 82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9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9" y="1125538"/>
            <a:ext cx="8353052" cy="511177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Observe a tabela a seguir.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 base nos dados da tabela, informe: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822010"/>
            <a:ext cx="6132437" cy="297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9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340768"/>
            <a:ext cx="8785225" cy="489585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- Qual a quantidade de classes?</a:t>
            </a:r>
          </a:p>
          <a:p>
            <a:pPr algn="just">
              <a:buFontTx/>
              <a:buChar char="-"/>
            </a:pPr>
            <a:r>
              <a:rPr lang="pt-BR" dirty="0" smtClean="0"/>
              <a:t>Qual a amplitude das classes?</a:t>
            </a:r>
          </a:p>
          <a:p>
            <a:pPr algn="just">
              <a:buFontTx/>
              <a:buChar char="-"/>
            </a:pPr>
            <a:r>
              <a:rPr lang="pt-BR" dirty="0" smtClean="0"/>
              <a:t>A interpretação da frequência absoluta da terceira classe?</a:t>
            </a:r>
          </a:p>
          <a:p>
            <a:pPr algn="just">
              <a:buFontTx/>
              <a:buChar char="-"/>
            </a:pPr>
            <a:r>
              <a:rPr lang="pt-BR" dirty="0"/>
              <a:t>A interpretação da frequência </a:t>
            </a:r>
            <a:r>
              <a:rPr lang="pt-BR" dirty="0" smtClean="0"/>
              <a:t>absoluta acumulada da quarta </a:t>
            </a:r>
            <a:r>
              <a:rPr lang="pt-BR" dirty="0"/>
              <a:t>classe?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8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Características: Simplicidade, clareza e veracidade. 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Elementos de um gráfico: Título, fonte, legenda, escala, cor, forma.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Fazer interpretações dos gráficos a seguir. </a:t>
            </a:r>
          </a:p>
        </p:txBody>
      </p:sp>
    </p:spTree>
    <p:extLst>
      <p:ext uri="{BB962C8B-B14F-4D97-AF65-F5344CB8AC3E}">
        <p14:creationId xmlns:p14="http://schemas.microsoft.com/office/powerpoint/2010/main" val="18639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Barras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677767" cy="4604139"/>
          </a:xfrm>
        </p:spPr>
      </p:pic>
    </p:spTree>
    <p:extLst>
      <p:ext uri="{BB962C8B-B14F-4D97-AF65-F5344CB8AC3E}">
        <p14:creationId xmlns:p14="http://schemas.microsoft.com/office/powerpoint/2010/main" val="31014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Gráficos de Colunas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255430"/>
              </p:ext>
            </p:extLst>
          </p:nvPr>
        </p:nvGraphicFramePr>
        <p:xfrm>
          <a:off x="179388" y="1340768"/>
          <a:ext cx="8785225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29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4175</TotalTime>
  <Words>417</Words>
  <Application>Microsoft Office PowerPoint</Application>
  <PresentationFormat>Apresentação na tela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Tema2</vt:lpstr>
      <vt:lpstr>Estatística</vt:lpstr>
      <vt:lpstr>Tabelas </vt:lpstr>
      <vt:lpstr>Dados agrupados em uma frequência</vt:lpstr>
      <vt:lpstr>Tabela de distribuição de frequências</vt:lpstr>
      <vt:lpstr>Apresentação do PowerPoint</vt:lpstr>
      <vt:lpstr>Apresentação do PowerPoint</vt:lpstr>
      <vt:lpstr>Gráficos</vt:lpstr>
      <vt:lpstr>Gráfico de Barras</vt:lpstr>
      <vt:lpstr>Gráficos de Colunas</vt:lpstr>
      <vt:lpstr>Trabalhos apresentados por professores em um evento </vt:lpstr>
      <vt:lpstr>Gráfico de Setores</vt:lpstr>
      <vt:lpstr>Histograma</vt:lpstr>
      <vt:lpstr>Apresentação do PowerPoint</vt:lpstr>
      <vt:lpstr>Apresentação do PowerPoint</vt:lpstr>
      <vt:lpstr>Apresentação do PowerPoint</vt:lpstr>
      <vt:lpstr>Apresentação do PowerPoint</vt:lpstr>
      <vt:lpstr>Estatística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Evandra Bruson Guiseline</cp:lastModifiedBy>
  <cp:revision>210</cp:revision>
  <dcterms:created xsi:type="dcterms:W3CDTF">2013-04-19T18:38:04Z</dcterms:created>
  <dcterms:modified xsi:type="dcterms:W3CDTF">2018-07-24T17:51:38Z</dcterms:modified>
</cp:coreProperties>
</file>