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9D33-4125-47D6-97BA-EA9FC6BEC3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CE711A-61DB-46EC-9869-30583C6D3F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0E89E4-BC3B-4438-9312-6F48190BB2B7}"/>
              </a:ext>
            </a:extLst>
          </p:cNvPr>
          <p:cNvSpPr>
            <a:spLocks noGrp="1"/>
          </p:cNvSpPr>
          <p:nvPr>
            <p:ph type="dt" sz="half" idx="10"/>
          </p:nvPr>
        </p:nvSpPr>
        <p:spPr/>
        <p:txBody>
          <a:bodyPr/>
          <a:lstStyle/>
          <a:p>
            <a:fld id="{CE49359A-176B-432F-BA16-754F46C9B530}" type="datetimeFigureOut">
              <a:rPr lang="en-US" smtClean="0"/>
              <a:t>4/8/2020</a:t>
            </a:fld>
            <a:endParaRPr lang="en-US"/>
          </a:p>
        </p:txBody>
      </p:sp>
      <p:sp>
        <p:nvSpPr>
          <p:cNvPr id="5" name="Footer Placeholder 4">
            <a:extLst>
              <a:ext uri="{FF2B5EF4-FFF2-40B4-BE49-F238E27FC236}">
                <a16:creationId xmlns:a16="http://schemas.microsoft.com/office/drawing/2014/main" id="{6BAE2A85-83F0-4F36-BE6D-E2FD613E1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21D9D-9B51-4F29-9D27-A253DFA72B5C}"/>
              </a:ext>
            </a:extLst>
          </p:cNvPr>
          <p:cNvSpPr>
            <a:spLocks noGrp="1"/>
          </p:cNvSpPr>
          <p:nvPr>
            <p:ph type="sldNum" sz="quarter" idx="12"/>
          </p:nvPr>
        </p:nvSpPr>
        <p:spPr/>
        <p:txBody>
          <a:bodyPr/>
          <a:lstStyle/>
          <a:p>
            <a:fld id="{84677AB4-1735-48AE-A706-A28615D78A76}" type="slidenum">
              <a:rPr lang="en-US" smtClean="0"/>
              <a:t>‹#›</a:t>
            </a:fld>
            <a:endParaRPr lang="en-US"/>
          </a:p>
        </p:txBody>
      </p:sp>
    </p:spTree>
    <p:extLst>
      <p:ext uri="{BB962C8B-B14F-4D97-AF65-F5344CB8AC3E}">
        <p14:creationId xmlns:p14="http://schemas.microsoft.com/office/powerpoint/2010/main" val="2541258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F662-2E91-4B88-ACE7-F420C97B2D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4C4F34-B837-4ED6-B558-75ED27EB0E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2645F-8C46-469A-BD3F-C95825C1518C}"/>
              </a:ext>
            </a:extLst>
          </p:cNvPr>
          <p:cNvSpPr>
            <a:spLocks noGrp="1"/>
          </p:cNvSpPr>
          <p:nvPr>
            <p:ph type="dt" sz="half" idx="10"/>
          </p:nvPr>
        </p:nvSpPr>
        <p:spPr/>
        <p:txBody>
          <a:bodyPr/>
          <a:lstStyle/>
          <a:p>
            <a:fld id="{CE49359A-176B-432F-BA16-754F46C9B530}" type="datetimeFigureOut">
              <a:rPr lang="en-US" smtClean="0"/>
              <a:t>4/8/2020</a:t>
            </a:fld>
            <a:endParaRPr lang="en-US"/>
          </a:p>
        </p:txBody>
      </p:sp>
      <p:sp>
        <p:nvSpPr>
          <p:cNvPr id="5" name="Footer Placeholder 4">
            <a:extLst>
              <a:ext uri="{FF2B5EF4-FFF2-40B4-BE49-F238E27FC236}">
                <a16:creationId xmlns:a16="http://schemas.microsoft.com/office/drawing/2014/main" id="{ABC9E84F-03E6-4C83-B037-1A41D2E71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2D6EBE-AB3E-4E07-9815-EB5CBF49BF31}"/>
              </a:ext>
            </a:extLst>
          </p:cNvPr>
          <p:cNvSpPr>
            <a:spLocks noGrp="1"/>
          </p:cNvSpPr>
          <p:nvPr>
            <p:ph type="sldNum" sz="quarter" idx="12"/>
          </p:nvPr>
        </p:nvSpPr>
        <p:spPr/>
        <p:txBody>
          <a:bodyPr/>
          <a:lstStyle/>
          <a:p>
            <a:fld id="{84677AB4-1735-48AE-A706-A28615D78A76}" type="slidenum">
              <a:rPr lang="en-US" smtClean="0"/>
              <a:t>‹#›</a:t>
            </a:fld>
            <a:endParaRPr lang="en-US"/>
          </a:p>
        </p:txBody>
      </p:sp>
    </p:spTree>
    <p:extLst>
      <p:ext uri="{BB962C8B-B14F-4D97-AF65-F5344CB8AC3E}">
        <p14:creationId xmlns:p14="http://schemas.microsoft.com/office/powerpoint/2010/main" val="1269218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A86F85-6368-48B7-B539-0D72DE1D80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59921C-C2F8-44D6-9515-CBC7ACDCF1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6322B8-4B43-484C-BB8F-1D9A6ADA90C8}"/>
              </a:ext>
            </a:extLst>
          </p:cNvPr>
          <p:cNvSpPr>
            <a:spLocks noGrp="1"/>
          </p:cNvSpPr>
          <p:nvPr>
            <p:ph type="dt" sz="half" idx="10"/>
          </p:nvPr>
        </p:nvSpPr>
        <p:spPr/>
        <p:txBody>
          <a:bodyPr/>
          <a:lstStyle/>
          <a:p>
            <a:fld id="{CE49359A-176B-432F-BA16-754F46C9B530}" type="datetimeFigureOut">
              <a:rPr lang="en-US" smtClean="0"/>
              <a:t>4/8/2020</a:t>
            </a:fld>
            <a:endParaRPr lang="en-US"/>
          </a:p>
        </p:txBody>
      </p:sp>
      <p:sp>
        <p:nvSpPr>
          <p:cNvPr id="5" name="Footer Placeholder 4">
            <a:extLst>
              <a:ext uri="{FF2B5EF4-FFF2-40B4-BE49-F238E27FC236}">
                <a16:creationId xmlns:a16="http://schemas.microsoft.com/office/drawing/2014/main" id="{E3941203-CC73-4583-B2A2-905B1101E4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42902C-A7B8-485E-B88F-42CF5F3A3C1B}"/>
              </a:ext>
            </a:extLst>
          </p:cNvPr>
          <p:cNvSpPr>
            <a:spLocks noGrp="1"/>
          </p:cNvSpPr>
          <p:nvPr>
            <p:ph type="sldNum" sz="quarter" idx="12"/>
          </p:nvPr>
        </p:nvSpPr>
        <p:spPr/>
        <p:txBody>
          <a:bodyPr/>
          <a:lstStyle/>
          <a:p>
            <a:fld id="{84677AB4-1735-48AE-A706-A28615D78A76}" type="slidenum">
              <a:rPr lang="en-US" smtClean="0"/>
              <a:t>‹#›</a:t>
            </a:fld>
            <a:endParaRPr lang="en-US"/>
          </a:p>
        </p:txBody>
      </p:sp>
    </p:spTree>
    <p:extLst>
      <p:ext uri="{BB962C8B-B14F-4D97-AF65-F5344CB8AC3E}">
        <p14:creationId xmlns:p14="http://schemas.microsoft.com/office/powerpoint/2010/main" val="135712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4511C-C0EA-4340-ACC4-D8FC65C07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7CE3FE-193C-43F0-B229-0A587D4B16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21F62-6742-433D-A2F6-780F40C9EDF4}"/>
              </a:ext>
            </a:extLst>
          </p:cNvPr>
          <p:cNvSpPr>
            <a:spLocks noGrp="1"/>
          </p:cNvSpPr>
          <p:nvPr>
            <p:ph type="dt" sz="half" idx="10"/>
          </p:nvPr>
        </p:nvSpPr>
        <p:spPr/>
        <p:txBody>
          <a:bodyPr/>
          <a:lstStyle/>
          <a:p>
            <a:fld id="{CE49359A-176B-432F-BA16-754F46C9B530}" type="datetimeFigureOut">
              <a:rPr lang="en-US" smtClean="0"/>
              <a:t>4/8/2020</a:t>
            </a:fld>
            <a:endParaRPr lang="en-US"/>
          </a:p>
        </p:txBody>
      </p:sp>
      <p:sp>
        <p:nvSpPr>
          <p:cNvPr id="5" name="Footer Placeholder 4">
            <a:extLst>
              <a:ext uri="{FF2B5EF4-FFF2-40B4-BE49-F238E27FC236}">
                <a16:creationId xmlns:a16="http://schemas.microsoft.com/office/drawing/2014/main" id="{93B0F863-5A41-4B85-8F15-3B0973C17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0A8ED-D25C-4753-B2E0-DD038342A56B}"/>
              </a:ext>
            </a:extLst>
          </p:cNvPr>
          <p:cNvSpPr>
            <a:spLocks noGrp="1"/>
          </p:cNvSpPr>
          <p:nvPr>
            <p:ph type="sldNum" sz="quarter" idx="12"/>
          </p:nvPr>
        </p:nvSpPr>
        <p:spPr/>
        <p:txBody>
          <a:bodyPr/>
          <a:lstStyle/>
          <a:p>
            <a:fld id="{84677AB4-1735-48AE-A706-A28615D78A76}" type="slidenum">
              <a:rPr lang="en-US" smtClean="0"/>
              <a:t>‹#›</a:t>
            </a:fld>
            <a:endParaRPr lang="en-US"/>
          </a:p>
        </p:txBody>
      </p:sp>
    </p:spTree>
    <p:extLst>
      <p:ext uri="{BB962C8B-B14F-4D97-AF65-F5344CB8AC3E}">
        <p14:creationId xmlns:p14="http://schemas.microsoft.com/office/powerpoint/2010/main" val="152128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3DACB-CAD9-4CB6-B2F7-E70A7FC4F3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1A1C62-7E22-414C-8B08-D2BD17705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DCDBFB-9B67-4E66-AC28-C96208AD2CCA}"/>
              </a:ext>
            </a:extLst>
          </p:cNvPr>
          <p:cNvSpPr>
            <a:spLocks noGrp="1"/>
          </p:cNvSpPr>
          <p:nvPr>
            <p:ph type="dt" sz="half" idx="10"/>
          </p:nvPr>
        </p:nvSpPr>
        <p:spPr/>
        <p:txBody>
          <a:bodyPr/>
          <a:lstStyle/>
          <a:p>
            <a:fld id="{CE49359A-176B-432F-BA16-754F46C9B530}" type="datetimeFigureOut">
              <a:rPr lang="en-US" smtClean="0"/>
              <a:t>4/8/2020</a:t>
            </a:fld>
            <a:endParaRPr lang="en-US"/>
          </a:p>
        </p:txBody>
      </p:sp>
      <p:sp>
        <p:nvSpPr>
          <p:cNvPr id="5" name="Footer Placeholder 4">
            <a:extLst>
              <a:ext uri="{FF2B5EF4-FFF2-40B4-BE49-F238E27FC236}">
                <a16:creationId xmlns:a16="http://schemas.microsoft.com/office/drawing/2014/main" id="{F96E87FB-8FA3-4B6E-8414-8E545C4F2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44930-D664-4220-A7D9-B79788F26E65}"/>
              </a:ext>
            </a:extLst>
          </p:cNvPr>
          <p:cNvSpPr>
            <a:spLocks noGrp="1"/>
          </p:cNvSpPr>
          <p:nvPr>
            <p:ph type="sldNum" sz="quarter" idx="12"/>
          </p:nvPr>
        </p:nvSpPr>
        <p:spPr/>
        <p:txBody>
          <a:bodyPr/>
          <a:lstStyle/>
          <a:p>
            <a:fld id="{84677AB4-1735-48AE-A706-A28615D78A76}" type="slidenum">
              <a:rPr lang="en-US" smtClean="0"/>
              <a:t>‹#›</a:t>
            </a:fld>
            <a:endParaRPr lang="en-US"/>
          </a:p>
        </p:txBody>
      </p:sp>
    </p:spTree>
    <p:extLst>
      <p:ext uri="{BB962C8B-B14F-4D97-AF65-F5344CB8AC3E}">
        <p14:creationId xmlns:p14="http://schemas.microsoft.com/office/powerpoint/2010/main" val="2461258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C4B95-03F7-4AF5-9898-863CC35D58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BACF38-834D-4B45-9715-39B5EE2826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E37473-B642-4CDA-B1A1-5482266A31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B9024-D189-4503-B20D-03C4BD638C7E}"/>
              </a:ext>
            </a:extLst>
          </p:cNvPr>
          <p:cNvSpPr>
            <a:spLocks noGrp="1"/>
          </p:cNvSpPr>
          <p:nvPr>
            <p:ph type="dt" sz="half" idx="10"/>
          </p:nvPr>
        </p:nvSpPr>
        <p:spPr/>
        <p:txBody>
          <a:bodyPr/>
          <a:lstStyle/>
          <a:p>
            <a:fld id="{CE49359A-176B-432F-BA16-754F46C9B530}" type="datetimeFigureOut">
              <a:rPr lang="en-US" smtClean="0"/>
              <a:t>4/8/2020</a:t>
            </a:fld>
            <a:endParaRPr lang="en-US"/>
          </a:p>
        </p:txBody>
      </p:sp>
      <p:sp>
        <p:nvSpPr>
          <p:cNvPr id="6" name="Footer Placeholder 5">
            <a:extLst>
              <a:ext uri="{FF2B5EF4-FFF2-40B4-BE49-F238E27FC236}">
                <a16:creationId xmlns:a16="http://schemas.microsoft.com/office/drawing/2014/main" id="{1B18BB73-7CE6-420A-9D76-79B4D39753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CB0C20-7CBA-4EFB-B291-17506D58CABB}"/>
              </a:ext>
            </a:extLst>
          </p:cNvPr>
          <p:cNvSpPr>
            <a:spLocks noGrp="1"/>
          </p:cNvSpPr>
          <p:nvPr>
            <p:ph type="sldNum" sz="quarter" idx="12"/>
          </p:nvPr>
        </p:nvSpPr>
        <p:spPr/>
        <p:txBody>
          <a:bodyPr/>
          <a:lstStyle/>
          <a:p>
            <a:fld id="{84677AB4-1735-48AE-A706-A28615D78A76}" type="slidenum">
              <a:rPr lang="en-US" smtClean="0"/>
              <a:t>‹#›</a:t>
            </a:fld>
            <a:endParaRPr lang="en-US"/>
          </a:p>
        </p:txBody>
      </p:sp>
    </p:spTree>
    <p:extLst>
      <p:ext uri="{BB962C8B-B14F-4D97-AF65-F5344CB8AC3E}">
        <p14:creationId xmlns:p14="http://schemas.microsoft.com/office/powerpoint/2010/main" val="1489631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1EE5-F3EA-4E4D-BB01-D8CBE4C841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090E05-C57C-4C18-A9B0-76A008FE03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49D3BA-A1CA-4CE9-9E88-71021B558F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3268AA-DAAA-41FA-9298-79CE1E5F9F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10B088-0183-466D-8673-6AB96CE821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62A65D-DA95-4F7C-8415-4336B32CD34A}"/>
              </a:ext>
            </a:extLst>
          </p:cNvPr>
          <p:cNvSpPr>
            <a:spLocks noGrp="1"/>
          </p:cNvSpPr>
          <p:nvPr>
            <p:ph type="dt" sz="half" idx="10"/>
          </p:nvPr>
        </p:nvSpPr>
        <p:spPr/>
        <p:txBody>
          <a:bodyPr/>
          <a:lstStyle/>
          <a:p>
            <a:fld id="{CE49359A-176B-432F-BA16-754F46C9B530}" type="datetimeFigureOut">
              <a:rPr lang="en-US" smtClean="0"/>
              <a:t>4/8/2020</a:t>
            </a:fld>
            <a:endParaRPr lang="en-US"/>
          </a:p>
        </p:txBody>
      </p:sp>
      <p:sp>
        <p:nvSpPr>
          <p:cNvPr id="8" name="Footer Placeholder 7">
            <a:extLst>
              <a:ext uri="{FF2B5EF4-FFF2-40B4-BE49-F238E27FC236}">
                <a16:creationId xmlns:a16="http://schemas.microsoft.com/office/drawing/2014/main" id="{624A77D9-8996-47B0-8E49-04DC33689F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614407-D0CF-45FD-9A05-6A0BCF692090}"/>
              </a:ext>
            </a:extLst>
          </p:cNvPr>
          <p:cNvSpPr>
            <a:spLocks noGrp="1"/>
          </p:cNvSpPr>
          <p:nvPr>
            <p:ph type="sldNum" sz="quarter" idx="12"/>
          </p:nvPr>
        </p:nvSpPr>
        <p:spPr/>
        <p:txBody>
          <a:bodyPr/>
          <a:lstStyle/>
          <a:p>
            <a:fld id="{84677AB4-1735-48AE-A706-A28615D78A76}" type="slidenum">
              <a:rPr lang="en-US" smtClean="0"/>
              <a:t>‹#›</a:t>
            </a:fld>
            <a:endParaRPr lang="en-US"/>
          </a:p>
        </p:txBody>
      </p:sp>
    </p:spTree>
    <p:extLst>
      <p:ext uri="{BB962C8B-B14F-4D97-AF65-F5344CB8AC3E}">
        <p14:creationId xmlns:p14="http://schemas.microsoft.com/office/powerpoint/2010/main" val="46772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14B7C-3477-409A-B652-E8D810CF32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1EFA84-AABB-4410-BF72-CF460FA1C2F3}"/>
              </a:ext>
            </a:extLst>
          </p:cNvPr>
          <p:cNvSpPr>
            <a:spLocks noGrp="1"/>
          </p:cNvSpPr>
          <p:nvPr>
            <p:ph type="dt" sz="half" idx="10"/>
          </p:nvPr>
        </p:nvSpPr>
        <p:spPr/>
        <p:txBody>
          <a:bodyPr/>
          <a:lstStyle/>
          <a:p>
            <a:fld id="{CE49359A-176B-432F-BA16-754F46C9B530}" type="datetimeFigureOut">
              <a:rPr lang="en-US" smtClean="0"/>
              <a:t>4/8/2020</a:t>
            </a:fld>
            <a:endParaRPr lang="en-US"/>
          </a:p>
        </p:txBody>
      </p:sp>
      <p:sp>
        <p:nvSpPr>
          <p:cNvPr id="4" name="Footer Placeholder 3">
            <a:extLst>
              <a:ext uri="{FF2B5EF4-FFF2-40B4-BE49-F238E27FC236}">
                <a16:creationId xmlns:a16="http://schemas.microsoft.com/office/drawing/2014/main" id="{1BB319F7-287B-4C09-9141-56CDB00077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8DA02-D070-4574-B5C9-2EE1C14FAFDA}"/>
              </a:ext>
            </a:extLst>
          </p:cNvPr>
          <p:cNvSpPr>
            <a:spLocks noGrp="1"/>
          </p:cNvSpPr>
          <p:nvPr>
            <p:ph type="sldNum" sz="quarter" idx="12"/>
          </p:nvPr>
        </p:nvSpPr>
        <p:spPr/>
        <p:txBody>
          <a:bodyPr/>
          <a:lstStyle/>
          <a:p>
            <a:fld id="{84677AB4-1735-48AE-A706-A28615D78A76}" type="slidenum">
              <a:rPr lang="en-US" smtClean="0"/>
              <a:t>‹#›</a:t>
            </a:fld>
            <a:endParaRPr lang="en-US"/>
          </a:p>
        </p:txBody>
      </p:sp>
    </p:spTree>
    <p:extLst>
      <p:ext uri="{BB962C8B-B14F-4D97-AF65-F5344CB8AC3E}">
        <p14:creationId xmlns:p14="http://schemas.microsoft.com/office/powerpoint/2010/main" val="173815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FE0646-DBF8-4374-8C86-4D2AD85EE66A}"/>
              </a:ext>
            </a:extLst>
          </p:cNvPr>
          <p:cNvSpPr>
            <a:spLocks noGrp="1"/>
          </p:cNvSpPr>
          <p:nvPr>
            <p:ph type="dt" sz="half" idx="10"/>
          </p:nvPr>
        </p:nvSpPr>
        <p:spPr/>
        <p:txBody>
          <a:bodyPr/>
          <a:lstStyle/>
          <a:p>
            <a:fld id="{CE49359A-176B-432F-BA16-754F46C9B530}" type="datetimeFigureOut">
              <a:rPr lang="en-US" smtClean="0"/>
              <a:t>4/8/2020</a:t>
            </a:fld>
            <a:endParaRPr lang="en-US"/>
          </a:p>
        </p:txBody>
      </p:sp>
      <p:sp>
        <p:nvSpPr>
          <p:cNvPr id="3" name="Footer Placeholder 2">
            <a:extLst>
              <a:ext uri="{FF2B5EF4-FFF2-40B4-BE49-F238E27FC236}">
                <a16:creationId xmlns:a16="http://schemas.microsoft.com/office/drawing/2014/main" id="{E06037CB-9865-46E1-997B-C2B711850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E47CC8-BD1C-4EBA-B777-C376D99C11A0}"/>
              </a:ext>
            </a:extLst>
          </p:cNvPr>
          <p:cNvSpPr>
            <a:spLocks noGrp="1"/>
          </p:cNvSpPr>
          <p:nvPr>
            <p:ph type="sldNum" sz="quarter" idx="12"/>
          </p:nvPr>
        </p:nvSpPr>
        <p:spPr/>
        <p:txBody>
          <a:bodyPr/>
          <a:lstStyle/>
          <a:p>
            <a:fld id="{84677AB4-1735-48AE-A706-A28615D78A76}" type="slidenum">
              <a:rPr lang="en-US" smtClean="0"/>
              <a:t>‹#›</a:t>
            </a:fld>
            <a:endParaRPr lang="en-US"/>
          </a:p>
        </p:txBody>
      </p:sp>
    </p:spTree>
    <p:extLst>
      <p:ext uri="{BB962C8B-B14F-4D97-AF65-F5344CB8AC3E}">
        <p14:creationId xmlns:p14="http://schemas.microsoft.com/office/powerpoint/2010/main" val="325481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B9CB-782E-490F-A8FE-E1E1014CB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D4AB12-CC83-49D5-BE59-ED364CA03C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2DEEE7-1FEA-4C77-8A5B-612BC4867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ADD0CA-D3A7-41B5-A626-B69E1F1D2C59}"/>
              </a:ext>
            </a:extLst>
          </p:cNvPr>
          <p:cNvSpPr>
            <a:spLocks noGrp="1"/>
          </p:cNvSpPr>
          <p:nvPr>
            <p:ph type="dt" sz="half" idx="10"/>
          </p:nvPr>
        </p:nvSpPr>
        <p:spPr/>
        <p:txBody>
          <a:bodyPr/>
          <a:lstStyle/>
          <a:p>
            <a:fld id="{CE49359A-176B-432F-BA16-754F46C9B530}" type="datetimeFigureOut">
              <a:rPr lang="en-US" smtClean="0"/>
              <a:t>4/8/2020</a:t>
            </a:fld>
            <a:endParaRPr lang="en-US"/>
          </a:p>
        </p:txBody>
      </p:sp>
      <p:sp>
        <p:nvSpPr>
          <p:cNvPr id="6" name="Footer Placeholder 5">
            <a:extLst>
              <a:ext uri="{FF2B5EF4-FFF2-40B4-BE49-F238E27FC236}">
                <a16:creationId xmlns:a16="http://schemas.microsoft.com/office/drawing/2014/main" id="{2684E276-AF9D-4B1E-AA2F-16B6F50789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E3BE4-B60F-4C53-BAFC-ED7C35C4C736}"/>
              </a:ext>
            </a:extLst>
          </p:cNvPr>
          <p:cNvSpPr>
            <a:spLocks noGrp="1"/>
          </p:cNvSpPr>
          <p:nvPr>
            <p:ph type="sldNum" sz="quarter" idx="12"/>
          </p:nvPr>
        </p:nvSpPr>
        <p:spPr/>
        <p:txBody>
          <a:bodyPr/>
          <a:lstStyle/>
          <a:p>
            <a:fld id="{84677AB4-1735-48AE-A706-A28615D78A76}" type="slidenum">
              <a:rPr lang="en-US" smtClean="0"/>
              <a:t>‹#›</a:t>
            </a:fld>
            <a:endParaRPr lang="en-US"/>
          </a:p>
        </p:txBody>
      </p:sp>
    </p:spTree>
    <p:extLst>
      <p:ext uri="{BB962C8B-B14F-4D97-AF65-F5344CB8AC3E}">
        <p14:creationId xmlns:p14="http://schemas.microsoft.com/office/powerpoint/2010/main" val="1541018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841A-B976-4294-8048-161B02B76C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C9E418-B5C9-4814-BCC6-E5FFFF18C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2F5734-BCA6-4C5D-979F-EE15C8CE6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E34D7D-D3AA-4E7D-9544-760A4F07B184}"/>
              </a:ext>
            </a:extLst>
          </p:cNvPr>
          <p:cNvSpPr>
            <a:spLocks noGrp="1"/>
          </p:cNvSpPr>
          <p:nvPr>
            <p:ph type="dt" sz="half" idx="10"/>
          </p:nvPr>
        </p:nvSpPr>
        <p:spPr/>
        <p:txBody>
          <a:bodyPr/>
          <a:lstStyle/>
          <a:p>
            <a:fld id="{CE49359A-176B-432F-BA16-754F46C9B530}" type="datetimeFigureOut">
              <a:rPr lang="en-US" smtClean="0"/>
              <a:t>4/8/2020</a:t>
            </a:fld>
            <a:endParaRPr lang="en-US"/>
          </a:p>
        </p:txBody>
      </p:sp>
      <p:sp>
        <p:nvSpPr>
          <p:cNvPr id="6" name="Footer Placeholder 5">
            <a:extLst>
              <a:ext uri="{FF2B5EF4-FFF2-40B4-BE49-F238E27FC236}">
                <a16:creationId xmlns:a16="http://schemas.microsoft.com/office/drawing/2014/main" id="{0482F500-63FE-4998-A430-482F06A45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82D411-197D-4B92-BA25-95D0F6BB317A}"/>
              </a:ext>
            </a:extLst>
          </p:cNvPr>
          <p:cNvSpPr>
            <a:spLocks noGrp="1"/>
          </p:cNvSpPr>
          <p:nvPr>
            <p:ph type="sldNum" sz="quarter" idx="12"/>
          </p:nvPr>
        </p:nvSpPr>
        <p:spPr/>
        <p:txBody>
          <a:bodyPr/>
          <a:lstStyle/>
          <a:p>
            <a:fld id="{84677AB4-1735-48AE-A706-A28615D78A76}" type="slidenum">
              <a:rPr lang="en-US" smtClean="0"/>
              <a:t>‹#›</a:t>
            </a:fld>
            <a:endParaRPr lang="en-US"/>
          </a:p>
        </p:txBody>
      </p:sp>
    </p:spTree>
    <p:extLst>
      <p:ext uri="{BB962C8B-B14F-4D97-AF65-F5344CB8AC3E}">
        <p14:creationId xmlns:p14="http://schemas.microsoft.com/office/powerpoint/2010/main" val="310660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5AB19B-99AB-4532-938C-8E7AAF4137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63E3C3-F0B3-4B7D-BE01-72AFE8103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DF08C5-C2EB-4F6B-8A03-DC2580248F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49359A-176B-432F-BA16-754F46C9B530}" type="datetimeFigureOut">
              <a:rPr lang="en-US" smtClean="0"/>
              <a:t>4/8/2020</a:t>
            </a:fld>
            <a:endParaRPr lang="en-US"/>
          </a:p>
        </p:txBody>
      </p:sp>
      <p:sp>
        <p:nvSpPr>
          <p:cNvPr id="5" name="Footer Placeholder 4">
            <a:extLst>
              <a:ext uri="{FF2B5EF4-FFF2-40B4-BE49-F238E27FC236}">
                <a16:creationId xmlns:a16="http://schemas.microsoft.com/office/drawing/2014/main" id="{03F56974-C494-44E5-8E3F-649E6E53E0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73D44D-EBC4-487E-9163-7203848E85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77AB4-1735-48AE-A706-A28615D78A76}" type="slidenum">
              <a:rPr lang="en-US" smtClean="0"/>
              <a:t>‹#›</a:t>
            </a:fld>
            <a:endParaRPr lang="en-US"/>
          </a:p>
        </p:txBody>
      </p:sp>
    </p:spTree>
    <p:extLst>
      <p:ext uri="{BB962C8B-B14F-4D97-AF65-F5344CB8AC3E}">
        <p14:creationId xmlns:p14="http://schemas.microsoft.com/office/powerpoint/2010/main" val="2863632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ACA08-5660-4E5D-8F54-7361AD333C9F}"/>
              </a:ext>
            </a:extLst>
          </p:cNvPr>
          <p:cNvSpPr>
            <a:spLocks noGrp="1"/>
          </p:cNvSpPr>
          <p:nvPr>
            <p:ph type="ctrTitle"/>
          </p:nvPr>
        </p:nvSpPr>
        <p:spPr/>
        <p:txBody>
          <a:bodyPr/>
          <a:lstStyle/>
          <a:p>
            <a:r>
              <a:rPr lang="pt-BR" dirty="0"/>
              <a:t>Atividade de Estudo</a:t>
            </a:r>
            <a:endParaRPr lang="en-US" dirty="0"/>
          </a:p>
        </p:txBody>
      </p:sp>
    </p:spTree>
    <p:extLst>
      <p:ext uri="{BB962C8B-B14F-4D97-AF65-F5344CB8AC3E}">
        <p14:creationId xmlns:p14="http://schemas.microsoft.com/office/powerpoint/2010/main" val="3244634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FE4D-471C-4FEC-86DE-3E0AFA30CE15}"/>
              </a:ext>
            </a:extLst>
          </p:cNvPr>
          <p:cNvSpPr>
            <a:spLocks noGrp="1"/>
          </p:cNvSpPr>
          <p:nvPr>
            <p:ph type="title"/>
          </p:nvPr>
        </p:nvSpPr>
        <p:spPr/>
        <p:txBody>
          <a:bodyPr/>
          <a:lstStyle/>
          <a:p>
            <a:r>
              <a:rPr lang="pt-BR" dirty="0"/>
              <a:t>Sistemas Monolíticos</a:t>
            </a:r>
            <a:endParaRPr lang="en-US" dirty="0"/>
          </a:p>
        </p:txBody>
      </p:sp>
      <p:sp>
        <p:nvSpPr>
          <p:cNvPr id="3" name="Content Placeholder 2">
            <a:extLst>
              <a:ext uri="{FF2B5EF4-FFF2-40B4-BE49-F238E27FC236}">
                <a16:creationId xmlns:a16="http://schemas.microsoft.com/office/drawing/2014/main" id="{81B016E0-C009-4CD5-BA96-58FA2A35E5CE}"/>
              </a:ext>
            </a:extLst>
          </p:cNvPr>
          <p:cNvSpPr>
            <a:spLocks noGrp="1"/>
          </p:cNvSpPr>
          <p:nvPr>
            <p:ph idx="1"/>
          </p:nvPr>
        </p:nvSpPr>
        <p:spPr/>
        <p:txBody>
          <a:bodyPr>
            <a:normAutofit fontScale="92500" lnSpcReduction="20000"/>
          </a:bodyPr>
          <a:lstStyle/>
          <a:p>
            <a:r>
              <a:rPr lang="pt-BR" dirty="0"/>
              <a:t>Em engenharia de software, uma aplicação monolítica descreve uma única aplicação de software em camadas no qual a interface de usuário e código de acesso aos dados são combinados em um único programa a partir de uma única plataforma.</a:t>
            </a:r>
          </a:p>
          <a:p>
            <a:r>
              <a:rPr lang="pt-BR" dirty="0"/>
              <a:t>Uma aplicação monolítica é autônoma e independente de outras aplicações de computação. A filosofia do projeto consiste em um aplicativo que não é responsável apenas por uma determinada tarefa, mas que também pode executar todos os passos necessários para completar uma determinada função.</a:t>
            </a:r>
          </a:p>
          <a:p>
            <a:r>
              <a:rPr lang="pt-BR" dirty="0"/>
              <a:t>Um aplicativo monolítico descreve uma aplicação de software que é projetado sem modularidade. A modularidade é desejável, em geral, uma vez que suporta a reutilização de partes da lógica da aplicação e também facilita a manutenção, permitindo o reparo ou substituição de peças da aplicação sem a necessidade de substituição por atacado.</a:t>
            </a:r>
          </a:p>
          <a:p>
            <a:endParaRPr lang="en-US" dirty="0"/>
          </a:p>
        </p:txBody>
      </p:sp>
    </p:spTree>
    <p:extLst>
      <p:ext uri="{BB962C8B-B14F-4D97-AF65-F5344CB8AC3E}">
        <p14:creationId xmlns:p14="http://schemas.microsoft.com/office/powerpoint/2010/main" val="216309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9B2E7-3AE3-413E-8A21-87BF2D4680C7}"/>
              </a:ext>
            </a:extLst>
          </p:cNvPr>
          <p:cNvSpPr>
            <a:spLocks noGrp="1"/>
          </p:cNvSpPr>
          <p:nvPr>
            <p:ph type="title"/>
          </p:nvPr>
        </p:nvSpPr>
        <p:spPr/>
        <p:txBody>
          <a:bodyPr/>
          <a:lstStyle/>
          <a:p>
            <a:r>
              <a:rPr lang="pt-BR" dirty="0"/>
              <a:t>Sistemas Micronúcleo	</a:t>
            </a:r>
            <a:endParaRPr lang="en-US" dirty="0"/>
          </a:p>
        </p:txBody>
      </p:sp>
      <p:sp>
        <p:nvSpPr>
          <p:cNvPr id="3" name="Content Placeholder 2">
            <a:extLst>
              <a:ext uri="{FF2B5EF4-FFF2-40B4-BE49-F238E27FC236}">
                <a16:creationId xmlns:a16="http://schemas.microsoft.com/office/drawing/2014/main" id="{6998481F-6E29-48AA-B870-698F5DFC4BF8}"/>
              </a:ext>
            </a:extLst>
          </p:cNvPr>
          <p:cNvSpPr>
            <a:spLocks noGrp="1"/>
          </p:cNvSpPr>
          <p:nvPr>
            <p:ph idx="1"/>
          </p:nvPr>
        </p:nvSpPr>
        <p:spPr/>
        <p:txBody>
          <a:bodyPr>
            <a:normAutofit fontScale="77500" lnSpcReduction="20000"/>
          </a:bodyPr>
          <a:lstStyle/>
          <a:p>
            <a:r>
              <a:rPr lang="pt-BR" dirty="0"/>
              <a:t>Micronúcleo, ou </a:t>
            </a:r>
            <a:r>
              <a:rPr lang="pt-BR" dirty="0" err="1"/>
              <a:t>microkernel</a:t>
            </a:r>
            <a:r>
              <a:rPr lang="pt-BR" dirty="0"/>
              <a:t>, é uma arquitetura de núcleo (kernel) de um sistema operativo cujas funcionalidades são quase todas executadas fora do núcleo, em oposição a um núcleo monolítico. Os processos se comunicam com um núcleo mínimo, usando o mínimo possível o "espaço do sistema" </a:t>
            </a:r>
            <a:r>
              <a:rPr lang="pt-BR" i="1" dirty="0"/>
              <a:t>(kernel </a:t>
            </a:r>
            <a:r>
              <a:rPr lang="pt-BR" i="1" dirty="0" err="1"/>
              <a:t>space</a:t>
            </a:r>
            <a:r>
              <a:rPr lang="pt-BR" i="1" dirty="0"/>
              <a:t>)</a:t>
            </a:r>
            <a:r>
              <a:rPr lang="pt-BR" dirty="0"/>
              <a:t>. Neste local os aplicativos tem acesso a todas as instruções e a todo o hardware e deixando o máximo de recursos rodando no "espaço do usuário" </a:t>
            </a:r>
            <a:r>
              <a:rPr lang="pt-BR" i="1" dirty="0"/>
              <a:t>(</a:t>
            </a:r>
            <a:r>
              <a:rPr lang="pt-BR" i="1" dirty="0" err="1"/>
              <a:t>user-space</a:t>
            </a:r>
            <a:r>
              <a:rPr lang="pt-BR" i="1" dirty="0"/>
              <a:t>)</a:t>
            </a:r>
            <a:r>
              <a:rPr lang="pt-BR" dirty="0"/>
              <a:t> em que o software tem algumas restrições, não podendo acessar algumas hardwares, nem tem acesso a todas as instruções).</a:t>
            </a:r>
          </a:p>
          <a:p>
            <a:r>
              <a:rPr lang="pt-BR" dirty="0"/>
              <a:t>Basicamente o </a:t>
            </a:r>
            <a:r>
              <a:rPr lang="pt-BR" dirty="0" err="1"/>
              <a:t>Microkernel</a:t>
            </a:r>
            <a:r>
              <a:rPr lang="pt-BR" dirty="0"/>
              <a:t> executa a maioria dos processos fora do kernel, ele carrega o </a:t>
            </a:r>
            <a:r>
              <a:rPr lang="pt-BR" dirty="0" err="1"/>
              <a:t>minimo</a:t>
            </a:r>
            <a:r>
              <a:rPr lang="pt-BR" dirty="0"/>
              <a:t> de processos possíveis no kernel </a:t>
            </a:r>
            <a:r>
              <a:rPr lang="pt-BR" dirty="0" err="1"/>
              <a:t>space</a:t>
            </a:r>
            <a:r>
              <a:rPr lang="pt-BR" dirty="0"/>
              <a:t>. O restante dos módulos são executados como processos de usuário comuns para o sistema.</a:t>
            </a:r>
          </a:p>
          <a:p>
            <a:r>
              <a:rPr lang="pt-BR" dirty="0"/>
              <a:t>Um dos principais benefícios de utilizar a arquitetura dessa maneira, com divisão de tarefas entre módulos, é uma menor preocupação com os erros, já que sistemas operacionais são muito sujeitos a eles. Isso não quer dizer que erros não vão acontecer, porém, erros que provavelmente causariam uma falha e derrubariam todo o sistema, agora irão apenas causar uma falha naquele módulo em específico, trazendo alta confiabilidade.</a:t>
            </a:r>
          </a:p>
          <a:p>
            <a:endParaRPr lang="en-US" dirty="0"/>
          </a:p>
        </p:txBody>
      </p:sp>
    </p:spTree>
    <p:extLst>
      <p:ext uri="{BB962C8B-B14F-4D97-AF65-F5344CB8AC3E}">
        <p14:creationId xmlns:p14="http://schemas.microsoft.com/office/powerpoint/2010/main" val="3360352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4F849-5ACB-44F3-BA78-3D9E527CCA64}"/>
              </a:ext>
            </a:extLst>
          </p:cNvPr>
          <p:cNvSpPr>
            <a:spLocks noGrp="1"/>
          </p:cNvSpPr>
          <p:nvPr>
            <p:ph type="title"/>
          </p:nvPr>
        </p:nvSpPr>
        <p:spPr/>
        <p:txBody>
          <a:bodyPr/>
          <a:lstStyle/>
          <a:p>
            <a:r>
              <a:rPr lang="pt-BR" dirty="0"/>
              <a:t>Sistema operacional em camadas</a:t>
            </a:r>
            <a:endParaRPr lang="en-US" dirty="0"/>
          </a:p>
        </p:txBody>
      </p:sp>
      <p:sp>
        <p:nvSpPr>
          <p:cNvPr id="3" name="Content Placeholder 2">
            <a:extLst>
              <a:ext uri="{FF2B5EF4-FFF2-40B4-BE49-F238E27FC236}">
                <a16:creationId xmlns:a16="http://schemas.microsoft.com/office/drawing/2014/main" id="{03B9583C-1703-4061-9FB6-25595EC0E97C}"/>
              </a:ext>
            </a:extLst>
          </p:cNvPr>
          <p:cNvSpPr>
            <a:spLocks noGrp="1"/>
          </p:cNvSpPr>
          <p:nvPr>
            <p:ph idx="1"/>
          </p:nvPr>
        </p:nvSpPr>
        <p:spPr/>
        <p:txBody>
          <a:bodyPr>
            <a:normAutofit fontScale="55000" lnSpcReduction="20000"/>
          </a:bodyPr>
          <a:lstStyle/>
          <a:p>
            <a:r>
              <a:rPr lang="pt-BR" dirty="0"/>
              <a:t>O Sistema Operacional em Camadas é um termo oriundo dos estudos referentes a sistemas operacionais, que designa os modelos de sistemas operacionais montados sobre uma hierarquia de camadas.</a:t>
            </a:r>
          </a:p>
          <a:p>
            <a:r>
              <a:rPr lang="pt-BR" dirty="0"/>
              <a:t>É organização o sistema operacional em camadas, construídas uma sobre a outra. O primeiro sistema construído dessa maneira foi o sistema criado no </a:t>
            </a:r>
            <a:r>
              <a:rPr lang="pt-BR" dirty="0" err="1"/>
              <a:t>Technische</a:t>
            </a:r>
            <a:r>
              <a:rPr lang="pt-BR" dirty="0"/>
              <a:t> </a:t>
            </a:r>
            <a:r>
              <a:rPr lang="pt-BR" dirty="0" err="1"/>
              <a:t>Hogeschool</a:t>
            </a:r>
            <a:r>
              <a:rPr lang="pt-BR" dirty="0"/>
              <a:t> Eindhoven, na Holanda, por E. W. </a:t>
            </a:r>
            <a:r>
              <a:rPr lang="pt-BR" dirty="0" err="1"/>
              <a:t>Dijkstra</a:t>
            </a:r>
            <a:r>
              <a:rPr lang="pt-BR" dirty="0"/>
              <a:t> (1968) e seus alunos. O sistema THE era um sistema de lote simples para um computador holandês, o </a:t>
            </a:r>
            <a:r>
              <a:rPr lang="pt-BR" dirty="0" err="1"/>
              <a:t>Electrologica</a:t>
            </a:r>
            <a:r>
              <a:rPr lang="pt-BR" dirty="0"/>
              <a:t> X8, que tinha 32K de palavras de 27 bits (bits eram caros naquela época).</a:t>
            </a:r>
          </a:p>
          <a:p>
            <a:r>
              <a:rPr lang="pt-BR" dirty="0"/>
              <a:t>O sistema tinha seis camadas. A camada 0 (zero) lidava com alocação do processador , alternando entre processos quando ocorriam interrupções ou quando os temporizadores expiravam. Acima da camada 0 (zero), o sistema consistia em processos sequenciais, cada um dos quais podia ser programado sem ser necessário preocupar-se com o fato de que múltiplos processos estavam executando em um único processador. Em outras palavras, a camada 0 (zero) proporcionava a multiprogramação básica da CPU.</a:t>
            </a:r>
          </a:p>
          <a:p>
            <a:r>
              <a:rPr lang="pt-BR" dirty="0"/>
              <a:t>A camada 1 fazia o gerenciamento da memória. Ela alocava espaço para os processos da memória principal e em um tambor (Antigo meio magnético de armazenamento de dados) com 512K de palavras utilizado para armazenar partes do processo (páginas) para os quais não havia lugar na memória principal. Acima da camada 1, os processos não tinha que se preocupar com o fato de eles estarem em memória ou no tambor, o software da camada 1 cuidava de assegurar que as páginas fossem levadas para a memória sempre que fossem necessárias.</a:t>
            </a:r>
          </a:p>
          <a:p>
            <a:r>
              <a:rPr lang="pt-BR" dirty="0"/>
              <a:t>Já a camada 2 fazia a comunicação entre o console do operador e cada processo.</a:t>
            </a:r>
          </a:p>
          <a:p>
            <a:r>
              <a:rPr lang="pt-BR" dirty="0"/>
              <a:t>A camada 3 gerenciava dispositivos de entrada e saída.</a:t>
            </a:r>
          </a:p>
          <a:p>
            <a:r>
              <a:rPr lang="pt-BR" dirty="0"/>
              <a:t>A camada 4 localizavam-se os programas de usuários.</a:t>
            </a:r>
          </a:p>
        </p:txBody>
      </p:sp>
    </p:spTree>
    <p:extLst>
      <p:ext uri="{BB962C8B-B14F-4D97-AF65-F5344CB8AC3E}">
        <p14:creationId xmlns:p14="http://schemas.microsoft.com/office/powerpoint/2010/main" val="4082969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44D1A-2A02-4362-AB05-659AA2CC15BE}"/>
              </a:ext>
            </a:extLst>
          </p:cNvPr>
          <p:cNvSpPr>
            <a:spLocks noGrp="1"/>
          </p:cNvSpPr>
          <p:nvPr>
            <p:ph type="title"/>
          </p:nvPr>
        </p:nvSpPr>
        <p:spPr/>
        <p:txBody>
          <a:bodyPr/>
          <a:lstStyle/>
          <a:p>
            <a:r>
              <a:rPr lang="pt-BR" dirty="0"/>
              <a:t>Máquinas Virtuais</a:t>
            </a:r>
            <a:endParaRPr lang="en-US" dirty="0"/>
          </a:p>
        </p:txBody>
      </p:sp>
      <p:sp>
        <p:nvSpPr>
          <p:cNvPr id="3" name="Content Placeholder 2">
            <a:extLst>
              <a:ext uri="{FF2B5EF4-FFF2-40B4-BE49-F238E27FC236}">
                <a16:creationId xmlns:a16="http://schemas.microsoft.com/office/drawing/2014/main" id="{86028885-BDA2-411C-BE14-93DD3C237947}"/>
              </a:ext>
            </a:extLst>
          </p:cNvPr>
          <p:cNvSpPr>
            <a:spLocks noGrp="1"/>
          </p:cNvSpPr>
          <p:nvPr>
            <p:ph idx="1"/>
          </p:nvPr>
        </p:nvSpPr>
        <p:spPr/>
        <p:txBody>
          <a:bodyPr>
            <a:normAutofit fontScale="70000" lnSpcReduction="20000"/>
          </a:bodyPr>
          <a:lstStyle/>
          <a:p>
            <a:r>
              <a:rPr lang="pt-BR" dirty="0"/>
              <a:t>Uma máquina virtual é um arquivo de computador (normalmente chamado de imagem) que se comporta como um computador de verdade. Em outras palavras, é a criação de um computador dentro de um computador. Ela é executada em uma janela, assim como outros programas, proporcionando ao usuário final a mesma experiência na máquina virtual que ele teria no sistema operacional host. A máquina virtual fica localizada e uma área restrita, separadamente do resto do sistema, o que significa que o software dentro de uma máquina virtual não pode escapar ou manipular o próprio computador. Isso gera um ambiente ideal para teste de outros sistemas operacionais, incluindo lançamentos beta, para acessar dados infectados por vírus, para criar backups do sistema operacional e para executar um software ou aplicativo em sistemas operacionais diferentes daqueles para os quais eles foram desenvolvidos.</a:t>
            </a:r>
          </a:p>
          <a:p>
            <a:r>
              <a:rPr lang="pt-BR" dirty="0"/>
              <a:t>Diversas máquinas virtuais podem ser executadas simultaneamente no mesmo computador físico. Para servidores, os múltiplos sistemas operacionais são executados lado a lado com uma unidade de software chamada </a:t>
            </a:r>
            <a:r>
              <a:rPr lang="pt-BR" dirty="0" err="1"/>
              <a:t>hipervisor</a:t>
            </a:r>
            <a:r>
              <a:rPr lang="pt-BR" dirty="0"/>
              <a:t> para gerenciá-los, enquanto computadores desktop comuns utilizam um sistema operacional para executar todos os outros sistemas operacionais dentro das suas janelas de programa. Cada máquina virtual conta com seu próprio hardware, incluindo CPUs, memória, discos rígidos, adaptadores de rede e outros dispositivos. Então, o hardware virtual é mapeado para o hardware real no computador físico, o que economiza custos reduzindo a necessidade de sistemas de hardware físico, juntamente com os custos de manutenção associados, além de reduzir a demanda de energia e refrigeração.</a:t>
            </a:r>
          </a:p>
          <a:p>
            <a:endParaRPr lang="en-US" dirty="0"/>
          </a:p>
        </p:txBody>
      </p:sp>
    </p:spTree>
    <p:extLst>
      <p:ext uri="{BB962C8B-B14F-4D97-AF65-F5344CB8AC3E}">
        <p14:creationId xmlns:p14="http://schemas.microsoft.com/office/powerpoint/2010/main" val="347922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03D5E-41C5-42EA-981C-F7E11F146B41}"/>
              </a:ext>
            </a:extLst>
          </p:cNvPr>
          <p:cNvSpPr>
            <a:spLocks noGrp="1"/>
          </p:cNvSpPr>
          <p:nvPr>
            <p:ph type="title"/>
          </p:nvPr>
        </p:nvSpPr>
        <p:spPr/>
        <p:txBody>
          <a:bodyPr/>
          <a:lstStyle/>
          <a:p>
            <a:r>
              <a:rPr lang="pt-BR" dirty="0"/>
              <a:t>Sistema de </a:t>
            </a:r>
            <a:r>
              <a:rPr lang="pt-BR" dirty="0" err="1"/>
              <a:t>Contêiners</a:t>
            </a:r>
            <a:endParaRPr lang="en-US" dirty="0"/>
          </a:p>
        </p:txBody>
      </p:sp>
      <p:sp>
        <p:nvSpPr>
          <p:cNvPr id="3" name="Content Placeholder 2">
            <a:extLst>
              <a:ext uri="{FF2B5EF4-FFF2-40B4-BE49-F238E27FC236}">
                <a16:creationId xmlns:a16="http://schemas.microsoft.com/office/drawing/2014/main" id="{A1C601A1-A7BC-4BB7-B904-686DC933EC69}"/>
              </a:ext>
            </a:extLst>
          </p:cNvPr>
          <p:cNvSpPr>
            <a:spLocks noGrp="1"/>
          </p:cNvSpPr>
          <p:nvPr>
            <p:ph idx="1"/>
          </p:nvPr>
        </p:nvSpPr>
        <p:spPr/>
        <p:txBody>
          <a:bodyPr>
            <a:normAutofit lnSpcReduction="10000"/>
          </a:bodyPr>
          <a:lstStyle/>
          <a:p>
            <a:pPr fontAlgn="base"/>
            <a:r>
              <a:rPr lang="pt-BR" dirty="0"/>
              <a:t>Container nada mais é do que um ambiente isolado contido em um servidor que, diferentemente das máquinas virtuais, divide um único host de controle. Para contextualizar melhor, vamos imaginar um navio cargueiro com vários containers dentro. Se um dos recipientes se danificar, não afetará os outros ou o navio, pois cada um está isolado e protegido.</a:t>
            </a:r>
          </a:p>
          <a:p>
            <a:pPr fontAlgn="base"/>
            <a:r>
              <a:rPr lang="pt-BR" dirty="0"/>
              <a:t>Esse isolamento de container, trazendo de volta para o mundo do desenvolvimento, possibilita uma utilização limitada do HD, memória RAM e processador. Ao utilizar um tipo de compartilhamento de kernel, os containers apresentam uma capacidade de economia de recursos maior do que as máquinas virtuais.</a:t>
            </a:r>
          </a:p>
          <a:p>
            <a:endParaRPr lang="en-US" dirty="0"/>
          </a:p>
        </p:txBody>
      </p:sp>
    </p:spTree>
    <p:extLst>
      <p:ext uri="{BB962C8B-B14F-4D97-AF65-F5344CB8AC3E}">
        <p14:creationId xmlns:p14="http://schemas.microsoft.com/office/powerpoint/2010/main" val="2273157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2602-B4C1-47D8-AB71-496E32823D65}"/>
              </a:ext>
            </a:extLst>
          </p:cNvPr>
          <p:cNvSpPr>
            <a:spLocks noGrp="1"/>
          </p:cNvSpPr>
          <p:nvPr>
            <p:ph type="title"/>
          </p:nvPr>
        </p:nvSpPr>
        <p:spPr/>
        <p:txBody>
          <a:bodyPr/>
          <a:lstStyle/>
          <a:p>
            <a:r>
              <a:rPr lang="pt-BR" dirty="0"/>
              <a:t>O que é uma instância (AWS) e como ela se comporta como uma thread</a:t>
            </a:r>
            <a:endParaRPr lang="en-US" dirty="0"/>
          </a:p>
        </p:txBody>
      </p:sp>
      <p:sp>
        <p:nvSpPr>
          <p:cNvPr id="3" name="Content Placeholder 2">
            <a:extLst>
              <a:ext uri="{FF2B5EF4-FFF2-40B4-BE49-F238E27FC236}">
                <a16:creationId xmlns:a16="http://schemas.microsoft.com/office/drawing/2014/main" id="{54972A66-10D2-487B-B6FE-DC7C412E95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8870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CDE5-FEDC-4281-B89F-A5E297026CA6}"/>
              </a:ext>
            </a:extLst>
          </p:cNvPr>
          <p:cNvSpPr>
            <a:spLocks noGrp="1"/>
          </p:cNvSpPr>
          <p:nvPr>
            <p:ph type="title"/>
          </p:nvPr>
        </p:nvSpPr>
        <p:spPr/>
        <p:txBody>
          <a:bodyPr/>
          <a:lstStyle/>
          <a:p>
            <a:r>
              <a:rPr lang="pt-BR" dirty="0"/>
              <a:t> Explique a EC2 e seus limites</a:t>
            </a:r>
            <a:endParaRPr lang="en-US" dirty="0"/>
          </a:p>
        </p:txBody>
      </p:sp>
      <p:sp>
        <p:nvSpPr>
          <p:cNvPr id="3" name="Content Placeholder 2">
            <a:extLst>
              <a:ext uri="{FF2B5EF4-FFF2-40B4-BE49-F238E27FC236}">
                <a16:creationId xmlns:a16="http://schemas.microsoft.com/office/drawing/2014/main" id="{1F1F22C1-8484-49C1-B0B7-DE30485075BD}"/>
              </a:ext>
            </a:extLst>
          </p:cNvPr>
          <p:cNvSpPr>
            <a:spLocks noGrp="1"/>
          </p:cNvSpPr>
          <p:nvPr>
            <p:ph idx="1"/>
          </p:nvPr>
        </p:nvSpPr>
        <p:spPr/>
        <p:txBody>
          <a:bodyPr/>
          <a:lstStyle/>
          <a:p>
            <a:r>
              <a:rPr lang="pt-BR" dirty="0"/>
              <a:t>O </a:t>
            </a:r>
            <a:r>
              <a:rPr lang="pt-BR" dirty="0" err="1"/>
              <a:t>Amazon</a:t>
            </a:r>
            <a:r>
              <a:rPr lang="pt-BR" dirty="0"/>
              <a:t> </a:t>
            </a:r>
            <a:r>
              <a:rPr lang="pt-BR" dirty="0" err="1"/>
              <a:t>Elastic</a:t>
            </a:r>
            <a:r>
              <a:rPr lang="pt-BR" dirty="0"/>
              <a:t> Compute Cloud (</a:t>
            </a:r>
            <a:r>
              <a:rPr lang="pt-BR" dirty="0" err="1"/>
              <a:t>Amazon</a:t>
            </a:r>
            <a:r>
              <a:rPr lang="pt-BR" dirty="0"/>
              <a:t> EC2) oferece uma capacidade de computação dimensionável na nuvem da </a:t>
            </a:r>
            <a:r>
              <a:rPr lang="pt-BR" dirty="0" err="1"/>
              <a:t>Amazon</a:t>
            </a:r>
            <a:r>
              <a:rPr lang="pt-BR" dirty="0"/>
              <a:t> Web Services (AWS). O uso do </a:t>
            </a:r>
            <a:r>
              <a:rPr lang="pt-BR" dirty="0" err="1"/>
              <a:t>Amazon</a:t>
            </a:r>
            <a:r>
              <a:rPr lang="pt-BR" dirty="0"/>
              <a:t> EC2 elimina a necessidade de investir em hardware inicialmente, portanto, você pode desenvolver e implantar aplicativos com mais rapidez. Você pode usar o </a:t>
            </a:r>
            <a:r>
              <a:rPr lang="pt-BR" dirty="0" err="1"/>
              <a:t>Amazon</a:t>
            </a:r>
            <a:r>
              <a:rPr lang="pt-BR" dirty="0"/>
              <a:t> EC2 para executar o número de servidores virtuais que precisar, configurar a segurança e a rede, e gerenciar o armazenamento. O </a:t>
            </a:r>
            <a:r>
              <a:rPr lang="pt-BR" dirty="0" err="1"/>
              <a:t>Amazon</a:t>
            </a:r>
            <a:r>
              <a:rPr lang="pt-BR" dirty="0"/>
              <a:t> EC2 também permite a expansão ou a redução para gerenciar as alterações de requisitos ou picos de popularidade, reduzindo, assim, a sua necessidade de prever o tráfego do servidor.</a:t>
            </a:r>
            <a:endParaRPr lang="en-US" dirty="0"/>
          </a:p>
        </p:txBody>
      </p:sp>
    </p:spTree>
    <p:extLst>
      <p:ext uri="{BB962C8B-B14F-4D97-AF65-F5344CB8AC3E}">
        <p14:creationId xmlns:p14="http://schemas.microsoft.com/office/powerpoint/2010/main" val="503862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9CA981-2C12-4EA2-A9C8-1C23741D1882}"/>
              </a:ext>
            </a:extLst>
          </p:cNvPr>
          <p:cNvSpPr>
            <a:spLocks noGrp="1"/>
          </p:cNvSpPr>
          <p:nvPr>
            <p:ph idx="1"/>
          </p:nvPr>
        </p:nvSpPr>
        <p:spPr/>
        <p:txBody>
          <a:bodyPr/>
          <a:lstStyle/>
          <a:p>
            <a:r>
              <a:rPr lang="pt-BR" dirty="0"/>
              <a:t>Uma </a:t>
            </a:r>
            <a:r>
              <a:rPr lang="pt-BR" i="1" dirty="0"/>
              <a:t>Imagem de máquina da </a:t>
            </a:r>
            <a:r>
              <a:rPr lang="pt-BR" i="1" dirty="0" err="1"/>
              <a:t>Amazon</a:t>
            </a:r>
            <a:r>
              <a:rPr lang="pt-BR" i="1" dirty="0"/>
              <a:t> (AMI)</a:t>
            </a:r>
            <a:r>
              <a:rPr lang="pt-BR" dirty="0"/>
              <a:t> é um modelo que contém uma configuração de software (por exemplo, sistema operacional, servidor de aplicativo e aplicativos). A partir de uma AMI, execute uma </a:t>
            </a:r>
            <a:r>
              <a:rPr lang="pt-BR" i="1" dirty="0"/>
              <a:t>instância</a:t>
            </a:r>
            <a:r>
              <a:rPr lang="pt-BR" dirty="0"/>
              <a:t>, que é uma cópia da AMI que roda como servidor virtual na nuvem. Você pode executar várias instâncias de uma AMI.</a:t>
            </a:r>
            <a:endParaRPr lang="en-US" dirty="0"/>
          </a:p>
        </p:txBody>
      </p:sp>
      <p:sp>
        <p:nvSpPr>
          <p:cNvPr id="5" name="Title 4">
            <a:extLst>
              <a:ext uri="{FF2B5EF4-FFF2-40B4-BE49-F238E27FC236}">
                <a16:creationId xmlns:a16="http://schemas.microsoft.com/office/drawing/2014/main" id="{99B2A16D-42B1-49C4-ADD2-ABF8203B2266}"/>
              </a:ext>
            </a:extLst>
          </p:cNvPr>
          <p:cNvSpPr>
            <a:spLocks noGrp="1"/>
          </p:cNvSpPr>
          <p:nvPr>
            <p:ph type="title"/>
          </p:nvPr>
        </p:nvSpPr>
        <p:spPr/>
        <p:txBody>
          <a:bodyPr/>
          <a:lstStyle/>
          <a:p>
            <a:r>
              <a:rPr lang="en-US"/>
              <a:t>O que é AMI?</a:t>
            </a:r>
          </a:p>
        </p:txBody>
      </p:sp>
    </p:spTree>
    <p:extLst>
      <p:ext uri="{BB962C8B-B14F-4D97-AF65-F5344CB8AC3E}">
        <p14:creationId xmlns:p14="http://schemas.microsoft.com/office/powerpoint/2010/main" val="744629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541</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Atividade de Estudo</vt:lpstr>
      <vt:lpstr>Sistemas Monolíticos</vt:lpstr>
      <vt:lpstr>Sistemas Micronúcleo </vt:lpstr>
      <vt:lpstr>Sistema operacional em camadas</vt:lpstr>
      <vt:lpstr>Máquinas Virtuais</vt:lpstr>
      <vt:lpstr>Sistema de Contêiners</vt:lpstr>
      <vt:lpstr>O que é uma instância (AWS) e como ela se comporta como uma thread</vt:lpstr>
      <vt:lpstr> Explique a EC2 e seus limites</vt:lpstr>
      <vt:lpstr>O que é AMI?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Atividade de Estudo</dc:title>
  <dc:creator>Azevedo, Mike Melo</dc:creator>
  <cp:lastModifiedBy>Azevedo, Mike Melo</cp:lastModifiedBy>
  <cp:revision>3</cp:revision>
  <dcterms:created xsi:type="dcterms:W3CDTF">2020-04-08T22:59:21Z</dcterms:created>
  <dcterms:modified xsi:type="dcterms:W3CDTF">2020-04-08T23:14:48Z</dcterms:modified>
</cp:coreProperties>
</file>