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B883-6F13-48A0-955D-AA2B5C3D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22975-E77F-43B0-B962-953579812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9419-FFF1-4951-9BC6-20950771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B15F-AEC9-4644-B0AF-9991051C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D17B-16BE-4E6D-B797-F0702C87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0A37-E839-4A15-AEFC-21CB953F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9E7F3-4965-4159-ADF8-ABF17CC9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C399-C594-40B2-9A6B-4980B68D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38AA-E119-4E05-B61F-578EA15B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7A0B-5DAF-48CE-86A6-CDE5F4C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46E94-27EC-4951-A649-7AEA2550C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2BF87-AE74-470E-9936-4BE8237E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C263-8B98-4D3D-B304-406E922C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BD03-D8DC-408B-9946-D300AAA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E2052-5561-4132-A202-83985104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E01-DCA7-4EFE-82D3-6970CD75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6E42-FDDD-483B-ABB6-4C819242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6868-6E9C-4BD9-BBCE-287A555E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65B6-6B1B-4254-9A50-89EC2223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E387-FD74-4A6B-8C8D-ADD9DEE5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7ED4-102C-42D2-AC84-7C948733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49693-D42A-4F8C-BC52-9E5E3C42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6834-330E-4D2A-BF56-4486D5FE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2E3E-7D06-4790-9CDE-5C69CAFD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4CD7-64F2-402F-A8E5-BB7BFE01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69B-D229-4A92-B444-59ADF03C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D509-70E5-491A-B779-D4AC165BF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2F70-83F0-4D2E-918B-179C4DF70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18FAE-885F-4DD5-9584-A580B91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7B29-50B4-460B-8B31-93210E42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DF0B-E069-419D-B943-4DA863F8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A784-3332-409A-9C92-031CADC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576C-27CD-4BE5-8EC4-3F29DB06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F74B-C47D-4841-B838-32D4E8249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D54A6-48A1-4D3F-9656-C2CAA9A3F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7928-C05D-4921-BBD9-FD6FB230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4F22C-EB7B-49A6-8A52-AF05CA9D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89356-9640-4914-9E30-D09075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393D4-11CA-46DC-82BF-B74639B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9E18-C2B3-40F8-9863-D2D35AB1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69686-26E5-4AA3-AC34-64945EFD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00712-2364-4526-9488-2C61840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05A3-C459-4C72-A715-D63C4361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8D2CA-8132-4581-AB75-2186B9C9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94323-F095-4383-BAEA-8B45360A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8D7BF-5CBA-4A4C-B87C-5B75EB93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72D0-F75D-42EC-8D55-D41DFD92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DF8D-713C-4614-B2E8-404C8FDA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5C7E-D759-42F5-B9B8-EB2BA1CA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C2C2-CEB7-4A19-9D82-C81ECADD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FF54-AAD7-4D7D-870A-B09EDDFA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1440-CA8F-4DFD-BC2D-74FB9D6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0A7B-7D41-4A39-8CF0-BD2433A0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1264B-4F63-4851-A658-68744A52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6A37-C5A5-48BA-A4F9-06ADD203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70559-816B-40C6-8C4C-FAE4B8E2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5058B-2143-4AFE-808D-C3D54397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ADE53-843E-471C-8762-CF1AF773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36519-34FF-405D-8D54-637BA50A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0D66B-1D52-4C77-B7BB-2DB14EA9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02657-7220-4187-968D-128894742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1C98-F223-4DF7-831E-707EDD310EF1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6A28-FB22-4BF8-B051-EB2F0A172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31E4-C16F-441D-B6DC-7F77266CB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54F8-79CB-442A-A7B5-5B868AF8A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37" y="76112"/>
            <a:ext cx="9144000" cy="50178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AT&amp;T </a:t>
            </a:r>
            <a:r>
              <a:rPr lang="en-US" dirty="0"/>
              <a:t>| Comcast | Spectrum | </a:t>
            </a:r>
            <a:r>
              <a:rPr lang="en-US" dirty="0" err="1"/>
              <a:t>Metronet</a:t>
            </a:r>
            <a:r>
              <a:rPr lang="en-US" dirty="0"/>
              <a:t> | i3Broadband | Frontier |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903425" y="2297439"/>
            <a:ext cx="20263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Choice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v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AT&amp;T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903425" y="1788482"/>
            <a:ext cx="25810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Entertainment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02201" y="1006161"/>
            <a:ext cx="202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AT&amp;T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903425" y="2836048"/>
            <a:ext cx="20263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Ultimate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v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DE3EE-8C29-4532-8A22-F221967FBB8E}"/>
              </a:ext>
            </a:extLst>
          </p:cNvPr>
          <p:cNvSpPr txBox="1"/>
          <p:nvPr/>
        </p:nvSpPr>
        <p:spPr>
          <a:xfrm>
            <a:off x="903425" y="3345005"/>
            <a:ext cx="202631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Premier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v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E99AC-0006-46DD-8FA8-77BBA9001FE6}"/>
              </a:ext>
            </a:extLst>
          </p:cNvPr>
          <p:cNvSpPr txBox="1"/>
          <p:nvPr/>
        </p:nvSpPr>
        <p:spPr>
          <a:xfrm>
            <a:off x="2929736" y="1896525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Equipment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4611" y="1455876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4159" y="1818485"/>
            <a:ext cx="2144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4159" y="1437578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0      1      2      3      4      5      6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0B3E8-AC9D-4C5C-92B1-631B1B149E89}"/>
              </a:ext>
            </a:extLst>
          </p:cNvPr>
          <p:cNvSpPr txBox="1"/>
          <p:nvPr/>
        </p:nvSpPr>
        <p:spPr>
          <a:xfrm>
            <a:off x="4098488" y="1937020"/>
            <a:ext cx="344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 20 Hour DVR (Free)</a:t>
            </a:r>
          </a:p>
          <a:p>
            <a:r>
              <a:rPr lang="en-US" sz="1000" dirty="0"/>
              <a:t>O Unlimited DVR ($10)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60499" y="1714870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29736" y="2281136"/>
            <a:ext cx="23878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NBA League Pass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</a:t>
            </a:r>
            <a:r>
              <a:rPr lang="en-US" sz="1000" dirty="0" err="1"/>
              <a:t>Epix</a:t>
            </a:r>
            <a:endParaRPr lang="en-US" sz="1000" dirty="0"/>
          </a:p>
          <a:p>
            <a:r>
              <a:rPr lang="en-US" sz="1000" dirty="0"/>
              <a:t>0 Movies Extra Pack </a:t>
            </a:r>
            <a:r>
              <a:rPr lang="en-US" sz="1000" b="1" dirty="0">
                <a:solidFill>
                  <a:srgbClr val="00B0F0"/>
                </a:solidFill>
              </a:rPr>
              <a:t>v</a:t>
            </a: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1109471" y="1451406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F53AD-5F9A-4AB1-8BBC-658D18F0CF57}"/>
              </a:ext>
            </a:extLst>
          </p:cNvPr>
          <p:cNvSpPr txBox="1"/>
          <p:nvPr/>
        </p:nvSpPr>
        <p:spPr>
          <a:xfrm>
            <a:off x="4098488" y="1933530"/>
            <a:ext cx="373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DECA7-6F23-416D-BF3F-54CEFC62A4B2}"/>
              </a:ext>
            </a:extLst>
          </p:cNvPr>
          <p:cNvSpPr txBox="1"/>
          <p:nvPr/>
        </p:nvSpPr>
        <p:spPr>
          <a:xfrm>
            <a:off x="2929736" y="2886351"/>
            <a:ext cx="464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X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Choice TV ……………………………… $84.99/month</a:t>
            </a:r>
          </a:p>
          <a:p>
            <a:r>
              <a:rPr lang="en-US" sz="1400" dirty="0"/>
              <a:t>1st TV Box ……………………………. $5/month</a:t>
            </a:r>
          </a:p>
          <a:p>
            <a:r>
              <a:rPr lang="en-US" sz="1400" dirty="0"/>
              <a:t>2nd TV Box …………………………… $5/month</a:t>
            </a:r>
          </a:p>
          <a:p>
            <a:r>
              <a:rPr lang="en-US" sz="1400" dirty="0"/>
              <a:t>20 Hour DVR Service…………......Free</a:t>
            </a:r>
          </a:p>
          <a:p>
            <a:r>
              <a:rPr lang="en-US" sz="1400" dirty="0"/>
              <a:t>Showtime……………………………….$11/month</a:t>
            </a:r>
          </a:p>
          <a:p>
            <a:r>
              <a:rPr lang="en-US" sz="1400" b="1" dirty="0"/>
              <a:t>TOTAL……………………………………..$105.99/month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500mbps……………………………….$45/month</a:t>
            </a:r>
          </a:p>
          <a:p>
            <a:r>
              <a:rPr lang="en-US" sz="1400" dirty="0"/>
              <a:t>Modem Rental……………………….$10/month</a:t>
            </a:r>
          </a:p>
          <a:p>
            <a:r>
              <a:rPr lang="en-US" sz="1400" b="1" dirty="0"/>
              <a:t>TOTAL……………………………….........$55/month</a:t>
            </a:r>
          </a:p>
          <a:p>
            <a:endParaRPr lang="en-US" sz="1400" dirty="0"/>
          </a:p>
          <a:p>
            <a:r>
              <a:rPr lang="en-US" sz="1400" dirty="0"/>
              <a:t>Bundle Discount…………………………$0</a:t>
            </a:r>
          </a:p>
          <a:p>
            <a:r>
              <a:rPr lang="en-US" sz="1400" dirty="0"/>
              <a:t>INSTALLATION FEE……………………..FREE</a:t>
            </a:r>
          </a:p>
          <a:p>
            <a:r>
              <a:rPr lang="en-US" sz="1400" dirty="0"/>
              <a:t>ACTIVATION FEE…………………………FREE</a:t>
            </a:r>
          </a:p>
          <a:p>
            <a:endParaRPr lang="en-US" sz="1400" dirty="0"/>
          </a:p>
          <a:p>
            <a:r>
              <a:rPr lang="en-US" sz="1600" b="1" dirty="0"/>
              <a:t>GRAND TOTAL: $160.99/month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964594" y="3874997"/>
            <a:ext cx="285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AT&amp;T Internet Options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A8EFC2-7C53-4C99-A527-C82BA036E0AE}"/>
              </a:ext>
            </a:extLst>
          </p:cNvPr>
          <p:cNvSpPr txBox="1"/>
          <p:nvPr/>
        </p:nvSpPr>
        <p:spPr>
          <a:xfrm>
            <a:off x="1109471" y="4647507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Fiber Territory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F243A-BC81-4D12-90CF-EAE751408B90}"/>
              </a:ext>
            </a:extLst>
          </p:cNvPr>
          <p:cNvSpPr txBox="1"/>
          <p:nvPr/>
        </p:nvSpPr>
        <p:spPr>
          <a:xfrm>
            <a:off x="3744159" y="4631990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Non-Fiber Territory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403860" y="5614159"/>
            <a:ext cx="25258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1695912" y="5517844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324457" y="5220771"/>
            <a:ext cx="2930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300mbps              500mbps           1000mbps      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82BE36-076F-4CFD-9FB3-0771F4A40D69}"/>
              </a:ext>
            </a:extLst>
          </p:cNvPr>
          <p:cNvCxnSpPr>
            <a:cxnSpLocks/>
          </p:cNvCxnSpPr>
          <p:nvPr/>
        </p:nvCxnSpPr>
        <p:spPr>
          <a:xfrm>
            <a:off x="3307223" y="5609956"/>
            <a:ext cx="3009757" cy="4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2555136-0036-4493-8165-B5EAF4E02588}"/>
              </a:ext>
            </a:extLst>
          </p:cNvPr>
          <p:cNvSpPr/>
          <p:nvPr/>
        </p:nvSpPr>
        <p:spPr>
          <a:xfrm>
            <a:off x="3255118" y="5513641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2BC6C8-98EF-47D7-95AC-CB7E2666C017}"/>
              </a:ext>
            </a:extLst>
          </p:cNvPr>
          <p:cNvSpPr txBox="1"/>
          <p:nvPr/>
        </p:nvSpPr>
        <p:spPr>
          <a:xfrm>
            <a:off x="3227820" y="5216568"/>
            <a:ext cx="356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25mbps              50mbps           75mbps        100mbps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642765" y="4313782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YES       0 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36BF-1525-4DDF-96FC-E02FB27810B5}"/>
              </a:ext>
            </a:extLst>
          </p:cNvPr>
          <p:cNvSpPr txBox="1"/>
          <p:nvPr/>
        </p:nvSpPr>
        <p:spPr>
          <a:xfrm>
            <a:off x="2854039" y="428679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1572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37" y="76112"/>
            <a:ext cx="9144000" cy="50178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 of when features &amp; Benefits is clicked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1246629" y="2550316"/>
            <a:ext cx="2026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</a:t>
            </a:r>
          </a:p>
          <a:p>
            <a:pPr algn="l"/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^</a:t>
            </a:r>
            <a:endParaRPr lang="en-US" sz="1100" dirty="0">
              <a:solidFill>
                <a:srgbClr val="454B52"/>
              </a:solidFill>
              <a:latin typeface="font-medium"/>
            </a:endParaRPr>
          </a:p>
          <a:p>
            <a:pPr algn="l"/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  90+ Channels</a:t>
            </a:r>
          </a:p>
          <a:p>
            <a:pPr algn="l"/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45,000+ on-demand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 HBO Max included for 1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Enjoy Regional Sports Networks without fees.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5082844" y="745920"/>
            <a:ext cx="202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AT&amp;T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1246629" y="1648747"/>
            <a:ext cx="25810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Entertainment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^</a:t>
            </a:r>
            <a:br>
              <a:rPr lang="en-US" sz="1100" dirty="0"/>
            </a:br>
            <a:r>
              <a:rPr lang="en-US" sz="1100" dirty="0"/>
              <a:t>65+ channels</a:t>
            </a:r>
          </a:p>
          <a:p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40,000+ on-demand titles</a:t>
            </a:r>
            <a:endParaRPr lang="en-US" sz="11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1523998" y="1279415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TV Package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1246628" y="3867383"/>
            <a:ext cx="2026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Ultimate</a:t>
            </a:r>
          </a:p>
          <a:p>
            <a:pPr algn="l"/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^</a:t>
            </a:r>
            <a:endParaRPr lang="en-US" sz="1100" dirty="0">
              <a:solidFill>
                <a:srgbClr val="454B52"/>
              </a:solidFill>
              <a:latin typeface="font-medium"/>
            </a:endParaRPr>
          </a:p>
          <a:p>
            <a:pPr algn="l"/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  130+ Channels</a:t>
            </a:r>
          </a:p>
          <a:p>
            <a:pPr algn="l"/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 55,000+ on-demand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 HBO Max included for 1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54B52"/>
                </a:solidFill>
                <a:effectLst/>
                <a:latin typeface="font-medium"/>
              </a:rPr>
              <a:t>Enjoy Regional Sports Networks without fees.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DE3EE-8C29-4532-8A22-F221967FBB8E}"/>
              </a:ext>
            </a:extLst>
          </p:cNvPr>
          <p:cNvSpPr txBox="1"/>
          <p:nvPr/>
        </p:nvSpPr>
        <p:spPr>
          <a:xfrm>
            <a:off x="1246627" y="5175433"/>
            <a:ext cx="202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Premier</a:t>
            </a:r>
          </a:p>
          <a:p>
            <a:r>
              <a:rPr lang="en-US" sz="1100" dirty="0"/>
              <a:t>See features &amp; Benefits </a:t>
            </a:r>
            <a:r>
              <a:rPr lang="en-US" sz="1100" b="1" dirty="0">
                <a:solidFill>
                  <a:srgbClr val="00B0F0"/>
                </a:solidFill>
              </a:rPr>
              <a:t>^</a:t>
            </a:r>
            <a:endParaRPr lang="en-US" sz="1100" dirty="0">
              <a:solidFill>
                <a:srgbClr val="454B52"/>
              </a:solidFill>
              <a:latin typeface="font-medium"/>
            </a:endParaRPr>
          </a:p>
          <a:p>
            <a:r>
              <a:rPr lang="en-US" sz="1100" dirty="0"/>
              <a:t>All channels included</a:t>
            </a:r>
          </a:p>
        </p:txBody>
      </p:sp>
    </p:spTree>
    <p:extLst>
      <p:ext uri="{BB962C8B-B14F-4D97-AF65-F5344CB8AC3E}">
        <p14:creationId xmlns:p14="http://schemas.microsoft.com/office/powerpoint/2010/main" val="114267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BA3D3-A427-4742-ACA5-B38DA1AB2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837" y="76112"/>
            <a:ext cx="9144000" cy="501789"/>
          </a:xfrm>
        </p:spPr>
        <p:txBody>
          <a:bodyPr/>
          <a:lstStyle/>
          <a:p>
            <a:r>
              <a:rPr lang="en-US" dirty="0"/>
              <a:t>AT&amp;T |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Comcast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| Spectrum | </a:t>
            </a:r>
            <a:r>
              <a:rPr lang="en-US" dirty="0" err="1"/>
              <a:t>Metronet</a:t>
            </a:r>
            <a:r>
              <a:rPr lang="en-US" dirty="0"/>
              <a:t> | i3Broadband | Frontier |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EE8E-F3D8-4364-B4DE-9FE24B1E7F35}"/>
              </a:ext>
            </a:extLst>
          </p:cNvPr>
          <p:cNvSpPr txBox="1"/>
          <p:nvPr/>
        </p:nvSpPr>
        <p:spPr>
          <a:xfrm>
            <a:off x="1059021" y="2281012"/>
            <a:ext cx="202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8E9-7353-4AB9-A50B-B84CD74D1B01}"/>
              </a:ext>
            </a:extLst>
          </p:cNvPr>
          <p:cNvSpPr txBox="1"/>
          <p:nvPr/>
        </p:nvSpPr>
        <p:spPr>
          <a:xfrm>
            <a:off x="4816445" y="421292"/>
            <a:ext cx="3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COMCAST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B1268-1BFB-4A99-BFCF-57DB06E66A1B}"/>
              </a:ext>
            </a:extLst>
          </p:cNvPr>
          <p:cNvSpPr txBox="1"/>
          <p:nvPr/>
        </p:nvSpPr>
        <p:spPr>
          <a:xfrm>
            <a:off x="1033261" y="1950068"/>
            <a:ext cx="258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C74B-5967-4896-B9E1-A04CE8E3AAF8}"/>
              </a:ext>
            </a:extLst>
          </p:cNvPr>
          <p:cNvSpPr txBox="1"/>
          <p:nvPr/>
        </p:nvSpPr>
        <p:spPr>
          <a:xfrm>
            <a:off x="2102201" y="1006161"/>
            <a:ext cx="306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Comcast TV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0C1DD-941B-4323-89B1-7D45FEA67EC2}"/>
              </a:ext>
            </a:extLst>
          </p:cNvPr>
          <p:cNvSpPr txBox="1"/>
          <p:nvPr/>
        </p:nvSpPr>
        <p:spPr>
          <a:xfrm>
            <a:off x="1007321" y="2676209"/>
            <a:ext cx="202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Preferred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E99AC-0006-46DD-8FA8-77BBA9001FE6}"/>
              </a:ext>
            </a:extLst>
          </p:cNvPr>
          <p:cNvSpPr txBox="1"/>
          <p:nvPr/>
        </p:nvSpPr>
        <p:spPr>
          <a:xfrm>
            <a:off x="2929736" y="1896525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Equipment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1C9EB-80CF-4004-BBD6-8F921EA270CD}"/>
              </a:ext>
            </a:extLst>
          </p:cNvPr>
          <p:cNvSpPr txBox="1"/>
          <p:nvPr/>
        </p:nvSpPr>
        <p:spPr>
          <a:xfrm>
            <a:off x="2934611" y="1455876"/>
            <a:ext cx="2026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TV’s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B04114-9A7A-459B-9FA5-64A6CB95477A}"/>
              </a:ext>
            </a:extLst>
          </p:cNvPr>
          <p:cNvCxnSpPr>
            <a:cxnSpLocks/>
          </p:cNvCxnSpPr>
          <p:nvPr/>
        </p:nvCxnSpPr>
        <p:spPr>
          <a:xfrm>
            <a:off x="3744159" y="1818485"/>
            <a:ext cx="21445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AAFB92-0332-407E-9FD4-6DE2370DE682}"/>
              </a:ext>
            </a:extLst>
          </p:cNvPr>
          <p:cNvSpPr txBox="1"/>
          <p:nvPr/>
        </p:nvSpPr>
        <p:spPr>
          <a:xfrm>
            <a:off x="3744159" y="1437578"/>
            <a:ext cx="2433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0      1      2      3      4      5      6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0B3E8-AC9D-4C5C-92B1-631B1B149E89}"/>
              </a:ext>
            </a:extLst>
          </p:cNvPr>
          <p:cNvSpPr txBox="1"/>
          <p:nvPr/>
        </p:nvSpPr>
        <p:spPr>
          <a:xfrm>
            <a:off x="2910483" y="2143466"/>
            <a:ext cx="344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 20 Hour DVR (Free)</a:t>
            </a:r>
          </a:p>
          <a:p>
            <a:r>
              <a:rPr lang="en-US" sz="1000" dirty="0"/>
              <a:t>O 150 Hour  DVR ($10)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46DDAC-EF74-410F-B83F-106BACB480F5}"/>
              </a:ext>
            </a:extLst>
          </p:cNvPr>
          <p:cNvSpPr/>
          <p:nvPr/>
        </p:nvSpPr>
        <p:spPr>
          <a:xfrm>
            <a:off x="4260499" y="1714870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605C8-DFB4-477A-931B-176F4A8B26A3}"/>
              </a:ext>
            </a:extLst>
          </p:cNvPr>
          <p:cNvSpPr txBox="1"/>
          <p:nvPr/>
        </p:nvSpPr>
        <p:spPr>
          <a:xfrm>
            <a:off x="8976968" y="1379984"/>
            <a:ext cx="202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B3146-EE44-401F-9FC8-B7C251155983}"/>
              </a:ext>
            </a:extLst>
          </p:cNvPr>
          <p:cNvSpPr txBox="1"/>
          <p:nvPr/>
        </p:nvSpPr>
        <p:spPr>
          <a:xfrm>
            <a:off x="2904585" y="2441326"/>
            <a:ext cx="2387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u="sng" dirty="0"/>
              <a:t>Premium Channels </a:t>
            </a:r>
          </a:p>
          <a:p>
            <a:r>
              <a:rPr lang="en-US" sz="1000" dirty="0"/>
              <a:t>0 HBO Max</a:t>
            </a:r>
          </a:p>
          <a:p>
            <a:r>
              <a:rPr lang="en-US" sz="1000" dirty="0"/>
              <a:t>0 Cinemax</a:t>
            </a:r>
          </a:p>
          <a:p>
            <a:r>
              <a:rPr lang="en-US" sz="1000" dirty="0"/>
              <a:t>0 Showtime</a:t>
            </a:r>
          </a:p>
          <a:p>
            <a:r>
              <a:rPr lang="en-US" sz="1000" dirty="0"/>
              <a:t>0 Starz</a:t>
            </a:r>
          </a:p>
          <a:p>
            <a:r>
              <a:rPr lang="en-US" sz="1000" dirty="0"/>
              <a:t>0 TMC</a:t>
            </a:r>
          </a:p>
          <a:p>
            <a:r>
              <a:rPr lang="en-US" sz="1000" dirty="0"/>
              <a:t>0 Sports Package</a:t>
            </a:r>
            <a:endParaRPr lang="en-US" sz="1000" b="1" dirty="0">
              <a:solidFill>
                <a:srgbClr val="00B0F0"/>
              </a:solidFill>
            </a:endParaRPr>
          </a:p>
          <a:p>
            <a:endParaRPr lang="en-US" sz="1000" dirty="0"/>
          </a:p>
          <a:p>
            <a:endParaRPr lang="en-US" sz="1000" b="1" u="sng" dirty="0"/>
          </a:p>
          <a:p>
            <a:endParaRPr lang="en-US" sz="10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835F6-B673-4C14-897E-A00058D9BC64}"/>
              </a:ext>
            </a:extLst>
          </p:cNvPr>
          <p:cNvSpPr txBox="1"/>
          <p:nvPr/>
        </p:nvSpPr>
        <p:spPr>
          <a:xfrm>
            <a:off x="1109471" y="1451406"/>
            <a:ext cx="202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B0F0"/>
                </a:solidFill>
              </a:rPr>
              <a:t>Channel lineup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F53AD-5F9A-4AB1-8BBC-658D18F0CF57}"/>
              </a:ext>
            </a:extLst>
          </p:cNvPr>
          <p:cNvSpPr txBox="1"/>
          <p:nvPr/>
        </p:nvSpPr>
        <p:spPr>
          <a:xfrm>
            <a:off x="2904585" y="2139811"/>
            <a:ext cx="373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DECA7-6F23-416D-BF3F-54CEFC62A4B2}"/>
              </a:ext>
            </a:extLst>
          </p:cNvPr>
          <p:cNvSpPr txBox="1"/>
          <p:nvPr/>
        </p:nvSpPr>
        <p:spPr>
          <a:xfrm>
            <a:off x="2929736" y="2619730"/>
            <a:ext cx="464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X</a:t>
            </a:r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F470E-7E6F-42E1-8177-CA267B5BB584}"/>
              </a:ext>
            </a:extLst>
          </p:cNvPr>
          <p:cNvSpPr txBox="1"/>
          <p:nvPr/>
        </p:nvSpPr>
        <p:spPr>
          <a:xfrm>
            <a:off x="7343852" y="1843845"/>
            <a:ext cx="4587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Television Summary</a:t>
            </a:r>
          </a:p>
          <a:p>
            <a:r>
              <a:rPr lang="en-US" sz="1400" dirty="0"/>
              <a:t>Extra TV ……………………………… $70/month</a:t>
            </a:r>
          </a:p>
          <a:p>
            <a:r>
              <a:rPr lang="en-US" sz="1400" dirty="0"/>
              <a:t>1st TV Box ……………………………. $7.50/month</a:t>
            </a:r>
          </a:p>
          <a:p>
            <a:r>
              <a:rPr lang="en-US" sz="1400" dirty="0"/>
              <a:t>2nd TV Box …………………………… $7.50/month</a:t>
            </a:r>
          </a:p>
          <a:p>
            <a:r>
              <a:rPr lang="en-US" sz="1400" dirty="0"/>
              <a:t>20 Hour DVR Service…………......Free</a:t>
            </a:r>
          </a:p>
          <a:p>
            <a:r>
              <a:rPr lang="en-US" sz="1400" dirty="0"/>
              <a:t>HBO……………………………………….$15/month</a:t>
            </a:r>
          </a:p>
          <a:p>
            <a:r>
              <a:rPr lang="en-US" sz="1400" b="1" dirty="0"/>
              <a:t>TOTAL……………………………………..$100/month</a:t>
            </a:r>
            <a:r>
              <a:rPr lang="en-US" sz="1000" b="1" dirty="0"/>
              <a:t> + Taxes and Fees</a:t>
            </a:r>
          </a:p>
          <a:p>
            <a:endParaRPr lang="en-US" sz="1000" b="1" dirty="0"/>
          </a:p>
          <a:p>
            <a:endParaRPr lang="en-US" sz="1000" b="1" dirty="0"/>
          </a:p>
          <a:p>
            <a:r>
              <a:rPr lang="en-US" sz="1400" b="1" dirty="0"/>
              <a:t>Internet Summary</a:t>
            </a:r>
          </a:p>
          <a:p>
            <a:r>
              <a:rPr lang="en-US" sz="1400" dirty="0"/>
              <a:t>400mbps……………………………….$50/month</a:t>
            </a:r>
          </a:p>
          <a:p>
            <a:r>
              <a:rPr lang="en-US" sz="1400" dirty="0"/>
              <a:t>Modem Rental……………………….$14/month</a:t>
            </a:r>
          </a:p>
          <a:p>
            <a:r>
              <a:rPr lang="en-US" sz="1400" b="1" dirty="0"/>
              <a:t>TOTAL……………………………….........$64/month</a:t>
            </a:r>
          </a:p>
          <a:p>
            <a:endParaRPr lang="en-US" sz="1400" dirty="0"/>
          </a:p>
          <a:p>
            <a:r>
              <a:rPr lang="en-US" sz="1400" dirty="0"/>
              <a:t>Bundle Discount…………………………$ -$30/month</a:t>
            </a:r>
          </a:p>
          <a:p>
            <a:r>
              <a:rPr lang="en-US" sz="1400" dirty="0"/>
              <a:t>Auto Pay Discount………………………$  -$10/month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INSTALLATION FEE……………………..$100</a:t>
            </a:r>
          </a:p>
          <a:p>
            <a:endParaRPr lang="en-US" sz="1400" dirty="0"/>
          </a:p>
          <a:p>
            <a:r>
              <a:rPr lang="en-US" sz="1600" b="1" dirty="0"/>
              <a:t>GRAND TOTAL: $124/month + Taxes and Fees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03808-3AB7-4A5A-B360-B9C5A41A7AE9}"/>
              </a:ext>
            </a:extLst>
          </p:cNvPr>
          <p:cNvSpPr txBox="1"/>
          <p:nvPr/>
        </p:nvSpPr>
        <p:spPr>
          <a:xfrm>
            <a:off x="1433892" y="3517557"/>
            <a:ext cx="31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Comcast Internet Options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4A1080-EE8E-4EC4-AEF7-9EA30DA207BF}"/>
              </a:ext>
            </a:extLst>
          </p:cNvPr>
          <p:cNvCxnSpPr>
            <a:cxnSpLocks/>
          </p:cNvCxnSpPr>
          <p:nvPr/>
        </p:nvCxnSpPr>
        <p:spPr>
          <a:xfrm>
            <a:off x="698330" y="5157960"/>
            <a:ext cx="404035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3D2844E-CE30-408C-857D-36ECE9798D1A}"/>
              </a:ext>
            </a:extLst>
          </p:cNvPr>
          <p:cNvSpPr/>
          <p:nvPr/>
        </p:nvSpPr>
        <p:spPr>
          <a:xfrm>
            <a:off x="2923219" y="5055662"/>
            <a:ext cx="220668" cy="192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2D0DB2-7358-4BB9-BA32-4969D381DBF0}"/>
              </a:ext>
            </a:extLst>
          </p:cNvPr>
          <p:cNvSpPr txBox="1"/>
          <p:nvPr/>
        </p:nvSpPr>
        <p:spPr>
          <a:xfrm>
            <a:off x="666446" y="4660286"/>
            <a:ext cx="4072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      50mbps    100mbps      200mbps     400mbps      800mbps     1200mbps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63B5D-EA14-4FB6-AE86-8A6901A66DC8}"/>
              </a:ext>
            </a:extLst>
          </p:cNvPr>
          <p:cNvSpPr txBox="1"/>
          <p:nvPr/>
        </p:nvSpPr>
        <p:spPr>
          <a:xfrm>
            <a:off x="1433892" y="3949364"/>
            <a:ext cx="33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Modem Rental         0 </a:t>
            </a:r>
            <a:r>
              <a:rPr lang="en-US" sz="1200" dirty="0" err="1"/>
              <a:t>Xfi</a:t>
            </a:r>
            <a:r>
              <a:rPr lang="en-US" sz="1200" dirty="0"/>
              <a:t> Gateway</a:t>
            </a:r>
          </a:p>
          <a:p>
            <a:r>
              <a:rPr lang="en-US" sz="1200" dirty="0"/>
              <a:t>                                   0 </a:t>
            </a:r>
            <a:r>
              <a:rPr lang="en-US" sz="1200" dirty="0" err="1"/>
              <a:t>Xfi</a:t>
            </a:r>
            <a:r>
              <a:rPr lang="en-US" sz="1200" dirty="0"/>
              <a:t> Complete</a:t>
            </a:r>
          </a:p>
          <a:p>
            <a:r>
              <a:rPr lang="en-US" sz="1200" dirty="0"/>
              <a:t>                                   0 Customer Owned Modem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836BF-1525-4DDF-96FC-E02FB27810B5}"/>
              </a:ext>
            </a:extLst>
          </p:cNvPr>
          <p:cNvSpPr txBox="1"/>
          <p:nvPr/>
        </p:nvSpPr>
        <p:spPr>
          <a:xfrm>
            <a:off x="2675200" y="3967283"/>
            <a:ext cx="33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74A5F2-59B3-47D7-A8F7-E13F31255659}"/>
              </a:ext>
            </a:extLst>
          </p:cNvPr>
          <p:cNvSpPr txBox="1"/>
          <p:nvPr/>
        </p:nvSpPr>
        <p:spPr>
          <a:xfrm>
            <a:off x="1505905" y="5257415"/>
            <a:ext cx="261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Phone?         0 YES       0 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F0828A-C6D3-4A46-856D-4922B53CE606}"/>
              </a:ext>
            </a:extLst>
          </p:cNvPr>
          <p:cNvSpPr txBox="1"/>
          <p:nvPr/>
        </p:nvSpPr>
        <p:spPr>
          <a:xfrm>
            <a:off x="579147" y="5737218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Installation Options</a:t>
            </a:r>
          </a:p>
          <a:p>
            <a:r>
              <a:rPr lang="en-US" sz="1400" dirty="0"/>
              <a:t>0 Self Installation</a:t>
            </a:r>
          </a:p>
          <a:p>
            <a:r>
              <a:rPr lang="en-US" sz="1400" dirty="0"/>
              <a:t>0 Tech Installation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4422E-56CD-4B61-B20E-107E2220905C}"/>
              </a:ext>
            </a:extLst>
          </p:cNvPr>
          <p:cNvSpPr txBox="1"/>
          <p:nvPr/>
        </p:nvSpPr>
        <p:spPr>
          <a:xfrm>
            <a:off x="583773" y="6291216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6037C-B54C-4074-AF4F-CCA73B54F440}"/>
              </a:ext>
            </a:extLst>
          </p:cNvPr>
          <p:cNvSpPr txBox="1"/>
          <p:nvPr/>
        </p:nvSpPr>
        <p:spPr>
          <a:xfrm>
            <a:off x="3143887" y="5265418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0C053-CD7E-46C8-904A-FEA5F4AB4D1C}"/>
              </a:ext>
            </a:extLst>
          </p:cNvPr>
          <p:cNvSpPr txBox="1"/>
          <p:nvPr/>
        </p:nvSpPr>
        <p:spPr>
          <a:xfrm>
            <a:off x="3456495" y="5745221"/>
            <a:ext cx="319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Auto Pay</a:t>
            </a:r>
          </a:p>
          <a:p>
            <a:r>
              <a:rPr lang="en-US" sz="1400" dirty="0"/>
              <a:t>0 Yes</a:t>
            </a:r>
          </a:p>
          <a:p>
            <a:r>
              <a:rPr lang="en-US" sz="1400" dirty="0"/>
              <a:t>0 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BD4ED-C47B-4E9E-BFB0-004338319B9E}"/>
              </a:ext>
            </a:extLst>
          </p:cNvPr>
          <p:cNvSpPr txBox="1"/>
          <p:nvPr/>
        </p:nvSpPr>
        <p:spPr>
          <a:xfrm>
            <a:off x="3456495" y="6067894"/>
            <a:ext cx="8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3921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512</Words>
  <Application>Microsoft Office PowerPoint</Application>
  <PresentationFormat>Widescreen</PresentationFormat>
  <Paragraphs>134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font-medium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Johnathon Raley</dc:creator>
  <cp:lastModifiedBy>Johnathon Raley</cp:lastModifiedBy>
  <cp:revision>13</cp:revision>
  <dcterms:created xsi:type="dcterms:W3CDTF">2021-05-06T22:14:05Z</dcterms:created>
  <dcterms:modified xsi:type="dcterms:W3CDTF">2021-05-08T19:10:20Z</dcterms:modified>
</cp:coreProperties>
</file>