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30" d="100"/>
          <a:sy n="130" d="100"/>
        </p:scale>
        <p:origin x="1350"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E099-89BB-5CCF-C4C7-8687BA793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D9736F53-CA50-9C72-4800-045E41EE3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2AD3ADE1-EF97-E3AA-99DB-7022B52811CC}"/>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5" name="Footer Placeholder 4">
            <a:extLst>
              <a:ext uri="{FF2B5EF4-FFF2-40B4-BE49-F238E27FC236}">
                <a16:creationId xmlns:a16="http://schemas.microsoft.com/office/drawing/2014/main" id="{75726F58-6DC5-AC1A-5889-6FCCBD78A01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B1B5B34-0183-AFCE-A840-391A7B889AE2}"/>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423026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3736-C12F-8DC2-C8FF-D0C99696355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8F2E973-6918-FA19-51BB-CF57302C9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AB8B8EE-FF57-B08C-3B7C-A7BD02BBBAD3}"/>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5" name="Footer Placeholder 4">
            <a:extLst>
              <a:ext uri="{FF2B5EF4-FFF2-40B4-BE49-F238E27FC236}">
                <a16:creationId xmlns:a16="http://schemas.microsoft.com/office/drawing/2014/main" id="{4671BA30-7850-A2B3-3FB5-0788FAC56B2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8646DD5-AFD0-A34F-A22E-2E7E2FB7EC7E}"/>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237271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4ACE0-8025-9BB3-4807-D65C649A6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11E4273-1B3E-0C3B-47D3-E0021A3970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33F9085-8BD4-03E3-FA00-CF77C5D3F148}"/>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5" name="Footer Placeholder 4">
            <a:extLst>
              <a:ext uri="{FF2B5EF4-FFF2-40B4-BE49-F238E27FC236}">
                <a16:creationId xmlns:a16="http://schemas.microsoft.com/office/drawing/2014/main" id="{C6216BAC-BD20-9A14-BC2B-8BDEC4A5142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55CA6A3-0F8B-C000-6E73-441EA773A0C0}"/>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286446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BC34-3035-2DED-9573-9F647AB8BDA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D18932A-26C1-DC02-905F-C12B29908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822CBC5-DB0A-624A-C59B-EB1FDDB5514D}"/>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5" name="Footer Placeholder 4">
            <a:extLst>
              <a:ext uri="{FF2B5EF4-FFF2-40B4-BE49-F238E27FC236}">
                <a16:creationId xmlns:a16="http://schemas.microsoft.com/office/drawing/2014/main" id="{F1CA5E08-6B5A-EC50-A041-25933B76593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97F882E-D4CE-606E-CECC-A559A1F4E34B}"/>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154248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5FBB-C9B0-6ED6-3687-6076DD20FF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D825347-1A99-6063-7997-E5F1BD943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F301C1-93D8-C236-4838-947BC751FCE6}"/>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5" name="Footer Placeholder 4">
            <a:extLst>
              <a:ext uri="{FF2B5EF4-FFF2-40B4-BE49-F238E27FC236}">
                <a16:creationId xmlns:a16="http://schemas.microsoft.com/office/drawing/2014/main" id="{418B5215-79F1-B692-D372-E8EC85B1743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254DA87-2427-FF03-577C-8FFC427CC30C}"/>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214006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6389-8891-5AC1-3A93-C5CAEBDA204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5610DD7-9FEF-4E9B-DCFD-A8EC5D7B92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82570D3-B266-8E54-6806-90813DEAD6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6F7C853-1709-F9C5-6606-891EC7C5B97A}"/>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6" name="Footer Placeholder 5">
            <a:extLst>
              <a:ext uri="{FF2B5EF4-FFF2-40B4-BE49-F238E27FC236}">
                <a16:creationId xmlns:a16="http://schemas.microsoft.com/office/drawing/2014/main" id="{E78A27E4-6550-3522-A4F7-3C30964A46D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E41417A-5D35-11FD-94AA-777C3BB831E7}"/>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39279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FBB4-E4EA-1E5C-6E96-FBD788A1937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36093D1-CC96-D223-6B20-674FC99CD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911D42-FF7A-2953-BA6F-CC10310D9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042F1367-BF0F-5E94-819B-DAA8269ED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D3A0D-84F4-5201-B6E0-BFA964F45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4B12D16-B517-192A-3964-CBB0177F991D}"/>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8" name="Footer Placeholder 7">
            <a:extLst>
              <a:ext uri="{FF2B5EF4-FFF2-40B4-BE49-F238E27FC236}">
                <a16:creationId xmlns:a16="http://schemas.microsoft.com/office/drawing/2014/main" id="{1A2A0701-BD3C-0084-32CA-8F1F9B14C72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0012305-AC6F-90D8-38D4-BAC4EF52F955}"/>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291298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4D63-A440-B9F0-367D-4FC1C0E2EAA5}"/>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CFC54C98-4D46-27B8-64A1-B5BE5E55884B}"/>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4" name="Footer Placeholder 3">
            <a:extLst>
              <a:ext uri="{FF2B5EF4-FFF2-40B4-BE49-F238E27FC236}">
                <a16:creationId xmlns:a16="http://schemas.microsoft.com/office/drawing/2014/main" id="{FA35742A-20DD-3489-3642-93DF8637CAF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13D69B8-3305-0F6E-6187-09BEFE0A4120}"/>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194259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2219D-D41B-DFCA-9487-9726C5480A54}"/>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3" name="Footer Placeholder 2">
            <a:extLst>
              <a:ext uri="{FF2B5EF4-FFF2-40B4-BE49-F238E27FC236}">
                <a16:creationId xmlns:a16="http://schemas.microsoft.com/office/drawing/2014/main" id="{EC7A2081-56C6-1CC9-1BDE-66299285541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9AA3CF30-7BD5-E6CF-7E3C-91587AE1930D}"/>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384814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00B2-1DB4-F7CD-7E11-035AFA8CA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4A476682-E2D0-1CBF-2397-E1D7BE6E8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47B2589-4E59-B8F1-460E-EC55735E9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35E6C-E74F-E09E-AE75-AE96ED5815DA}"/>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6" name="Footer Placeholder 5">
            <a:extLst>
              <a:ext uri="{FF2B5EF4-FFF2-40B4-BE49-F238E27FC236}">
                <a16:creationId xmlns:a16="http://schemas.microsoft.com/office/drawing/2014/main" id="{D23D4992-C7EF-A8C0-BCF4-56EEAD3F993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36EEC8F-C5CC-E0FA-96CF-E4FEB9A0961C}"/>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96099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20DC-89AA-29D8-0211-A830F6E8B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F3E8480-1BB8-32CB-E85C-B72AA3512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6BE2461C-FA81-38D1-3E95-9BA08D035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43DA8-B7AC-48E8-0201-0C852C90217A}"/>
              </a:ext>
            </a:extLst>
          </p:cNvPr>
          <p:cNvSpPr>
            <a:spLocks noGrp="1"/>
          </p:cNvSpPr>
          <p:nvPr>
            <p:ph type="dt" sz="half" idx="10"/>
          </p:nvPr>
        </p:nvSpPr>
        <p:spPr/>
        <p:txBody>
          <a:bodyPr/>
          <a:lstStyle/>
          <a:p>
            <a:fld id="{AEB48009-6F4B-4476-8CE8-EC4818D95B5E}" type="datetimeFigureOut">
              <a:rPr lang="en-MY" smtClean="0"/>
              <a:t>15/10/2023</a:t>
            </a:fld>
            <a:endParaRPr lang="en-MY"/>
          </a:p>
        </p:txBody>
      </p:sp>
      <p:sp>
        <p:nvSpPr>
          <p:cNvPr id="6" name="Footer Placeholder 5">
            <a:extLst>
              <a:ext uri="{FF2B5EF4-FFF2-40B4-BE49-F238E27FC236}">
                <a16:creationId xmlns:a16="http://schemas.microsoft.com/office/drawing/2014/main" id="{CE8B17ED-222A-C23B-DC61-BDBFB76BDEF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0F40362-557F-7574-0455-8959AC751FC9}"/>
              </a:ext>
            </a:extLst>
          </p:cNvPr>
          <p:cNvSpPr>
            <a:spLocks noGrp="1"/>
          </p:cNvSpPr>
          <p:nvPr>
            <p:ph type="sldNum" sz="quarter" idx="12"/>
          </p:nvPr>
        </p:nvSpPr>
        <p:spPr/>
        <p:txBody>
          <a:bodyPr/>
          <a:lstStyle/>
          <a:p>
            <a:fld id="{1478600D-7565-4187-B22A-EF2755A947C1}" type="slidenum">
              <a:rPr lang="en-MY" smtClean="0"/>
              <a:t>‹#›</a:t>
            </a:fld>
            <a:endParaRPr lang="en-MY"/>
          </a:p>
        </p:txBody>
      </p:sp>
    </p:spTree>
    <p:extLst>
      <p:ext uri="{BB962C8B-B14F-4D97-AF65-F5344CB8AC3E}">
        <p14:creationId xmlns:p14="http://schemas.microsoft.com/office/powerpoint/2010/main" val="106214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17D28-8616-19FF-F4A6-0F06AFC12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1CADA0F-5099-141B-59DA-8042EF0F9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BBDC9FB-ED60-B489-2055-B82B930F2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48009-6F4B-4476-8CE8-EC4818D95B5E}" type="datetimeFigureOut">
              <a:rPr lang="en-MY" smtClean="0"/>
              <a:t>15/10/2023</a:t>
            </a:fld>
            <a:endParaRPr lang="en-MY"/>
          </a:p>
        </p:txBody>
      </p:sp>
      <p:sp>
        <p:nvSpPr>
          <p:cNvPr id="5" name="Footer Placeholder 4">
            <a:extLst>
              <a:ext uri="{FF2B5EF4-FFF2-40B4-BE49-F238E27FC236}">
                <a16:creationId xmlns:a16="http://schemas.microsoft.com/office/drawing/2014/main" id="{15057BFB-DE74-D10A-9CB6-266A9B9F2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0B95892-CB29-1E97-986B-6C4967717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8600D-7565-4187-B22A-EF2755A947C1}" type="slidenum">
              <a:rPr lang="en-MY" smtClean="0"/>
              <a:t>‹#›</a:t>
            </a:fld>
            <a:endParaRPr lang="en-MY"/>
          </a:p>
        </p:txBody>
      </p:sp>
    </p:spTree>
    <p:extLst>
      <p:ext uri="{BB962C8B-B14F-4D97-AF65-F5344CB8AC3E}">
        <p14:creationId xmlns:p14="http://schemas.microsoft.com/office/powerpoint/2010/main" val="4051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Isosceles Triangle 4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screen&#10;&#10;Description automatically generated">
            <a:extLst>
              <a:ext uri="{FF2B5EF4-FFF2-40B4-BE49-F238E27FC236}">
                <a16:creationId xmlns:a16="http://schemas.microsoft.com/office/drawing/2014/main" id="{C29C95EB-C7D7-D73D-0C99-A2840200B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42" y="643467"/>
            <a:ext cx="9904116" cy="5571065"/>
          </a:xfrm>
          <a:prstGeom prst="rect">
            <a:avLst/>
          </a:prstGeom>
          <a:ln>
            <a:noFill/>
          </a:ln>
        </p:spPr>
      </p:pic>
      <p:sp>
        <p:nvSpPr>
          <p:cNvPr id="50" name="Isosceles Triangle 4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47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80212-41C8-4154-2230-483B7D31EC7B}"/>
              </a:ext>
            </a:extLst>
          </p:cNvPr>
          <p:cNvSpPr>
            <a:spLocks noGrp="1"/>
          </p:cNvSpPr>
          <p:nvPr>
            <p:ph type="title"/>
          </p:nvPr>
        </p:nvSpPr>
        <p:spPr>
          <a:xfrm>
            <a:off x="1043631" y="809898"/>
            <a:ext cx="10173010" cy="1554480"/>
          </a:xfrm>
        </p:spPr>
        <p:txBody>
          <a:bodyPr anchor="ctr">
            <a:normAutofit/>
          </a:bodyPr>
          <a:lstStyle/>
          <a:p>
            <a:r>
              <a:rPr lang="en-US" sz="4800" dirty="0"/>
              <a:t>Whisper VS AssemblyAI</a:t>
            </a:r>
            <a:endParaRPr lang="en-MY" sz="4800" dirty="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28324C8F-EBCF-93AF-4D6B-4CAF482FD579}"/>
              </a:ext>
            </a:extLst>
          </p:cNvPr>
          <p:cNvGraphicFramePr>
            <a:graphicFrameLocks noGrp="1"/>
          </p:cNvGraphicFramePr>
          <p:nvPr>
            <p:ph idx="1"/>
            <p:extLst>
              <p:ext uri="{D42A27DB-BD31-4B8C-83A1-F6EECF244321}">
                <p14:modId xmlns:p14="http://schemas.microsoft.com/office/powerpoint/2010/main" val="3203727253"/>
              </p:ext>
            </p:extLst>
          </p:nvPr>
        </p:nvGraphicFramePr>
        <p:xfrm>
          <a:off x="904602" y="3036866"/>
          <a:ext cx="10378441" cy="3171215"/>
        </p:xfrm>
        <a:graphic>
          <a:graphicData uri="http://schemas.openxmlformats.org/drawingml/2006/table">
            <a:tbl>
              <a:tblPr firstRow="1" firstCol="1" bandRow="1">
                <a:tableStyleId>{5C22544A-7EE6-4342-B048-85BDC9FD1C3A}</a:tableStyleId>
              </a:tblPr>
              <a:tblGrid>
                <a:gridCol w="2070702">
                  <a:extLst>
                    <a:ext uri="{9D8B030D-6E8A-4147-A177-3AD203B41FA5}">
                      <a16:colId xmlns:a16="http://schemas.microsoft.com/office/drawing/2014/main" val="380568311"/>
                    </a:ext>
                  </a:extLst>
                </a:gridCol>
                <a:gridCol w="4113073">
                  <a:extLst>
                    <a:ext uri="{9D8B030D-6E8A-4147-A177-3AD203B41FA5}">
                      <a16:colId xmlns:a16="http://schemas.microsoft.com/office/drawing/2014/main" val="2128723319"/>
                    </a:ext>
                  </a:extLst>
                </a:gridCol>
                <a:gridCol w="4194666">
                  <a:extLst>
                    <a:ext uri="{9D8B030D-6E8A-4147-A177-3AD203B41FA5}">
                      <a16:colId xmlns:a16="http://schemas.microsoft.com/office/drawing/2014/main" val="3226979716"/>
                    </a:ext>
                  </a:extLst>
                </a:gridCol>
              </a:tblGrid>
              <a:tr h="332390">
                <a:tc>
                  <a:txBody>
                    <a:bodyPr/>
                    <a:lstStyle/>
                    <a:p>
                      <a:pPr algn="ctr">
                        <a:lnSpc>
                          <a:spcPct val="107000"/>
                        </a:lnSpc>
                        <a:spcAft>
                          <a:spcPts val="800"/>
                        </a:spcAft>
                      </a:pPr>
                      <a:r>
                        <a:rPr lang="en-MY" sz="1800" kern="100">
                          <a:effectLst/>
                        </a:rPr>
                        <a:t>Features</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ctr">
                        <a:lnSpc>
                          <a:spcPct val="107000"/>
                        </a:lnSpc>
                        <a:spcAft>
                          <a:spcPts val="800"/>
                        </a:spcAft>
                      </a:pPr>
                      <a:r>
                        <a:rPr lang="en-MY" sz="1800" kern="100">
                          <a:effectLst/>
                        </a:rPr>
                        <a:t>OpenAI (Whisper-1)</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ctr">
                        <a:lnSpc>
                          <a:spcPct val="107000"/>
                        </a:lnSpc>
                        <a:spcAft>
                          <a:spcPts val="800"/>
                        </a:spcAft>
                      </a:pPr>
                      <a:r>
                        <a:rPr lang="en-MY" sz="1800" kern="100">
                          <a:effectLst/>
                        </a:rPr>
                        <a:t>AssemblyAI</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extLst>
                  <a:ext uri="{0D108BD9-81ED-4DB2-BD59-A6C34878D82A}">
                    <a16:rowId xmlns:a16="http://schemas.microsoft.com/office/drawing/2014/main" val="4005274911"/>
                  </a:ext>
                </a:extLst>
              </a:tr>
              <a:tr h="307402">
                <a:tc>
                  <a:txBody>
                    <a:bodyPr/>
                    <a:lstStyle/>
                    <a:p>
                      <a:pPr algn="l">
                        <a:lnSpc>
                          <a:spcPct val="107000"/>
                        </a:lnSpc>
                        <a:spcAft>
                          <a:spcPts val="800"/>
                        </a:spcAft>
                      </a:pPr>
                      <a:r>
                        <a:rPr lang="en-MY" sz="1600" kern="100">
                          <a:effectLst/>
                        </a:rPr>
                        <a:t>API Key</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OpenAI API Key</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AssemblyAI API Key</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extLst>
                  <a:ext uri="{0D108BD9-81ED-4DB2-BD59-A6C34878D82A}">
                    <a16:rowId xmlns:a16="http://schemas.microsoft.com/office/drawing/2014/main" val="1091597506"/>
                  </a:ext>
                </a:extLst>
              </a:tr>
              <a:tr h="307402">
                <a:tc>
                  <a:txBody>
                    <a:bodyPr/>
                    <a:lstStyle/>
                    <a:p>
                      <a:pPr algn="l">
                        <a:lnSpc>
                          <a:spcPct val="107000"/>
                        </a:lnSpc>
                        <a:spcAft>
                          <a:spcPts val="800"/>
                        </a:spcAft>
                      </a:pPr>
                      <a:r>
                        <a:rPr lang="en-MY" sz="1600" kern="100">
                          <a:effectLst/>
                        </a:rPr>
                        <a:t>Pricing </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$0.006 / minute</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0.015 / minute</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extLst>
                  <a:ext uri="{0D108BD9-81ED-4DB2-BD59-A6C34878D82A}">
                    <a16:rowId xmlns:a16="http://schemas.microsoft.com/office/drawing/2014/main" val="3505713349"/>
                  </a:ext>
                </a:extLst>
              </a:tr>
              <a:tr h="307402">
                <a:tc>
                  <a:txBody>
                    <a:bodyPr/>
                    <a:lstStyle/>
                    <a:p>
                      <a:pPr algn="l">
                        <a:lnSpc>
                          <a:spcPct val="107000"/>
                        </a:lnSpc>
                        <a:spcAft>
                          <a:spcPts val="800"/>
                        </a:spcAft>
                      </a:pPr>
                      <a:r>
                        <a:rPr lang="en-MY" sz="1600" kern="100">
                          <a:effectLst/>
                        </a:rPr>
                        <a:t>Language Support </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Multiple Languages Supported</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English and several potential languages</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extLst>
                  <a:ext uri="{0D108BD9-81ED-4DB2-BD59-A6C34878D82A}">
                    <a16:rowId xmlns:a16="http://schemas.microsoft.com/office/drawing/2014/main" val="2359016"/>
                  </a:ext>
                </a:extLst>
              </a:tr>
              <a:tr h="307402">
                <a:tc>
                  <a:txBody>
                    <a:bodyPr/>
                    <a:lstStyle/>
                    <a:p>
                      <a:pPr algn="l">
                        <a:lnSpc>
                          <a:spcPct val="107000"/>
                        </a:lnSpc>
                        <a:spcAft>
                          <a:spcPts val="800"/>
                        </a:spcAft>
                      </a:pPr>
                      <a:r>
                        <a:rPr lang="en-MY" sz="1600" kern="100">
                          <a:effectLst/>
                        </a:rPr>
                        <a:t>Audio Formats</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Multiples format type </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Multiples Format Type</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extLst>
                  <a:ext uri="{0D108BD9-81ED-4DB2-BD59-A6C34878D82A}">
                    <a16:rowId xmlns:a16="http://schemas.microsoft.com/office/drawing/2014/main" val="2861786876"/>
                  </a:ext>
                </a:extLst>
              </a:tr>
              <a:tr h="569315">
                <a:tc>
                  <a:txBody>
                    <a:bodyPr/>
                    <a:lstStyle/>
                    <a:p>
                      <a:pPr algn="l">
                        <a:lnSpc>
                          <a:spcPct val="107000"/>
                        </a:lnSpc>
                        <a:spcAft>
                          <a:spcPts val="800"/>
                        </a:spcAft>
                      </a:pPr>
                      <a:r>
                        <a:rPr lang="en-MY" sz="1600" kern="100">
                          <a:effectLst/>
                        </a:rPr>
                        <a:t>Customization </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Prompting, Fine Tuning (possible)</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Customize to some extent (e.g., Sentiment detection, summarization)</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extLst>
                  <a:ext uri="{0D108BD9-81ED-4DB2-BD59-A6C34878D82A}">
                    <a16:rowId xmlns:a16="http://schemas.microsoft.com/office/drawing/2014/main" val="863741482"/>
                  </a:ext>
                </a:extLst>
              </a:tr>
              <a:tr h="307402">
                <a:tc>
                  <a:txBody>
                    <a:bodyPr/>
                    <a:lstStyle/>
                    <a:p>
                      <a:pPr algn="l">
                        <a:lnSpc>
                          <a:spcPct val="107000"/>
                        </a:lnSpc>
                        <a:spcAft>
                          <a:spcPts val="800"/>
                        </a:spcAft>
                      </a:pPr>
                      <a:r>
                        <a:rPr lang="en-MY" sz="1600" kern="100">
                          <a:effectLst/>
                        </a:rPr>
                        <a:t>Accuracy</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High but depends on the input</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High but depends on the input</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extLst>
                  <a:ext uri="{0D108BD9-81ED-4DB2-BD59-A6C34878D82A}">
                    <a16:rowId xmlns:a16="http://schemas.microsoft.com/office/drawing/2014/main" val="451275737"/>
                  </a:ext>
                </a:extLst>
              </a:tr>
              <a:tr h="732500">
                <a:tc>
                  <a:txBody>
                    <a:bodyPr/>
                    <a:lstStyle/>
                    <a:p>
                      <a:pPr algn="l">
                        <a:lnSpc>
                          <a:spcPct val="107000"/>
                        </a:lnSpc>
                        <a:spcAft>
                          <a:spcPts val="800"/>
                        </a:spcAft>
                      </a:pPr>
                      <a:r>
                        <a:rPr lang="en-MY" sz="1600" kern="100">
                          <a:effectLst/>
                        </a:rPr>
                        <a:t>File size</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25mb max – if more need to separate into chunks</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tc>
                  <a:txBody>
                    <a:bodyPr/>
                    <a:lstStyle/>
                    <a:p>
                      <a:pPr algn="l">
                        <a:lnSpc>
                          <a:spcPct val="107000"/>
                        </a:lnSpc>
                        <a:spcAft>
                          <a:spcPts val="800"/>
                        </a:spcAft>
                      </a:pPr>
                      <a:r>
                        <a:rPr lang="en-MY" sz="1600" kern="100">
                          <a:effectLst/>
                        </a:rPr>
                        <a:t>5gb file size</a:t>
                      </a:r>
                    </a:p>
                    <a:p>
                      <a:pPr algn="l">
                        <a:lnSpc>
                          <a:spcPct val="107000"/>
                        </a:lnSpc>
                        <a:spcAft>
                          <a:spcPts val="800"/>
                        </a:spcAft>
                      </a:pPr>
                      <a:r>
                        <a:rPr lang="en-MY" sz="1600" kern="100">
                          <a:effectLst/>
                        </a:rPr>
                        <a:t>10 hours max file duration</a:t>
                      </a:r>
                      <a:endParaRPr lang="en-MY"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8053" marR="98053" marT="0" marB="0"/>
                </a:tc>
                <a:extLst>
                  <a:ext uri="{0D108BD9-81ED-4DB2-BD59-A6C34878D82A}">
                    <a16:rowId xmlns:a16="http://schemas.microsoft.com/office/drawing/2014/main" val="3678159193"/>
                  </a:ext>
                </a:extLst>
              </a:tr>
            </a:tbl>
          </a:graphicData>
        </a:graphic>
      </p:graphicFrame>
    </p:spTree>
    <p:extLst>
      <p:ext uri="{BB962C8B-B14F-4D97-AF65-F5344CB8AC3E}">
        <p14:creationId xmlns:p14="http://schemas.microsoft.com/office/powerpoint/2010/main" val="134827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76293D2-A1E4-B837-3636-2D66828F351F}"/>
              </a:ext>
            </a:extLst>
          </p:cNvPr>
          <p:cNvSpPr txBox="1"/>
          <p:nvPr/>
        </p:nvSpPr>
        <p:spPr>
          <a:xfrm>
            <a:off x="319087" y="621148"/>
            <a:ext cx="11553825" cy="5615704"/>
          </a:xfrm>
          <a:prstGeom prst="rect">
            <a:avLst/>
          </a:prstGeom>
          <a:noFill/>
        </p:spPr>
        <p:txBody>
          <a:bodyPr wrap="square">
            <a:spAutoFit/>
          </a:bodyPr>
          <a:lstStyle/>
          <a:p>
            <a:pPr>
              <a:lnSpc>
                <a:spcPct val="107000"/>
              </a:lnSpc>
              <a:spcAft>
                <a:spcPts val="800"/>
              </a:spcAft>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Output Comparison with different files (Whisper Model)</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File: 1693030500949-voice_record_1693030420671</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400" b="1"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With specified output language (English)</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My name is Charlie, from KD04. We are transporting a liver patient from KK Taman Esen. The patient is 13 years old, male, Malay, NKMI, NKDFA, LHNBA, lowly versus bicycle. This morning around 8.30am. The patient was cyclist. Post-trauma, he has pain over right shoulder and right preauricular frontal area. The patient has RA, no LOC, no vomiting, no ENT bleed. GCS on arrival, the patient is unconscious. There is no kidney, GCS, full airway pattern, lying position. CCTV are good, lung clear. Vital sign patient, 12186, SQRQ190, room A, pulse rate 90. We have installed cervical collar and spinal board. We have set a line, 20G at right brachial. We have dredged the patient to yellow zone. Hospital Selayang, DTA, 10 minutes, over.</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Some words are not transcript correctly.</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Medium background noise</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Clear voices</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File: 1693033135594-voice_record_1693033074563</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400" b="1"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With specified output language (English)</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Patients sustained injury at right lower limb, he had deformed at right lower limb. Then there was laceration wound at right foot and forehead, not actively. On arrival, patient alert, conscious, ECS full, not technique, security less than 2 seconds. Vital signs BP 150.85, heart rate 72, SpO2 99, under room air. We have given trauma with mezzolone, with RIT, with spleen, his leg, right side, below. We are taking yellow Xanesta, EPA 10 mg.</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Lot of words can’t be detected.</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High background noise</a:t>
            </a:r>
            <a:endParaRPr lang="en-MY"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MY" sz="14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Muffle voices</a:t>
            </a:r>
            <a:endParaRPr lang="en-MY"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416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7" name="Freeform: Shape 1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49860AAF-DC40-8E79-F41D-2F9F6CB936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89918" y="1187525"/>
            <a:ext cx="3706082" cy="4835280"/>
          </a:xfrm>
        </p:spPr>
      </p:pic>
      <p:pic>
        <p:nvPicPr>
          <p:cNvPr id="8" name="Content Placeholder 7" descr="A screenshot of a computer&#10;&#10;Description automatically generated">
            <a:extLst>
              <a:ext uri="{FF2B5EF4-FFF2-40B4-BE49-F238E27FC236}">
                <a16:creationId xmlns:a16="http://schemas.microsoft.com/office/drawing/2014/main" id="{D197582F-3B99-BAD4-C439-D0A063C0AF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176556" y="1187525"/>
            <a:ext cx="2866600" cy="4752477"/>
          </a:xfrm>
        </p:spPr>
      </p:pic>
      <p:sp>
        <p:nvSpPr>
          <p:cNvPr id="9" name="TextBox 8">
            <a:extLst>
              <a:ext uri="{FF2B5EF4-FFF2-40B4-BE49-F238E27FC236}">
                <a16:creationId xmlns:a16="http://schemas.microsoft.com/office/drawing/2014/main" id="{E32BB3E9-F3BF-8326-DF0D-6A510BBBCC7F}"/>
              </a:ext>
            </a:extLst>
          </p:cNvPr>
          <p:cNvSpPr txBox="1"/>
          <p:nvPr/>
        </p:nvSpPr>
        <p:spPr>
          <a:xfrm>
            <a:off x="2976774" y="643468"/>
            <a:ext cx="2996849" cy="368597"/>
          </a:xfrm>
          <a:prstGeom prst="rect">
            <a:avLst/>
          </a:prstGeom>
          <a:noFill/>
        </p:spPr>
        <p:txBody>
          <a:bodyPr wrap="square" rtlCol="0">
            <a:spAutoFit/>
          </a:bodyPr>
          <a:lstStyle/>
          <a:p>
            <a:pPr defTabSz="877824">
              <a:spcAft>
                <a:spcPts val="600"/>
              </a:spcAft>
            </a:pPr>
            <a:r>
              <a:rPr lang="en-US" sz="1728" kern="1200">
                <a:solidFill>
                  <a:schemeClr val="tx1"/>
                </a:solidFill>
                <a:latin typeface="+mn-lt"/>
                <a:ea typeface="+mn-ea"/>
                <a:cs typeface="+mn-cs"/>
              </a:rPr>
              <a:t>Whisper Supported Language</a:t>
            </a:r>
            <a:endParaRPr lang="en-MY"/>
          </a:p>
        </p:txBody>
      </p:sp>
      <p:sp>
        <p:nvSpPr>
          <p:cNvPr id="10" name="TextBox 9">
            <a:extLst>
              <a:ext uri="{FF2B5EF4-FFF2-40B4-BE49-F238E27FC236}">
                <a16:creationId xmlns:a16="http://schemas.microsoft.com/office/drawing/2014/main" id="{45F7925F-80A6-BD8A-1733-5FF4B837AD15}"/>
              </a:ext>
            </a:extLst>
          </p:cNvPr>
          <p:cNvSpPr txBox="1"/>
          <p:nvPr/>
        </p:nvSpPr>
        <p:spPr>
          <a:xfrm>
            <a:off x="7995661" y="653826"/>
            <a:ext cx="3463274" cy="358239"/>
          </a:xfrm>
          <a:prstGeom prst="rect">
            <a:avLst/>
          </a:prstGeom>
          <a:noFill/>
        </p:spPr>
        <p:txBody>
          <a:bodyPr wrap="square" rtlCol="0">
            <a:spAutoFit/>
          </a:bodyPr>
          <a:lstStyle/>
          <a:p>
            <a:pPr defTabSz="877824">
              <a:spcAft>
                <a:spcPts val="600"/>
              </a:spcAft>
            </a:pPr>
            <a:r>
              <a:rPr lang="en-US" sz="1728" kern="1200">
                <a:solidFill>
                  <a:schemeClr val="tx1"/>
                </a:solidFill>
                <a:latin typeface="+mn-lt"/>
                <a:ea typeface="+mn-ea"/>
                <a:cs typeface="+mn-cs"/>
              </a:rPr>
              <a:t>AssemblyAI Supported Language</a:t>
            </a:r>
            <a:endParaRPr lang="en-MY"/>
          </a:p>
        </p:txBody>
      </p:sp>
    </p:spTree>
    <p:extLst>
      <p:ext uri="{BB962C8B-B14F-4D97-AF65-F5344CB8AC3E}">
        <p14:creationId xmlns:p14="http://schemas.microsoft.com/office/powerpoint/2010/main" val="2875490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426</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Whisper VS AssemblyAI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Azfar Ikhwan</dc:creator>
  <cp:lastModifiedBy>Azfar Ikhwan</cp:lastModifiedBy>
  <cp:revision>2</cp:revision>
  <dcterms:created xsi:type="dcterms:W3CDTF">2023-10-15T15:30:16Z</dcterms:created>
  <dcterms:modified xsi:type="dcterms:W3CDTF">2023-10-15T15:41:13Z</dcterms:modified>
</cp:coreProperties>
</file>