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rhan.azrai/Downloads/HKL-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rhan.azrai/Downloads/HSB-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rhan.azrai/Downloads/HKL-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884894395228005"/>
          <c:y val="2.8444484785223181E-2"/>
          <c:w val="0.69928176581581558"/>
          <c:h val="0.90472554403322047"/>
        </c:manualLayout>
      </c:layout>
      <c:barChart>
        <c:barDir val="bar"/>
        <c:grouping val="clustered"/>
        <c:varyColors val="0"/>
        <c:ser>
          <c:idx val="0"/>
          <c:order val="0"/>
          <c:tx>
            <c:v>HKL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Sheet1!$A$49:$A$68</c:f>
              <c:strCache>
                <c:ptCount val="20"/>
                <c:pt idx="0">
                  <c:v>Traffic / Transportation Incidents</c:v>
                </c:pt>
                <c:pt idx="1">
                  <c:v>Unconscious / Fainting (Near)</c:v>
                </c:pt>
                <c:pt idx="2">
                  <c:v>Breathing Problem</c:v>
                </c:pt>
                <c:pt idx="3">
                  <c:v>Cardiac or Respiratory Arrest / Death</c:v>
                </c:pt>
                <c:pt idx="4">
                  <c:v>Sick Person (Specific Diagnosis)</c:v>
                </c:pt>
                <c:pt idx="5">
                  <c:v>Convulsion / Seizures</c:v>
                </c:pt>
                <c:pt idx="6">
                  <c:v>Falls</c:v>
                </c:pt>
                <c:pt idx="7">
                  <c:v>Chest Pain / Chest Discomfort (Non-Traumatic)</c:v>
                </c:pt>
                <c:pt idx="8">
                  <c:v>Hemorrhage / Lacerations</c:v>
                </c:pt>
                <c:pt idx="9">
                  <c:v>Stroke (CVA) / Transient Ischemic Attack (TIA)</c:v>
                </c:pt>
                <c:pt idx="10">
                  <c:v>Traumatic Injuries (Specific)</c:v>
                </c:pt>
                <c:pt idx="11">
                  <c:v>Abdominal Pain Problems</c:v>
                </c:pt>
                <c:pt idx="12">
                  <c:v>Overdose / Poisoining (Ingestion)</c:v>
                </c:pt>
                <c:pt idx="13">
                  <c:v>Pregnancy / Childbirth / Miscarriage</c:v>
                </c:pt>
                <c:pt idx="14">
                  <c:v>Psychiatric / Abnormal Behavior / Suicide Attempt</c:v>
                </c:pt>
                <c:pt idx="15">
                  <c:v>Case Entry Protocol</c:v>
                </c:pt>
                <c:pt idx="16">
                  <c:v>DAMA</c:v>
                </c:pt>
                <c:pt idx="17">
                  <c:v>Diabetic Problems</c:v>
                </c:pt>
                <c:pt idx="18">
                  <c:v>Ingestion</c:v>
                </c:pt>
                <c:pt idx="19">
                  <c:v>Seizure</c:v>
                </c:pt>
              </c:strCache>
            </c:strRef>
          </c:cat>
          <c:val>
            <c:numRef>
              <c:f>Sheet1!$B$49:$B$68</c:f>
              <c:numCache>
                <c:formatCode>General</c:formatCode>
                <c:ptCount val="20"/>
                <c:pt idx="0">
                  <c:v>64</c:v>
                </c:pt>
                <c:pt idx="1">
                  <c:v>55</c:v>
                </c:pt>
                <c:pt idx="2">
                  <c:v>52</c:v>
                </c:pt>
                <c:pt idx="3">
                  <c:v>46</c:v>
                </c:pt>
                <c:pt idx="4">
                  <c:v>44</c:v>
                </c:pt>
                <c:pt idx="5">
                  <c:v>20</c:v>
                </c:pt>
                <c:pt idx="6">
                  <c:v>17</c:v>
                </c:pt>
                <c:pt idx="7">
                  <c:v>15</c:v>
                </c:pt>
                <c:pt idx="8">
                  <c:v>9</c:v>
                </c:pt>
                <c:pt idx="9">
                  <c:v>7</c:v>
                </c:pt>
                <c:pt idx="10">
                  <c:v>7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3-C64B-8D3B-DEDF6EF76112}"/>
            </c:ext>
          </c:extLst>
        </c:ser>
        <c:ser>
          <c:idx val="1"/>
          <c:order val="1"/>
          <c:tx>
            <c:v>HSB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Sheet1!$A$49:$A$68</c:f>
              <c:strCache>
                <c:ptCount val="20"/>
                <c:pt idx="0">
                  <c:v>Traffic / Transportation Incidents</c:v>
                </c:pt>
                <c:pt idx="1">
                  <c:v>Unconscious / Fainting (Near)</c:v>
                </c:pt>
                <c:pt idx="2">
                  <c:v>Breathing Problem</c:v>
                </c:pt>
                <c:pt idx="3">
                  <c:v>Cardiac or Respiratory Arrest / Death</c:v>
                </c:pt>
                <c:pt idx="4">
                  <c:v>Sick Person (Specific Diagnosis)</c:v>
                </c:pt>
                <c:pt idx="5">
                  <c:v>Convulsion / Seizures</c:v>
                </c:pt>
                <c:pt idx="6">
                  <c:v>Falls</c:v>
                </c:pt>
                <c:pt idx="7">
                  <c:v>Chest Pain / Chest Discomfort (Non-Traumatic)</c:v>
                </c:pt>
                <c:pt idx="8">
                  <c:v>Hemorrhage / Lacerations</c:v>
                </c:pt>
                <c:pt idx="9">
                  <c:v>Stroke (CVA) / Transient Ischemic Attack (TIA)</c:v>
                </c:pt>
                <c:pt idx="10">
                  <c:v>Traumatic Injuries (Specific)</c:v>
                </c:pt>
                <c:pt idx="11">
                  <c:v>Abdominal Pain Problems</c:v>
                </c:pt>
                <c:pt idx="12">
                  <c:v>Overdose / Poisoining (Ingestion)</c:v>
                </c:pt>
                <c:pt idx="13">
                  <c:v>Pregnancy / Childbirth / Miscarriage</c:v>
                </c:pt>
                <c:pt idx="14">
                  <c:v>Psychiatric / Abnormal Behavior / Suicide Attempt</c:v>
                </c:pt>
                <c:pt idx="15">
                  <c:v>Case Entry Protocol</c:v>
                </c:pt>
                <c:pt idx="16">
                  <c:v>DAMA</c:v>
                </c:pt>
                <c:pt idx="17">
                  <c:v>Diabetic Problems</c:v>
                </c:pt>
                <c:pt idx="18">
                  <c:v>Ingestion</c:v>
                </c:pt>
                <c:pt idx="19">
                  <c:v>Seizure</c:v>
                </c:pt>
              </c:strCache>
            </c:strRef>
          </c:cat>
          <c:val>
            <c:numRef>
              <c:f>Sheet1!$C$49:$C$68</c:f>
              <c:numCache>
                <c:formatCode>General</c:formatCode>
                <c:ptCount val="20"/>
                <c:pt idx="0">
                  <c:v>53</c:v>
                </c:pt>
                <c:pt idx="1">
                  <c:v>23</c:v>
                </c:pt>
                <c:pt idx="2">
                  <c:v>32</c:v>
                </c:pt>
                <c:pt idx="3">
                  <c:v>9</c:v>
                </c:pt>
                <c:pt idx="4">
                  <c:v>27</c:v>
                </c:pt>
                <c:pt idx="5">
                  <c:v>4</c:v>
                </c:pt>
                <c:pt idx="6">
                  <c:v>13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6</c:v>
                </c:pt>
                <c:pt idx="17">
                  <c:v>2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F3-C64B-8D3B-DEDF6EF76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143952"/>
        <c:axId val="116981456"/>
      </c:barChart>
      <c:catAx>
        <c:axId val="8114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81456"/>
        <c:crosses val="autoZero"/>
        <c:auto val="1"/>
        <c:lblAlgn val="ctr"/>
        <c:lblOffset val="100"/>
        <c:noMultiLvlLbl val="0"/>
      </c:catAx>
      <c:valAx>
        <c:axId val="11698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4425218983958701"/>
          <c:y val="0.10951008645533142"/>
          <c:w val="0.28834457533988855"/>
          <c:h val="4.8617395448047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Response Time Distribution</a:t>
            </a:r>
            <a:r>
              <a:rPr lang="en-US" b="1" baseline="0" dirty="0">
                <a:solidFill>
                  <a:schemeClr val="tx1"/>
                </a:solidFill>
              </a:rPr>
              <a:t> at Hospital Sungai </a:t>
            </a:r>
            <a:r>
              <a:rPr lang="en-US" b="1" baseline="0" dirty="0" err="1">
                <a:solidFill>
                  <a:schemeClr val="tx1"/>
                </a:solidFill>
              </a:rPr>
              <a:t>Buloh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Sheet2!$B$2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Sheet2!$A$4:$A$38</c:f>
              <c:numCache>
                <c:formatCode>General</c:formatCode>
                <c:ptCount val="3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32</c:v>
                </c:pt>
                <c:pt idx="28">
                  <c:v>33</c:v>
                </c:pt>
                <c:pt idx="29">
                  <c:v>35</c:v>
                </c:pt>
                <c:pt idx="30">
                  <c:v>37</c:v>
                </c:pt>
                <c:pt idx="31">
                  <c:v>38</c:v>
                </c:pt>
                <c:pt idx="32">
                  <c:v>39</c:v>
                </c:pt>
                <c:pt idx="33">
                  <c:v>43</c:v>
                </c:pt>
                <c:pt idx="34">
                  <c:v>45</c:v>
                </c:pt>
              </c:numCache>
            </c:numRef>
          </c:cat>
          <c:val>
            <c:numRef>
              <c:f>Sheet2!$B$4:$B$38</c:f>
              <c:numCache>
                <c:formatCode>General</c:formatCode>
                <c:ptCount val="35"/>
                <c:pt idx="0">
                  <c:v>2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6</c:v>
                </c:pt>
                <c:pt idx="8">
                  <c:v>9</c:v>
                </c:pt>
                <c:pt idx="9">
                  <c:v>13</c:v>
                </c:pt>
                <c:pt idx="10">
                  <c:v>3</c:v>
                </c:pt>
                <c:pt idx="11">
                  <c:v>14</c:v>
                </c:pt>
                <c:pt idx="12">
                  <c:v>9</c:v>
                </c:pt>
                <c:pt idx="13">
                  <c:v>10</c:v>
                </c:pt>
                <c:pt idx="14">
                  <c:v>4</c:v>
                </c:pt>
                <c:pt idx="15">
                  <c:v>6</c:v>
                </c:pt>
                <c:pt idx="16">
                  <c:v>10</c:v>
                </c:pt>
                <c:pt idx="17">
                  <c:v>12</c:v>
                </c:pt>
                <c:pt idx="18">
                  <c:v>6</c:v>
                </c:pt>
                <c:pt idx="19">
                  <c:v>12</c:v>
                </c:pt>
                <c:pt idx="20">
                  <c:v>6</c:v>
                </c:pt>
                <c:pt idx="21">
                  <c:v>4</c:v>
                </c:pt>
                <c:pt idx="22">
                  <c:v>5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2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4-1F4E-81F4-0C4DDC95C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3036560"/>
        <c:axId val="83573552"/>
      </c:barChart>
      <c:catAx>
        <c:axId val="8303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3552"/>
        <c:crosses val="autoZero"/>
        <c:auto val="1"/>
        <c:lblAlgn val="ctr"/>
        <c:lblOffset val="100"/>
        <c:noMultiLvlLbl val="0"/>
      </c:catAx>
      <c:valAx>
        <c:axId val="8357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3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Response Time Distribution at Hospital Kuala Lumpur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Sheet1!$A$2:$A$43</c:f>
              <c:numCache>
                <c:formatCode>0.00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34</c:v>
                </c:pt>
                <c:pt idx="33">
                  <c:v>36</c:v>
                </c:pt>
                <c:pt idx="34">
                  <c:v>37</c:v>
                </c:pt>
                <c:pt idx="35">
                  <c:v>39</c:v>
                </c:pt>
                <c:pt idx="36">
                  <c:v>40</c:v>
                </c:pt>
                <c:pt idx="37">
                  <c:v>43</c:v>
                </c:pt>
                <c:pt idx="38">
                  <c:v>46</c:v>
                </c:pt>
                <c:pt idx="39">
                  <c:v>48</c:v>
                </c:pt>
                <c:pt idx="40">
                  <c:v>49</c:v>
                </c:pt>
                <c:pt idx="41">
                  <c:v>51</c:v>
                </c:pt>
              </c:numCache>
            </c:num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9</c:v>
                </c:pt>
                <c:pt idx="6">
                  <c:v>16</c:v>
                </c:pt>
                <c:pt idx="7">
                  <c:v>15</c:v>
                </c:pt>
                <c:pt idx="8">
                  <c:v>16</c:v>
                </c:pt>
                <c:pt idx="9">
                  <c:v>11</c:v>
                </c:pt>
                <c:pt idx="10">
                  <c:v>8</c:v>
                </c:pt>
                <c:pt idx="11">
                  <c:v>11</c:v>
                </c:pt>
                <c:pt idx="12">
                  <c:v>9</c:v>
                </c:pt>
                <c:pt idx="13">
                  <c:v>12</c:v>
                </c:pt>
                <c:pt idx="14">
                  <c:v>11</c:v>
                </c:pt>
                <c:pt idx="15">
                  <c:v>14</c:v>
                </c:pt>
                <c:pt idx="16">
                  <c:v>16</c:v>
                </c:pt>
                <c:pt idx="17">
                  <c:v>11</c:v>
                </c:pt>
                <c:pt idx="18">
                  <c:v>6</c:v>
                </c:pt>
                <c:pt idx="19">
                  <c:v>8</c:v>
                </c:pt>
                <c:pt idx="20">
                  <c:v>6</c:v>
                </c:pt>
                <c:pt idx="21">
                  <c:v>5</c:v>
                </c:pt>
                <c:pt idx="22">
                  <c:v>2</c:v>
                </c:pt>
                <c:pt idx="23">
                  <c:v>5</c:v>
                </c:pt>
                <c:pt idx="24">
                  <c:v>4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3</c:v>
                </c:pt>
                <c:pt idx="32">
                  <c:v>1</c:v>
                </c:pt>
                <c:pt idx="33">
                  <c:v>4</c:v>
                </c:pt>
                <c:pt idx="34">
                  <c:v>2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3</c:v>
                </c:pt>
                <c:pt idx="39">
                  <c:v>1</c:v>
                </c:pt>
                <c:pt idx="40">
                  <c:v>3</c:v>
                </c:pt>
                <c:pt idx="4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1B-AC45-86C0-1B388AFD0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83"/>
        <c:axId val="97042896"/>
        <c:axId val="81042224"/>
      </c:barChart>
      <c:catAx>
        <c:axId val="97042896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2224"/>
        <c:crosses val="autoZero"/>
        <c:auto val="1"/>
        <c:lblAlgn val="ctr"/>
        <c:lblOffset val="100"/>
        <c:noMultiLvlLbl val="0"/>
      </c:catAx>
      <c:valAx>
        <c:axId val="8104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4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F126-6607-F2FF-5280-0DEA3414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BBB1-3BEA-38CD-999E-EFD61E14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CF13-FA26-2E9F-1B50-50DA301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2DA-A4E2-5CD7-5C0A-9B488C3C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0646-855E-4745-2657-42EA6E29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910B-830B-8523-23A9-208207B9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7913B-195A-9147-C17E-2F44B5A5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A5FF-9248-89B6-9202-EB29931F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732D-24E2-2530-BC79-E1055743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10FB-16CF-0060-5A78-5EA440E5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A15DB-7789-A439-C5D5-97CC1FF42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A43D7-147F-0FF7-58D1-DE77168D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C3EC-000B-FB18-8C5B-918F0FA7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B37D-CDD2-70DC-B683-15243FC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D254-D81A-0186-D2E8-A8C41623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DBB4-D080-8219-EBA4-4A532782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27B7-C6E5-440E-137A-EC299F1B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15CC-E24E-4A14-CE16-0FB45F2E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7A6A-303A-2133-2D99-3C1949FD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8D38-F51E-0C1E-8CE6-BF0AAF7F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C2B1-F9BE-B374-EACD-B2F48CCD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35146-24B4-626D-95CA-6BB29C4D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0FFE-9792-64E6-459A-253046CC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B92A-7335-CEE7-7146-E949CA32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3336-5C3A-1E7F-4E11-987FCD62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944E-23B1-2DE8-A062-4BB9540A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EDE5-07E0-FEE3-D711-4461A5E0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6FC6D-C51A-6944-A9C9-A83CEDFF6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46EC-AB76-BB69-76F7-0544713E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3883-7167-8DE5-EF10-662F4F77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CE77-934B-FA2D-73A9-E5E0D7D0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D125-21DD-0CF5-655C-0044B946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860F-1A96-9CFB-55B5-43EF9DD0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4320B-38A1-52FE-0C30-9633C0D8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CD7CC-26D1-E47C-F984-11DFE80F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83E94-47AE-6BE0-7F71-8911B31C1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AE28A-FC0F-1CD5-2DEA-1B1DA55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97C8C-95C4-2583-6742-43FE304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CF15-E780-F568-9BC6-CAF45FC9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6C1B-DB99-77AD-52FA-54D28093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83133-9F05-11A5-896A-A49F9199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1E87C-3FB7-3713-C1D7-9BEEC26F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947EE-648E-F2FC-B14E-D540D8BA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82141-2A33-DC68-9B8F-0ED0DA18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799E5-56E3-95F9-9F80-15B73642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5704C-BB95-1155-9703-259E6291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B584-711C-259E-1D96-F4107BE2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282E-EC96-9E3E-F2DF-6AE256C6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9B97B-01C3-C576-4185-FE0D55CA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F6DE-DC40-7427-9F15-31DAF3DC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F7C1-C9C1-9715-454B-8ADBAF52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A1E-A77B-B22B-5FF9-27E35C8F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7142-2906-69EB-68CD-516CA807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9D7CC-8FF8-8321-FD5A-3EB8851D1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48AB5-00CE-547F-4A2E-97932E80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64818-912D-E8B0-B7D0-A80A305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BFF7D-B123-6EC8-B5D7-CCF35DA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410C6-A093-273E-DCEA-A0FCE70B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5C1F2-CFE6-0910-0465-AD5F1229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C54D1-9697-F23A-BBC5-5B635F08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BE82-4981-6C4A-DEAA-43C561A3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4390-7E17-5A4C-9F43-62C41B55D378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5D35-73B7-717F-A304-EB14F92C3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D337-943E-17CC-9C9D-1BEDFC2FB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5CC0-F0DC-7A4C-A6C2-DA7CC52D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8593-7C6B-61EF-407A-1F15A8059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7BD1A-459C-5047-5914-1893B4481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07EAD2-CA8E-1278-D42E-992AF2E51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453146"/>
              </p:ext>
            </p:extLst>
          </p:nvPr>
        </p:nvGraphicFramePr>
        <p:xfrm>
          <a:off x="1306127" y="1003129"/>
          <a:ext cx="9036050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9758B8D-9BC1-8C18-17AC-8D7A4FD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365125"/>
            <a:ext cx="10880834" cy="5597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Traffic incidents demand the most</a:t>
            </a:r>
          </a:p>
        </p:txBody>
      </p:sp>
    </p:spTree>
    <p:extLst>
      <p:ext uri="{BB962C8B-B14F-4D97-AF65-F5344CB8AC3E}">
        <p14:creationId xmlns:p14="http://schemas.microsoft.com/office/powerpoint/2010/main" val="4896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DFE7FC-6B77-BB44-14CB-B7CCCD7C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365125"/>
            <a:ext cx="10880834" cy="5597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Most response time are within 15 minutes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4964F4-A91D-0343-0987-9A0DF94D1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34570"/>
              </p:ext>
            </p:extLst>
          </p:nvPr>
        </p:nvGraphicFramePr>
        <p:xfrm>
          <a:off x="169722" y="1395177"/>
          <a:ext cx="5743661" cy="339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E562AC-92DC-221F-9B84-F69237FAE95F}"/>
              </a:ext>
            </a:extLst>
          </p:cNvPr>
          <p:cNvSpPr txBox="1"/>
          <p:nvPr/>
        </p:nvSpPr>
        <p:spPr>
          <a:xfrm>
            <a:off x="306235" y="4816492"/>
            <a:ext cx="547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Roughly 50% of the non-transfer trips are within 15-minute response time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CCAA72-9C38-7358-601D-F418A8E7C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050642"/>
              </p:ext>
            </p:extLst>
          </p:nvPr>
        </p:nvGraphicFramePr>
        <p:xfrm>
          <a:off x="6278619" y="1416822"/>
          <a:ext cx="5672681" cy="337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2A2C6E-D19C-3756-0FAE-207D3AF03877}"/>
              </a:ext>
            </a:extLst>
          </p:cNvPr>
          <p:cNvSpPr txBox="1"/>
          <p:nvPr/>
        </p:nvSpPr>
        <p:spPr>
          <a:xfrm>
            <a:off x="6379642" y="4816491"/>
            <a:ext cx="547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61 % of the non-transfer trips are within 15-minute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4814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7DDDF6-6EAA-E554-91F0-9BBD2D2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365125"/>
            <a:ext cx="10880834" cy="5597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HSB has the widest coverage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54A4B3-3EF5-424F-BAF1-2B28885B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87" y="1106070"/>
            <a:ext cx="10079413" cy="504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85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Traffic incidents demand the most</vt:lpstr>
      <vt:lpstr>Most response time are within 15 minutes</vt:lpstr>
      <vt:lpstr>HSB has the widest coverage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Erhanfadli Azrai</dc:creator>
  <cp:lastModifiedBy>Erhanfadli Azrai</cp:lastModifiedBy>
  <cp:revision>2</cp:revision>
  <dcterms:created xsi:type="dcterms:W3CDTF">2023-10-01T11:21:42Z</dcterms:created>
  <dcterms:modified xsi:type="dcterms:W3CDTF">2023-10-01T15:16:06Z</dcterms:modified>
</cp:coreProperties>
</file>