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291E60-F5DF-4C80-8073-C535998A0531}">
  <a:tblStyle styleId="{D2291E60-F5DF-4C80-8073-C535998A0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c1f1225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c1f1225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c1f1225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c1f1225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1f1225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1f1225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c1f1225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c1f1225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1f12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1f12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c1f12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c1f12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c1f122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c1f122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f122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c1f122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c1f122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c1f122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1f1225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c1f1225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c1f1225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c1f1225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d1dc7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d1dc7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edtools.readthedocs.io/en/latest/content/bedtools-sui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BEDTools suite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 Azgari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genomecov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42283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flank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800"/>
            <a:ext cx="8520600" cy="384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getfasta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7500"/>
            <a:ext cx="81915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a powerful toolset for genome arithmetic. (2020) Retrieved from https://bedtools.readthedocs.io/en/latest/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Frequently Asked Questions: Data File Formats. (2020). Retrieved from http://genome.ucsc.edu/FAQ/FAQformat#format1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Quinlan, A. R., &amp; Hall, I. M. (2010). BEDTools: a flexible suite of utilities for comparing genomic features.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Bioinformatics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26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(6), 841-842.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BEDTools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2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software suite to compare, manipulate and annotate large sets of genomic features.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efficient and flexible, even for very large datasets.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Designed to be used in a UNIX environment and easily works with existing bash commands. Very useful for organizing pipelines.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Works primarily with BED files, but has expanded to other file types as well, such as GFF and VCF.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A.K.A: swiss-army knife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152" y="3480650"/>
            <a:ext cx="1566086" cy="1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 (Browser Extensible Data) File Format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00" y="1566025"/>
            <a:ext cx="418600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66025"/>
            <a:ext cx="41859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tab delimited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regions of the genome.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restrict analysis to target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analysis of NGS based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453875" y="1494200"/>
            <a:ext cx="4740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994200" y="1494325"/>
            <a:ext cx="8247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23575" y="1494325"/>
            <a:ext cx="8247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252950" y="1494200"/>
            <a:ext cx="5340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844550" y="1494325"/>
            <a:ext cx="474000" cy="271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433625" y="1494200"/>
            <a:ext cx="249900" cy="271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39240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</a:t>
            </a:r>
            <a:r>
              <a:rPr lang="en">
                <a:solidFill>
                  <a:srgbClr val="FF0000"/>
                </a:solidFill>
              </a:rPr>
              <a:t>hromosome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 rot="-8870237">
            <a:off x="4317732" y="1333890"/>
            <a:ext cx="358991" cy="1516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3561070">
            <a:off x="5079678" y="1345085"/>
            <a:ext cx="299544" cy="1517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37325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Start position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96115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End</a:t>
            </a:r>
            <a:r>
              <a:rPr lang="en">
                <a:solidFill>
                  <a:srgbClr val="FF0000"/>
                </a:solidFill>
              </a:rPr>
              <a:t> position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68650" y="972325"/>
            <a:ext cx="182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Name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49750" y="972325"/>
            <a:ext cx="663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299325" y="972325"/>
            <a:ext cx="7452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Strand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 rot="-5400000">
            <a:off x="7366738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7988175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8483688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>
            <a:off x="6413813" y="1333825"/>
            <a:ext cx="244200" cy="1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54375" y="17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54375" y="67387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directory: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</a:t>
            </a:r>
            <a:r>
              <a:rPr lang="en"/>
              <a:t>   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mkdir bedtools-tutorial/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 to the directory: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mv bedtools-tutorial/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Clone git repository: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git clone https://github.com/azgarian/bedtools-tutorial.git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 the bedtools module: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module load bedtools2-2.29.1-gcc-8.2.0-skptudb</a:t>
            </a:r>
            <a:endParaRPr sz="1050">
              <a:solidFill>
                <a:srgbClr val="F8F8F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BEDTools Sub-commands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394400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{D2291E60-F5DF-4C80-8073-C535998A0531}</a:tableStyleId>
              </a:tblPr>
              <a:tblGrid>
                <a:gridCol w="1507500"/>
                <a:gridCol w="5731500"/>
              </a:tblGrid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Utility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intersect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overlapping intervals in various ways.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 overlapping/nearby intervals into a single interval.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genomecov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 the coverage over an entire genome.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Extract intervals _not_ represented by an interval file.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lank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new intervals from the flanks of existing intervals.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interval "windows" across a genome.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getfasta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intervals to extract sequences from a FASTA file.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11750" y="4446325"/>
            <a:ext cx="7404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full list of sub-commands, enter the code </a:t>
            </a:r>
            <a:r>
              <a:rPr lang="en" sz="950">
                <a:solidFill>
                  <a:srgbClr val="F8F8F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bedtools</a:t>
            </a:r>
            <a:r>
              <a:rPr lang="en"/>
              <a:t>  o</a:t>
            </a:r>
            <a:r>
              <a:rPr lang="en"/>
              <a:t>r visit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bedtools website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used for the tutorial</a:t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{D2291E60-F5DF-4C80-8073-C535998A0531}</a:tableStyleId>
              </a:tblPr>
              <a:tblGrid>
                <a:gridCol w="3073825"/>
                <a:gridCol w="416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genome.bed/txt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length of each chromosome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hg38_gencode_v32_exons_introns.bed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the exons and introns of all the genes at gencode version 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UV_damage.bed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 induced damage regions of HeLa cells.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UV_repair.bed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UV induced repair regions of HeLa cells.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questions.md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 the questions which we will answer together during this tutorial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intersect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12610" r="0" t="0"/>
          <a:stretch/>
        </p:blipFill>
        <p:spPr>
          <a:xfrm>
            <a:off x="416700" y="1075200"/>
            <a:ext cx="8202150" cy="3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</a:t>
            </a:r>
            <a:r>
              <a:rPr lang="en"/>
              <a:t>merge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0" y="1112825"/>
            <a:ext cx="7693224" cy="35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Sub-command: complement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75"/>
            <a:ext cx="8832300" cy="325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