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9</a:t>
            </a:fld>
            <a:endParaRPr lang="en-IN"/>
          </a:p>
        </p:txBody>
      </p:sp>
    </p:spTree>
    <p:extLst>
      <p:ext uri="{BB962C8B-B14F-4D97-AF65-F5344CB8AC3E}">
        <p14:creationId xmlns:p14="http://schemas.microsoft.com/office/powerpoint/2010/main" val="3915530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NETFLIX MOVIES AND TV SHOWS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Azhagarraja</a:t>
            </a:r>
            <a:r>
              <a:rPr lang="en-US" sz="2000" b="1" dirty="0">
                <a:solidFill>
                  <a:schemeClr val="accent1">
                    <a:lumMod val="75000"/>
                  </a:schemeClr>
                </a:solidFill>
                <a:latin typeface="Arial"/>
                <a:cs typeface="Arial"/>
              </a:rPr>
              <a:t> s-Bharath Niketan engineering college-Mechanical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25000" lnSpcReduction="20000"/>
          </a:bodyPr>
          <a:lstStyle/>
          <a:p>
            <a:pPr marL="305435" indent="-305435"/>
            <a:r>
              <a:rPr lang="en-US" sz="2400" dirty="0"/>
              <a:t>Creating a references slide for a PowerPoint presentation on Netflix movies and TV shows may involve citing a variety of sources, including academic papers, articles, websites, and reports. Here's a template you can use:</a:t>
            </a:r>
          </a:p>
          <a:p>
            <a:pPr marL="305435" indent="-305435"/>
            <a:endParaRPr lang="en-US" sz="2400" dirty="0"/>
          </a:p>
          <a:p>
            <a:pPr marL="305435" indent="-305435"/>
            <a:r>
              <a:rPr lang="en-US" sz="2400" dirty="0"/>
              <a:t>---</a:t>
            </a:r>
          </a:p>
          <a:p>
            <a:pPr marL="305435" indent="-305435"/>
            <a:endParaRPr lang="en-US" sz="2400" dirty="0"/>
          </a:p>
          <a:p>
            <a:pPr marL="305435" indent="-305435"/>
            <a:r>
              <a:rPr lang="en-US" sz="2400" dirty="0"/>
              <a:t>**Slide: References**</a:t>
            </a:r>
          </a:p>
          <a:p>
            <a:pPr marL="305435" indent="-305435"/>
            <a:endParaRPr lang="en-US" sz="2400" dirty="0"/>
          </a:p>
          <a:p>
            <a:pPr marL="305435" indent="-305435"/>
            <a:r>
              <a:rPr lang="en-US" sz="2400" dirty="0"/>
              <a:t>**Title: References**</a:t>
            </a:r>
          </a:p>
          <a:p>
            <a:pPr marL="305435" indent="-305435"/>
            <a:endParaRPr lang="en-US" sz="2400" dirty="0"/>
          </a:p>
          <a:p>
            <a:pPr marL="305435" indent="-305435"/>
            <a:r>
              <a:rPr lang="en-US" sz="2400" dirty="0"/>
              <a:t>1. Smith, J. (Year). "Understanding User Preferences in Video Streaming Platforms." *Journal of Media Studies*, 10(2), 123-145. DOI: [insert DOI here] </a:t>
            </a:r>
          </a:p>
          <a:p>
            <a:pPr marL="305435" indent="-305435"/>
            <a:endParaRPr lang="en-US" sz="2400" dirty="0"/>
          </a:p>
          <a:p>
            <a:pPr marL="305435" indent="-305435"/>
            <a:r>
              <a:rPr lang="en-US" sz="2400" dirty="0"/>
              <a:t>2. Johnson, A. (Year). *The Rise of Netflix: A Case Study in Disruptive Innovation*. Publisher Name. URL: [insert URL here]</a:t>
            </a:r>
          </a:p>
          <a:p>
            <a:pPr marL="305435" indent="-305435"/>
            <a:endParaRPr lang="en-US" sz="2400" dirty="0"/>
          </a:p>
          <a:p>
            <a:pPr marL="305435" indent="-305435"/>
            <a:r>
              <a:rPr lang="en-US" sz="2400" dirty="0"/>
              <a:t>3. Netflix Press Room. (Year). "Netflix Company Overview." Retrieved from [insert URL here]</a:t>
            </a:r>
          </a:p>
          <a:p>
            <a:pPr marL="305435" indent="-305435"/>
            <a:endParaRPr lang="en-US" sz="2400" dirty="0"/>
          </a:p>
          <a:p>
            <a:pPr marL="305435" indent="-305435"/>
            <a:r>
              <a:rPr lang="en-US" sz="2400" dirty="0"/>
              <a:t>4. Nielsen, M. (Year). "The Future of Television: Trends and Insights." *Nielsen Insights Report*. Retrieved from [insert URL here]</a:t>
            </a:r>
          </a:p>
          <a:p>
            <a:pPr marL="305435" indent="-305435"/>
            <a:endParaRPr lang="en-US" sz="2400" dirty="0"/>
          </a:p>
          <a:p>
            <a:pPr marL="305435" indent="-305435"/>
            <a:r>
              <a:rPr lang="en-US" sz="2400" dirty="0"/>
              <a:t>5. Nielsen, M. (Year). "The Netflix Effect: How Streaming Platforms Are Shaping Consumer Behavior." *Nielsen Consumer Behavior Report*. Retrieved from [insert URL here]</a:t>
            </a:r>
          </a:p>
          <a:p>
            <a:pPr marL="305435" indent="-305435"/>
            <a:endParaRPr lang="en-US" sz="2400" dirty="0"/>
          </a:p>
          <a:p>
            <a:pPr marL="305435" indent="-305435"/>
            <a:r>
              <a:rPr lang="en-US" sz="2400" dirty="0"/>
              <a:t>**Notes:**</a:t>
            </a:r>
          </a:p>
          <a:p>
            <a:pPr marL="305435" indent="-305435"/>
            <a:r>
              <a:rPr lang="en-US" sz="2400" dirty="0"/>
              <a:t>- Include a variety of sources such as academic papers, books, reports, and official websites to provide a comprehensive overview of the topic.</a:t>
            </a:r>
          </a:p>
          <a:p>
            <a:pPr marL="305435" indent="-305435"/>
            <a:r>
              <a:rPr lang="en-US" sz="2400" dirty="0"/>
              <a:t>- Format each reference according to the citation style required by your institution or organization (e.g., APA, MLA).</a:t>
            </a:r>
          </a:p>
          <a:p>
            <a:pPr marL="305435" indent="-305435"/>
            <a:r>
              <a:rPr lang="en-US" sz="2400" dirty="0"/>
              <a:t>- Ensure that all URLs are active and accessible.</a:t>
            </a:r>
          </a:p>
          <a:p>
            <a:pPr marL="305435" indent="-305435"/>
            <a:r>
              <a:rPr lang="en-US" sz="2400" dirty="0"/>
              <a:t>- Double-check the accuracy of all information, including author names, publication years, and URLs.</a:t>
            </a:r>
          </a:p>
          <a:p>
            <a:pPr marL="305435" indent="-305435"/>
            <a:endParaRPr lang="en-US" sz="2400" dirty="0"/>
          </a:p>
          <a:p>
            <a:pPr marL="305435" indent="-305435"/>
            <a:r>
              <a:rPr lang="en-US" sz="2400" dirty="0"/>
              <a:t>**Visuals:**</a:t>
            </a:r>
          </a:p>
          <a:p>
            <a:pPr marL="305435" indent="-305435"/>
            <a:r>
              <a:rPr lang="en-US" sz="2400" dirty="0"/>
              <a:t>- Keep the slide simple and easy to read.</a:t>
            </a:r>
          </a:p>
          <a:p>
            <a:pPr marL="305435" indent="-305435"/>
            <a:r>
              <a:rPr lang="en-US" sz="2400" dirty="0"/>
              <a:t>- Use a clear font and appropriate font size for readability.</a:t>
            </a:r>
          </a:p>
          <a:p>
            <a:pPr marL="305435" indent="-305435"/>
            <a:r>
              <a:rPr lang="en-US" sz="2400" dirty="0"/>
              <a:t>- Consider using a subtle background or border to enhance visual appeal.</a:t>
            </a:r>
          </a:p>
          <a:p>
            <a:pPr marL="305435" indent="-305435"/>
            <a:endParaRPr lang="en-US" sz="2400" dirty="0"/>
          </a:p>
          <a:p>
            <a:pPr marL="305435" indent="-305435"/>
            <a:r>
              <a:rPr lang="en-US" sz="2400" dirty="0"/>
              <a:t>---</a:t>
            </a:r>
          </a:p>
          <a:p>
            <a:pPr marL="305435" indent="-305435"/>
            <a:endParaRPr lang="en-US" sz="2400" dirty="0"/>
          </a:p>
          <a:p>
            <a:pPr marL="305435" indent="-305435"/>
            <a:r>
              <a:rPr lang="en-US" sz="2400" dirty="0"/>
              <a:t>Feel free to adjust the content and formatting based on your specific requirements and citation style guidelines. If you have a particular citation style you need to adhere to (such as APA or MLA), make sure to format your references accordingly.</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25000" lnSpcReduction="20000"/>
          </a:bodyPr>
          <a:lstStyle/>
          <a:p>
            <a:pPr marL="305435" indent="-305435"/>
            <a:r>
              <a:rPr lang="en-US" dirty="0"/>
              <a:t>Title: Netflix Movies and TV Shows Recommendation System: Problem Statement</a:t>
            </a:r>
          </a:p>
          <a:p>
            <a:pPr marL="305435" indent="-305435"/>
            <a:endParaRPr lang="en-US" dirty="0"/>
          </a:p>
          <a:p>
            <a:pPr marL="305435" indent="-305435"/>
            <a:r>
              <a:rPr lang="en-US" dirty="0"/>
              <a:t>Slide 1: Introduction</a:t>
            </a:r>
          </a:p>
          <a:p>
            <a:pPr marL="305435" indent="-305435"/>
            <a:r>
              <a:rPr lang="en-US" dirty="0"/>
              <a:t>- Introduce the topic of developing a recommendation system for Netflix.</a:t>
            </a:r>
          </a:p>
          <a:p>
            <a:pPr marL="305435" indent="-305435"/>
            <a:r>
              <a:rPr lang="en-US" dirty="0"/>
              <a:t>- Mention the importance of recommendation systems in enhancing user experience and engagement.</a:t>
            </a:r>
          </a:p>
          <a:p>
            <a:pPr marL="305435" indent="-305435"/>
            <a:r>
              <a:rPr lang="en-US" dirty="0"/>
              <a:t>- Provide an overview of the problem statement to be addressed.</a:t>
            </a:r>
          </a:p>
          <a:p>
            <a:pPr marL="305435" indent="-305435"/>
            <a:endParaRPr lang="en-US" dirty="0"/>
          </a:p>
          <a:p>
            <a:pPr marL="305435" indent="-305435"/>
            <a:r>
              <a:rPr lang="en-US" dirty="0"/>
              <a:t>Slide 2: Background</a:t>
            </a:r>
          </a:p>
          <a:p>
            <a:pPr marL="305435" indent="-305435"/>
            <a:r>
              <a:rPr lang="en-US" dirty="0"/>
              <a:t>- Briefly discuss the rise of streaming platforms like Netflix.</a:t>
            </a:r>
          </a:p>
          <a:p>
            <a:pPr marL="305435" indent="-305435"/>
            <a:r>
              <a:rPr lang="en-US" dirty="0"/>
              <a:t>- Highlight the vast content library of Netflix, including movies and TV shows.</a:t>
            </a:r>
          </a:p>
          <a:p>
            <a:pPr marL="305435" indent="-305435"/>
            <a:r>
              <a:rPr lang="en-US" dirty="0"/>
              <a:t>- Explain the need for personalized recommendations to help users discover content tailored to their preferences.</a:t>
            </a:r>
          </a:p>
          <a:p>
            <a:pPr marL="305435" indent="-305435"/>
            <a:endParaRPr lang="en-US" dirty="0"/>
          </a:p>
          <a:p>
            <a:pPr marL="305435" indent="-305435"/>
            <a:r>
              <a:rPr lang="en-US" dirty="0"/>
              <a:t>Slide 3: Problem Statement</a:t>
            </a:r>
          </a:p>
          <a:p>
            <a:pPr marL="305435" indent="-305435"/>
            <a:r>
              <a:rPr lang="en-US" dirty="0"/>
              <a:t>- Define the main problem: Designing an efficient recommendation system for Netflix movies and TV shows.</a:t>
            </a:r>
          </a:p>
          <a:p>
            <a:pPr marL="305435" indent="-305435"/>
            <a:r>
              <a:rPr lang="en-US" dirty="0"/>
              <a:t>- Discuss the challenges involved, such as:</a:t>
            </a:r>
          </a:p>
          <a:p>
            <a:pPr marL="305435" indent="-305435"/>
            <a:r>
              <a:rPr lang="en-US" dirty="0"/>
              <a:t>  - Handling large-scale data of user preferences and content information.</a:t>
            </a:r>
          </a:p>
          <a:p>
            <a:pPr marL="305435" indent="-305435"/>
            <a:r>
              <a:rPr lang="en-US" dirty="0"/>
              <a:t>  - Ensuring accuracy and relevance of recommendations.</a:t>
            </a:r>
          </a:p>
          <a:p>
            <a:pPr marL="305435" indent="-305435"/>
            <a:r>
              <a:rPr lang="en-US" dirty="0"/>
              <a:t>  - Addressing the diversity of user tastes and preferences.</a:t>
            </a:r>
          </a:p>
          <a:p>
            <a:pPr marL="305435" indent="-305435"/>
            <a:r>
              <a:rPr lang="en-US" dirty="0"/>
              <a:t>- Emphasize the significance of overcoming these challenges for improving user satisfaction and retention.</a:t>
            </a:r>
          </a:p>
          <a:p>
            <a:pPr marL="305435" indent="-305435"/>
            <a:endParaRPr lang="en-US" dirty="0"/>
          </a:p>
          <a:p>
            <a:pPr marL="305435" indent="-305435"/>
            <a:r>
              <a:rPr lang="en-US" dirty="0"/>
              <a:t>Slide 4: Objectives</a:t>
            </a:r>
          </a:p>
          <a:p>
            <a:pPr marL="305435" indent="-305435"/>
            <a:r>
              <a:rPr lang="en-US" dirty="0"/>
              <a:t>- Outline the objectives of the recommendation system project:</a:t>
            </a:r>
          </a:p>
          <a:p>
            <a:pPr marL="305435" indent="-305435"/>
            <a:r>
              <a:rPr lang="en-US" dirty="0"/>
              <a:t>  - Develop algorithms to analyze user behavior and preferences.</a:t>
            </a:r>
          </a:p>
          <a:p>
            <a:pPr marL="305435" indent="-305435"/>
            <a:r>
              <a:rPr lang="en-US" dirty="0"/>
              <a:t>  - Implement methods to process and categorize Netflix content.</a:t>
            </a:r>
          </a:p>
          <a:p>
            <a:pPr marL="305435" indent="-305435"/>
            <a:r>
              <a:rPr lang="en-US" dirty="0"/>
              <a:t>  - Design a recommendation engine to generate personalized suggestions.</a:t>
            </a:r>
          </a:p>
          <a:p>
            <a:pPr marL="305435" indent="-305435"/>
            <a:r>
              <a:rPr lang="en-US" dirty="0"/>
              <a:t>  - Evaluate the performance of the recommendation system based on metrics like accuracy and user satisfaction.</a:t>
            </a:r>
          </a:p>
          <a:p>
            <a:pPr marL="305435" indent="-305435"/>
            <a:endParaRPr lang="en-US" dirty="0"/>
          </a:p>
          <a:p>
            <a:pPr marL="305435" indent="-305435"/>
            <a:r>
              <a:rPr lang="en-US" dirty="0"/>
              <a:t>Slide 5: Target Audience</a:t>
            </a:r>
          </a:p>
          <a:p>
            <a:pPr marL="305435" indent="-305435"/>
            <a:r>
              <a:rPr lang="en-US" dirty="0"/>
              <a:t>- Identify the primary audience for the recommendation system:</a:t>
            </a:r>
          </a:p>
          <a:p>
            <a:pPr marL="305435" indent="-305435"/>
            <a:r>
              <a:rPr lang="en-US" dirty="0"/>
              <a:t>  - Netflix users seeking personalized content recommendations.</a:t>
            </a:r>
          </a:p>
          <a:p>
            <a:pPr marL="305435" indent="-305435"/>
            <a:r>
              <a:rPr lang="en-US" dirty="0"/>
              <a:t>  - Content creators and distributors aiming to enhance content visibility.</a:t>
            </a:r>
          </a:p>
          <a:p>
            <a:pPr marL="305435" indent="-305435"/>
            <a:r>
              <a:rPr lang="en-US" dirty="0"/>
              <a:t>  - Netflix administrators interested in improving platform engagement and retention.</a:t>
            </a:r>
          </a:p>
          <a:p>
            <a:pPr marL="305435" indent="-305435"/>
            <a:endParaRPr lang="en-US" dirty="0"/>
          </a:p>
          <a:p>
            <a:pPr marL="305435" indent="-305435"/>
            <a:r>
              <a:rPr lang="en-US" dirty="0"/>
              <a:t>Slide 6: Approach</a:t>
            </a:r>
          </a:p>
          <a:p>
            <a:pPr marL="305435" indent="-305435"/>
            <a:r>
              <a:rPr lang="en-US" dirty="0"/>
              <a:t>- Present the proposed approach to address the problem statement:</a:t>
            </a:r>
          </a:p>
          <a:p>
            <a:pPr marL="305435" indent="-305435"/>
            <a:r>
              <a:rPr lang="en-US" dirty="0"/>
              <a:t>  - Utilize machine learning and data mining techniques for analyzing user data.</a:t>
            </a:r>
          </a:p>
          <a:p>
            <a:pPr marL="305435" indent="-305435"/>
            <a:r>
              <a:rPr lang="en-US" dirty="0"/>
              <a:t>  - Employ collaborative filtering, content-based filtering, or hybrid methods for recommendation generation.</a:t>
            </a:r>
          </a:p>
          <a:p>
            <a:pPr marL="305435" indent="-305435"/>
            <a:r>
              <a:rPr lang="en-US" dirty="0"/>
              <a:t>  - Explore deep learning models for enhanced recommendation accuracy.</a:t>
            </a:r>
          </a:p>
          <a:p>
            <a:pPr marL="305435" indent="-305435"/>
            <a:r>
              <a:rPr lang="en-US" dirty="0"/>
              <a:t>  - Consider incorporating contextual information such as time, location, and viewing history.</a:t>
            </a:r>
          </a:p>
          <a:p>
            <a:pPr marL="305435" indent="-305435"/>
            <a:endParaRPr lang="en-US" dirty="0"/>
          </a:p>
          <a:p>
            <a:pPr marL="305435" indent="-305435"/>
            <a:r>
              <a:rPr lang="en-US" dirty="0"/>
              <a:t>Slide 7: Challenges</a:t>
            </a:r>
          </a:p>
          <a:p>
            <a:pPr marL="305435" indent="-305435"/>
            <a:r>
              <a:rPr lang="en-US" dirty="0"/>
              <a:t>- Discuss the anticipated challenges in developing the recommendation system:</a:t>
            </a:r>
          </a:p>
          <a:p>
            <a:pPr marL="305435" indent="-305435"/>
            <a:r>
              <a:rPr lang="en-US" dirty="0"/>
              <a:t>  - Data privacy concerns and ethical considerations.</a:t>
            </a:r>
          </a:p>
          <a:p>
            <a:pPr marL="305435" indent="-305435"/>
            <a:r>
              <a:rPr lang="en-US" dirty="0"/>
              <a:t>  - Cold start problem for new users or niche content.</a:t>
            </a:r>
          </a:p>
          <a:p>
            <a:pPr marL="305435" indent="-305435"/>
            <a:r>
              <a:rPr lang="en-US" dirty="0"/>
              <a:t>  - Balancing between serendipity and accuracy in recommendations.</a:t>
            </a:r>
          </a:p>
          <a:p>
            <a:pPr marL="305435" indent="-305435"/>
            <a:r>
              <a:rPr lang="en-US" dirty="0"/>
              <a:t>  - Handling sparsity and data imbalance issues.</a:t>
            </a:r>
          </a:p>
          <a:p>
            <a:pPr marL="305435" indent="-305435"/>
            <a:endParaRPr lang="en-US" dirty="0"/>
          </a:p>
          <a:p>
            <a:pPr marL="305435" indent="-305435"/>
            <a:r>
              <a:rPr lang="en-US" dirty="0"/>
              <a:t>Slide 8: Evaluation Metrics</a:t>
            </a:r>
          </a:p>
          <a:p>
            <a:pPr marL="305435" indent="-305435"/>
            <a:r>
              <a:rPr lang="en-US" dirty="0"/>
              <a:t>- Outline the metrics to evaluate the performance of the recommendation system:</a:t>
            </a:r>
          </a:p>
          <a:p>
            <a:pPr marL="305435" indent="-305435"/>
            <a:r>
              <a:rPr lang="en-US" dirty="0"/>
              <a:t>  - Accuracy metrics (e.g., precision, recall, F1-score).</a:t>
            </a:r>
          </a:p>
          <a:p>
            <a:pPr marL="305435" indent="-305435"/>
            <a:r>
              <a:rPr lang="en-US" dirty="0"/>
              <a:t>  - User engagement metrics (e.g., click-through rate, session duration).</a:t>
            </a:r>
          </a:p>
          <a:p>
            <a:pPr marL="305435" indent="-305435"/>
            <a:r>
              <a:rPr lang="en-US" dirty="0"/>
              <a:t>  - Diversity and novelty metrics (e.g., coverage, intra-list similarity).</a:t>
            </a:r>
          </a:p>
          <a:p>
            <a:pPr marL="305435" indent="-305435"/>
            <a:r>
              <a:rPr lang="en-US" dirty="0"/>
              <a:t>  - User satisfaction surveys and feedback analysis.</a:t>
            </a:r>
          </a:p>
          <a:p>
            <a:pPr marL="305435" indent="-305435"/>
            <a:endParaRPr lang="en-US" dirty="0"/>
          </a:p>
          <a:p>
            <a:pPr marL="305435" indent="-305435"/>
            <a:r>
              <a:rPr lang="en-US" dirty="0"/>
              <a:t>Slide 9: Conclusion</a:t>
            </a:r>
          </a:p>
          <a:p>
            <a:pPr marL="305435" indent="-305435"/>
            <a:r>
              <a:rPr lang="en-US" dirty="0"/>
              <a:t>- Summarize the key points discussed in the presentation.</a:t>
            </a:r>
          </a:p>
          <a:p>
            <a:pPr marL="305435" indent="-305435"/>
            <a:r>
              <a:rPr lang="en-US" dirty="0"/>
              <a:t>- Emphasize the importance of developing an effective recommendation system for Netflix.</a:t>
            </a:r>
          </a:p>
          <a:p>
            <a:pPr marL="305435" indent="-305435"/>
            <a:r>
              <a:rPr lang="en-US" dirty="0"/>
              <a:t>- Highlight the potential benefits for users, content providers, and the platform itself.</a:t>
            </a:r>
          </a:p>
          <a:p>
            <a:pPr marL="305435" indent="-305435"/>
            <a:r>
              <a:rPr lang="en-US" dirty="0"/>
              <a:t>- Invite collaboration and feedback for further improvement and refinement of the recommendation system.</a:t>
            </a:r>
          </a:p>
          <a:p>
            <a:pPr marL="305435" indent="-305435"/>
            <a:endParaRPr lang="en-US" dirty="0"/>
          </a:p>
          <a:p>
            <a:pPr marL="305435" indent="-305435"/>
            <a:r>
              <a:rPr lang="en-US" dirty="0"/>
              <a:t>Slide 10: Questions &amp; Discussion</a:t>
            </a:r>
          </a:p>
          <a:p>
            <a:pPr marL="305435" indent="-305435"/>
            <a:r>
              <a:rPr lang="en-US" dirty="0"/>
              <a:t>- Open the floor for questions and discussions regarding the problem statement, approach, and potential solutions.</a:t>
            </a:r>
          </a:p>
          <a:p>
            <a:pPr marL="305435" indent="-305435"/>
            <a:r>
              <a:rPr lang="en-US" dirty="0"/>
              <a:t>- Encourage audience participation and exchange of ideas.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a:cs typeface="Calibri"/>
              </a:rPr>
              <a:t>Title: Proposed Solution for Netflix Movies and TV Shows Recommendation System</a:t>
            </a:r>
          </a:p>
          <a:p>
            <a:pPr marL="305435" indent="-305435"/>
            <a:endParaRPr lang="en-US" sz="1200" b="1" dirty="0">
              <a:latin typeface="Calibri"/>
              <a:cs typeface="Calibri"/>
            </a:endParaRPr>
          </a:p>
          <a:p>
            <a:pPr marL="305435" indent="-305435"/>
            <a:r>
              <a:rPr lang="en-US" sz="1200" b="1" dirty="0">
                <a:latin typeface="Calibri"/>
                <a:cs typeface="Calibri"/>
              </a:rPr>
              <a:t>Slide 1: Introduction</a:t>
            </a:r>
          </a:p>
          <a:p>
            <a:pPr marL="305435" indent="-305435"/>
            <a:r>
              <a:rPr lang="en-US" sz="1200" b="1" dirty="0">
                <a:latin typeface="Calibri"/>
                <a:cs typeface="Calibri"/>
              </a:rPr>
              <a:t>- Introduce the proposed solution for enhancing Netflix's recommendation system.</a:t>
            </a:r>
          </a:p>
          <a:p>
            <a:pPr marL="305435" indent="-305435"/>
            <a:r>
              <a:rPr lang="en-US" sz="1200" b="1" dirty="0">
                <a:latin typeface="Calibri"/>
                <a:cs typeface="Calibri"/>
              </a:rPr>
              <a:t>- Highlight the significance of personalized recommendations in improving user experience and engagement.</a:t>
            </a:r>
          </a:p>
          <a:p>
            <a:pPr marL="305435" indent="-305435"/>
            <a:r>
              <a:rPr lang="en-US" sz="1200" b="1" dirty="0">
                <a:latin typeface="Calibri"/>
                <a:cs typeface="Calibri"/>
              </a:rPr>
              <a:t>- Provide an overview of the key components of the proposed solution.</a:t>
            </a:r>
          </a:p>
          <a:p>
            <a:pPr marL="305435" indent="-305435"/>
            <a:endParaRPr lang="en-US" sz="1200" b="1" dirty="0">
              <a:latin typeface="Calibri"/>
              <a:cs typeface="Calibri"/>
            </a:endParaRPr>
          </a:p>
          <a:p>
            <a:pPr marL="305435" indent="-305435"/>
            <a:r>
              <a:rPr lang="en-US" sz="1200" b="1" dirty="0">
                <a:latin typeface="Calibri"/>
                <a:cs typeface="Calibri"/>
              </a:rPr>
              <a:t>Slide 2: Algorithm Selection</a:t>
            </a:r>
          </a:p>
          <a:p>
            <a:pPr marL="305435" indent="-305435"/>
            <a:r>
              <a:rPr lang="en-US" sz="1200" b="1" dirty="0">
                <a:latin typeface="Calibri"/>
                <a:cs typeface="Calibri"/>
              </a:rPr>
              <a:t>- Discuss the selection of algorithms for recommendation generation:</a:t>
            </a:r>
          </a:p>
          <a:p>
            <a:pPr marL="305435" indent="-305435"/>
            <a:r>
              <a:rPr lang="en-US" sz="1200" b="1" dirty="0">
                <a:latin typeface="Calibri"/>
                <a:cs typeface="Calibri"/>
              </a:rPr>
              <a:t>  - Collaborative Filtering: Leveraging user-item interactions to identify similar users or items for recommendations.</a:t>
            </a:r>
          </a:p>
          <a:p>
            <a:pPr marL="305435" indent="-305435"/>
            <a:r>
              <a:rPr lang="en-US" sz="1200" b="1" dirty="0">
                <a:latin typeface="Calibri"/>
                <a:cs typeface="Calibri"/>
              </a:rPr>
              <a:t>  - Content-Based Filtering: Analyzing content features to recommend items based on user preferences.</a:t>
            </a:r>
          </a:p>
          <a:p>
            <a:pPr marL="305435" indent="-305435"/>
            <a:r>
              <a:rPr lang="en-US" sz="1200" b="1" dirty="0">
                <a:latin typeface="Calibri"/>
                <a:cs typeface="Calibri"/>
              </a:rPr>
              <a:t>  - Hybrid Approaches: Combining collaborative and content-based methods for improved recommendation accuracy.</a:t>
            </a:r>
          </a:p>
          <a:p>
            <a:pPr marL="305435" indent="-305435"/>
            <a:endParaRPr lang="en-US" sz="1200" b="1" dirty="0">
              <a:latin typeface="Calibri"/>
              <a:cs typeface="Calibri"/>
            </a:endParaRPr>
          </a:p>
          <a:p>
            <a:pPr marL="305435" indent="-305435"/>
            <a:r>
              <a:rPr lang="en-US" sz="1200" b="1" dirty="0">
                <a:latin typeface="Calibri"/>
                <a:cs typeface="Calibri"/>
              </a:rPr>
              <a:t>Slide 3: Machine Learning Models</a:t>
            </a:r>
          </a:p>
          <a:p>
            <a:pPr marL="305435" indent="-305435"/>
            <a:r>
              <a:rPr lang="en-US" sz="1200" b="1" dirty="0">
                <a:latin typeface="Calibri"/>
                <a:cs typeface="Calibri"/>
              </a:rPr>
              <a:t>- Explore the machine learning models utilized in the recommendation system:</a:t>
            </a:r>
          </a:p>
          <a:p>
            <a:pPr marL="305435" indent="-305435"/>
            <a:r>
              <a:rPr lang="en-US" sz="1200" b="1" dirty="0">
                <a:latin typeface="Calibri"/>
                <a:cs typeface="Calibri"/>
              </a:rPr>
              <a:t>  - Matrix Factorization: Decomposing user-item interaction matrix to capture latent features.</a:t>
            </a:r>
          </a:p>
          <a:p>
            <a:pPr marL="305435" indent="-305435"/>
            <a:r>
              <a:rPr lang="en-US" sz="1200" b="1" dirty="0">
                <a:latin typeface="Calibri"/>
                <a:cs typeface="Calibri"/>
              </a:rPr>
              <a:t>  - Neural Networks: Employing deep learning architectures for learning complex patterns in user preferences and content characteristics.</a:t>
            </a:r>
          </a:p>
          <a:p>
            <a:pPr marL="305435" indent="-305435"/>
            <a:r>
              <a:rPr lang="en-US" sz="1200" b="1" dirty="0">
                <a:latin typeface="Calibri"/>
                <a:cs typeface="Calibri"/>
              </a:rPr>
              <a:t>  - Ensemble Methods: Combining multiple models to enhance recommendation performance and robustness.</a:t>
            </a:r>
          </a:p>
          <a:p>
            <a:pPr marL="305435" indent="-305435"/>
            <a:endParaRPr lang="en-US" sz="1200" b="1" dirty="0">
              <a:latin typeface="Calibri"/>
              <a:cs typeface="Calibri"/>
            </a:endParaRPr>
          </a:p>
          <a:p>
            <a:pPr marL="305435" indent="-305435"/>
            <a:r>
              <a:rPr lang="en-US" sz="1200" b="1" dirty="0">
                <a:latin typeface="Calibri"/>
                <a:cs typeface="Calibri"/>
              </a:rPr>
              <a:t>Slide 4: Data Preprocessing</a:t>
            </a:r>
          </a:p>
          <a:p>
            <a:pPr marL="305435" indent="-305435"/>
            <a:r>
              <a:rPr lang="en-US" sz="1200" b="1" dirty="0">
                <a:latin typeface="Calibri"/>
                <a:cs typeface="Calibri"/>
              </a:rPr>
              <a:t>- Outline the data preprocessing steps to prepare user and content data for recommendation:</a:t>
            </a:r>
          </a:p>
          <a:p>
            <a:pPr marL="305435" indent="-305435"/>
            <a:r>
              <a:rPr lang="en-US" sz="1200" b="1" dirty="0">
                <a:latin typeface="Calibri"/>
                <a:cs typeface="Calibri"/>
              </a:rPr>
              <a:t>  - Data Cleaning: Handling missing values, outliers, and inconsistencies in user interaction data.</a:t>
            </a:r>
          </a:p>
          <a:p>
            <a:pPr marL="305435" indent="-305435"/>
            <a:r>
              <a:rPr lang="en-US" sz="1200" b="1" dirty="0">
                <a:latin typeface="Calibri"/>
                <a:cs typeface="Calibri"/>
              </a:rPr>
              <a:t>  - Feature Engineering: Extracting relevant features from user profiles and content metadata.</a:t>
            </a:r>
          </a:p>
          <a:p>
            <a:pPr marL="305435" indent="-305435"/>
            <a:r>
              <a:rPr lang="en-US" sz="1200" b="1" dirty="0">
                <a:latin typeface="Calibri"/>
                <a:cs typeface="Calibri"/>
              </a:rPr>
              <a:t>  - Data Normalization: Scaling features to ensure consistent representation across different data dimensions.</a:t>
            </a:r>
          </a:p>
          <a:p>
            <a:pPr marL="305435" indent="-305435"/>
            <a:endParaRPr lang="en-US" sz="1200" b="1" dirty="0">
              <a:latin typeface="Calibri"/>
              <a:cs typeface="Calibri"/>
            </a:endParaRPr>
          </a:p>
          <a:p>
            <a:pPr marL="305435" indent="-305435"/>
            <a:r>
              <a:rPr lang="en-US" sz="1200" b="1" dirty="0">
                <a:latin typeface="Calibri"/>
                <a:cs typeface="Calibri"/>
              </a:rPr>
              <a:t>Slide 5: Personalization Techniques</a:t>
            </a:r>
          </a:p>
          <a:p>
            <a:pPr marL="305435" indent="-305435"/>
            <a:r>
              <a:rPr lang="en-US" sz="1200" b="1" dirty="0">
                <a:latin typeface="Calibri"/>
                <a:cs typeface="Calibri"/>
              </a:rPr>
              <a:t>- Discuss the personalization techniques incorporated into the recommendation system:</a:t>
            </a:r>
          </a:p>
          <a:p>
            <a:pPr marL="305435" indent="-305435"/>
            <a:r>
              <a:rPr lang="en-US" sz="1200" b="1" dirty="0">
                <a:latin typeface="Calibri"/>
                <a:cs typeface="Calibri"/>
              </a:rPr>
              <a:t>  - Contextual Recommendations: Considering contextual factors such as time of day, user location, and device type.</a:t>
            </a:r>
          </a:p>
          <a:p>
            <a:pPr marL="305435" indent="-305435"/>
            <a:r>
              <a:rPr lang="en-US" sz="1200" b="1" dirty="0">
                <a:latin typeface="Calibri"/>
                <a:cs typeface="Calibri"/>
              </a:rPr>
              <a:t>  - Multi-Objective Optimization: Balancing between relevance, diversity, and serendipity in recommendation generation.</a:t>
            </a:r>
          </a:p>
          <a:p>
            <a:pPr marL="305435" indent="-305435"/>
            <a:r>
              <a:rPr lang="en-US" sz="1200" b="1" dirty="0">
                <a:latin typeface="Calibri"/>
                <a:cs typeface="Calibri"/>
              </a:rPr>
              <a:t>  - Incremental Learning: Continuously updating the recommendation model based on user feedback and evolving preferences.</a:t>
            </a:r>
          </a:p>
          <a:p>
            <a:pPr marL="305435" indent="-305435"/>
            <a:endParaRPr lang="en-US" sz="1200" b="1" dirty="0">
              <a:latin typeface="Calibri"/>
              <a:cs typeface="Calibri"/>
            </a:endParaRPr>
          </a:p>
          <a:p>
            <a:pPr marL="305435" indent="-305435"/>
            <a:r>
              <a:rPr lang="en-US" sz="1200" b="1" dirty="0">
                <a:latin typeface="Calibri"/>
                <a:cs typeface="Calibri"/>
              </a:rPr>
              <a:t>Slide 6: Evaluation Framework</a:t>
            </a:r>
          </a:p>
          <a:p>
            <a:pPr marL="305435" indent="-305435"/>
            <a:r>
              <a:rPr lang="en-US" sz="1200" b="1" dirty="0">
                <a:latin typeface="Calibri"/>
                <a:cs typeface="Calibri"/>
              </a:rPr>
              <a:t>- Present the evaluation framework for assessing the performance of the recommendation system:</a:t>
            </a:r>
          </a:p>
          <a:p>
            <a:pPr marL="305435" indent="-305435"/>
            <a:r>
              <a:rPr lang="en-US" sz="1200" b="1" dirty="0">
                <a:latin typeface="Calibri"/>
                <a:cs typeface="Calibri"/>
              </a:rPr>
              <a:t>  - Offline Evaluation: Using historical data to measure prediction accuracy and ranking quality.</a:t>
            </a:r>
          </a:p>
          <a:p>
            <a:pPr marL="305435" indent="-305435"/>
            <a:r>
              <a:rPr lang="en-US" sz="1200" b="1" dirty="0">
                <a:latin typeface="Calibri"/>
                <a:cs typeface="Calibri"/>
              </a:rPr>
              <a:t>  - Online Evaluation: Conducting A/B testing or user studies to evaluate real-time performance and user satisfaction.</a:t>
            </a:r>
          </a:p>
          <a:p>
            <a:pPr marL="305435" indent="-305435"/>
            <a:r>
              <a:rPr lang="en-US" sz="1200" b="1" dirty="0">
                <a:latin typeface="Calibri"/>
                <a:cs typeface="Calibri"/>
              </a:rPr>
              <a:t>  - Cross-Validation: Splitting data into training and testing sets for model validation and generalization assessment.</a:t>
            </a:r>
          </a:p>
          <a:p>
            <a:pPr marL="305435" indent="-305435"/>
            <a:endParaRPr lang="en-US" sz="1200" b="1" dirty="0">
              <a:latin typeface="Calibri"/>
              <a:cs typeface="Calibri"/>
            </a:endParaRPr>
          </a:p>
          <a:p>
            <a:pPr marL="305435" indent="-305435"/>
            <a:r>
              <a:rPr lang="en-US" sz="1200" b="1" dirty="0">
                <a:latin typeface="Calibri"/>
                <a:cs typeface="Calibri"/>
              </a:rPr>
              <a:t>Slide 7: Scalability and Efficiency</a:t>
            </a:r>
          </a:p>
          <a:p>
            <a:pPr marL="305435" indent="-305435"/>
            <a:r>
              <a:rPr lang="en-US" sz="1200" b="1" dirty="0">
                <a:latin typeface="Calibri"/>
                <a:cs typeface="Calibri"/>
              </a:rPr>
              <a:t>- Address the scalability and efficiency considerations in deploying the recommendation system:</a:t>
            </a:r>
          </a:p>
          <a:p>
            <a:pPr marL="305435" indent="-305435"/>
            <a:r>
              <a:rPr lang="en-US" sz="1200" b="1" dirty="0">
                <a:latin typeface="Calibri"/>
                <a:cs typeface="Calibri"/>
              </a:rPr>
              <a:t>  - Distributed Computing: Leveraging parallel processing and distributed storage for handling large-scale data.</a:t>
            </a:r>
          </a:p>
          <a:p>
            <a:pPr marL="305435" indent="-305435"/>
            <a:r>
              <a:rPr lang="en-US" sz="1200" b="1" dirty="0">
                <a:latin typeface="Calibri"/>
                <a:cs typeface="Calibri"/>
              </a:rPr>
              <a:t>  - Model Optimization: Implementing lightweight models and algorithms for efficient computation and real-time recommendation generation.</a:t>
            </a:r>
          </a:p>
          <a:p>
            <a:pPr marL="305435" indent="-305435"/>
            <a:r>
              <a:rPr lang="en-US" sz="1200" b="1" dirty="0">
                <a:latin typeface="Calibri"/>
                <a:cs typeface="Calibri"/>
              </a:rPr>
              <a:t>  - Caching Strategies: Storing precomputed recommendations to minimize computation overhead and latency.</a:t>
            </a:r>
          </a:p>
          <a:p>
            <a:pPr marL="305435" indent="-305435"/>
            <a:endParaRPr lang="en-US" sz="1200" b="1" dirty="0">
              <a:latin typeface="Calibri"/>
              <a:cs typeface="Calibri"/>
            </a:endParaRPr>
          </a:p>
          <a:p>
            <a:pPr marL="305435" indent="-305435"/>
            <a:r>
              <a:rPr lang="en-US" sz="1200" b="1" dirty="0">
                <a:latin typeface="Calibri"/>
                <a:cs typeface="Calibri"/>
              </a:rPr>
              <a:t>Slide 8: Integration with Netflix Platform</a:t>
            </a:r>
          </a:p>
          <a:p>
            <a:pPr marL="305435" indent="-305435"/>
            <a:r>
              <a:rPr lang="en-US" sz="1200" b="1" dirty="0">
                <a:latin typeface="Calibri"/>
                <a:cs typeface="Calibri"/>
              </a:rPr>
              <a:t>- Describe the integration process of the recommendation system with the Netflix platform:</a:t>
            </a:r>
          </a:p>
          <a:p>
            <a:pPr marL="305435" indent="-305435"/>
            <a:r>
              <a:rPr lang="en-US" sz="1200" b="1" dirty="0">
                <a:latin typeface="Calibri"/>
                <a:cs typeface="Calibri"/>
              </a:rPr>
              <a:t>  - API Integration: Exposing recommendation services through APIs for seamless integration with front-end applications.</a:t>
            </a:r>
          </a:p>
          <a:p>
            <a:pPr marL="305435" indent="-305435"/>
            <a:r>
              <a:rPr lang="en-US" sz="1200" b="1" dirty="0">
                <a:latin typeface="Calibri"/>
                <a:cs typeface="Calibri"/>
              </a:rPr>
              <a:t>  - User Interface Design: Designing intuitive interfaces to present personalized recommendations and gather user feedback.</a:t>
            </a:r>
          </a:p>
          <a:p>
            <a:pPr marL="305435" indent="-305435"/>
            <a:r>
              <a:rPr lang="en-US" sz="1200" b="1" dirty="0">
                <a:latin typeface="Calibri"/>
                <a:cs typeface="Calibri"/>
              </a:rPr>
              <a:t>  - Performance Monitoring: Implementing monitoring and logging mechanisms to track recommendation system performance and usage metrics.</a:t>
            </a:r>
          </a:p>
          <a:p>
            <a:pPr marL="305435" indent="-305435"/>
            <a:endParaRPr lang="en-US" sz="1200" b="1" dirty="0">
              <a:latin typeface="Calibri"/>
              <a:cs typeface="Calibri"/>
            </a:endParaRPr>
          </a:p>
          <a:p>
            <a:pPr marL="305435" indent="-305435"/>
            <a:r>
              <a:rPr lang="en-US" sz="1200" b="1" dirty="0">
                <a:latin typeface="Calibri"/>
                <a:cs typeface="Calibri"/>
              </a:rPr>
              <a:t>Slide 9: Future Enhancements</a:t>
            </a:r>
          </a:p>
          <a:p>
            <a:pPr marL="305435" indent="-305435"/>
            <a:r>
              <a:rPr lang="en-US" sz="1200" b="1" dirty="0">
                <a:latin typeface="Calibri"/>
                <a:cs typeface="Calibri"/>
              </a:rPr>
              <a:t>- Discuss potential future enhancements and extensions of the recommendation system:</a:t>
            </a:r>
          </a:p>
          <a:p>
            <a:pPr marL="305435" indent="-305435"/>
            <a:r>
              <a:rPr lang="en-US" sz="1200" b="1" dirty="0">
                <a:latin typeface="Calibri"/>
                <a:cs typeface="Calibri"/>
              </a:rPr>
              <a:t>  - Incorporating User Feedback Loops: Integrating user feedback mechanisms to improve recommendation accuracy and relevance.</a:t>
            </a:r>
          </a:p>
          <a:p>
            <a:pPr marL="305435" indent="-305435"/>
            <a:r>
              <a:rPr lang="en-US" sz="1200" b="1" dirty="0">
                <a:latin typeface="Calibri"/>
                <a:cs typeface="Calibri"/>
              </a:rPr>
              <a:t>  - Adaptive Learning: Implementing adaptive learning techniques to automatically adjust recommendation strategies based on user engagement and feedback.</a:t>
            </a:r>
          </a:p>
          <a:p>
            <a:pPr marL="305435" indent="-305435"/>
            <a:r>
              <a:rPr lang="en-US" sz="1200" b="1" dirty="0">
                <a:latin typeface="Calibri"/>
                <a:cs typeface="Calibri"/>
              </a:rPr>
              <a:t>  - Incorporating External Data Sources: Integrating external data sources such as social media activity or user demographics for enhancing recommendation personalization.</a:t>
            </a:r>
          </a:p>
          <a:p>
            <a:pPr marL="305435" indent="-305435"/>
            <a:endParaRPr lang="en-US" sz="1200" b="1" dirty="0">
              <a:latin typeface="Calibri"/>
              <a:cs typeface="Calibri"/>
            </a:endParaRPr>
          </a:p>
          <a:p>
            <a:pPr marL="305435" indent="-305435"/>
            <a:r>
              <a:rPr lang="en-US" sz="1200" b="1" dirty="0">
                <a:latin typeface="Calibri"/>
                <a:cs typeface="Calibri"/>
              </a:rPr>
              <a:t>Slide 10: Conclusion</a:t>
            </a:r>
          </a:p>
          <a:p>
            <a:pPr marL="305435" indent="-305435"/>
            <a:r>
              <a:rPr lang="en-US" sz="1200" b="1" dirty="0">
                <a:latin typeface="Calibri"/>
                <a:cs typeface="Calibri"/>
              </a:rPr>
              <a:t>- Summarize the proposed solution for enhancing Netflix's recommendation system.</a:t>
            </a:r>
          </a:p>
          <a:p>
            <a:pPr marL="305435" indent="-305435"/>
            <a:r>
              <a:rPr lang="en-US" sz="1200" b="1" dirty="0">
                <a:latin typeface="Calibri"/>
                <a:cs typeface="Calibri"/>
              </a:rPr>
              <a:t>- Reiterate the importance of personalized recommendations in driving user engagement and satisfaction.</a:t>
            </a:r>
          </a:p>
          <a:p>
            <a:pPr marL="305435" indent="-305435"/>
            <a:r>
              <a:rPr lang="en-US" sz="1200" b="1" dirty="0">
                <a:latin typeface="Calibri"/>
                <a:cs typeface="Calibri"/>
              </a:rPr>
              <a:t>- Express readiness for implementation and further collaboration to deploy and refine the recommendation system.</a:t>
            </a:r>
          </a:p>
          <a:p>
            <a:pPr marL="305435" indent="-305435"/>
            <a:endParaRPr lang="en-US" sz="1200" b="1" dirty="0">
              <a:latin typeface="Calibri"/>
              <a:cs typeface="Calibri"/>
            </a:endParaRPr>
          </a:p>
          <a:p>
            <a:pPr marL="305435" indent="-305435"/>
            <a:r>
              <a:rPr lang="en-US" sz="1200" b="1" dirty="0">
                <a:latin typeface="Calibri"/>
                <a:cs typeface="Calibri"/>
              </a:rPr>
              <a:t>Slide 11: Questions &amp; Discussion</a:t>
            </a:r>
          </a:p>
          <a:p>
            <a:pPr marL="305435" indent="-305435"/>
            <a:r>
              <a:rPr lang="en-US" sz="1200" b="1" dirty="0">
                <a:latin typeface="Calibri"/>
                <a:cs typeface="Calibri"/>
              </a:rPr>
              <a:t>- Open the floor for questions and discussions regarding the proposed solution, its components, and potential implementation challenges.</a:t>
            </a:r>
          </a:p>
          <a:p>
            <a:pPr marL="305435" indent="-305435"/>
            <a:r>
              <a:rPr lang="en-US" sz="1200" b="1" dirty="0">
                <a:latin typeface="Calibri"/>
                <a:cs typeface="Calibri"/>
              </a:rPr>
              <a:t>- Encourage audience participation and exchange of ideas for refining the recommendation system.</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6396632"/>
          </a:xfrm>
        </p:spPr>
        <p:txBody>
          <a:bodyPr>
            <a:normAutofit fontScale="25000" lnSpcReduction="20000"/>
          </a:bodyPr>
          <a:lstStyle/>
          <a:p>
            <a:pPr marL="0" indent="0">
              <a:buNone/>
            </a:pPr>
            <a:r>
              <a:rPr lang="en-US" sz="1800" b="1" dirty="0">
                <a:solidFill>
                  <a:srgbClr val="0F0F0F"/>
                </a:solidFill>
              </a:rPr>
              <a:t>Title: Netflix Movies and TV Shows Recommendation System: System Approach</a:t>
            </a:r>
          </a:p>
          <a:p>
            <a:pPr marL="0" indent="0">
              <a:buNone/>
            </a:pPr>
            <a:endParaRPr lang="en-US" sz="1800" b="1" dirty="0">
              <a:solidFill>
                <a:srgbClr val="0F0F0F"/>
              </a:solidFill>
            </a:endParaRPr>
          </a:p>
          <a:p>
            <a:pPr marL="0" indent="0">
              <a:buNone/>
            </a:pPr>
            <a:r>
              <a:rPr lang="en-US" sz="1800" b="1" dirty="0">
                <a:solidFill>
                  <a:srgbClr val="0F0F0F"/>
                </a:solidFill>
              </a:rPr>
              <a:t>Slide 1: Introduction</a:t>
            </a:r>
          </a:p>
          <a:p>
            <a:pPr marL="0" indent="0">
              <a:buNone/>
            </a:pPr>
            <a:r>
              <a:rPr lang="en-US" sz="1800" b="1" dirty="0">
                <a:solidFill>
                  <a:srgbClr val="0F0F0F"/>
                </a:solidFill>
              </a:rPr>
              <a:t>- Introduce the system approach for developing a recommendation system for Netflix movies and TV shows.</a:t>
            </a:r>
          </a:p>
          <a:p>
            <a:pPr marL="0" indent="0">
              <a:buNone/>
            </a:pPr>
            <a:r>
              <a:rPr lang="en-US" sz="1800" b="1" dirty="0">
                <a:solidFill>
                  <a:srgbClr val="0F0F0F"/>
                </a:solidFill>
              </a:rPr>
              <a:t>- Emphasize the importance of a systematic approach in addressing the complexity of recommendation algorithms and data processing.</a:t>
            </a:r>
          </a:p>
          <a:p>
            <a:pPr marL="0" indent="0">
              <a:buNone/>
            </a:pPr>
            <a:r>
              <a:rPr lang="en-US" sz="1800" b="1" dirty="0">
                <a:solidFill>
                  <a:srgbClr val="0F0F0F"/>
                </a:solidFill>
              </a:rPr>
              <a:t>- Provide an overview of the key components and stages in the system approach.</a:t>
            </a:r>
          </a:p>
          <a:p>
            <a:pPr marL="0" indent="0">
              <a:buNone/>
            </a:pPr>
            <a:endParaRPr lang="en-US" sz="1800" b="1" dirty="0">
              <a:solidFill>
                <a:srgbClr val="0F0F0F"/>
              </a:solidFill>
            </a:endParaRPr>
          </a:p>
          <a:p>
            <a:pPr marL="0" indent="0">
              <a:buNone/>
            </a:pPr>
            <a:r>
              <a:rPr lang="en-US" sz="1800" b="1" dirty="0">
                <a:solidFill>
                  <a:srgbClr val="0F0F0F"/>
                </a:solidFill>
              </a:rPr>
              <a:t>Slide 2: Data Collection</a:t>
            </a:r>
          </a:p>
          <a:p>
            <a:pPr marL="0" indent="0">
              <a:buNone/>
            </a:pPr>
            <a:r>
              <a:rPr lang="en-US" sz="1800" b="1" dirty="0">
                <a:solidFill>
                  <a:srgbClr val="0F0F0F"/>
                </a:solidFill>
              </a:rPr>
              <a:t>- Discuss the data collection process:</a:t>
            </a:r>
          </a:p>
          <a:p>
            <a:pPr marL="0" indent="0">
              <a:buNone/>
            </a:pPr>
            <a:r>
              <a:rPr lang="en-US" sz="1800" b="1" dirty="0">
                <a:solidFill>
                  <a:srgbClr val="0F0F0F"/>
                </a:solidFill>
              </a:rPr>
              <a:t>  - Acquiring user interaction data, including viewing history, ratings, and preferences.</a:t>
            </a:r>
          </a:p>
          <a:p>
            <a:pPr marL="0" indent="0">
              <a:buNone/>
            </a:pPr>
            <a:r>
              <a:rPr lang="en-US" sz="1800" b="1" dirty="0">
                <a:solidFill>
                  <a:srgbClr val="0F0F0F"/>
                </a:solidFill>
              </a:rPr>
              <a:t>  - Gathering content metadata such as genre, cast, synopsis, and release year.</a:t>
            </a:r>
          </a:p>
          <a:p>
            <a:pPr marL="0" indent="0">
              <a:buNone/>
            </a:pPr>
            <a:r>
              <a:rPr lang="en-US" sz="1800" b="1" dirty="0">
                <a:solidFill>
                  <a:srgbClr val="0F0F0F"/>
                </a:solidFill>
              </a:rPr>
              <a:t>  - Ensuring data quality and privacy compliance through anonymization and encryption techniques.</a:t>
            </a:r>
          </a:p>
          <a:p>
            <a:pPr marL="0" indent="0">
              <a:buNone/>
            </a:pPr>
            <a:endParaRPr lang="en-US" sz="1800" b="1" dirty="0">
              <a:solidFill>
                <a:srgbClr val="0F0F0F"/>
              </a:solidFill>
            </a:endParaRPr>
          </a:p>
          <a:p>
            <a:pPr marL="0" indent="0">
              <a:buNone/>
            </a:pPr>
            <a:r>
              <a:rPr lang="en-US" sz="1800" b="1" dirty="0">
                <a:solidFill>
                  <a:srgbClr val="0F0F0F"/>
                </a:solidFill>
              </a:rPr>
              <a:t>Slide 3: Data Preprocessing</a:t>
            </a:r>
          </a:p>
          <a:p>
            <a:pPr marL="0" indent="0">
              <a:buNone/>
            </a:pPr>
            <a:r>
              <a:rPr lang="en-US" sz="1800" b="1" dirty="0">
                <a:solidFill>
                  <a:srgbClr val="0F0F0F"/>
                </a:solidFill>
              </a:rPr>
              <a:t>- Outline the data preprocessing steps:</a:t>
            </a:r>
          </a:p>
          <a:p>
            <a:pPr marL="0" indent="0">
              <a:buNone/>
            </a:pPr>
            <a:r>
              <a:rPr lang="en-US" sz="1800" b="1" dirty="0">
                <a:solidFill>
                  <a:srgbClr val="0F0F0F"/>
                </a:solidFill>
              </a:rPr>
              <a:t>  - Cleaning: Removing duplicates, handling missing values, and correcting errors in the data.</a:t>
            </a:r>
          </a:p>
          <a:p>
            <a:pPr marL="0" indent="0">
              <a:buNone/>
            </a:pPr>
            <a:r>
              <a:rPr lang="en-US" sz="1800" b="1" dirty="0">
                <a:solidFill>
                  <a:srgbClr val="0F0F0F"/>
                </a:solidFill>
              </a:rPr>
              <a:t>  - Transformation: Converting raw data into a structured format suitable for analysis.</a:t>
            </a:r>
          </a:p>
          <a:p>
            <a:pPr marL="0" indent="0">
              <a:buNone/>
            </a:pPr>
            <a:r>
              <a:rPr lang="en-US" sz="1800" b="1" dirty="0">
                <a:solidFill>
                  <a:srgbClr val="0F0F0F"/>
                </a:solidFill>
              </a:rPr>
              <a:t>  - Integration: Combining multiple data sources to create a unified dataset for recommendation modeling.</a:t>
            </a:r>
          </a:p>
          <a:p>
            <a:pPr marL="0" indent="0">
              <a:buNone/>
            </a:pPr>
            <a:endParaRPr lang="en-US" sz="1800" b="1" dirty="0">
              <a:solidFill>
                <a:srgbClr val="0F0F0F"/>
              </a:solidFill>
            </a:endParaRPr>
          </a:p>
          <a:p>
            <a:pPr marL="0" indent="0">
              <a:buNone/>
            </a:pPr>
            <a:r>
              <a:rPr lang="en-US" sz="1800" b="1" dirty="0">
                <a:solidFill>
                  <a:srgbClr val="0F0F0F"/>
                </a:solidFill>
              </a:rPr>
              <a:t>Slide 4: Feature Engineering</a:t>
            </a:r>
          </a:p>
          <a:p>
            <a:pPr marL="0" indent="0">
              <a:buNone/>
            </a:pPr>
            <a:r>
              <a:rPr lang="en-US" sz="1800" b="1" dirty="0">
                <a:solidFill>
                  <a:srgbClr val="0F0F0F"/>
                </a:solidFill>
              </a:rPr>
              <a:t>- Explain the feature engineering process:</a:t>
            </a:r>
          </a:p>
          <a:p>
            <a:pPr marL="0" indent="0">
              <a:buNone/>
            </a:pPr>
            <a:r>
              <a:rPr lang="en-US" sz="1800" b="1" dirty="0">
                <a:solidFill>
                  <a:srgbClr val="0F0F0F"/>
                </a:solidFill>
              </a:rPr>
              <a:t>  - Extracting relevant features from user profiles and content metadata.</a:t>
            </a:r>
          </a:p>
          <a:p>
            <a:pPr marL="0" indent="0">
              <a:buNone/>
            </a:pPr>
            <a:r>
              <a:rPr lang="en-US" sz="1800" b="1" dirty="0">
                <a:solidFill>
                  <a:srgbClr val="0F0F0F"/>
                </a:solidFill>
              </a:rPr>
              <a:t>  - Encoding categorical variables and normalizing numerical features.</a:t>
            </a:r>
          </a:p>
          <a:p>
            <a:pPr marL="0" indent="0">
              <a:buNone/>
            </a:pPr>
            <a:r>
              <a:rPr lang="en-US" sz="1800" b="1" dirty="0">
                <a:solidFill>
                  <a:srgbClr val="0F0F0F"/>
                </a:solidFill>
              </a:rPr>
              <a:t>  - Selecting informative features to represent user preferences and content characteristics.</a:t>
            </a:r>
          </a:p>
          <a:p>
            <a:pPr marL="0" indent="0">
              <a:buNone/>
            </a:pPr>
            <a:endParaRPr lang="en-US" sz="1800" b="1" dirty="0">
              <a:solidFill>
                <a:srgbClr val="0F0F0F"/>
              </a:solidFill>
            </a:endParaRPr>
          </a:p>
          <a:p>
            <a:pPr marL="0" indent="0">
              <a:buNone/>
            </a:pPr>
            <a:r>
              <a:rPr lang="en-US" sz="1800" b="1" dirty="0">
                <a:solidFill>
                  <a:srgbClr val="0F0F0F"/>
                </a:solidFill>
              </a:rPr>
              <a:t>Slide 5: Algorithm Selection</a:t>
            </a:r>
          </a:p>
          <a:p>
            <a:pPr marL="0" indent="0">
              <a:buNone/>
            </a:pPr>
            <a:r>
              <a:rPr lang="en-US" sz="1800" b="1" dirty="0">
                <a:solidFill>
                  <a:srgbClr val="0F0F0F"/>
                </a:solidFill>
              </a:rPr>
              <a:t>- Discuss the selection of recommendation algorithms:</a:t>
            </a:r>
          </a:p>
          <a:p>
            <a:pPr marL="0" indent="0">
              <a:buNone/>
            </a:pPr>
            <a:r>
              <a:rPr lang="en-US" sz="1800" b="1" dirty="0">
                <a:solidFill>
                  <a:srgbClr val="0F0F0F"/>
                </a:solidFill>
              </a:rPr>
              <a:t>  - Collaborative Filtering: Utilizing user-item interaction data to identify similar users or items for recommendation.</a:t>
            </a:r>
          </a:p>
          <a:p>
            <a:pPr marL="0" indent="0">
              <a:buNone/>
            </a:pPr>
            <a:r>
              <a:rPr lang="en-US" sz="1800" b="1" dirty="0">
                <a:solidFill>
                  <a:srgbClr val="0F0F0F"/>
                </a:solidFill>
              </a:rPr>
              <a:t>  - Content-Based Filtering: Analyzing content features to recommend items based on user preferences.</a:t>
            </a:r>
          </a:p>
          <a:p>
            <a:pPr marL="0" indent="0">
              <a:buNone/>
            </a:pPr>
            <a:r>
              <a:rPr lang="en-US" sz="1800" b="1" dirty="0">
                <a:solidFill>
                  <a:srgbClr val="0F0F0F"/>
                </a:solidFill>
              </a:rPr>
              <a:t>  - Hybrid Approaches: Integrating collaborative and content-based methods for improved recommendation accuracy.</a:t>
            </a:r>
          </a:p>
          <a:p>
            <a:pPr marL="0" indent="0">
              <a:buNone/>
            </a:pPr>
            <a:endParaRPr lang="en-US" sz="1800" b="1" dirty="0">
              <a:solidFill>
                <a:srgbClr val="0F0F0F"/>
              </a:solidFill>
            </a:endParaRPr>
          </a:p>
          <a:p>
            <a:pPr marL="0" indent="0">
              <a:buNone/>
            </a:pPr>
            <a:r>
              <a:rPr lang="en-US" sz="1800" b="1" dirty="0">
                <a:solidFill>
                  <a:srgbClr val="0F0F0F"/>
                </a:solidFill>
              </a:rPr>
              <a:t>Slide 6: Model Training</a:t>
            </a:r>
          </a:p>
          <a:p>
            <a:pPr marL="0" indent="0">
              <a:buNone/>
            </a:pPr>
            <a:r>
              <a:rPr lang="en-US" sz="1800" b="1" dirty="0">
                <a:solidFill>
                  <a:srgbClr val="0F0F0F"/>
                </a:solidFill>
              </a:rPr>
              <a:t>- Describe the model training phase:</a:t>
            </a:r>
          </a:p>
          <a:p>
            <a:pPr marL="0" indent="0">
              <a:buNone/>
            </a:pPr>
            <a:r>
              <a:rPr lang="en-US" sz="1800" b="1" dirty="0">
                <a:solidFill>
                  <a:srgbClr val="0F0F0F"/>
                </a:solidFill>
              </a:rPr>
              <a:t>  - Splitting the dataset into training, validation, and testing sets.</a:t>
            </a:r>
          </a:p>
          <a:p>
            <a:pPr marL="0" indent="0">
              <a:buNone/>
            </a:pPr>
            <a:r>
              <a:rPr lang="en-US" sz="1800" b="1" dirty="0">
                <a:solidFill>
                  <a:srgbClr val="0F0F0F"/>
                </a:solidFill>
              </a:rPr>
              <a:t>  - Training recommendation models using machine learning or deep learning techniques.</a:t>
            </a:r>
          </a:p>
          <a:p>
            <a:pPr marL="0" indent="0">
              <a:buNone/>
            </a:pPr>
            <a:r>
              <a:rPr lang="en-US" sz="1800" b="1" dirty="0">
                <a:solidFill>
                  <a:srgbClr val="0F0F0F"/>
                </a:solidFill>
              </a:rPr>
              <a:t>  - Tuning hyperparameters and optimizing model performance through cross-validation and regularization techniques.</a:t>
            </a:r>
          </a:p>
          <a:p>
            <a:pPr marL="0" indent="0">
              <a:buNone/>
            </a:pPr>
            <a:endParaRPr lang="en-US" sz="1800" b="1" dirty="0">
              <a:solidFill>
                <a:srgbClr val="0F0F0F"/>
              </a:solidFill>
            </a:endParaRPr>
          </a:p>
          <a:p>
            <a:pPr marL="0" indent="0">
              <a:buNone/>
            </a:pPr>
            <a:r>
              <a:rPr lang="en-US" sz="1800" b="1" dirty="0">
                <a:solidFill>
                  <a:srgbClr val="0F0F0F"/>
                </a:solidFill>
              </a:rPr>
              <a:t>Slide 7: Recommendation Generation</a:t>
            </a:r>
          </a:p>
          <a:p>
            <a:pPr marL="0" indent="0">
              <a:buNone/>
            </a:pPr>
            <a:r>
              <a:rPr lang="en-US" sz="1800" b="1" dirty="0">
                <a:solidFill>
                  <a:srgbClr val="0F0F0F"/>
                </a:solidFill>
              </a:rPr>
              <a:t>- Explain the recommendation generation process:</a:t>
            </a:r>
          </a:p>
          <a:p>
            <a:pPr marL="0" indent="0">
              <a:buNone/>
            </a:pPr>
            <a:r>
              <a:rPr lang="en-US" sz="1800" b="1" dirty="0">
                <a:solidFill>
                  <a:srgbClr val="0F0F0F"/>
                </a:solidFill>
              </a:rPr>
              <a:t>  - Utilizing trained models to generate personalized recommendations for users.</a:t>
            </a:r>
          </a:p>
          <a:p>
            <a:pPr marL="0" indent="0">
              <a:buNone/>
            </a:pPr>
            <a:r>
              <a:rPr lang="en-US" sz="1800" b="1" dirty="0">
                <a:solidFill>
                  <a:srgbClr val="0F0F0F"/>
                </a:solidFill>
              </a:rPr>
              <a:t>  - Considering contextual factors such as time of day, user location, and device type in recommendation generation.</a:t>
            </a:r>
          </a:p>
          <a:p>
            <a:pPr marL="0" indent="0">
              <a:buNone/>
            </a:pPr>
            <a:r>
              <a:rPr lang="en-US" sz="1800" b="1" dirty="0">
                <a:solidFill>
                  <a:srgbClr val="0F0F0F"/>
                </a:solidFill>
              </a:rPr>
              <a:t>  - Incorporating diversity and serendipity to enhance user engagement and exploration of new content.</a:t>
            </a:r>
          </a:p>
          <a:p>
            <a:pPr marL="0" indent="0">
              <a:buNone/>
            </a:pPr>
            <a:endParaRPr lang="en-US" sz="1800" b="1" dirty="0">
              <a:solidFill>
                <a:srgbClr val="0F0F0F"/>
              </a:solidFill>
            </a:endParaRPr>
          </a:p>
          <a:p>
            <a:pPr marL="0" indent="0">
              <a:buNone/>
            </a:pPr>
            <a:r>
              <a:rPr lang="en-US" sz="1800" b="1" dirty="0">
                <a:solidFill>
                  <a:srgbClr val="0F0F0F"/>
                </a:solidFill>
              </a:rPr>
              <a:t>Slide 8: Evaluation and Validation</a:t>
            </a:r>
          </a:p>
          <a:p>
            <a:pPr marL="0" indent="0">
              <a:buNone/>
            </a:pPr>
            <a:r>
              <a:rPr lang="en-US" sz="1800" b="1" dirty="0">
                <a:solidFill>
                  <a:srgbClr val="0F0F0F"/>
                </a:solidFill>
              </a:rPr>
              <a:t>- Discuss the evaluation and validation of the recommendation system:</a:t>
            </a:r>
          </a:p>
          <a:p>
            <a:pPr marL="0" indent="0">
              <a:buNone/>
            </a:pPr>
            <a:r>
              <a:rPr lang="en-US" sz="1800" b="1" dirty="0">
                <a:solidFill>
                  <a:srgbClr val="0F0F0F"/>
                </a:solidFill>
              </a:rPr>
              <a:t>  - Assessing recommendation accuracy and relevance using metrics such as precision, recall, and mean average precision.</a:t>
            </a:r>
          </a:p>
          <a:p>
            <a:pPr marL="0" indent="0">
              <a:buNone/>
            </a:pPr>
            <a:r>
              <a:rPr lang="en-US" sz="1800" b="1" dirty="0">
                <a:solidFill>
                  <a:srgbClr val="0F0F0F"/>
                </a:solidFill>
              </a:rPr>
              <a:t>  - Conducting offline evaluation using historical data and online evaluation through A/B testing or user studies.</a:t>
            </a:r>
          </a:p>
          <a:p>
            <a:pPr marL="0" indent="0">
              <a:buNone/>
            </a:pPr>
            <a:r>
              <a:rPr lang="en-US" sz="1800" b="1" dirty="0">
                <a:solidFill>
                  <a:srgbClr val="0F0F0F"/>
                </a:solidFill>
              </a:rPr>
              <a:t>  - Incorporating user feedback and iteratively refining the recommendation system based on performance metrics and user satisfaction.</a:t>
            </a:r>
          </a:p>
          <a:p>
            <a:pPr marL="0" indent="0">
              <a:buNone/>
            </a:pPr>
            <a:endParaRPr lang="en-US" sz="1800" b="1" dirty="0">
              <a:solidFill>
                <a:srgbClr val="0F0F0F"/>
              </a:solidFill>
            </a:endParaRPr>
          </a:p>
          <a:p>
            <a:pPr marL="0" indent="0">
              <a:buNone/>
            </a:pPr>
            <a:r>
              <a:rPr lang="en-US" sz="1800" b="1" dirty="0">
                <a:solidFill>
                  <a:srgbClr val="0F0F0F"/>
                </a:solidFill>
              </a:rPr>
              <a:t>Slide 9: Deployment</a:t>
            </a:r>
          </a:p>
          <a:p>
            <a:pPr marL="0" indent="0">
              <a:buNone/>
            </a:pPr>
            <a:r>
              <a:rPr lang="en-US" sz="1800" b="1" dirty="0">
                <a:solidFill>
                  <a:srgbClr val="0F0F0F"/>
                </a:solidFill>
              </a:rPr>
              <a:t>- Address the deployment phase:</a:t>
            </a:r>
          </a:p>
          <a:p>
            <a:pPr marL="0" indent="0">
              <a:buNone/>
            </a:pPr>
            <a:r>
              <a:rPr lang="en-US" sz="1800" b="1" dirty="0">
                <a:solidFill>
                  <a:srgbClr val="0F0F0F"/>
                </a:solidFill>
              </a:rPr>
              <a:t>  - Integrating the recommendation system with the Netflix platform through APIs and service endpoints.</a:t>
            </a:r>
          </a:p>
          <a:p>
            <a:pPr marL="0" indent="0">
              <a:buNone/>
            </a:pPr>
            <a:r>
              <a:rPr lang="en-US" sz="1800" b="1" dirty="0">
                <a:solidFill>
                  <a:srgbClr val="0F0F0F"/>
                </a:solidFill>
              </a:rPr>
              <a:t>  - Ensuring scalability and reliability of the recommendation infrastructure to handle varying loads and user traffic.</a:t>
            </a:r>
          </a:p>
          <a:p>
            <a:pPr marL="0" indent="0">
              <a:buNone/>
            </a:pPr>
            <a:r>
              <a:rPr lang="en-US" sz="1800" b="1" dirty="0">
                <a:solidFill>
                  <a:srgbClr val="0F0F0F"/>
                </a:solidFill>
              </a:rPr>
              <a:t>  - Monitoring system performance and usage metrics to detect anomalies and optimize resource allocation.</a:t>
            </a:r>
          </a:p>
          <a:p>
            <a:pPr marL="0" indent="0">
              <a:buNone/>
            </a:pPr>
            <a:endParaRPr lang="en-US" sz="1800" b="1" dirty="0">
              <a:solidFill>
                <a:srgbClr val="0F0F0F"/>
              </a:solidFill>
            </a:endParaRPr>
          </a:p>
          <a:p>
            <a:pPr marL="0" indent="0">
              <a:buNone/>
            </a:pPr>
            <a:r>
              <a:rPr lang="en-US" sz="1800" b="1" dirty="0">
                <a:solidFill>
                  <a:srgbClr val="0F0F0F"/>
                </a:solidFill>
              </a:rPr>
              <a:t>Slide 10: Continuous Improvement</a:t>
            </a:r>
          </a:p>
          <a:p>
            <a:pPr marL="0" indent="0">
              <a:buNone/>
            </a:pPr>
            <a:r>
              <a:rPr lang="en-US" sz="1800" b="1" dirty="0">
                <a:solidFill>
                  <a:srgbClr val="0F0F0F"/>
                </a:solidFill>
              </a:rPr>
              <a:t>- Highlight the importance of continuous improvement:</a:t>
            </a:r>
          </a:p>
          <a:p>
            <a:pPr marL="0" indent="0">
              <a:buNone/>
            </a:pPr>
            <a:r>
              <a:rPr lang="en-US" sz="1800" b="1" dirty="0">
                <a:solidFill>
                  <a:srgbClr val="0F0F0F"/>
                </a:solidFill>
              </a:rPr>
              <a:t>  - Collecting feedback from users and stakeholders to identify areas for enhancement.</a:t>
            </a:r>
          </a:p>
          <a:p>
            <a:pPr marL="0" indent="0">
              <a:buNone/>
            </a:pPr>
            <a:r>
              <a:rPr lang="en-US" sz="1800" b="1" dirty="0">
                <a:solidFill>
                  <a:srgbClr val="0F0F0F"/>
                </a:solidFill>
              </a:rPr>
              <a:t>  - Updating recommendation models and algorithms based on evolving user preferences and content trends.</a:t>
            </a:r>
          </a:p>
          <a:p>
            <a:pPr marL="0" indent="0">
              <a:buNone/>
            </a:pPr>
            <a:r>
              <a:rPr lang="en-US" sz="1800" b="1" dirty="0">
                <a:solidFill>
                  <a:srgbClr val="0F0F0F"/>
                </a:solidFill>
              </a:rPr>
              <a:t>  - Collaborating with domain experts and researchers to incorporate state-of-the-art techniques and best practices.</a:t>
            </a:r>
          </a:p>
          <a:p>
            <a:pPr marL="0" indent="0">
              <a:buNone/>
            </a:pPr>
            <a:endParaRPr lang="en-US" sz="1800" b="1" dirty="0">
              <a:solidFill>
                <a:srgbClr val="0F0F0F"/>
              </a:solidFill>
            </a:endParaRPr>
          </a:p>
          <a:p>
            <a:pPr marL="0" indent="0">
              <a:buNone/>
            </a:pPr>
            <a:r>
              <a:rPr lang="en-US" sz="1800" b="1" dirty="0">
                <a:solidFill>
                  <a:srgbClr val="0F0F0F"/>
                </a:solidFill>
              </a:rPr>
              <a:t>Slide 11: Conclusion</a:t>
            </a:r>
          </a:p>
          <a:p>
            <a:pPr marL="0" indent="0">
              <a:buNone/>
            </a:pPr>
            <a:r>
              <a:rPr lang="en-US" sz="1800" b="1" dirty="0">
                <a:solidFill>
                  <a:srgbClr val="0F0F0F"/>
                </a:solidFill>
              </a:rPr>
              <a:t>- Summarize the system approach for developing a recommendation system for Netflix movies and TV shows.</a:t>
            </a:r>
          </a:p>
          <a:p>
            <a:pPr marL="0" indent="0">
              <a:buNone/>
            </a:pPr>
            <a:r>
              <a:rPr lang="en-US" sz="1800" b="1" dirty="0">
                <a:solidFill>
                  <a:srgbClr val="0F0F0F"/>
                </a:solidFill>
              </a:rPr>
              <a:t>- Reiterate the benefits of a systematic approach in addressing the complexity of recommendation system development.</a:t>
            </a:r>
          </a:p>
          <a:p>
            <a:pPr marL="0" indent="0">
              <a:buNone/>
            </a:pPr>
            <a:r>
              <a:rPr lang="en-US" sz="1800" b="1" dirty="0">
                <a:solidFill>
                  <a:srgbClr val="0F0F0F"/>
                </a:solidFill>
              </a:rPr>
              <a:t>- Express readiness for implementation and further collaboration to deploy and refine the recommendation system.</a:t>
            </a:r>
          </a:p>
          <a:p>
            <a:pPr marL="0" indent="0">
              <a:buNone/>
            </a:pPr>
            <a:endParaRPr lang="en-US" sz="1800" b="1" dirty="0">
              <a:solidFill>
                <a:srgbClr val="0F0F0F"/>
              </a:solidFill>
            </a:endParaRPr>
          </a:p>
          <a:p>
            <a:pPr marL="0" indent="0">
              <a:buNone/>
            </a:pPr>
            <a:r>
              <a:rPr lang="en-US" sz="1800" b="1" dirty="0">
                <a:solidFill>
                  <a:srgbClr val="0F0F0F"/>
                </a:solidFill>
              </a:rPr>
              <a:t>Slide 12: Questions &amp; Discussion</a:t>
            </a:r>
          </a:p>
          <a:p>
            <a:pPr marL="0" indent="0">
              <a:buNone/>
            </a:pPr>
            <a:r>
              <a:rPr lang="en-US" sz="1800" b="1" dirty="0">
                <a:solidFill>
                  <a:srgbClr val="0F0F0F"/>
                </a:solidFill>
              </a:rPr>
              <a:t>- Open the floor for questions and discussions regarding the system approach, its components, and implementation considerations.</a:t>
            </a:r>
          </a:p>
          <a:p>
            <a:pPr marL="0" indent="0">
              <a:buNone/>
            </a:pPr>
            <a:r>
              <a:rPr lang="en-US" sz="1800" b="1" dirty="0">
                <a:solidFill>
                  <a:srgbClr val="0F0F0F"/>
                </a:solidFill>
              </a:rPr>
              <a:t>- Encourage audience participation and exchange of ideas for optimizing the recommendation system.</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25000" lnSpcReduction="20000"/>
          </a:bodyPr>
          <a:lstStyle/>
          <a:p>
            <a:pPr marL="305435" indent="-305435"/>
            <a:r>
              <a:rPr lang="en-US" dirty="0"/>
              <a:t>Title: Netflix Movies and TV Shows Recommendation: Algorithm &amp; Deployment</a:t>
            </a:r>
          </a:p>
          <a:p>
            <a:pPr marL="305435" indent="-305435"/>
            <a:endParaRPr lang="en-US" dirty="0"/>
          </a:p>
          <a:p>
            <a:pPr marL="305435" indent="-305435"/>
            <a:r>
              <a:rPr lang="en-US" dirty="0"/>
              <a:t>Slide 1: Introduction</a:t>
            </a:r>
          </a:p>
          <a:p>
            <a:pPr marL="305435" indent="-305435"/>
            <a:r>
              <a:rPr lang="en-US" dirty="0"/>
              <a:t>- Introduce the core aspects of the Netflix movies and TV shows recommendation system, focusing on algorithms and deployment strategies.</a:t>
            </a:r>
          </a:p>
          <a:p>
            <a:pPr marL="305435" indent="-305435"/>
            <a:r>
              <a:rPr lang="en-US" dirty="0"/>
              <a:t>- Emphasize the significance of algorithm selection and efficient deployment in providing personalized recommendations to users.</a:t>
            </a:r>
          </a:p>
          <a:p>
            <a:pPr marL="305435" indent="-305435"/>
            <a:endParaRPr lang="en-US" dirty="0"/>
          </a:p>
          <a:p>
            <a:pPr marL="305435" indent="-305435"/>
            <a:r>
              <a:rPr lang="en-US" dirty="0"/>
              <a:t>Slide 2: Algorithm Selection</a:t>
            </a:r>
          </a:p>
          <a:p>
            <a:pPr marL="305435" indent="-305435"/>
            <a:r>
              <a:rPr lang="en-US" dirty="0"/>
              <a:t>- Discuss the key recommendation algorithms utilized by Netflix:</a:t>
            </a:r>
          </a:p>
          <a:p>
            <a:pPr marL="305435" indent="-305435"/>
            <a:r>
              <a:rPr lang="en-US" dirty="0"/>
              <a:t>  - Collaborative Filtering: Recommending movies or TV shows based on user similarities or item similarities derived from user behavior data.</a:t>
            </a:r>
          </a:p>
          <a:p>
            <a:pPr marL="305435" indent="-305435"/>
            <a:r>
              <a:rPr lang="en-US" dirty="0"/>
              <a:t>  - Content-Based Filtering: Suggesting content similar to what a user has liked before, based on attributes of the content itself.</a:t>
            </a:r>
          </a:p>
          <a:p>
            <a:pPr marL="305435" indent="-305435"/>
            <a:r>
              <a:rPr lang="en-US" dirty="0"/>
              <a:t>  - Matrix Factorization: Decomposing the user-item interaction matrix to capture latent features and make recommendations.</a:t>
            </a:r>
          </a:p>
          <a:p>
            <a:pPr marL="305435" indent="-305435"/>
            <a:r>
              <a:rPr lang="en-US" dirty="0"/>
              <a:t>  - Deep Learning Models: Leveraging neural networks for learning complex patterns in user preferences and content features.</a:t>
            </a:r>
          </a:p>
          <a:p>
            <a:pPr marL="305435" indent="-305435"/>
            <a:endParaRPr lang="en-US" dirty="0"/>
          </a:p>
          <a:p>
            <a:pPr marL="305435" indent="-305435"/>
            <a:r>
              <a:rPr lang="en-US" dirty="0"/>
              <a:t>Slide 3: Algorithm Selection (continued)</a:t>
            </a:r>
          </a:p>
          <a:p>
            <a:pPr marL="305435" indent="-305435"/>
            <a:r>
              <a:rPr lang="en-US" dirty="0"/>
              <a:t>- Highlight the advantages and limitations of each algorithm:</a:t>
            </a:r>
          </a:p>
          <a:p>
            <a:pPr marL="305435" indent="-305435"/>
            <a:r>
              <a:rPr lang="en-US" dirty="0"/>
              <a:t>  - Collaborative Filtering: Effective for capturing user preferences but susceptible to cold start and sparsity issues.</a:t>
            </a:r>
          </a:p>
          <a:p>
            <a:pPr marL="305435" indent="-305435"/>
            <a:r>
              <a:rPr lang="en-US" dirty="0"/>
              <a:t>  - Content-Based Filtering: Less affected by cold start problems but may struggle with providing diverse recommendations.</a:t>
            </a:r>
          </a:p>
          <a:p>
            <a:pPr marL="305435" indent="-305435"/>
            <a:r>
              <a:rPr lang="en-US" dirty="0"/>
              <a:t>  - Matrix Factorization: Effective in handling sparse data and capturing latent factors but may require extensive computational resources.</a:t>
            </a:r>
          </a:p>
          <a:p>
            <a:pPr marL="305435" indent="-305435"/>
            <a:r>
              <a:rPr lang="en-US" dirty="0"/>
              <a:t>  - Deep Learning Models: Capable of capturing intricate user-item interactions but may require large amounts of data for training.</a:t>
            </a:r>
          </a:p>
          <a:p>
            <a:pPr marL="305435" indent="-305435"/>
            <a:endParaRPr lang="en-US" dirty="0"/>
          </a:p>
          <a:p>
            <a:pPr marL="305435" indent="-305435"/>
            <a:r>
              <a:rPr lang="en-US" dirty="0"/>
              <a:t>Slide 4: Deployment Strategies</a:t>
            </a:r>
          </a:p>
          <a:p>
            <a:pPr marL="305435" indent="-305435"/>
            <a:r>
              <a:rPr lang="en-US" dirty="0"/>
              <a:t>- Discuss the deployment strategies for implementing the recommendation system:</a:t>
            </a:r>
          </a:p>
          <a:p>
            <a:pPr marL="305435" indent="-305435"/>
            <a:r>
              <a:rPr lang="en-US" dirty="0"/>
              <a:t>  - Cloud-Based Deployment: Leveraging cloud computing platforms such as AWS, Azure, or Google Cloud for scalability and flexibility.</a:t>
            </a:r>
          </a:p>
          <a:p>
            <a:pPr marL="305435" indent="-305435"/>
            <a:r>
              <a:rPr lang="en-US" dirty="0"/>
              <a:t>  - Microservices Architecture: Decomposing the recommendation system into smaller, independently deployable services for easier maintenance and scaling.</a:t>
            </a:r>
          </a:p>
          <a:p>
            <a:pPr marL="305435" indent="-305435"/>
            <a:r>
              <a:rPr lang="en-US" dirty="0"/>
              <a:t>  - Containerization: Using Docker containers for packaging and deploying recommendation system components with their dependencies.</a:t>
            </a:r>
          </a:p>
          <a:p>
            <a:pPr marL="305435" indent="-305435"/>
            <a:r>
              <a:rPr lang="en-US" dirty="0"/>
              <a:t>  - Serverless Computing: Employing serverless architectures like AWS Lambda for on-demand execution of recommendation tasks without managing infrastructure.</a:t>
            </a:r>
          </a:p>
          <a:p>
            <a:pPr marL="305435" indent="-305435"/>
            <a:endParaRPr lang="en-US" dirty="0"/>
          </a:p>
          <a:p>
            <a:pPr marL="305435" indent="-305435"/>
            <a:r>
              <a:rPr lang="en-US" dirty="0"/>
              <a:t>Slide 5: Deployment Infrastructure</a:t>
            </a:r>
          </a:p>
          <a:p>
            <a:pPr marL="305435" indent="-305435"/>
            <a:r>
              <a:rPr lang="en-US" dirty="0"/>
              <a:t>- Illustrate the deployment infrastructure for the recommendation system:</a:t>
            </a:r>
          </a:p>
          <a:p>
            <a:pPr marL="305435" indent="-305435"/>
            <a:r>
              <a:rPr lang="en-US" dirty="0"/>
              <a:t>  - Backend Services: Hosting recommendation algorithms, data processing pipelines, and model inference services.</a:t>
            </a:r>
          </a:p>
          <a:p>
            <a:pPr marL="305435" indent="-305435"/>
            <a:r>
              <a:rPr lang="en-US" dirty="0"/>
              <a:t>  - API Gateway: Providing a unified interface for client applications to interact with recommendation services via RESTful APIs.</a:t>
            </a:r>
          </a:p>
          <a:p>
            <a:pPr marL="305435" indent="-305435"/>
            <a:r>
              <a:rPr lang="en-US" dirty="0"/>
              <a:t>  - Load Balancers: Distributing incoming requests across multiple backend instances to ensure optimal performance and reliability.</a:t>
            </a:r>
          </a:p>
          <a:p>
            <a:pPr marL="305435" indent="-305435"/>
            <a:r>
              <a:rPr lang="en-US" dirty="0"/>
              <a:t>  - Monitoring and Logging: Implementing tools for monitoring system health, performance metrics, and logging events for troubleshooting and analysis.</a:t>
            </a:r>
          </a:p>
          <a:p>
            <a:pPr marL="305435" indent="-305435"/>
            <a:endParaRPr lang="en-US" dirty="0"/>
          </a:p>
          <a:p>
            <a:pPr marL="305435" indent="-305435"/>
            <a:r>
              <a:rPr lang="en-US" dirty="0"/>
              <a:t>Slide 6: Continuous Deployment &amp; Integration</a:t>
            </a:r>
          </a:p>
          <a:p>
            <a:pPr marL="305435" indent="-305435"/>
            <a:r>
              <a:rPr lang="en-US" dirty="0"/>
              <a:t>- Discuss the principles of continuous deployment and integration for the recommendation system:</a:t>
            </a:r>
          </a:p>
          <a:p>
            <a:pPr marL="305435" indent="-305435"/>
            <a:r>
              <a:rPr lang="en-US" dirty="0"/>
              <a:t>  - Automated Testing: Conducting unit tests, integration tests, and end-to-end tests to ensure the correctness and stability of recommendation features.</a:t>
            </a:r>
          </a:p>
          <a:p>
            <a:pPr marL="305435" indent="-305435"/>
            <a:r>
              <a:rPr lang="en-US" dirty="0"/>
              <a:t>  - Continuous Integration Pipelines: Automating the process of building, testing, and deploying recommendation system updates whenever new code is pushed to the repository.</a:t>
            </a:r>
          </a:p>
          <a:p>
            <a:pPr marL="305435" indent="-305435"/>
            <a:r>
              <a:rPr lang="en-US" dirty="0"/>
              <a:t>  - Canary Releases: Gradually rolling out new recommendation features to a subset of users to mitigate risks and gather feedback before full deployment.</a:t>
            </a:r>
          </a:p>
          <a:p>
            <a:pPr marL="305435" indent="-305435"/>
            <a:r>
              <a:rPr lang="en-US" dirty="0"/>
              <a:t>  - Rollback Mechanisms: Implementing mechanisms to quickly revert to a previous version in case of deployment failures or performance issues.</a:t>
            </a:r>
          </a:p>
          <a:p>
            <a:pPr marL="305435" indent="-305435"/>
            <a:endParaRPr lang="en-US" dirty="0"/>
          </a:p>
          <a:p>
            <a:pPr marL="305435" indent="-305435"/>
            <a:r>
              <a:rPr lang="en-US" dirty="0"/>
              <a:t>Slide 7: A/B Testing</a:t>
            </a:r>
          </a:p>
          <a:p>
            <a:pPr marL="305435" indent="-305435"/>
            <a:r>
              <a:rPr lang="en-US" dirty="0"/>
              <a:t>- Explain the use of A/B testing for evaluating recommendation algorithms and features:</a:t>
            </a:r>
          </a:p>
          <a:p>
            <a:pPr marL="305435" indent="-305435"/>
            <a:r>
              <a:rPr lang="en-US" dirty="0"/>
              <a:t>  - Splitting users into control and treatment groups to compare the performance of different recommendation strategies.</a:t>
            </a:r>
          </a:p>
          <a:p>
            <a:pPr marL="305435" indent="-305435"/>
            <a:r>
              <a:rPr lang="en-US" dirty="0"/>
              <a:t>  - Defining evaluation metrics such as click-through rate, conversion rate, and user engagement to assess the effectiveness of recommendations.</a:t>
            </a:r>
          </a:p>
          <a:p>
            <a:pPr marL="305435" indent="-305435"/>
            <a:r>
              <a:rPr lang="en-US" dirty="0"/>
              <a:t>  - Iteratively optimizing recommendation algorithms based on A/B test results and user feedback to improve performance and user satisfaction.</a:t>
            </a:r>
          </a:p>
          <a:p>
            <a:pPr marL="305435" indent="-305435"/>
            <a:endParaRPr lang="en-US" dirty="0"/>
          </a:p>
          <a:p>
            <a:pPr marL="305435" indent="-305435"/>
            <a:r>
              <a:rPr lang="en-US" dirty="0"/>
              <a:t>Slide 8: Security &amp; Privacy Considerations</a:t>
            </a:r>
          </a:p>
          <a:p>
            <a:pPr marL="305435" indent="-305435"/>
            <a:r>
              <a:rPr lang="en-US" dirty="0"/>
              <a:t>- Address security and privacy considerations in deploying the recommendation system:</a:t>
            </a:r>
          </a:p>
          <a:p>
            <a:pPr marL="305435" indent="-305435"/>
            <a:r>
              <a:rPr lang="en-US" dirty="0"/>
              <a:t>  - Data Encryption: Encrypting sensitive user data both in transit and at rest to protect against unauthorized access.</a:t>
            </a:r>
          </a:p>
          <a:p>
            <a:pPr marL="305435" indent="-305435"/>
            <a:r>
              <a:rPr lang="en-US" dirty="0"/>
              <a:t>  - Access Control: Implementing role-based access control (RBAC) mechanisms to restrict access to recommendation system components based on user roles and permissions.</a:t>
            </a:r>
          </a:p>
          <a:p>
            <a:pPr marL="305435" indent="-305435"/>
            <a:r>
              <a:rPr lang="en-US" dirty="0"/>
              <a:t>  - GDPR Compliance: Ensuring compliance with regulations such as the General Data Protection Regulation (GDPR) by obtaining user consent for data processing and providing transparency about data usage.</a:t>
            </a:r>
          </a:p>
          <a:p>
            <a:pPr marL="305435" indent="-305435"/>
            <a:endParaRPr lang="en-US" dirty="0"/>
          </a:p>
          <a:p>
            <a:pPr marL="305435" indent="-305435"/>
            <a:r>
              <a:rPr lang="en-US" dirty="0"/>
              <a:t>Slide 9: Scalability &amp; Performance Optimization</a:t>
            </a:r>
          </a:p>
          <a:p>
            <a:pPr marL="305435" indent="-305435"/>
            <a:r>
              <a:rPr lang="en-US" dirty="0"/>
              <a:t>- Discuss scalability and performance optimization strategies for the recommendation system:</a:t>
            </a:r>
          </a:p>
          <a:p>
            <a:pPr marL="305435" indent="-305435"/>
            <a:r>
              <a:rPr lang="en-US" dirty="0"/>
              <a:t>  - Horizontal Scaling: Adding more instances or nodes to distribute workload and handle increased user traffic.</a:t>
            </a:r>
          </a:p>
          <a:p>
            <a:pPr marL="305435" indent="-305435"/>
            <a:r>
              <a:rPr lang="en-US" dirty="0"/>
              <a:t>  - Caching: Utilizing caching mechanisms to store precomputed recommendations and reduce computation overhead.</a:t>
            </a:r>
          </a:p>
          <a:p>
            <a:pPr marL="305435" indent="-305435"/>
            <a:r>
              <a:rPr lang="en-US" dirty="0"/>
              <a:t>  - Asynchronous Processing: Employing asynchronous processing techniques for handling long-running tasks and improving system responsiveness.</a:t>
            </a:r>
          </a:p>
          <a:p>
            <a:pPr marL="305435" indent="-305435"/>
            <a:r>
              <a:rPr lang="en-US" dirty="0"/>
              <a:t>  - Performance Monitoring: Implementing monitoring tools to track system performance metrics and identify bottlenecks for optimization.</a:t>
            </a:r>
          </a:p>
          <a:p>
            <a:pPr marL="305435" indent="-305435"/>
            <a:endParaRPr lang="en-US" dirty="0"/>
          </a:p>
          <a:p>
            <a:pPr marL="305435" indent="-305435"/>
            <a:r>
              <a:rPr lang="en-US" dirty="0"/>
              <a:t>Slide 10: Conclusion</a:t>
            </a:r>
          </a:p>
          <a:p>
            <a:pPr marL="305435" indent="-305435"/>
            <a:r>
              <a:rPr lang="en-US" dirty="0"/>
              <a:t>- Summarize the key points discussed regarding algorithms and deployment strategies for the Netflix movies and TV shows recommendation system.</a:t>
            </a:r>
          </a:p>
          <a:p>
            <a:pPr marL="305435" indent="-305435"/>
            <a:r>
              <a:rPr lang="en-US" dirty="0"/>
              <a:t>- Emphasize the importance of selecting appropriate algorithms and deploying them efficiently to provide personalized and engaging user experiences.</a:t>
            </a:r>
          </a:p>
          <a:p>
            <a:pPr marL="305435" indent="-305435"/>
            <a:r>
              <a:rPr lang="en-US" dirty="0"/>
              <a:t>- Express readiness for implementation and further collaboration to deploy and refine the recommendation system.</a:t>
            </a:r>
          </a:p>
          <a:p>
            <a:pPr marL="305435" indent="-305435"/>
            <a:endParaRPr lang="en-US" dirty="0"/>
          </a:p>
          <a:p>
            <a:pPr marL="305435" indent="-305435"/>
            <a:r>
              <a:rPr lang="en-US" dirty="0"/>
              <a:t>Slide 11: Questions &amp; Discussion</a:t>
            </a:r>
          </a:p>
          <a:p>
            <a:pPr marL="305435" indent="-305435"/>
            <a:r>
              <a:rPr lang="en-US" dirty="0"/>
              <a:t>- Open the floor for questions and discussions regarding algorithm selection, deployment strategies, and implementation challenges.</a:t>
            </a:r>
          </a:p>
          <a:p>
            <a:pPr marL="305435" indent="-305435"/>
            <a:r>
              <a:rPr lang="en-US" dirty="0"/>
              <a:t>- Encourage audience participation and exchange of ideas for optimizing the recommendation system.</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25000" lnSpcReduction="20000"/>
          </a:bodyPr>
          <a:lstStyle/>
          <a:p>
            <a:pPr marL="0" indent="0">
              <a:buNone/>
            </a:pPr>
            <a:r>
              <a:rPr lang="en-US" sz="2400" dirty="0"/>
              <a:t>Creating a PowerPoint presentation through text can be a bit challenging, but I'll provide you with a simplified outline for your Netflix movies and TV shows recommendation system result presentation. You can format and add more details to each slide as needed:</a:t>
            </a:r>
          </a:p>
          <a:p>
            <a:pPr marL="0" indent="0">
              <a:buNone/>
            </a:pPr>
            <a:endParaRPr lang="en-US" sz="2400" dirty="0"/>
          </a:p>
          <a:p>
            <a:pPr marL="0" indent="0">
              <a:buNone/>
            </a:pPr>
            <a:r>
              <a:rPr lang="en-US" sz="2400" dirty="0"/>
              <a:t>---</a:t>
            </a:r>
          </a:p>
          <a:p>
            <a:pPr marL="0" indent="0">
              <a:buNone/>
            </a:pPr>
            <a:endParaRPr lang="en-US" sz="2400" dirty="0"/>
          </a:p>
          <a:p>
            <a:pPr marL="0" indent="0">
              <a:buNone/>
            </a:pPr>
            <a:r>
              <a:rPr lang="en-US" sz="2400" dirty="0"/>
              <a:t>**Slide 1: Title**</a:t>
            </a:r>
          </a:p>
          <a:p>
            <a:pPr marL="0" indent="0">
              <a:buNone/>
            </a:pPr>
            <a:r>
              <a:rPr lang="en-US" sz="2400" dirty="0"/>
              <a:t>- Title: Netflix Movies and TV Shows Recommendation System Result</a:t>
            </a:r>
          </a:p>
          <a:p>
            <a:pPr marL="0" indent="0">
              <a:buNone/>
            </a:pPr>
            <a:r>
              <a:rPr lang="en-US" sz="2400" dirty="0"/>
              <a:t>- Subtitle: Improving User Experience through Personalized Recommendations</a:t>
            </a:r>
          </a:p>
          <a:p>
            <a:pPr marL="0" indent="0">
              <a:buNone/>
            </a:pPr>
            <a:endParaRPr lang="en-US" sz="2400" dirty="0"/>
          </a:p>
          <a:p>
            <a:pPr marL="0" indent="0">
              <a:buNone/>
            </a:pPr>
            <a:r>
              <a:rPr lang="en-US" sz="2400" dirty="0"/>
              <a:t>**Slide 2: Introduction**</a:t>
            </a:r>
          </a:p>
          <a:p>
            <a:pPr marL="0" indent="0">
              <a:buNone/>
            </a:pPr>
            <a:r>
              <a:rPr lang="en-US" sz="2400" dirty="0"/>
              <a:t>- Introduce the presentation and its purpose.</a:t>
            </a:r>
          </a:p>
          <a:p>
            <a:pPr marL="0" indent="0">
              <a:buNone/>
            </a:pPr>
            <a:r>
              <a:rPr lang="en-US" sz="2400" dirty="0"/>
              <a:t>- Briefly recap the problem statement, approach, and objectives.</a:t>
            </a:r>
          </a:p>
          <a:p>
            <a:pPr marL="0" indent="0">
              <a:buNone/>
            </a:pPr>
            <a:r>
              <a:rPr lang="en-US" sz="2400" dirty="0"/>
              <a:t>  </a:t>
            </a:r>
          </a:p>
          <a:p>
            <a:pPr marL="0" indent="0">
              <a:buNone/>
            </a:pPr>
            <a:r>
              <a:rPr lang="en-US" sz="2400" dirty="0"/>
              <a:t>**Slide 3: Overview of Data**</a:t>
            </a:r>
          </a:p>
          <a:p>
            <a:pPr marL="0" indent="0">
              <a:buNone/>
            </a:pPr>
            <a:r>
              <a:rPr lang="en-US" sz="2400" dirty="0"/>
              <a:t>- Provide insights into the data used for training and testing.</a:t>
            </a:r>
          </a:p>
          <a:p>
            <a:pPr marL="0" indent="0">
              <a:buNone/>
            </a:pPr>
            <a:r>
              <a:rPr lang="en-US" sz="2400" dirty="0"/>
              <a:t>- Mention the size of the dataset, types of features, and any preprocessing steps undertaken.</a:t>
            </a:r>
          </a:p>
          <a:p>
            <a:pPr marL="0" indent="0">
              <a:buNone/>
            </a:pPr>
            <a:endParaRPr lang="en-US" sz="2400" dirty="0"/>
          </a:p>
          <a:p>
            <a:pPr marL="0" indent="0">
              <a:buNone/>
            </a:pPr>
            <a:r>
              <a:rPr lang="en-US" sz="2400" dirty="0"/>
              <a:t>**Slide 4: Algorithm Performance**</a:t>
            </a:r>
          </a:p>
          <a:p>
            <a:pPr marL="0" indent="0">
              <a:buNone/>
            </a:pPr>
            <a:r>
              <a:rPr lang="en-US" sz="2400" dirty="0"/>
              <a:t>- Present the performance metrics of different recommendation algorithms used.</a:t>
            </a:r>
          </a:p>
          <a:p>
            <a:pPr marL="0" indent="0">
              <a:buNone/>
            </a:pPr>
            <a:r>
              <a:rPr lang="en-US" sz="2400" dirty="0"/>
              <a:t>- Compare accuracy, coverage, and other relevant metrics.</a:t>
            </a:r>
          </a:p>
          <a:p>
            <a:pPr marL="0" indent="0">
              <a:buNone/>
            </a:pPr>
            <a:r>
              <a:rPr lang="en-US" sz="2400" dirty="0"/>
              <a:t>  </a:t>
            </a:r>
          </a:p>
          <a:p>
            <a:pPr marL="0" indent="0">
              <a:buNone/>
            </a:pPr>
            <a:r>
              <a:rPr lang="en-US" sz="2400" dirty="0"/>
              <a:t>**Slide 5: User Feedback Analysis**</a:t>
            </a:r>
          </a:p>
          <a:p>
            <a:pPr marL="0" indent="0">
              <a:buNone/>
            </a:pPr>
            <a:r>
              <a:rPr lang="en-US" sz="2400" dirty="0"/>
              <a:t>- Share findings from user feedback surveys or A/B testing.</a:t>
            </a:r>
          </a:p>
          <a:p>
            <a:pPr marL="0" indent="0">
              <a:buNone/>
            </a:pPr>
            <a:r>
              <a:rPr lang="en-US" sz="2400" dirty="0"/>
              <a:t>- Highlight user satisfaction ratings and any insights gathered from user interactions.</a:t>
            </a:r>
          </a:p>
          <a:p>
            <a:pPr marL="0" indent="0">
              <a:buNone/>
            </a:pPr>
            <a:endParaRPr lang="en-US" sz="2400" dirty="0"/>
          </a:p>
          <a:p>
            <a:pPr marL="0" indent="0">
              <a:buNone/>
            </a:pPr>
            <a:r>
              <a:rPr lang="en-US" sz="2400" dirty="0"/>
              <a:t>**Slide 6: Deployment Metrics**</a:t>
            </a:r>
          </a:p>
          <a:p>
            <a:pPr marL="0" indent="0">
              <a:buNone/>
            </a:pPr>
            <a:r>
              <a:rPr lang="en-US" sz="2400" dirty="0"/>
              <a:t>- Discuss the deployment process and its impact on system performance.</a:t>
            </a:r>
          </a:p>
          <a:p>
            <a:pPr marL="0" indent="0">
              <a:buNone/>
            </a:pPr>
            <a:r>
              <a:rPr lang="en-US" sz="2400" dirty="0"/>
              <a:t>- Include metrics related to latency, throughput, and scalability.</a:t>
            </a:r>
          </a:p>
          <a:p>
            <a:pPr marL="0" indent="0">
              <a:buNone/>
            </a:pPr>
            <a:endParaRPr lang="en-US" sz="2400" dirty="0"/>
          </a:p>
          <a:p>
            <a:pPr marL="0" indent="0">
              <a:buNone/>
            </a:pPr>
            <a:r>
              <a:rPr lang="en-US" sz="2400" dirty="0"/>
              <a:t>**Slide 7: Business Impact**</a:t>
            </a:r>
          </a:p>
          <a:p>
            <a:pPr marL="0" indent="0">
              <a:buNone/>
            </a:pPr>
            <a:r>
              <a:rPr lang="en-US" sz="2400" dirty="0"/>
              <a:t>- Describe the business impact of the recommendation system.</a:t>
            </a:r>
          </a:p>
          <a:p>
            <a:pPr marL="0" indent="0">
              <a:buNone/>
            </a:pPr>
            <a:r>
              <a:rPr lang="en-US" sz="2400" dirty="0"/>
              <a:t>- Include metrics such as increased user engagement, retention rates, or revenue growth.</a:t>
            </a:r>
          </a:p>
          <a:p>
            <a:pPr marL="0" indent="0">
              <a:buNone/>
            </a:pPr>
            <a:endParaRPr lang="en-US" sz="2400" dirty="0"/>
          </a:p>
          <a:p>
            <a:pPr marL="0" indent="0">
              <a:buNone/>
            </a:pPr>
            <a:r>
              <a:rPr lang="en-US" sz="2400" dirty="0"/>
              <a:t>**Slide 8: Future Enhancements**</a:t>
            </a:r>
          </a:p>
          <a:p>
            <a:pPr marL="0" indent="0">
              <a:buNone/>
            </a:pPr>
            <a:r>
              <a:rPr lang="en-US" sz="2400" dirty="0"/>
              <a:t>- Discuss potential future enhancements to the recommendation system.</a:t>
            </a:r>
          </a:p>
          <a:p>
            <a:pPr marL="0" indent="0">
              <a:buNone/>
            </a:pPr>
            <a:r>
              <a:rPr lang="en-US" sz="2400" dirty="0"/>
              <a:t>- Mention areas for improvement based on user feedback and system evaluation.</a:t>
            </a:r>
          </a:p>
          <a:p>
            <a:pPr marL="0" indent="0">
              <a:buNone/>
            </a:pPr>
            <a:endParaRPr lang="en-US" sz="2400" dirty="0"/>
          </a:p>
          <a:p>
            <a:pPr marL="0" indent="0">
              <a:buNone/>
            </a:pPr>
            <a:r>
              <a:rPr lang="en-US" sz="2400" dirty="0"/>
              <a:t>**Slide 9: Conclusion**</a:t>
            </a:r>
          </a:p>
          <a:p>
            <a:pPr marL="0" indent="0">
              <a:buNone/>
            </a:pPr>
            <a:r>
              <a:rPr lang="en-US" sz="2400" dirty="0"/>
              <a:t>- Summarize key findings and outcomes of the recommendation system.</a:t>
            </a:r>
          </a:p>
          <a:p>
            <a:pPr marL="0" indent="0">
              <a:buNone/>
            </a:pPr>
            <a:r>
              <a:rPr lang="en-US" sz="2400" dirty="0"/>
              <a:t>- Emphasize the positive impact on user experience and business goals.</a:t>
            </a:r>
          </a:p>
          <a:p>
            <a:pPr marL="0" indent="0">
              <a:buNone/>
            </a:pPr>
            <a:r>
              <a:rPr lang="en-US" sz="2400" dirty="0"/>
              <a:t>  </a:t>
            </a:r>
          </a:p>
          <a:p>
            <a:pPr marL="0" indent="0">
              <a:buNone/>
            </a:pPr>
            <a:r>
              <a:rPr lang="en-US" sz="2400" dirty="0"/>
              <a:t>**Slide 10: Thank You**</a:t>
            </a:r>
          </a:p>
          <a:p>
            <a:pPr marL="0" indent="0">
              <a:buNone/>
            </a:pPr>
            <a:r>
              <a:rPr lang="en-US" sz="2400" dirty="0"/>
              <a:t>- Thank the audience for their attention.</a:t>
            </a:r>
          </a:p>
          <a:p>
            <a:pPr marL="0" indent="0">
              <a:buNone/>
            </a:pPr>
            <a:r>
              <a:rPr lang="en-US" sz="2400" dirty="0"/>
              <a:t>- Provide contact information for further inquiries or collaboration.</a:t>
            </a:r>
          </a:p>
          <a:p>
            <a:pPr marL="0" indent="0">
              <a:buNone/>
            </a:pPr>
            <a:endParaRPr lang="en-US" sz="2400" dirty="0"/>
          </a:p>
          <a:p>
            <a:pPr marL="0" indent="0">
              <a:buNone/>
            </a:pPr>
            <a:r>
              <a:rPr lang="en-US" sz="2400" dirty="0"/>
              <a:t>---</a:t>
            </a:r>
          </a:p>
          <a:p>
            <a:pPr marL="0" indent="0">
              <a:buNone/>
            </a:pPr>
            <a:endParaRPr lang="en-US" sz="2400" dirty="0"/>
          </a:p>
          <a:p>
            <a:pPr marL="0" indent="0">
              <a:buNone/>
            </a:pPr>
            <a:r>
              <a:rPr lang="en-US" sz="2400" dirty="0"/>
              <a:t>This is a basic outline. You can expand on each slide with more detailed information, charts, graphs, and visual aids as necessary to present your results effectively.</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25000" lnSpcReduction="20000"/>
          </a:bodyPr>
          <a:lstStyle/>
          <a:p>
            <a:pPr marL="305435" indent="-305435"/>
            <a:r>
              <a:rPr lang="en-US" sz="2000" dirty="0"/>
              <a:t>Certainly! Here's the conclusion tailored for a PowerPoint presentation:</a:t>
            </a:r>
          </a:p>
          <a:p>
            <a:pPr marL="305435" indent="-305435"/>
            <a:endParaRPr lang="en-US" sz="2000" dirty="0"/>
          </a:p>
          <a:p>
            <a:pPr marL="305435" indent="-305435"/>
            <a:r>
              <a:rPr lang="en-US" sz="2000" dirty="0"/>
              <a:t>---</a:t>
            </a:r>
          </a:p>
          <a:p>
            <a:pPr marL="305435" indent="-305435"/>
            <a:endParaRPr lang="en-US" sz="2000" dirty="0"/>
          </a:p>
          <a:p>
            <a:pPr marL="305435" indent="-305435"/>
            <a:r>
              <a:rPr lang="en-US" sz="2000" dirty="0"/>
              <a:t>**Conclusion**</a:t>
            </a:r>
          </a:p>
          <a:p>
            <a:pPr marL="305435" indent="-305435"/>
            <a:endParaRPr lang="en-US" sz="2000" dirty="0"/>
          </a:p>
          <a:p>
            <a:pPr marL="305435" indent="-305435"/>
            <a:r>
              <a:rPr lang="en-US" sz="2000" dirty="0"/>
              <a:t>**Key Findings:**</a:t>
            </a:r>
          </a:p>
          <a:p>
            <a:pPr marL="305435" indent="-305435"/>
            <a:r>
              <a:rPr lang="en-US" sz="2000" dirty="0"/>
              <a:t>- Through meticulous analysis of user behavior data and content metadata, we have gained valuable insights into user preferences and content characteristics.</a:t>
            </a:r>
          </a:p>
          <a:p>
            <a:pPr marL="305435" indent="-305435"/>
            <a:r>
              <a:rPr lang="en-US" sz="2000" dirty="0"/>
              <a:t>- Evaluation of various recommendation algorithms demonstrated their effectiveness in generating accurate and relevant suggestions, significantly enhancing user satisfaction.</a:t>
            </a:r>
          </a:p>
          <a:p>
            <a:pPr marL="305435" indent="-305435"/>
            <a:r>
              <a:rPr lang="en-US" sz="2000" dirty="0"/>
              <a:t>- User feedback and A/B testing have provided crucial validation of the recommendation system's positive impact on user engagement and content consumption.</a:t>
            </a:r>
          </a:p>
          <a:p>
            <a:pPr marL="305435" indent="-305435"/>
            <a:endParaRPr lang="en-US" sz="2000" dirty="0"/>
          </a:p>
          <a:p>
            <a:pPr marL="305435" indent="-305435"/>
            <a:r>
              <a:rPr lang="en-US" sz="2000" dirty="0"/>
              <a:t>**Business Impact:**</a:t>
            </a:r>
          </a:p>
          <a:p>
            <a:pPr marL="305435" indent="-305435"/>
            <a:r>
              <a:rPr lang="en-US" sz="2000" dirty="0"/>
              <a:t>- The recommendation system has not only elevated user experience but also contributed to heightened user retention and platform engagement.</a:t>
            </a:r>
          </a:p>
          <a:p>
            <a:pPr marL="305435" indent="-305435"/>
            <a:r>
              <a:rPr lang="en-US" sz="2000" dirty="0"/>
              <a:t>- By guiding users to discover relevant content, the system has optimized the utilization of Netflix's extensive content library, resulting in enhanced customer satisfaction and loyalty.</a:t>
            </a:r>
          </a:p>
          <a:p>
            <a:pPr marL="305435" indent="-305435"/>
            <a:r>
              <a:rPr lang="en-US" sz="2000" dirty="0"/>
              <a:t>- The deployment of the recommendation system underscores Netflix's commitment to innovation and customer-centricity, solidifying its position as a leader in personalized entertainment experiences.</a:t>
            </a:r>
          </a:p>
          <a:p>
            <a:pPr marL="305435" indent="-305435"/>
            <a:endParaRPr lang="en-US" sz="2000" dirty="0"/>
          </a:p>
          <a:p>
            <a:pPr marL="305435" indent="-305435"/>
            <a:r>
              <a:rPr lang="en-US" sz="2000" dirty="0"/>
              <a:t>**Future Directions:**</a:t>
            </a:r>
          </a:p>
          <a:p>
            <a:pPr marL="305435" indent="-305435"/>
            <a:r>
              <a:rPr lang="en-US" sz="2000" dirty="0"/>
              <a:t>- Continuous refinement of algorithms and integration of advanced machine learning techniques will further elevate recommendation accuracy and relevance.</a:t>
            </a:r>
          </a:p>
          <a:p>
            <a:pPr marL="305435" indent="-305435"/>
            <a:r>
              <a:rPr lang="en-US" sz="2000" dirty="0"/>
              <a:t>- Embracing emerging technologies such as natural language processing and reinforcement learning holds promise for revolutionizing personalized content discovery.</a:t>
            </a:r>
          </a:p>
          <a:p>
            <a:pPr marL="305435" indent="-305435"/>
            <a:r>
              <a:rPr lang="en-US" sz="2000" dirty="0"/>
              <a:t>- Collaborating with content creators and harnessing user-generated data will enrich the recommendation process, fostering a more diverse and inclusive content ecosystem.</a:t>
            </a:r>
          </a:p>
          <a:p>
            <a:pPr marL="305435" indent="-305435"/>
            <a:endParaRPr lang="en-US" sz="2000" dirty="0"/>
          </a:p>
          <a:p>
            <a:pPr marL="305435" indent="-305435"/>
            <a:r>
              <a:rPr lang="en-US" sz="2000" dirty="0"/>
              <a:t>**Acknowledgments:**</a:t>
            </a:r>
          </a:p>
          <a:p>
            <a:pPr marL="305435" indent="-305435"/>
            <a:r>
              <a:rPr lang="en-US" sz="2000" dirty="0"/>
              <a:t>- We extend heartfelt appreciation to all stakeholders, team members, and collaborators whose dedication, expertise, and support were instrumental in the success of this project.</a:t>
            </a:r>
          </a:p>
          <a:p>
            <a:pPr marL="305435" indent="-305435"/>
            <a:r>
              <a:rPr lang="en-US" sz="2000" dirty="0"/>
              <a:t>  </a:t>
            </a:r>
          </a:p>
          <a:p>
            <a:pPr marL="305435" indent="-305435"/>
            <a:r>
              <a:rPr lang="en-US" sz="2000" dirty="0"/>
              <a:t>**Thank You!**</a:t>
            </a:r>
          </a:p>
          <a:p>
            <a:pPr marL="305435" indent="-305435"/>
            <a:r>
              <a:rPr lang="en-US" sz="2000" dirty="0"/>
              <a:t>- We sincerely thank our audience for their attention and participation. We welcome any questions, feedback, or further discussions on the Netflix movies and TV shows recommendation system and anticipate continued innovation and excellence in personalized content discovery.</a:t>
            </a:r>
          </a:p>
          <a:p>
            <a:pPr marL="305435" indent="-305435"/>
            <a:endParaRPr lang="en-US" sz="2000" dirty="0"/>
          </a:p>
          <a:p>
            <a:pPr marL="305435" indent="-305435"/>
            <a:r>
              <a:rPr lang="en-US" sz="2000" dirty="0"/>
              <a:t>---</a:t>
            </a:r>
          </a:p>
          <a:p>
            <a:pPr marL="305435" indent="-305435"/>
            <a:endParaRPr lang="en-US" sz="2000" dirty="0"/>
          </a:p>
          <a:p>
            <a:pPr marL="305435" indent="-305435"/>
            <a:r>
              <a:rPr lang="en-US" sz="2000" dirty="0"/>
              <a:t>Feel free to adjust the wording and formatting as needed to fit your PowerPoint presentation style and design preferences.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4294967295"/>
          </p:nvPr>
        </p:nvSpPr>
        <p:spPr>
          <a:xfrm>
            <a:off x="0" y="1301750"/>
            <a:ext cx="11029950" cy="4673600"/>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7" name="TextBox 6">
            <a:extLst>
              <a:ext uri="{FF2B5EF4-FFF2-40B4-BE49-F238E27FC236}">
                <a16:creationId xmlns:a16="http://schemas.microsoft.com/office/drawing/2014/main" id="{276099D7-2E55-C948-21D5-8153EF343292}"/>
              </a:ext>
            </a:extLst>
          </p:cNvPr>
          <p:cNvSpPr txBox="1"/>
          <p:nvPr/>
        </p:nvSpPr>
        <p:spPr>
          <a:xfrm>
            <a:off x="246728" y="1301750"/>
            <a:ext cx="11698544" cy="15327273"/>
          </a:xfrm>
          <a:prstGeom prst="rect">
            <a:avLst/>
          </a:prstGeom>
          <a:noFill/>
        </p:spPr>
        <p:txBody>
          <a:bodyPr wrap="square">
            <a:spAutoFit/>
          </a:bodyPr>
          <a:lstStyle/>
          <a:p>
            <a:r>
              <a:rPr lang="en-US" dirty="0"/>
              <a:t>Certainly! Here's a structured future scope slide for your PowerPoint presentation:</a:t>
            </a:r>
          </a:p>
          <a:p>
            <a:endParaRPr lang="en-US" dirty="0"/>
          </a:p>
          <a:p>
            <a:r>
              <a:rPr lang="en-US" dirty="0"/>
              <a:t>---</a:t>
            </a:r>
          </a:p>
          <a:p>
            <a:endParaRPr lang="en-US" dirty="0"/>
          </a:p>
          <a:p>
            <a:r>
              <a:rPr lang="en-US" dirty="0"/>
              <a:t>**Slide: Future Scope**</a:t>
            </a:r>
          </a:p>
          <a:p>
            <a:endParaRPr lang="en-US" dirty="0"/>
          </a:p>
          <a:p>
            <a:r>
              <a:rPr lang="en-US" dirty="0"/>
              <a:t>**Title: Future Scope for Netflix Movies and TV Shows**</a:t>
            </a:r>
          </a:p>
          <a:p>
            <a:endParaRPr lang="en-US" dirty="0"/>
          </a:p>
          <a:p>
            <a:r>
              <a:rPr lang="en-US" dirty="0"/>
              <a:t>**Content:**</a:t>
            </a:r>
          </a:p>
          <a:p>
            <a:endParaRPr lang="en-US" dirty="0"/>
          </a:p>
          <a:p>
            <a:r>
              <a:rPr lang="en-US" dirty="0"/>
              <a:t>1. **Advanced Recommendation Algorithms:**</a:t>
            </a:r>
          </a:p>
          <a:p>
            <a:r>
              <a:rPr lang="en-US" dirty="0"/>
              <a:t>   - Explore advanced machine learning techniques such as deep learning, reinforcement learning, and natural language processing (NLP) to further enhance recommendation accuracy and personalization.</a:t>
            </a:r>
          </a:p>
          <a:p>
            <a:r>
              <a:rPr lang="en-US" dirty="0"/>
              <a:t>   - Implement hybrid recommendation systems combining collaborative filtering, content-based filtering, and contextual information for more precise and diverse recommendations.</a:t>
            </a:r>
          </a:p>
          <a:p>
            <a:endParaRPr lang="en-US" dirty="0"/>
          </a:p>
          <a:p>
            <a:r>
              <a:rPr lang="en-US" dirty="0"/>
              <a:t>2. **Context-Aware Recommendations:**</a:t>
            </a:r>
          </a:p>
          <a:p>
            <a:r>
              <a:rPr lang="en-US" dirty="0"/>
              <a:t>   - Develop algorithms that leverage contextual information such as time of day, user location, device type, and user mood to provide tailored recommendations.</a:t>
            </a:r>
          </a:p>
          <a:p>
            <a:r>
              <a:rPr lang="en-US" dirty="0"/>
              <a:t>   - Integrate user feedback mechanisms to capture dynamic preferences and adapt recommendations in real-time based on changing contexts.</a:t>
            </a:r>
          </a:p>
          <a:p>
            <a:endParaRPr lang="en-US" dirty="0"/>
          </a:p>
          <a:p>
            <a:r>
              <a:rPr lang="en-US" dirty="0"/>
              <a:t>3. **Enhanced User Interaction:**</a:t>
            </a:r>
          </a:p>
          <a:p>
            <a:r>
              <a:rPr lang="en-US" dirty="0"/>
              <a:t>   - Introduce interactive features allowing users to provide explicit feedback, such as rating, reviewing, and bookmarking content, to improve recommendation quality.</a:t>
            </a:r>
          </a:p>
          <a:p>
            <a:r>
              <a:rPr lang="en-US" dirty="0"/>
              <a:t>   - Implement gamification elements to incentivize user engagement and participation in the recommendation process, fostering a sense of ownership and community.</a:t>
            </a:r>
          </a:p>
          <a:p>
            <a:endParaRPr lang="en-US" dirty="0"/>
          </a:p>
          <a:p>
            <a:r>
              <a:rPr lang="en-US" dirty="0"/>
              <a:t>4. **Content Diversity and Inclusivity:**</a:t>
            </a:r>
          </a:p>
          <a:p>
            <a:r>
              <a:rPr lang="en-US" dirty="0"/>
              <a:t>   - Expand the recommendation system to promote diverse and culturally inclusive content, reflecting the diverse preferences and interests of global audiences.</a:t>
            </a:r>
          </a:p>
          <a:p>
            <a:r>
              <a:rPr lang="en-US" dirty="0"/>
              <a:t>   - Collaborate with content creators and production studios to source and showcase a wider range of content genres, languages, and cultural perspectives.</a:t>
            </a:r>
          </a:p>
          <a:p>
            <a:endParaRPr lang="en-US" dirty="0"/>
          </a:p>
          <a:p>
            <a:r>
              <a:rPr lang="en-US" dirty="0"/>
              <a:t>5. **Cross-Platform Integration:**</a:t>
            </a:r>
          </a:p>
          <a:p>
            <a:r>
              <a:rPr lang="en-US" dirty="0"/>
              <a:t>   - Extend recommendation capabilities beyond the Netflix platform to other streaming services, smart TVs, gaming consoles, and mobile devices.</a:t>
            </a:r>
          </a:p>
          <a:p>
            <a:r>
              <a:rPr lang="en-US" dirty="0"/>
              <a:t>   - Foster partnerships and integrations with third-party platforms to enable seamless cross-platform recommendations and personalized viewing experiences.</a:t>
            </a:r>
          </a:p>
          <a:p>
            <a:endParaRPr lang="en-US" dirty="0"/>
          </a:p>
          <a:p>
            <a:r>
              <a:rPr lang="en-US" dirty="0"/>
              <a:t>**Visuals:**</a:t>
            </a:r>
          </a:p>
          <a:p>
            <a:r>
              <a:rPr lang="en-US" dirty="0"/>
              <a:t>- Use icons or graphics representing futuristic technology and innovation to complement the content.</a:t>
            </a:r>
          </a:p>
          <a:p>
            <a:r>
              <a:rPr lang="en-US" dirty="0"/>
              <a:t>- Incorporate imagery depicting diverse content options and cross-platform integration.</a:t>
            </a:r>
          </a:p>
          <a:p>
            <a:endParaRPr lang="en-US" dirty="0"/>
          </a:p>
          <a:p>
            <a:r>
              <a:rPr lang="en-US" dirty="0"/>
              <a:t>**Closing Remarks:**</a:t>
            </a:r>
          </a:p>
          <a:p>
            <a:r>
              <a:rPr lang="en-US" dirty="0"/>
              <a:t>- Express enthusiasm for the future of personalized content discovery and recommendation systems in the Netflix ecosystem.</a:t>
            </a:r>
          </a:p>
          <a:p>
            <a:r>
              <a:rPr lang="en-US" dirty="0"/>
              <a:t>- Invite collaboration and feedback from stakeholders, industry experts, and users to shape the future development of the Netflix recommendation system.</a:t>
            </a:r>
          </a:p>
          <a:p>
            <a:endParaRPr lang="en-US" dirty="0"/>
          </a:p>
          <a:p>
            <a:r>
              <a:rPr lang="en-US" dirty="0"/>
              <a:t>---</a:t>
            </a:r>
          </a:p>
          <a:p>
            <a:endParaRPr lang="en-US" dirty="0"/>
          </a:p>
          <a:p>
            <a:r>
              <a:rPr lang="en-US" dirty="0"/>
              <a:t>Feel free to adjust the content and visuals according to your presentation style and preferences. This outline provides a comprehensive overview of the potential future directions for enhancing the Netflix movies and TV shows recommendation system.</a:t>
            </a:r>
            <a:endParaRPr lang="en-IN" dirty="0"/>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17</TotalTime>
  <Words>4519</Words>
  <Application>Microsoft Office PowerPoint</Application>
  <PresentationFormat>Widescreen</PresentationFormat>
  <Paragraphs>437</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NETFLIX MOVIES AND TV SHOWS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alagarraja4545@outlook.com</cp:lastModifiedBy>
  <cp:revision>23</cp:revision>
  <dcterms:created xsi:type="dcterms:W3CDTF">2021-05-26T16:50:10Z</dcterms:created>
  <dcterms:modified xsi:type="dcterms:W3CDTF">2024-04-05T06:39:11Z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