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77" r:id="rId7"/>
    <p:sldId id="278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58" r:id="rId16"/>
    <p:sldId id="260" r:id="rId17"/>
    <p:sldId id="270" r:id="rId18"/>
    <p:sldId id="259" r:id="rId19"/>
    <p:sldId id="272" r:id="rId20"/>
    <p:sldId id="273" r:id="rId21"/>
    <p:sldId id="274" r:id="rId22"/>
    <p:sldId id="261" r:id="rId23"/>
    <p:sldId id="275" r:id="rId24"/>
    <p:sldId id="262" r:id="rId25"/>
    <p:sldId id="263" r:id="rId26"/>
    <p:sldId id="276" r:id="rId27"/>
    <p:sldId id="285" r:id="rId28"/>
    <p:sldId id="282" r:id="rId29"/>
    <p:sldId id="283" r:id="rId30"/>
    <p:sldId id="284" r:id="rId31"/>
    <p:sldId id="279" r:id="rId32"/>
    <p:sldId id="26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8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7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5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6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91AA-14B0-4A51-9D9C-17EF0A7F3CA2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8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43F1-0514-492E-A8E4-A4134D3A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756130"/>
            <a:ext cx="10198100" cy="18879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Conflict-free replicated data type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98AE-7E16-4277-AFF4-7952A3EB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6254-E9CA-4F79-8121-79F396D7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PN-Counters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counter with both increment and decrement operation, we use two G-Counters.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G-Counter for increment and another for decrement.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04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2E6D-2ABE-41A5-9D99-FE6ADC81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E483-02A0-4CF7-AA87-6FED1A26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is a memory cell with two operations- read and write.</a:t>
            </a:r>
          </a:p>
          <a:p>
            <a:r>
              <a:rPr lang="en-US" dirty="0"/>
              <a:t>Write is not commutative. So to solve this there is two approaches.</a:t>
            </a:r>
          </a:p>
          <a:p>
            <a:pPr lvl="1"/>
            <a:r>
              <a:rPr lang="en-US" dirty="0"/>
              <a:t>Last Write Win Register</a:t>
            </a:r>
          </a:p>
          <a:p>
            <a:pPr lvl="1"/>
            <a:r>
              <a:rPr lang="en-US" dirty="0"/>
              <a:t>Multi-Value Register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25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F9E9-34B5-4FC0-8521-820ACE59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8667-E517-4A6B-AC9D-12045BC2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G-Sets</a:t>
            </a:r>
          </a:p>
          <a:p>
            <a:pPr lvl="1"/>
            <a:r>
              <a:rPr lang="en-US" dirty="0"/>
              <a:t>It is a grow only set which only allows addition of elements to the sets.</a:t>
            </a:r>
          </a:p>
          <a:p>
            <a:r>
              <a:rPr lang="en-US" dirty="0"/>
              <a:t>2P-Sets</a:t>
            </a:r>
          </a:p>
          <a:p>
            <a:pPr lvl="1"/>
            <a:r>
              <a:rPr lang="en-US" dirty="0"/>
              <a:t>It allows us to add and remove elements from the set.</a:t>
            </a:r>
          </a:p>
          <a:p>
            <a:pPr lvl="1"/>
            <a:r>
              <a:rPr lang="en-US" dirty="0"/>
              <a:t>It uses two G-Sets – one to add elements and one remove set.</a:t>
            </a:r>
          </a:p>
          <a:p>
            <a:pPr lvl="1"/>
            <a:r>
              <a:rPr lang="en-US" dirty="0"/>
              <a:t>Once the element is removed from the set, it cannot be added again.</a:t>
            </a:r>
          </a:p>
        </p:txBody>
      </p:sp>
    </p:spTree>
    <p:extLst>
      <p:ext uri="{BB962C8B-B14F-4D97-AF65-F5344CB8AC3E}">
        <p14:creationId xmlns:p14="http://schemas.microsoft.com/office/powerpoint/2010/main" val="331980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C832-8582-450D-90C4-522AA89B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1947-90EA-4FA0-B901-C84867B2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Last-Write-Wins Set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similar to 2P set.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two G-Sets – add set and remove set with a timestamp for each element.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allow us to reinsert the removed elements also.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Removed Set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differs from LWW Set by using unique id instead of timestamp.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nique tag is added to both the add set and remove set.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2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569-1BFF-4E4D-BBBF-EA53AC89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ADE-4504-452F-B306-932D98C1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CRDT is used in </a:t>
            </a:r>
            <a:r>
              <a:rPr lang="en-US" dirty="0" err="1"/>
              <a:t>Redis</a:t>
            </a:r>
            <a:r>
              <a:rPr lang="en-US" dirty="0"/>
              <a:t> - a distributed, highly available and scalable database.</a:t>
            </a:r>
          </a:p>
          <a:p>
            <a:r>
              <a:rPr lang="en-US" dirty="0"/>
              <a:t>No-</a:t>
            </a:r>
            <a:r>
              <a:rPr lang="en-US" dirty="0" err="1"/>
              <a:t>sql</a:t>
            </a:r>
            <a:r>
              <a:rPr lang="en-US" dirty="0"/>
              <a:t> distributed database </a:t>
            </a:r>
            <a:r>
              <a:rPr lang="en-US" dirty="0" err="1"/>
              <a:t>Riak</a:t>
            </a:r>
            <a:r>
              <a:rPr lang="en-US" dirty="0"/>
              <a:t> supports CRDT datatype.</a:t>
            </a:r>
          </a:p>
          <a:p>
            <a:r>
              <a:rPr lang="en-IN" dirty="0"/>
              <a:t>Facebook implements CRDTs in their Apollo low-latency "consistency at scale" database.</a:t>
            </a:r>
            <a:endParaRPr lang="en-IN" baseline="30000" dirty="0"/>
          </a:p>
          <a:p>
            <a:r>
              <a:rPr lang="en-IN" dirty="0"/>
              <a:t>Microsoft's Cosmos DB uses CRDT's to enable a multi-master write mode. </a:t>
            </a:r>
          </a:p>
          <a:p>
            <a:r>
              <a:rPr lang="en-IN" dirty="0"/>
              <a:t>Sequence CRDT is used in </a:t>
            </a:r>
            <a:r>
              <a:rPr lang="en-IN"/>
              <a:t>Collaborative Real-time </a:t>
            </a:r>
            <a:r>
              <a:rPr lang="en-IN" dirty="0"/>
              <a:t>Editor.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9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ADBF-CD6F-42A6-8E9C-F43D0F98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editing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667C-EFAE-4D21-8E44-98C5D8B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application which enables the different users in different places to access the same file over the internet.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two types namely non real-time collaboration and real-time collaboration.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 real-time collaboration editing, the same file is not edited by different users simultaneously.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real-time collaboration allows users to edit the same file simultaneously by different users across the world.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1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FE10-38BB-46B3-BA6C-80E85E81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in distributed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F85F-E4AE-45F0-816B-6165D393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data will be passed to all replicas as soon as a user writes in any of the replicas.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during update any subsequent request to any of the replicas will be delayed.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After the update they start to take care of the requests arrived.</a:t>
            </a:r>
          </a:p>
          <a:p>
            <a:r>
              <a:rPr lang="en-US" dirty="0"/>
              <a:t>Eventual consistency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does not update all replicas at once. But has a fixed time to become consistent.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request to the data at any time may not be the same.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can be used in fault tolerant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28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EA68-2CB6-42C5-9264-6BF25BBE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cap="none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19D9-5F1D-46BA-8368-F31A2170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eventual consistency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Here, the order in which we apply update doesn’t matter. The operation takes place simultaneously and the send the update to each other. Then they acquire consistency eventually.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They can be applied in only some data types and they are called CRDT.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42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BBD0-A210-4DBB-836E-506566E5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consistency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3AA6-8051-4DCA-B6A5-33B713CB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replicas must have the same content after the operations.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F7C44-924C-4677-AFCD-C32410EA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67" y="2472266"/>
            <a:ext cx="6417733" cy="40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5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F222D14-E5B1-490A-9CA9-CAF748AD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82" y="804889"/>
            <a:ext cx="9605635" cy="10593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 preservation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3EBF-858D-435A-B288-15A826246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293069" cy="344859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must be performed in   cause- effect order.</a:t>
            </a:r>
          </a:p>
          <a:p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CD2A0A-4A41-406C-A971-ECF9BCF5B9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32674-726D-4697-A24E-DD490C35C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4889"/>
            <a:ext cx="5458555" cy="52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0B7B-43DB-40E6-B06B-ACE14E3D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9872-585D-4671-9318-1C7C7DD8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CRDT is a data structure which is used to maintain consistency across many computers in a network.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those replicas can be updated independently and concurrently.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initially designed for document editing but is used in online chat, online gambling also.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8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55EC99-D32D-4060-94AD-1F1D095F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101708"/>
            <a:ext cx="9605635" cy="59363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 preservation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7B27-61C6-4D9B-A3BD-F64B1F5730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change must be preserved in all replicas.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051949B9-DC9E-4666-B858-7D147577C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59" y="963387"/>
            <a:ext cx="5120569" cy="4898570"/>
          </a:xfrm>
        </p:spPr>
      </p:pic>
    </p:spTree>
    <p:extLst>
      <p:ext uri="{BB962C8B-B14F-4D97-AF65-F5344CB8AC3E}">
        <p14:creationId xmlns:p14="http://schemas.microsoft.com/office/powerpoint/2010/main" val="346358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4E812B-325E-4789-AF2E-688DE34E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88842E-8169-4A0B-8FDB-DEDCA565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2654"/>
            <a:ext cx="9603275" cy="3450613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in operation order should not change the result.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grouping of operations doesn’t matter.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Idempotence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an operation more than once should not affect the result.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Reflexivity + Transitivity + Antisymmetry.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Semilattice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ordered set with exact upper (lower) face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8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B597-4327-4FA0-9C1D-E76558CA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394F-AB7B-4EFA-8C49-F6D9218C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Operational  Transformation was originally invented for consistency maintenance and concurrency control in collaborative editing of plain text documents. </a:t>
            </a:r>
          </a:p>
          <a:p>
            <a:r>
              <a:rPr lang="en-IN" dirty="0"/>
              <a:t> OT is an algorithm that compares concurrent operations and detects if they will cause the documents to not converge. If the answer is yes, the operations are modified (or transformed) before being applied.</a:t>
            </a:r>
          </a:p>
          <a:p>
            <a:r>
              <a:rPr lang="en-IN" dirty="0"/>
              <a:t>OT transforms the parameters of an operation according to the effects of previously executed concurrent operations so that the transformed operation can achieve the correct effect and maintain document consistency.</a:t>
            </a:r>
          </a:p>
        </p:txBody>
      </p:sp>
    </p:spTree>
    <p:extLst>
      <p:ext uri="{BB962C8B-B14F-4D97-AF65-F5344CB8AC3E}">
        <p14:creationId xmlns:p14="http://schemas.microsoft.com/office/powerpoint/2010/main" val="407428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3AED-9780-4283-8322-A5A092B8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cap="none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5BD9-2C67-48D2-B2A9-642265B6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30032"/>
            <a:ext cx="9603275" cy="3483368"/>
          </a:xfrm>
        </p:spPr>
        <p:txBody>
          <a:bodyPr>
            <a:normAutofit/>
          </a:bodyPr>
          <a:lstStyle/>
          <a:p>
            <a:r>
              <a:rPr lang="en-IN" dirty="0"/>
              <a:t>OT treats each character as having a value and an absolute position.  And to achieve the commutativity and idempotency required by a collaborative text editor,  OT relies primarily on an algorithm.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524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825C-B712-4D92-8D3C-DCD880F9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FFDE-44DD-4DC1-91EF-283BBF5A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Operational transformation is not always commutative.</a:t>
            </a:r>
          </a:p>
          <a:p>
            <a:r>
              <a:rPr lang="en-IN" dirty="0"/>
              <a:t>The OT algorithm is really hard and time consuming to implement correctly.  Wave took 2 years to write and if we want to rewrite it today, it would take almost as long to write a second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73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2881-46D4-499C-9AA4-7EFCBD67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Crdt in collaborative editing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EA59-E352-4854-AD71-32E5C2E5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trying to simplify Operational Transformation, Conflict-free data type came into picture.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CRDT, the underlying structure of text editor is changed.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seeing a character as a value and absolute position, each character is made globally unique.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4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1927-E5A7-4ABD-920F-C52BF65C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Globally unique 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CDE3-2E52-4C07-9317-AC7B467F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Each character is assigned a site id and site counter when a new character is inserted make it globally unique. </a:t>
            </a:r>
          </a:p>
          <a:p>
            <a:pPr algn="just"/>
            <a:r>
              <a:rPr lang="en-US" dirty="0"/>
              <a:t>Site id is a unique value assigned to a character.</a:t>
            </a:r>
          </a:p>
          <a:p>
            <a:pPr algn="just"/>
            <a:r>
              <a:rPr lang="en-US" dirty="0"/>
              <a:t>Site counter is incremented when a character is inserted or deleted. </a:t>
            </a:r>
          </a:p>
        </p:txBody>
      </p:sp>
    </p:spTree>
    <p:extLst>
      <p:ext uri="{BB962C8B-B14F-4D97-AF65-F5344CB8AC3E}">
        <p14:creationId xmlns:p14="http://schemas.microsoft.com/office/powerpoint/2010/main" val="264263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9238-3F0B-45AF-8AAC-1966D6B8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cap="none" dirty="0"/>
              <a:t>..</a:t>
            </a:r>
            <a:endParaRPr lang="en-IN" dirty="0"/>
          </a:p>
        </p:txBody>
      </p:sp>
      <p:pic>
        <p:nvPicPr>
          <p:cNvPr id="4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2191812-DC4A-4DCC-BFB0-7101F9EA6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9" y="2350099"/>
            <a:ext cx="8213272" cy="3397557"/>
          </a:xfrm>
        </p:spPr>
      </p:pic>
    </p:spTree>
    <p:extLst>
      <p:ext uri="{BB962C8B-B14F-4D97-AF65-F5344CB8AC3E}">
        <p14:creationId xmlns:p14="http://schemas.microsoft.com/office/powerpoint/2010/main" val="95552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FAF3-5324-4249-BFC6-05373140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Globally Ordered Characters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9622-88A4-4106-B5C3-F97B3F62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commutativity we use fractional indices.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users inserting same character at the same position at same time, to make that character unique we attach the site id to the position identifier.</a:t>
            </a:r>
            <a:r>
              <a:rPr lang="en-US" alt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A1A7C6-CC20-4728-BF0D-38DD5D186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09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DE8B2-F46A-4645-830B-37E9EE2B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cap="none" dirty="0"/>
              <a:t>..</a:t>
            </a:r>
            <a:endParaRPr lang="en-IN" cap="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5A8A8E-3165-4CA2-B80A-936CFC89FB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fractional indices, instead of inserting “H” at position 1, we insert “H” at a position between 0 and 1. We represent it in code as a list of integers as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5]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0C5B62E-BE41-4155-BD2D-F29B5B53E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010878"/>
            <a:ext cx="4759325" cy="3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67EE-29A5-4528-AE22-243D3498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A47B-BCA6-48EB-82B6-8D6278CE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CRDT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based CRDT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based CRDT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State CRDT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Pure-Operation based CRDT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93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F597-85C6-4A5D-88D3-A05C9C24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cap="none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75AA-A3EE-4E70-8659-95F5DC3FC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imagine fractional indices is as a tree. As characters are inserted into the document, they can be inserted in between two existing position identifiers at one level of the tree.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space between two existing character positions, as demonstrated below, we proceed to the next level of the </a:t>
            </a:r>
          </a:p>
        </p:txBody>
      </p: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93ED84-7041-4B0D-9A27-C8E511A9D2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98" y="2010877"/>
            <a:ext cx="4205053" cy="3165279"/>
          </a:xfrm>
        </p:spPr>
      </p:pic>
    </p:spTree>
    <p:extLst>
      <p:ext uri="{BB962C8B-B14F-4D97-AF65-F5344CB8AC3E}">
        <p14:creationId xmlns:p14="http://schemas.microsoft.com/office/powerpoint/2010/main" val="2691123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FC59-6E3D-4653-A7FF-1C55989C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cap="none" dirty="0"/>
              <a:t>..</a:t>
            </a:r>
            <a:endParaRPr lang="en-IN" dirty="0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F7DE12C0-0499-4FCF-99B4-D3D20139B5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71700"/>
            <a:ext cx="8229600" cy="4267200"/>
          </a:xfrm>
        </p:spPr>
      </p:pic>
    </p:spTree>
    <p:extLst>
      <p:ext uri="{BB962C8B-B14F-4D97-AF65-F5344CB8AC3E}">
        <p14:creationId xmlns:p14="http://schemas.microsoft.com/office/powerpoint/2010/main" val="2169241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77CD-B028-455E-ACB3-E0B2A61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7AE5-8B31-42C8-8E99-D7B7EED8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CRDT ensures commutativity and idempotence.</a:t>
            </a:r>
          </a:p>
          <a:p>
            <a:r>
              <a:rPr lang="en-US" dirty="0"/>
              <a:t>It is much simpler than OT when applied in real-time collaborative editing.</a:t>
            </a:r>
          </a:p>
          <a:p>
            <a:r>
              <a:rPr lang="en-US" dirty="0"/>
              <a:t>CRDT is also used in distributed databases where synchronization plays main role.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46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2640-C553-4A38-A97C-86C14D95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based crdt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44B6-C9F0-42B2-B91F-3E5276CB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change in document is updated in the local copy and then sends the full state to other replicas.</a:t>
            </a:r>
          </a:p>
          <a:p>
            <a:r>
              <a:rPr lang="en-US" dirty="0"/>
              <a:t>They are merged by function which are commutative and associative.</a:t>
            </a:r>
          </a:p>
          <a:p>
            <a:r>
              <a:rPr lang="en-IN" dirty="0"/>
              <a:t>The merge function provides a join for any pair of replica states, so the set of all states forms a semilattice.</a:t>
            </a:r>
          </a:p>
          <a:p>
            <a:r>
              <a:rPr lang="en-IN" dirty="0"/>
              <a:t> The update function must monotonically</a:t>
            </a:r>
            <a:r>
              <a:rPr lang="en-IN" u="sng" dirty="0"/>
              <a:t> </a:t>
            </a:r>
            <a:r>
              <a:rPr lang="en-IN" dirty="0"/>
              <a:t>increase the internal state, according to the same partial order rules as the semilattice.</a:t>
            </a:r>
            <a:endParaRPr lang="en-US" dirty="0"/>
          </a:p>
          <a:p>
            <a:r>
              <a:rPr lang="en-US" dirty="0"/>
              <a:t>Also known as convergent replicated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46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3456-4AFB-4B2A-AACF-655FAB57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based crdt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96B5-9831-4008-8460-8B5F3F1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operation is performed in the document, the full state is not sent but the update  operation alone is sent to all replicas.</a:t>
            </a:r>
          </a:p>
          <a:p>
            <a:r>
              <a:rPr lang="en-US" dirty="0"/>
              <a:t>But they are not idempotent.</a:t>
            </a:r>
          </a:p>
          <a:p>
            <a:r>
              <a:rPr lang="en-US" dirty="0"/>
              <a:t>Also known as commutative replicated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4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EB44-7401-452E-8C5F-BCD05D52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state crdt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4ECE-2935-4300-BE50-D4E046F8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variant of state based CRDT </a:t>
            </a:r>
          </a:p>
          <a:p>
            <a:r>
              <a:rPr lang="en-US" dirty="0"/>
              <a:t>Instead of transferring whole state, delta state CRDT transfers only the part of the state in which the changes are made recently.</a:t>
            </a:r>
            <a:endParaRPr lang="en-IN" dirty="0"/>
          </a:p>
          <a:p>
            <a:r>
              <a:rPr lang="en-US" dirty="0"/>
              <a:t>This reduces the overhead of transferring the whole state which may be large.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77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70DB-35D7-4482-AC3C-31A3950F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operation based crdt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CBB7-B3A5-46B2-85D3-01D8044E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operation based CRDT is the operation based CRDT’s variant.</a:t>
            </a:r>
          </a:p>
          <a:p>
            <a:r>
              <a:rPr lang="en-US" dirty="0"/>
              <a:t>It reduces the metadata 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86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DCD2-6E43-40AC-9406-8205257B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2026-61C8-4F36-B511-BD841977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59CE-C51D-4197-8AFB-5A391758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3D19-8187-4E09-AE08-09ABCABF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integer with the support for increment and decrement.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G-Counter (Grow-only counter)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monotonically increasing counter.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will be stored in a vector whose dimension is equal to the number of nodes.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replica increases the value in position with its ID in position array.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merge function will take the maximum in the positions, and the final value will be the sum of all elements of the vector.</a:t>
            </a:r>
          </a:p>
        </p:txBody>
      </p:sp>
    </p:spTree>
    <p:extLst>
      <p:ext uri="{BB962C8B-B14F-4D97-AF65-F5344CB8AC3E}">
        <p14:creationId xmlns:p14="http://schemas.microsoft.com/office/powerpoint/2010/main" val="12768705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1133</TotalTime>
  <Words>1204</Words>
  <Application>Microsoft Office PowerPoint</Application>
  <PresentationFormat>Widescreen</PresentationFormat>
  <Paragraphs>138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Gill Sans MT</vt:lpstr>
      <vt:lpstr>Times New Roman</vt:lpstr>
      <vt:lpstr>Wingdings</vt:lpstr>
      <vt:lpstr>Gallery</vt:lpstr>
      <vt:lpstr>Conflict-free replicated data type</vt:lpstr>
      <vt:lpstr>What is crdt</vt:lpstr>
      <vt:lpstr>Types of crdt</vt:lpstr>
      <vt:lpstr>State based crdt</vt:lpstr>
      <vt:lpstr>Operation based crdt</vt:lpstr>
      <vt:lpstr>Delta state crdt</vt:lpstr>
      <vt:lpstr>Pure operation based crdt</vt:lpstr>
      <vt:lpstr>CRDT</vt:lpstr>
      <vt:lpstr>counter</vt:lpstr>
      <vt:lpstr>Continued..</vt:lpstr>
      <vt:lpstr>register</vt:lpstr>
      <vt:lpstr>SETS  </vt:lpstr>
      <vt:lpstr>Continued..</vt:lpstr>
      <vt:lpstr>applications</vt:lpstr>
      <vt:lpstr>Collaborative editing</vt:lpstr>
      <vt:lpstr>consistency in distributed system</vt:lpstr>
      <vt:lpstr>Continued..</vt:lpstr>
      <vt:lpstr>To achieve consistency</vt:lpstr>
      <vt:lpstr>Causality preservation </vt:lpstr>
      <vt:lpstr>Intention preservation </vt:lpstr>
      <vt:lpstr>terms</vt:lpstr>
      <vt:lpstr>Operational transformation</vt:lpstr>
      <vt:lpstr>Continued..</vt:lpstr>
      <vt:lpstr>Limitations in ot</vt:lpstr>
      <vt:lpstr>Crdt in collaborative editing</vt:lpstr>
      <vt:lpstr>Globally unique id</vt:lpstr>
      <vt:lpstr>Continued..</vt:lpstr>
      <vt:lpstr>Globally Ordered Characters  </vt:lpstr>
      <vt:lpstr>Continued..</vt:lpstr>
      <vt:lpstr>Continued..</vt:lpstr>
      <vt:lpstr>Continued..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Conflict-free replicated data type</dc:title>
  <dc:creator>Azhagumathi Nithianandhan</dc:creator>
  <cp:lastModifiedBy>Azhagumathi Nithianandhan</cp:lastModifiedBy>
  <cp:revision>48</cp:revision>
  <dcterms:created xsi:type="dcterms:W3CDTF">2018-11-26T03:58:18Z</dcterms:created>
  <dcterms:modified xsi:type="dcterms:W3CDTF">2018-11-27T13:30:30Z</dcterms:modified>
</cp:coreProperties>
</file>