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66" r:id="rId6"/>
    <p:sldId id="277" r:id="rId7"/>
    <p:sldId id="278" r:id="rId8"/>
    <p:sldId id="258" r:id="rId9"/>
    <p:sldId id="260" r:id="rId10"/>
    <p:sldId id="270" r:id="rId11"/>
    <p:sldId id="259" r:id="rId12"/>
    <p:sldId id="272" r:id="rId13"/>
    <p:sldId id="273" r:id="rId14"/>
    <p:sldId id="274" r:id="rId15"/>
    <p:sldId id="261" r:id="rId16"/>
    <p:sldId id="275" r:id="rId17"/>
    <p:sldId id="262" r:id="rId18"/>
    <p:sldId id="263" r:id="rId19"/>
    <p:sldId id="276" r:id="rId20"/>
    <p:sldId id="285" r:id="rId21"/>
    <p:sldId id="282" r:id="rId22"/>
    <p:sldId id="283" r:id="rId23"/>
    <p:sldId id="284" r:id="rId24"/>
    <p:sldId id="279" r:id="rId25"/>
    <p:sldId id="26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59" d="100"/>
          <a:sy n="59" d="100"/>
        </p:scale>
        <p:origin x="78" y="1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DE91AA-14B0-4A51-9D9C-17EF0A7F3CA2}" type="datetimeFigureOut">
              <a:rPr lang="en-IN" smtClean="0"/>
              <a:t>26-11-2018</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938DCD2-F272-429F-8DA0-E9A6C1B2608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9382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DE91AA-14B0-4A51-9D9C-17EF0A7F3CA2}" type="datetimeFigureOut">
              <a:rPr lang="en-IN" smtClean="0"/>
              <a:t>26-11-2018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38DCD2-F272-429F-8DA0-E9A6C1B2608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124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DE91AA-14B0-4A51-9D9C-17EF0A7F3CA2}" type="datetimeFigureOut">
              <a:rPr lang="en-IN" smtClean="0"/>
              <a:t>26-11-2018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38DCD2-F272-429F-8DA0-E9A6C1B2608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6776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DE91AA-14B0-4A51-9D9C-17EF0A7F3CA2}" type="datetimeFigureOut">
              <a:rPr lang="en-IN" smtClean="0"/>
              <a:t>26-11-2018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38DCD2-F272-429F-8DA0-E9A6C1B2608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042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DE91AA-14B0-4A51-9D9C-17EF0A7F3CA2}" type="datetimeFigureOut">
              <a:rPr lang="en-IN" smtClean="0"/>
              <a:t>26-11-2018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38DCD2-F272-429F-8DA0-E9A6C1B2608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1524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DE91AA-14B0-4A51-9D9C-17EF0A7F3CA2}" type="datetimeFigureOut">
              <a:rPr lang="en-IN" smtClean="0"/>
              <a:t>26-11-2018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38DCD2-F272-429F-8DA0-E9A6C1B2608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3852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DE91AA-14B0-4A51-9D9C-17EF0A7F3CA2}" type="datetimeFigureOut">
              <a:rPr lang="en-IN" smtClean="0"/>
              <a:t>26-11-2018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38DCD2-F272-429F-8DA0-E9A6C1B2608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1677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DE91AA-14B0-4A51-9D9C-17EF0A7F3CA2}" type="datetimeFigureOut">
              <a:rPr lang="en-IN" smtClean="0"/>
              <a:t>26-11-2018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38DCD2-F272-429F-8DA0-E9A6C1B2608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423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DE91AA-14B0-4A51-9D9C-17EF0A7F3CA2}" type="datetimeFigureOut">
              <a:rPr lang="en-IN" smtClean="0"/>
              <a:t>26-11-2018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38DCD2-F272-429F-8DA0-E9A6C1B2608E}" type="slidenum">
              <a:rPr lang="en-IN" smtClean="0"/>
              <a:t>‹#›</a:t>
            </a:fld>
            <a:endParaRPr lang="en-IN"/>
          </a:p>
        </p:txBody>
      </p:sp>
    </p:spTree>
    <p:extLst>
      <p:ext uri="{BB962C8B-B14F-4D97-AF65-F5344CB8AC3E}">
        <p14:creationId xmlns:p14="http://schemas.microsoft.com/office/powerpoint/2010/main" val="4088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DE91AA-14B0-4A51-9D9C-17EF0A7F3CA2}" type="datetimeFigureOut">
              <a:rPr lang="en-IN" smtClean="0"/>
              <a:t>26-11-2018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38DCD2-F272-429F-8DA0-E9A6C1B2608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7467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8DE91AA-14B0-4A51-9D9C-17EF0A7F3CA2}" type="datetimeFigureOut">
              <a:rPr lang="en-IN" smtClean="0"/>
              <a:t>26-11-2018</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938DCD2-F272-429F-8DA0-E9A6C1B2608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5156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8DE91AA-14B0-4A51-9D9C-17EF0A7F3CA2}" type="datetimeFigureOut">
              <a:rPr lang="en-IN" smtClean="0"/>
              <a:t>26-11-2018</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938DCD2-F272-429F-8DA0-E9A6C1B2608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888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143F1-0514-492E-A8E4-A4134D3A6174}"/>
              </a:ext>
            </a:extLst>
          </p:cNvPr>
          <p:cNvSpPr>
            <a:spLocks noGrp="1"/>
          </p:cNvSpPr>
          <p:nvPr>
            <p:ph type="title"/>
          </p:nvPr>
        </p:nvSpPr>
        <p:spPr>
          <a:xfrm>
            <a:off x="863600" y="1756130"/>
            <a:ext cx="10198100" cy="1887950"/>
          </a:xfrm>
        </p:spPr>
        <p:txBody>
          <a:bodyPr>
            <a:normAutofit/>
          </a:bodyPr>
          <a:lstStyle/>
          <a:p>
            <a:r>
              <a:rPr lang="en-US" sz="4000" dirty="0">
                <a:latin typeface="Times New Roman" panose="02020603050405020304" pitchFamily="18" charset="0"/>
                <a:cs typeface="Times New Roman" panose="02020603050405020304" pitchFamily="18" charset="0"/>
              </a:rPr>
              <a:t>Conflict-free replicated data type</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53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EA68-2CB6-42C5-9264-6BF25BBE7C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0D19D9-5F1D-46BA-8368-F31A2170804F}"/>
              </a:ext>
            </a:extLst>
          </p:cNvPr>
          <p:cNvSpPr>
            <a:spLocks noGrp="1"/>
          </p:cNvSpPr>
          <p:nvPr>
            <p:ph idx="1"/>
          </p:nvPr>
        </p:nvSpPr>
        <p:spPr/>
        <p:txBody>
          <a:bodyPr/>
          <a:lstStyle/>
          <a:p>
            <a:r>
              <a:rPr lang="en-US" dirty="0"/>
              <a:t>Strong eventual consistency</a:t>
            </a:r>
          </a:p>
          <a:p>
            <a:pPr lvl="1">
              <a:buFont typeface="Wingdings" panose="05000000000000000000" pitchFamily="2" charset="2"/>
              <a:buChar char="Ø"/>
            </a:pPr>
            <a:r>
              <a:rPr lang="en-US" dirty="0"/>
              <a:t>Here, the order in which we apply update doesn’t matter. The operation takes place simultaneously and the send the update to each other. Then they acquire consistency eventually.</a:t>
            </a:r>
          </a:p>
          <a:p>
            <a:pPr lvl="1">
              <a:buFont typeface="Wingdings" panose="05000000000000000000" pitchFamily="2" charset="2"/>
              <a:buChar char="Ø"/>
            </a:pPr>
            <a:r>
              <a:rPr lang="en-US" dirty="0"/>
              <a:t>They can be applied in only some data types and they are called CRDT. </a:t>
            </a:r>
            <a:endParaRPr lang="en-IN" dirty="0"/>
          </a:p>
        </p:txBody>
      </p:sp>
    </p:spTree>
    <p:extLst>
      <p:ext uri="{BB962C8B-B14F-4D97-AF65-F5344CB8AC3E}">
        <p14:creationId xmlns:p14="http://schemas.microsoft.com/office/powerpoint/2010/main" val="3556422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BBD0-A210-4DBB-836E-506566E504B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To achieve consistency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023AA6-8051-4DCA-B6A5-33B713CB648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Convergence</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All replicas must have the same content after the operations.</a:t>
            </a: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D9F7C44-924C-4677-AFCD-C32410EABB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967" y="2472266"/>
            <a:ext cx="6417733" cy="4055534"/>
          </a:xfrm>
          <a:prstGeom prst="rect">
            <a:avLst/>
          </a:prstGeom>
        </p:spPr>
      </p:pic>
    </p:spTree>
    <p:extLst>
      <p:ext uri="{BB962C8B-B14F-4D97-AF65-F5344CB8AC3E}">
        <p14:creationId xmlns:p14="http://schemas.microsoft.com/office/powerpoint/2010/main" val="4109951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F222D14-E5B1-490A-9CA9-CAF748ADF2B6}"/>
              </a:ext>
            </a:extLst>
          </p:cNvPr>
          <p:cNvSpPr>
            <a:spLocks noGrp="1"/>
          </p:cNvSpPr>
          <p:nvPr>
            <p:ph type="title"/>
          </p:nvPr>
        </p:nvSpPr>
        <p:spPr>
          <a:xfrm>
            <a:off x="1293182" y="804889"/>
            <a:ext cx="9605635" cy="1059305"/>
          </a:xfrm>
        </p:spPr>
        <p:txBody>
          <a:bodyPr>
            <a:normAutofit/>
          </a:bodyPr>
          <a:lstStyle/>
          <a:p>
            <a:r>
              <a:rPr lang="en-US" sz="2800" dirty="0">
                <a:latin typeface="Times New Roman" panose="02020603050405020304" pitchFamily="18" charset="0"/>
                <a:cs typeface="Times New Roman" panose="02020603050405020304" pitchFamily="18" charset="0"/>
              </a:rPr>
              <a:t>Causality preservation</a:t>
            </a:r>
            <a:br>
              <a:rPr lang="en-US" sz="2800" dirty="0">
                <a:latin typeface="Times New Roman" panose="02020603050405020304" pitchFamily="18"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8ADE3EBF-858D-435A-B288-15A8262463ED}"/>
              </a:ext>
            </a:extLst>
          </p:cNvPr>
          <p:cNvSpPr>
            <a:spLocks noGrp="1"/>
          </p:cNvSpPr>
          <p:nvPr>
            <p:ph sz="half" idx="1"/>
          </p:nvPr>
        </p:nvSpPr>
        <p:spPr>
          <a:xfrm>
            <a:off x="1447331" y="2010878"/>
            <a:ext cx="4293069" cy="3448595"/>
          </a:xfrm>
        </p:spPr>
        <p:txBody>
          <a:bodyPr/>
          <a:lstStyle/>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Operations must be performed in   cause- effect order.</a:t>
            </a:r>
          </a:p>
          <a:p>
            <a:endParaRPr lang="en-IN" dirty="0"/>
          </a:p>
        </p:txBody>
      </p:sp>
      <p:sp>
        <p:nvSpPr>
          <p:cNvPr id="13" name="Content Placeholder 12">
            <a:extLst>
              <a:ext uri="{FF2B5EF4-FFF2-40B4-BE49-F238E27FC236}">
                <a16:creationId xmlns:a16="http://schemas.microsoft.com/office/drawing/2014/main" id="{BBCD2A0A-4A41-406C-A971-ECF9BCF5B9E9}"/>
              </a:ext>
            </a:extLst>
          </p:cNvPr>
          <p:cNvSpPr>
            <a:spLocks noGrp="1"/>
          </p:cNvSpPr>
          <p:nvPr>
            <p:ph sz="half" idx="2"/>
          </p:nvPr>
        </p:nvSpPr>
        <p:spPr/>
        <p:txBody>
          <a:bodyPr/>
          <a:lstStyle/>
          <a:p>
            <a:endParaRPr lang="en-IN"/>
          </a:p>
        </p:txBody>
      </p:sp>
      <p:pic>
        <p:nvPicPr>
          <p:cNvPr id="7" name="Picture 6">
            <a:extLst>
              <a:ext uri="{FF2B5EF4-FFF2-40B4-BE49-F238E27FC236}">
                <a16:creationId xmlns:a16="http://schemas.microsoft.com/office/drawing/2014/main" id="{D8E32674-726D-4697-A24E-DD490C35C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804889"/>
            <a:ext cx="5458555" cy="5248222"/>
          </a:xfrm>
          <a:prstGeom prst="rect">
            <a:avLst/>
          </a:prstGeom>
        </p:spPr>
      </p:pic>
    </p:spTree>
    <p:extLst>
      <p:ext uri="{BB962C8B-B14F-4D97-AF65-F5344CB8AC3E}">
        <p14:creationId xmlns:p14="http://schemas.microsoft.com/office/powerpoint/2010/main" val="96212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55EC99-D32D-4060-94AD-1F1D095FDD86}"/>
              </a:ext>
            </a:extLst>
          </p:cNvPr>
          <p:cNvSpPr>
            <a:spLocks noGrp="1"/>
          </p:cNvSpPr>
          <p:nvPr>
            <p:ph type="title"/>
          </p:nvPr>
        </p:nvSpPr>
        <p:spPr>
          <a:xfrm>
            <a:off x="1447331" y="1101708"/>
            <a:ext cx="9605635" cy="593638"/>
          </a:xfrm>
        </p:spPr>
        <p:txBody>
          <a:bodyPr>
            <a:noAutofit/>
          </a:bodyPr>
          <a:lstStyle/>
          <a:p>
            <a:r>
              <a:rPr lang="en-US" sz="2800" dirty="0">
                <a:latin typeface="Times New Roman" panose="02020603050405020304" pitchFamily="18" charset="0"/>
                <a:cs typeface="Times New Roman" panose="02020603050405020304" pitchFamily="18" charset="0"/>
              </a:rPr>
              <a:t>Intention preservation</a:t>
            </a:r>
            <a:br>
              <a:rPr lang="en-US" sz="2800" dirty="0">
                <a:latin typeface="Times New Roman" panose="02020603050405020304" pitchFamily="18"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63657B27-61C6-4D9B-A3BD-F64B1F57305C}"/>
              </a:ext>
            </a:extLst>
          </p:cNvPr>
          <p:cNvSpPr>
            <a:spLocks noGrp="1"/>
          </p:cNvSpPr>
          <p:nvPr>
            <p:ph sz="half" idx="1"/>
          </p:nvPr>
        </p:nvSpPr>
        <p:spPr/>
        <p:txBody>
          <a:bodyPr/>
          <a:lstStyle/>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local change must be preserved in all replicas.</a:t>
            </a:r>
            <a:endParaRPr lang="en-IN" dirty="0">
              <a:latin typeface="Times New Roman" panose="02020603050405020304" pitchFamily="18" charset="0"/>
              <a:cs typeface="Times New Roman" panose="02020603050405020304" pitchFamily="18" charset="0"/>
            </a:endParaRPr>
          </a:p>
          <a:p>
            <a:endParaRPr lang="en-IN" dirty="0"/>
          </a:p>
        </p:txBody>
      </p:sp>
      <p:pic>
        <p:nvPicPr>
          <p:cNvPr id="7" name="Content Placeholder 6" descr="A close up of a map&#10;&#10;Description generated with high confidence">
            <a:extLst>
              <a:ext uri="{FF2B5EF4-FFF2-40B4-BE49-F238E27FC236}">
                <a16:creationId xmlns:a16="http://schemas.microsoft.com/office/drawing/2014/main" id="{051949B9-DC9E-4666-B858-7D147577CD8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40059" y="963387"/>
            <a:ext cx="5120569" cy="4898570"/>
          </a:xfrm>
        </p:spPr>
      </p:pic>
    </p:spTree>
    <p:extLst>
      <p:ext uri="{BB962C8B-B14F-4D97-AF65-F5344CB8AC3E}">
        <p14:creationId xmlns:p14="http://schemas.microsoft.com/office/powerpoint/2010/main" val="3463587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4E812B-325E-4789-AF2E-688DE34E1AD1}"/>
              </a:ext>
            </a:extLst>
          </p:cNvPr>
          <p:cNvSpPr>
            <a:spLocks noGrp="1"/>
          </p:cNvSpPr>
          <p:nvPr>
            <p:ph type="title"/>
          </p:nvPr>
        </p:nvSpPr>
        <p:spPr/>
        <p:txBody>
          <a:bodyPr/>
          <a:lstStyle/>
          <a:p>
            <a:r>
              <a:rPr lang="en-US" dirty="0"/>
              <a:t>terms</a:t>
            </a:r>
            <a:endParaRPr lang="en-IN" dirty="0"/>
          </a:p>
        </p:txBody>
      </p:sp>
      <p:sp>
        <p:nvSpPr>
          <p:cNvPr id="8" name="Content Placeholder 7">
            <a:extLst>
              <a:ext uri="{FF2B5EF4-FFF2-40B4-BE49-F238E27FC236}">
                <a16:creationId xmlns:a16="http://schemas.microsoft.com/office/drawing/2014/main" id="{3C88842E-8169-4A0B-8FDB-DEDCA56513AB}"/>
              </a:ext>
            </a:extLst>
          </p:cNvPr>
          <p:cNvSpPr>
            <a:spLocks noGrp="1"/>
          </p:cNvSpPr>
          <p:nvPr>
            <p:ph idx="1"/>
          </p:nvPr>
        </p:nvSpPr>
        <p:spPr>
          <a:xfrm>
            <a:off x="1451579" y="1942654"/>
            <a:ext cx="9603275" cy="3450613"/>
          </a:xfrm>
        </p:spPr>
        <p:txBody>
          <a:bodyPr>
            <a:normAutofit/>
          </a:bodyPr>
          <a:lstStyle/>
          <a:p>
            <a:r>
              <a:rPr lang="en-US" sz="1800" dirty="0">
                <a:latin typeface="Times New Roman" panose="02020603050405020304" pitchFamily="18" charset="0"/>
                <a:cs typeface="Times New Roman" panose="02020603050405020304" pitchFamily="18" charset="0"/>
              </a:rPr>
              <a:t>Commutative</a:t>
            </a:r>
          </a:p>
          <a:p>
            <a:pPr lvl="1"/>
            <a:r>
              <a:rPr lang="en-US" dirty="0">
                <a:latin typeface="Times New Roman" panose="02020603050405020304" pitchFamily="18" charset="0"/>
                <a:cs typeface="Times New Roman" panose="02020603050405020304" pitchFamily="18" charset="0"/>
              </a:rPr>
              <a:t>The change in operation order should not change the result.</a:t>
            </a:r>
          </a:p>
          <a:p>
            <a:r>
              <a:rPr lang="en-US" sz="1800" dirty="0">
                <a:latin typeface="Times New Roman" panose="02020603050405020304" pitchFamily="18" charset="0"/>
                <a:cs typeface="Times New Roman" panose="02020603050405020304" pitchFamily="18" charset="0"/>
              </a:rPr>
              <a:t>Idempotence</a:t>
            </a:r>
          </a:p>
          <a:p>
            <a:pPr lvl="1"/>
            <a:r>
              <a:rPr lang="en-US" dirty="0">
                <a:latin typeface="Times New Roman" panose="02020603050405020304" pitchFamily="18" charset="0"/>
                <a:cs typeface="Times New Roman" panose="02020603050405020304" pitchFamily="18" charset="0"/>
              </a:rPr>
              <a:t>Applying an operation more than once should not affect the result. </a:t>
            </a:r>
          </a:p>
          <a:p>
            <a:r>
              <a:rPr lang="en-IN" sz="1800" dirty="0">
                <a:latin typeface="Times New Roman" panose="02020603050405020304" pitchFamily="18" charset="0"/>
                <a:cs typeface="Times New Roman" panose="02020603050405020304" pitchFamily="18" charset="0"/>
              </a:rPr>
              <a:t>Partial order</a:t>
            </a:r>
          </a:p>
          <a:p>
            <a:pPr lvl="1"/>
            <a:r>
              <a:rPr lang="en-IN" dirty="0">
                <a:latin typeface="Times New Roman" panose="02020603050405020304" pitchFamily="18" charset="0"/>
                <a:cs typeface="Times New Roman" panose="02020603050405020304" pitchFamily="18" charset="0"/>
              </a:rPr>
              <a:t>Reflexivity + Transitivity + </a:t>
            </a:r>
            <a:r>
              <a:rPr lang="en-IN" dirty="0" err="1">
                <a:latin typeface="Times New Roman" panose="02020603050405020304" pitchFamily="18" charset="0"/>
                <a:cs typeface="Times New Roman" panose="02020603050405020304" pitchFamily="18" charset="0"/>
              </a:rPr>
              <a:t>Antisymmetry</a:t>
            </a:r>
            <a:r>
              <a:rPr lang="en-IN"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Semilattice</a:t>
            </a:r>
          </a:p>
          <a:p>
            <a:pPr lvl="1"/>
            <a:r>
              <a:rPr lang="en-IN" dirty="0">
                <a:latin typeface="Times New Roman" panose="02020603050405020304" pitchFamily="18" charset="0"/>
                <a:cs typeface="Times New Roman" panose="02020603050405020304" pitchFamily="18" charset="0"/>
              </a:rPr>
              <a:t>Partially ordered set with exact upper (lower) face</a:t>
            </a:r>
          </a:p>
          <a:p>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282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DB597-4327-4FA0-9C1D-E76558CA2CD8}"/>
              </a:ext>
            </a:extLst>
          </p:cNvPr>
          <p:cNvSpPr>
            <a:spLocks noGrp="1"/>
          </p:cNvSpPr>
          <p:nvPr>
            <p:ph type="title"/>
          </p:nvPr>
        </p:nvSpPr>
        <p:spPr/>
        <p:txBody>
          <a:bodyPr/>
          <a:lstStyle/>
          <a:p>
            <a:r>
              <a:rPr lang="en-US" dirty="0"/>
              <a:t>Operational transformation</a:t>
            </a:r>
            <a:endParaRPr lang="en-IN" dirty="0"/>
          </a:p>
        </p:txBody>
      </p:sp>
      <p:sp>
        <p:nvSpPr>
          <p:cNvPr id="3" name="Content Placeholder 2">
            <a:extLst>
              <a:ext uri="{FF2B5EF4-FFF2-40B4-BE49-F238E27FC236}">
                <a16:creationId xmlns:a16="http://schemas.microsoft.com/office/drawing/2014/main" id="{AE99394F-AB7B-4EFA-8C49-F6D9218C891A}"/>
              </a:ext>
            </a:extLst>
          </p:cNvPr>
          <p:cNvSpPr>
            <a:spLocks noGrp="1"/>
          </p:cNvSpPr>
          <p:nvPr>
            <p:ph idx="1"/>
          </p:nvPr>
        </p:nvSpPr>
        <p:spPr/>
        <p:txBody>
          <a:bodyPr/>
          <a:lstStyle/>
          <a:p>
            <a:r>
              <a:rPr lang="en-IN" dirty="0"/>
              <a:t>OT was originally invented for consistency maintenance and concurrency control in collaborative editing of plain text documents. </a:t>
            </a:r>
          </a:p>
          <a:p>
            <a:r>
              <a:rPr lang="en-IN" dirty="0"/>
              <a:t>The basic idea of OT is to transform (or adjust) the parameters of an editing operation according to the effects of previously executed concurrent operations so that the transformed operation can achieve the correct effect and maintain document consistency.</a:t>
            </a:r>
          </a:p>
        </p:txBody>
      </p:sp>
    </p:spTree>
    <p:extLst>
      <p:ext uri="{BB962C8B-B14F-4D97-AF65-F5344CB8AC3E}">
        <p14:creationId xmlns:p14="http://schemas.microsoft.com/office/powerpoint/2010/main" val="4074287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E3AED-9780-4283-8322-A5A092B89C9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4C95BD9-2C67-48D2-B2A9-642265B6D1F8}"/>
              </a:ext>
            </a:extLst>
          </p:cNvPr>
          <p:cNvSpPr>
            <a:spLocks noGrp="1"/>
          </p:cNvSpPr>
          <p:nvPr>
            <p:ph idx="1"/>
          </p:nvPr>
        </p:nvSpPr>
        <p:spPr>
          <a:xfrm>
            <a:off x="1451579" y="2130032"/>
            <a:ext cx="9603275" cy="3483368"/>
          </a:xfrm>
        </p:spPr>
        <p:txBody>
          <a:bodyPr>
            <a:normAutofit lnSpcReduction="10000"/>
          </a:bodyPr>
          <a:lstStyle/>
          <a:p>
            <a:r>
              <a:rPr lang="en-IN" dirty="0"/>
              <a:t>One possible solution we found is called </a:t>
            </a:r>
            <a:r>
              <a:rPr lang="en-IN" b="1" dirty="0"/>
              <a:t>Operational Transformation (OT)</a:t>
            </a:r>
            <a:r>
              <a:rPr lang="en-IN" dirty="0"/>
              <a:t>. OT is an algorithm that compares concurrent operations and detects if they will cause the documents to not converge. If the answer is yes, the operations are modified (or transformed) before being applied.</a:t>
            </a:r>
          </a:p>
          <a:p>
            <a:r>
              <a:rPr lang="en-IN" dirty="0"/>
              <a:t>OT treats each character as having a value and an absolute position. And to achieve the commutativity and idempotency required by a collaborative text editor, OT relies primarily on an algorithm.</a:t>
            </a:r>
          </a:p>
          <a:p>
            <a:pPr marL="0" indent="0">
              <a:buNone/>
            </a:pPr>
            <a:br>
              <a:rPr lang="en-IN" dirty="0"/>
            </a:br>
            <a:endParaRPr lang="en-IN" dirty="0"/>
          </a:p>
        </p:txBody>
      </p:sp>
    </p:spTree>
    <p:extLst>
      <p:ext uri="{BB962C8B-B14F-4D97-AF65-F5344CB8AC3E}">
        <p14:creationId xmlns:p14="http://schemas.microsoft.com/office/powerpoint/2010/main" val="2520524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825C-B712-4D92-8D3C-DCD880F903D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Limitations in ot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2DFFDE-44DD-4DC1-91EF-283BBF5A4AE1}"/>
              </a:ext>
            </a:extLst>
          </p:cNvPr>
          <p:cNvSpPr>
            <a:spLocks noGrp="1"/>
          </p:cNvSpPr>
          <p:nvPr>
            <p:ph idx="1"/>
          </p:nvPr>
        </p:nvSpPr>
        <p:spPr/>
        <p:txBody>
          <a:bodyPr/>
          <a:lstStyle/>
          <a:p>
            <a:r>
              <a:rPr lang="en-IN" dirty="0"/>
              <a:t>Operational transformation is not always commutative.</a:t>
            </a:r>
          </a:p>
          <a:p>
            <a:r>
              <a:rPr lang="en-IN" dirty="0"/>
              <a:t>Due to the need to consider complicated case coverage, formal proofs are very complicated and error-prone, even for OT algorithms that only treat two character-wise primitives (insert and delete).</a:t>
            </a:r>
          </a:p>
          <a:p>
            <a:r>
              <a:rPr lang="en-IN" dirty="0"/>
              <a:t>The algorithms are really hard and time consuming to implement correctly.  Wave took 2 years to write and if we rewrote it today, it would take almost as long to write a second time.</a:t>
            </a:r>
          </a:p>
        </p:txBody>
      </p:sp>
    </p:spTree>
    <p:extLst>
      <p:ext uri="{BB962C8B-B14F-4D97-AF65-F5344CB8AC3E}">
        <p14:creationId xmlns:p14="http://schemas.microsoft.com/office/powerpoint/2010/main" val="3497073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D2881-46D4-499C-9AA4-7EFCBD675429}"/>
              </a:ext>
            </a:extLst>
          </p:cNvPr>
          <p:cNvSpPr>
            <a:spLocks noGrp="1"/>
          </p:cNvSpPr>
          <p:nvPr>
            <p:ph type="title"/>
          </p:nvPr>
        </p:nvSpPr>
        <p:spPr/>
        <p:txBody>
          <a:bodyPr/>
          <a:lstStyle/>
          <a:p>
            <a:r>
              <a:rPr lang="en-US" dirty="0"/>
              <a:t>crdt</a:t>
            </a:r>
            <a:endParaRPr lang="en-IN" dirty="0"/>
          </a:p>
        </p:txBody>
      </p:sp>
      <p:sp>
        <p:nvSpPr>
          <p:cNvPr id="3" name="Content Placeholder 2">
            <a:extLst>
              <a:ext uri="{FF2B5EF4-FFF2-40B4-BE49-F238E27FC236}">
                <a16:creationId xmlns:a16="http://schemas.microsoft.com/office/drawing/2014/main" id="{E173EA59-E352-4854-AD71-32E5C2E50E0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While trying to simplify Operational Transformation, Conflict-free data type came into picture.</a:t>
            </a:r>
          </a:p>
          <a:p>
            <a:r>
              <a:rPr lang="en-US" dirty="0">
                <a:latin typeface="Times New Roman" panose="02020603050405020304" pitchFamily="18" charset="0"/>
                <a:cs typeface="Times New Roman" panose="02020603050405020304" pitchFamily="18" charset="0"/>
              </a:rPr>
              <a:t>In CRDT, the underlying structure of text editor is changed.</a:t>
            </a:r>
          </a:p>
          <a:p>
            <a:r>
              <a:rPr lang="en-US" dirty="0">
                <a:latin typeface="Times New Roman" panose="02020603050405020304" pitchFamily="18" charset="0"/>
                <a:cs typeface="Times New Roman" panose="02020603050405020304" pitchFamily="18" charset="0"/>
              </a:rPr>
              <a:t>Instead of seeing a character as a value and absolute position, each character is made globally unique.</a:t>
            </a:r>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045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C1927-E5A7-4ABD-920F-C52BF65CAC3C}"/>
              </a:ext>
            </a:extLst>
          </p:cNvPr>
          <p:cNvSpPr>
            <a:spLocks noGrp="1"/>
          </p:cNvSpPr>
          <p:nvPr>
            <p:ph type="title"/>
          </p:nvPr>
        </p:nvSpPr>
        <p:spPr/>
        <p:txBody>
          <a:bodyPr/>
          <a:lstStyle/>
          <a:p>
            <a:r>
              <a:rPr lang="en-US" dirty="0"/>
              <a:t>Globally unique id</a:t>
            </a:r>
            <a:endParaRPr lang="en-IN" dirty="0"/>
          </a:p>
        </p:txBody>
      </p:sp>
      <p:sp>
        <p:nvSpPr>
          <p:cNvPr id="3" name="Content Placeholder 2">
            <a:extLst>
              <a:ext uri="{FF2B5EF4-FFF2-40B4-BE49-F238E27FC236}">
                <a16:creationId xmlns:a16="http://schemas.microsoft.com/office/drawing/2014/main" id="{3492CDE3-2E52-4C07-9317-AC7B467F6CAE}"/>
              </a:ext>
            </a:extLst>
          </p:cNvPr>
          <p:cNvSpPr>
            <a:spLocks noGrp="1"/>
          </p:cNvSpPr>
          <p:nvPr>
            <p:ph idx="1"/>
          </p:nvPr>
        </p:nvSpPr>
        <p:spPr/>
        <p:txBody>
          <a:bodyPr>
            <a:normAutofit/>
          </a:bodyPr>
          <a:lstStyle/>
          <a:p>
            <a:pPr algn="just"/>
            <a:r>
              <a:rPr lang="en-US" dirty="0"/>
              <a:t>Each character is assigned a site id and site counter when a new character is inserted make it globally unique. </a:t>
            </a:r>
          </a:p>
          <a:p>
            <a:pPr algn="just"/>
            <a:r>
              <a:rPr lang="en-US" dirty="0"/>
              <a:t>Site id is a unique value assigned to a character.</a:t>
            </a:r>
          </a:p>
          <a:p>
            <a:pPr algn="just"/>
            <a:r>
              <a:rPr lang="en-US" dirty="0"/>
              <a:t>Site counter is incremented when a character is inserted or deleted. </a:t>
            </a:r>
          </a:p>
        </p:txBody>
      </p:sp>
    </p:spTree>
    <p:extLst>
      <p:ext uri="{BB962C8B-B14F-4D97-AF65-F5344CB8AC3E}">
        <p14:creationId xmlns:p14="http://schemas.microsoft.com/office/powerpoint/2010/main" val="2642632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0B7B-43DB-40E6-B06B-ACE14E3D7EA7}"/>
              </a:ext>
            </a:extLst>
          </p:cNvPr>
          <p:cNvSpPr>
            <a:spLocks noGrp="1"/>
          </p:cNvSpPr>
          <p:nvPr>
            <p:ph type="title"/>
          </p:nvPr>
        </p:nvSpPr>
        <p:spPr/>
        <p:txBody>
          <a:bodyPr>
            <a:normAutofit/>
          </a:bodyPr>
          <a:lstStyle/>
          <a:p>
            <a:r>
              <a:rPr lang="en-US" dirty="0"/>
              <a:t>What is crdt</a:t>
            </a:r>
            <a:endParaRPr lang="en-IN" dirty="0"/>
          </a:p>
        </p:txBody>
      </p:sp>
      <p:sp>
        <p:nvSpPr>
          <p:cNvPr id="3" name="Content Placeholder 2">
            <a:extLst>
              <a:ext uri="{FF2B5EF4-FFF2-40B4-BE49-F238E27FC236}">
                <a16:creationId xmlns:a16="http://schemas.microsoft.com/office/drawing/2014/main" id="{AC989872-585D-4671-9318-1C7C7DD857C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CRDT is a data structure which is used to maintain consistency across many computers in a network.</a:t>
            </a:r>
          </a:p>
          <a:p>
            <a:r>
              <a:rPr lang="en-US" dirty="0">
                <a:latin typeface="Times New Roman" panose="02020603050405020304" pitchFamily="18" charset="0"/>
                <a:cs typeface="Times New Roman" panose="02020603050405020304" pitchFamily="18" charset="0"/>
              </a:rPr>
              <a:t>All those replicas can be updated independently and concurrently.</a:t>
            </a:r>
          </a:p>
          <a:p>
            <a:r>
              <a:rPr lang="en-US" dirty="0">
                <a:latin typeface="Times New Roman" panose="02020603050405020304" pitchFamily="18" charset="0"/>
                <a:cs typeface="Times New Roman" panose="02020603050405020304" pitchFamily="18" charset="0"/>
              </a:rPr>
              <a:t>It is initially designed for document editing but is used in online chat, online gambling also.</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081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A9238-3F0B-45AF-8AAC-1966D6B85DEC}"/>
              </a:ext>
            </a:extLst>
          </p:cNvPr>
          <p:cNvSpPr>
            <a:spLocks noGrp="1"/>
          </p:cNvSpPr>
          <p:nvPr>
            <p:ph type="title"/>
          </p:nvPr>
        </p:nvSpPr>
        <p:spPr/>
        <p:txBody>
          <a:bodyPr/>
          <a:lstStyle/>
          <a:p>
            <a:endParaRPr lang="en-IN"/>
          </a:p>
        </p:txBody>
      </p:sp>
      <p:pic>
        <p:nvPicPr>
          <p:cNvPr id="4" name="Content Placeholder 4" descr="A picture containing text&#10;&#10;Description generated with high confidence">
            <a:extLst>
              <a:ext uri="{FF2B5EF4-FFF2-40B4-BE49-F238E27FC236}">
                <a16:creationId xmlns:a16="http://schemas.microsoft.com/office/drawing/2014/main" id="{E2191812-DC4A-4DCC-BFB0-7101F9EA64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3099" y="2350099"/>
            <a:ext cx="8213272" cy="3397557"/>
          </a:xfrm>
        </p:spPr>
      </p:pic>
    </p:spTree>
    <p:extLst>
      <p:ext uri="{BB962C8B-B14F-4D97-AF65-F5344CB8AC3E}">
        <p14:creationId xmlns:p14="http://schemas.microsoft.com/office/powerpoint/2010/main" val="955529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FAF3-5324-4249-BFC6-05373140E935}"/>
              </a:ext>
            </a:extLst>
          </p:cNvPr>
          <p:cNvSpPr>
            <a:spLocks noGrp="1"/>
          </p:cNvSpPr>
          <p:nvPr>
            <p:ph type="title"/>
          </p:nvPr>
        </p:nvSpPr>
        <p:spPr>
          <a:xfrm>
            <a:off x="1451579" y="1098087"/>
            <a:ext cx="9603275" cy="587136"/>
          </a:xfrm>
        </p:spPr>
        <p:txBody>
          <a:bodyPr>
            <a:normAutofit fontScale="90000"/>
          </a:bodyPr>
          <a:lstStyle/>
          <a:p>
            <a:r>
              <a:rPr lang="en-IN" b="1" dirty="0"/>
              <a:t>Globally Ordered Characters</a:t>
            </a:r>
            <a:br>
              <a:rPr lang="en-IN" b="1" dirty="0"/>
            </a:br>
            <a:br>
              <a:rPr lang="en-IN" dirty="0"/>
            </a:br>
            <a:endParaRPr lang="en-IN" dirty="0"/>
          </a:p>
        </p:txBody>
      </p:sp>
      <p:sp>
        <p:nvSpPr>
          <p:cNvPr id="3" name="Content Placeholder 2">
            <a:extLst>
              <a:ext uri="{FF2B5EF4-FFF2-40B4-BE49-F238E27FC236}">
                <a16:creationId xmlns:a16="http://schemas.microsoft.com/office/drawing/2014/main" id="{D7F39622-88A4-4106-B5C3-F97B3F620FA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 ensure commutativity we use fractional indices.</a:t>
            </a:r>
          </a:p>
          <a:p>
            <a:r>
              <a:rPr lang="en-US" dirty="0">
                <a:latin typeface="Times New Roman" panose="02020603050405020304" pitchFamily="18" charset="0"/>
                <a:cs typeface="Times New Roman" panose="02020603050405020304" pitchFamily="18" charset="0"/>
              </a:rPr>
              <a:t>When two users inserting same character at the same position at same time, to make that character unique we attach the site id to the position identifier.</a:t>
            </a:r>
            <a:r>
              <a:rPr lang="en-US" altLang="en-US" dirty="0">
                <a:solidFill>
                  <a:srgbClr val="404040"/>
                </a:solidFill>
                <a:latin typeface="Times New Roman" panose="02020603050405020304" pitchFamily="18" charset="0"/>
                <a:cs typeface="Times New Roman" panose="02020603050405020304" pitchFamily="18" charset="0"/>
              </a:rPr>
              <a:t> </a:t>
            </a:r>
          </a:p>
          <a:p>
            <a:endParaRPr lang="en-IN" dirty="0"/>
          </a:p>
          <a:p>
            <a:endParaRPr lang="en-IN" dirty="0"/>
          </a:p>
        </p:txBody>
      </p:sp>
      <p:sp>
        <p:nvSpPr>
          <p:cNvPr id="5" name="Rectangle 2">
            <a:extLst>
              <a:ext uri="{FF2B5EF4-FFF2-40B4-BE49-F238E27FC236}">
                <a16:creationId xmlns:a16="http://schemas.microsoft.com/office/drawing/2014/main" id="{32A1A7C6-CC20-4728-BF0D-38DD5D186263}"/>
              </a:ext>
            </a:extLst>
          </p:cNvPr>
          <p:cNvSpPr>
            <a:spLocks noChangeArrowheads="1"/>
          </p:cNvSpPr>
          <p:nvPr/>
        </p:nvSpPr>
        <p:spPr bwMode="auto">
          <a:xfrm>
            <a:off x="0" y="-94565"/>
            <a:ext cx="184731" cy="646331"/>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2309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1DE8B2-F46A-4645-830B-37E9EE2B61AE}"/>
              </a:ext>
            </a:extLst>
          </p:cNvPr>
          <p:cNvSpPr>
            <a:spLocks noGrp="1"/>
          </p:cNvSpPr>
          <p:nvPr>
            <p:ph type="title"/>
          </p:nvPr>
        </p:nvSpPr>
        <p:spPr/>
        <p:txBody>
          <a:bodyPr/>
          <a:lstStyle/>
          <a:p>
            <a:r>
              <a:rPr lang="en-US" cap="none" dirty="0"/>
              <a:t>Continued</a:t>
            </a:r>
            <a:endParaRPr lang="en-IN" cap="none" dirty="0"/>
          </a:p>
        </p:txBody>
      </p:sp>
      <p:sp>
        <p:nvSpPr>
          <p:cNvPr id="8" name="Content Placeholder 7">
            <a:extLst>
              <a:ext uri="{FF2B5EF4-FFF2-40B4-BE49-F238E27FC236}">
                <a16:creationId xmlns:a16="http://schemas.microsoft.com/office/drawing/2014/main" id="{425A8A8E-3165-4CA2-B80A-936CFC89FBCC}"/>
              </a:ext>
            </a:extLst>
          </p:cNvPr>
          <p:cNvSpPr>
            <a:spLocks noGrp="1"/>
          </p:cNvSpPr>
          <p:nvPr>
            <p:ph sz="half" idx="1"/>
          </p:nvPr>
        </p:nvSpPr>
        <p:spPr/>
        <p:txBody>
          <a:bodyPr>
            <a:normAutofit/>
          </a:bodyPr>
          <a:lstStyle/>
          <a:p>
            <a:pPr algn="just"/>
            <a:r>
              <a:rPr lang="en-US" altLang="en-US" dirty="0">
                <a:latin typeface="Times New Roman" panose="02020603050405020304" pitchFamily="18" charset="0"/>
                <a:cs typeface="Times New Roman" panose="02020603050405020304" pitchFamily="18" charset="0"/>
              </a:rPr>
              <a:t>Using fractional indices, instead of inserting “H” at position 1, we insert “H” at a position between 0 and 1. We represent it in code as a list of integers as </a:t>
            </a:r>
            <a:r>
              <a:rPr lang="en-US" altLang="en-US" sz="1800" dirty="0">
                <a:latin typeface="Times New Roman" panose="02020603050405020304" pitchFamily="18" charset="0"/>
                <a:cs typeface="Times New Roman" panose="02020603050405020304" pitchFamily="18" charset="0"/>
              </a:rPr>
              <a:t>[0, 5]</a:t>
            </a:r>
            <a:r>
              <a:rPr lang="en-US" altLang="en-US"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p:txBody>
      </p:sp>
      <p:pic>
        <p:nvPicPr>
          <p:cNvPr id="9" name="Content Placeholder 4">
            <a:extLst>
              <a:ext uri="{FF2B5EF4-FFF2-40B4-BE49-F238E27FC236}">
                <a16:creationId xmlns:a16="http://schemas.microsoft.com/office/drawing/2014/main" id="{F0C5B62E-BE41-4155-BD2D-F29B5B53E07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99200" y="2010878"/>
            <a:ext cx="4759325" cy="3448595"/>
          </a:xfrm>
          <a:prstGeom prst="rect">
            <a:avLst/>
          </a:prstGeom>
        </p:spPr>
      </p:pic>
    </p:spTree>
    <p:extLst>
      <p:ext uri="{BB962C8B-B14F-4D97-AF65-F5344CB8AC3E}">
        <p14:creationId xmlns:p14="http://schemas.microsoft.com/office/powerpoint/2010/main" val="239334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F597-85C6-4A5D-88D3-A05C9C243567}"/>
              </a:ext>
            </a:extLst>
          </p:cNvPr>
          <p:cNvSpPr>
            <a:spLocks noGrp="1"/>
          </p:cNvSpPr>
          <p:nvPr>
            <p:ph type="title"/>
          </p:nvPr>
        </p:nvSpPr>
        <p:spPr/>
        <p:txBody>
          <a:bodyPr/>
          <a:lstStyle/>
          <a:p>
            <a:r>
              <a:rPr lang="en-US" cap="none" dirty="0"/>
              <a:t>Continued</a:t>
            </a:r>
            <a:endParaRPr lang="en-IN" dirty="0"/>
          </a:p>
        </p:txBody>
      </p:sp>
      <p:sp>
        <p:nvSpPr>
          <p:cNvPr id="3" name="Content Placeholder 2">
            <a:extLst>
              <a:ext uri="{FF2B5EF4-FFF2-40B4-BE49-F238E27FC236}">
                <a16:creationId xmlns:a16="http://schemas.microsoft.com/office/drawing/2014/main" id="{732C75AA-A3EE-4E70-8659-95F5DC3FC77E}"/>
              </a:ext>
            </a:extLst>
          </p:cNvPr>
          <p:cNvSpPr>
            <a:spLocks noGrp="1"/>
          </p:cNvSpPr>
          <p:nvPr>
            <p:ph sz="half" idx="1"/>
          </p:nvPr>
        </p:nvSpPr>
        <p:spPr/>
        <p:txBody>
          <a:bodyPr>
            <a:normAutofit lnSpcReduction="10000"/>
          </a:bodyPr>
          <a:lstStyle/>
          <a:p>
            <a:pPr algn="just"/>
            <a:r>
              <a:rPr lang="en-IN" dirty="0">
                <a:latin typeface="Times New Roman" panose="02020603050405020304" pitchFamily="18" charset="0"/>
                <a:cs typeface="Times New Roman" panose="02020603050405020304" pitchFamily="18" charset="0"/>
              </a:rPr>
              <a:t>Another way to imagine fractional indices is as a tree. As characters are inserted into the document, they can be inserted in between two existing position identifiers at one level of the tree.</a:t>
            </a:r>
          </a:p>
          <a:p>
            <a:pPr algn="just"/>
            <a:r>
              <a:rPr lang="en-IN" dirty="0">
                <a:latin typeface="Times New Roman" panose="02020603050405020304" pitchFamily="18" charset="0"/>
                <a:cs typeface="Times New Roman" panose="02020603050405020304" pitchFamily="18" charset="0"/>
              </a:rPr>
              <a:t>if there is no space between two existing character positions, as demonstrated below, we proceed to the next level of the </a:t>
            </a:r>
          </a:p>
        </p:txBody>
      </p:sp>
      <p:pic>
        <p:nvPicPr>
          <p:cNvPr id="6" name="Content Placeholder 5" descr="A close up of a logo&#10;&#10;Description generated with very high confidence">
            <a:extLst>
              <a:ext uri="{FF2B5EF4-FFF2-40B4-BE49-F238E27FC236}">
                <a16:creationId xmlns:a16="http://schemas.microsoft.com/office/drawing/2014/main" id="{4A93ED84-7041-4B0D-9A27-C8E511A9D2E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49798" y="2010877"/>
            <a:ext cx="4205053" cy="3165279"/>
          </a:xfrm>
        </p:spPr>
      </p:pic>
    </p:spTree>
    <p:extLst>
      <p:ext uri="{BB962C8B-B14F-4D97-AF65-F5344CB8AC3E}">
        <p14:creationId xmlns:p14="http://schemas.microsoft.com/office/powerpoint/2010/main" val="2691123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generated with high confidence">
            <a:extLst>
              <a:ext uri="{FF2B5EF4-FFF2-40B4-BE49-F238E27FC236}">
                <a16:creationId xmlns:a16="http://schemas.microsoft.com/office/drawing/2014/main" id="{F7DE12C0-0499-4FCF-99B4-D3D20139B5C1}"/>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790700" y="627063"/>
            <a:ext cx="8229600" cy="4999037"/>
          </a:xfrm>
        </p:spPr>
      </p:pic>
    </p:spTree>
    <p:extLst>
      <p:ext uri="{BB962C8B-B14F-4D97-AF65-F5344CB8AC3E}">
        <p14:creationId xmlns:p14="http://schemas.microsoft.com/office/powerpoint/2010/main" val="2169241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277CD-B028-455E-ACB3-E0B2A61EE5C4}"/>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95F7AE5-8B31-42C8-8E99-D7B7EED842A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96462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B67EE-29A5-4528-AE22-243D34989C7D}"/>
              </a:ext>
            </a:extLst>
          </p:cNvPr>
          <p:cNvSpPr>
            <a:spLocks noGrp="1"/>
          </p:cNvSpPr>
          <p:nvPr>
            <p:ph type="title"/>
          </p:nvPr>
        </p:nvSpPr>
        <p:spPr/>
        <p:txBody>
          <a:bodyPr/>
          <a:lstStyle/>
          <a:p>
            <a:r>
              <a:rPr lang="en-US" dirty="0"/>
              <a:t>Types of crdt</a:t>
            </a:r>
            <a:endParaRPr lang="en-IN" dirty="0"/>
          </a:p>
        </p:txBody>
      </p:sp>
      <p:sp>
        <p:nvSpPr>
          <p:cNvPr id="3" name="Content Placeholder 2">
            <a:extLst>
              <a:ext uri="{FF2B5EF4-FFF2-40B4-BE49-F238E27FC236}">
                <a16:creationId xmlns:a16="http://schemas.microsoft.com/office/drawing/2014/main" id="{86D9A47B-BCA6-48EB-82B6-8D6278CEC93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two types of CRDT</a:t>
            </a:r>
          </a:p>
          <a:p>
            <a:pPr lvl="1"/>
            <a:r>
              <a:rPr lang="en-US" dirty="0">
                <a:latin typeface="Times New Roman" panose="02020603050405020304" pitchFamily="18" charset="0"/>
                <a:cs typeface="Times New Roman" panose="02020603050405020304" pitchFamily="18" charset="0"/>
              </a:rPr>
              <a:t>State based CRDT</a:t>
            </a:r>
          </a:p>
          <a:p>
            <a:pPr lvl="1"/>
            <a:r>
              <a:rPr lang="en-US" dirty="0">
                <a:latin typeface="Times New Roman" panose="02020603050405020304" pitchFamily="18" charset="0"/>
                <a:cs typeface="Times New Roman" panose="02020603050405020304" pitchFamily="18" charset="0"/>
              </a:rPr>
              <a:t>Operation based CRDT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6593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92640-C553-4A38-A97C-86C14D950B5A}"/>
              </a:ext>
            </a:extLst>
          </p:cNvPr>
          <p:cNvSpPr>
            <a:spLocks noGrp="1"/>
          </p:cNvSpPr>
          <p:nvPr>
            <p:ph type="title"/>
          </p:nvPr>
        </p:nvSpPr>
        <p:spPr/>
        <p:txBody>
          <a:bodyPr/>
          <a:lstStyle/>
          <a:p>
            <a:r>
              <a:rPr lang="en-US" dirty="0"/>
              <a:t>State based crdt</a:t>
            </a:r>
            <a:endParaRPr lang="en-IN" dirty="0"/>
          </a:p>
        </p:txBody>
      </p:sp>
      <p:sp>
        <p:nvSpPr>
          <p:cNvPr id="3" name="Content Placeholder 2">
            <a:extLst>
              <a:ext uri="{FF2B5EF4-FFF2-40B4-BE49-F238E27FC236}">
                <a16:creationId xmlns:a16="http://schemas.microsoft.com/office/drawing/2014/main" id="{53D244B6-C9F0-42B2-B91F-3E5276CB0D84}"/>
              </a:ext>
            </a:extLst>
          </p:cNvPr>
          <p:cNvSpPr>
            <a:spLocks noGrp="1"/>
          </p:cNvSpPr>
          <p:nvPr>
            <p:ph idx="1"/>
          </p:nvPr>
        </p:nvSpPr>
        <p:spPr/>
        <p:txBody>
          <a:bodyPr>
            <a:normAutofit lnSpcReduction="10000"/>
          </a:bodyPr>
          <a:lstStyle/>
          <a:p>
            <a:r>
              <a:rPr lang="en-US" dirty="0"/>
              <a:t>Any change in document is updated in the local copy and then sends the full state to other replicas.</a:t>
            </a:r>
          </a:p>
          <a:p>
            <a:r>
              <a:rPr lang="en-US" dirty="0"/>
              <a:t>They are merged by function which are commutative and associative.</a:t>
            </a:r>
          </a:p>
          <a:p>
            <a:r>
              <a:rPr lang="en-IN" dirty="0"/>
              <a:t>The </a:t>
            </a:r>
            <a:r>
              <a:rPr lang="en-IN" b="1" dirty="0"/>
              <a:t>merge</a:t>
            </a:r>
            <a:r>
              <a:rPr lang="en-IN" dirty="0"/>
              <a:t> function provides a join for any pair of replica states, so the set of all states forms a semilattice.</a:t>
            </a:r>
          </a:p>
          <a:p>
            <a:r>
              <a:rPr lang="en-IN" dirty="0"/>
              <a:t> The </a:t>
            </a:r>
            <a:r>
              <a:rPr lang="en-IN" b="1" dirty="0"/>
              <a:t>update</a:t>
            </a:r>
            <a:r>
              <a:rPr lang="en-IN" dirty="0"/>
              <a:t> function must monotonically</a:t>
            </a:r>
            <a:r>
              <a:rPr lang="en-IN" u="sng" dirty="0"/>
              <a:t> </a:t>
            </a:r>
            <a:r>
              <a:rPr lang="en-IN" dirty="0"/>
              <a:t>increase the internal state, according to the same partial order rules as the semilattice.</a:t>
            </a:r>
            <a:endParaRPr lang="en-US" dirty="0"/>
          </a:p>
          <a:p>
            <a:r>
              <a:rPr lang="en-US" dirty="0"/>
              <a:t>Also known as convergent replicated data type.</a:t>
            </a:r>
            <a:endParaRPr lang="en-IN" dirty="0"/>
          </a:p>
        </p:txBody>
      </p:sp>
    </p:spTree>
    <p:extLst>
      <p:ext uri="{BB962C8B-B14F-4D97-AF65-F5344CB8AC3E}">
        <p14:creationId xmlns:p14="http://schemas.microsoft.com/office/powerpoint/2010/main" val="2058466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03456-4AFB-4B2A-AACF-655FAB573860}"/>
              </a:ext>
            </a:extLst>
          </p:cNvPr>
          <p:cNvSpPr>
            <a:spLocks noGrp="1"/>
          </p:cNvSpPr>
          <p:nvPr>
            <p:ph type="title"/>
          </p:nvPr>
        </p:nvSpPr>
        <p:spPr/>
        <p:txBody>
          <a:bodyPr/>
          <a:lstStyle/>
          <a:p>
            <a:r>
              <a:rPr lang="en-US" dirty="0"/>
              <a:t>Operation based crdt</a:t>
            </a:r>
            <a:endParaRPr lang="en-IN" dirty="0"/>
          </a:p>
        </p:txBody>
      </p:sp>
      <p:sp>
        <p:nvSpPr>
          <p:cNvPr id="3" name="Content Placeholder 2">
            <a:extLst>
              <a:ext uri="{FF2B5EF4-FFF2-40B4-BE49-F238E27FC236}">
                <a16:creationId xmlns:a16="http://schemas.microsoft.com/office/drawing/2014/main" id="{C09296B5-9831-4008-8460-8B5F3F1573AC}"/>
              </a:ext>
            </a:extLst>
          </p:cNvPr>
          <p:cNvSpPr>
            <a:spLocks noGrp="1"/>
          </p:cNvSpPr>
          <p:nvPr>
            <p:ph idx="1"/>
          </p:nvPr>
        </p:nvSpPr>
        <p:spPr/>
        <p:txBody>
          <a:bodyPr/>
          <a:lstStyle/>
          <a:p>
            <a:r>
              <a:rPr lang="en-US" dirty="0"/>
              <a:t>If any operation is performed in the document, the full state is not sent but operation is sent to all replicas.</a:t>
            </a:r>
          </a:p>
          <a:p>
            <a:r>
              <a:rPr lang="en-US" dirty="0"/>
              <a:t>But they are not idempotent.</a:t>
            </a:r>
          </a:p>
          <a:p>
            <a:r>
              <a:rPr lang="en-US" dirty="0"/>
              <a:t>Also known as commutative replicated data type.</a:t>
            </a:r>
            <a:endParaRPr lang="en-IN" dirty="0"/>
          </a:p>
        </p:txBody>
      </p:sp>
    </p:spTree>
    <p:extLst>
      <p:ext uri="{BB962C8B-B14F-4D97-AF65-F5344CB8AC3E}">
        <p14:creationId xmlns:p14="http://schemas.microsoft.com/office/powerpoint/2010/main" val="179948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EB44-7401-452E-8C5F-BCD05D52F9B3}"/>
              </a:ext>
            </a:extLst>
          </p:cNvPr>
          <p:cNvSpPr>
            <a:spLocks noGrp="1"/>
          </p:cNvSpPr>
          <p:nvPr>
            <p:ph type="title"/>
          </p:nvPr>
        </p:nvSpPr>
        <p:spPr/>
        <p:txBody>
          <a:bodyPr/>
          <a:lstStyle/>
          <a:p>
            <a:r>
              <a:rPr lang="en-US" dirty="0"/>
              <a:t>Delta state crdt</a:t>
            </a:r>
            <a:endParaRPr lang="en-IN" dirty="0"/>
          </a:p>
        </p:txBody>
      </p:sp>
      <p:sp>
        <p:nvSpPr>
          <p:cNvPr id="3" name="Content Placeholder 2">
            <a:extLst>
              <a:ext uri="{FF2B5EF4-FFF2-40B4-BE49-F238E27FC236}">
                <a16:creationId xmlns:a16="http://schemas.microsoft.com/office/drawing/2014/main" id="{8E794ECE-2935-4300-BE50-D4E046F804D7}"/>
              </a:ext>
            </a:extLst>
          </p:cNvPr>
          <p:cNvSpPr>
            <a:spLocks noGrp="1"/>
          </p:cNvSpPr>
          <p:nvPr>
            <p:ph idx="1"/>
          </p:nvPr>
        </p:nvSpPr>
        <p:spPr/>
        <p:txBody>
          <a:bodyPr/>
          <a:lstStyle/>
          <a:p>
            <a:r>
              <a:rPr lang="en-US" dirty="0"/>
              <a:t>This is the variant of state based CRDT which doesn’t send the whole state but only the recently made changes.</a:t>
            </a:r>
            <a:endParaRPr lang="en-IN" dirty="0"/>
          </a:p>
          <a:p>
            <a:endParaRPr lang="en-IN" dirty="0"/>
          </a:p>
        </p:txBody>
      </p:sp>
    </p:spTree>
    <p:extLst>
      <p:ext uri="{BB962C8B-B14F-4D97-AF65-F5344CB8AC3E}">
        <p14:creationId xmlns:p14="http://schemas.microsoft.com/office/powerpoint/2010/main" val="3762775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270DB-35D7-4482-AC3C-31A3950F03B0}"/>
              </a:ext>
            </a:extLst>
          </p:cNvPr>
          <p:cNvSpPr>
            <a:spLocks noGrp="1"/>
          </p:cNvSpPr>
          <p:nvPr>
            <p:ph type="title"/>
          </p:nvPr>
        </p:nvSpPr>
        <p:spPr/>
        <p:txBody>
          <a:bodyPr/>
          <a:lstStyle/>
          <a:p>
            <a:r>
              <a:rPr lang="en-US" dirty="0"/>
              <a:t>Pure operation based crdt</a:t>
            </a:r>
            <a:endParaRPr lang="en-IN" dirty="0"/>
          </a:p>
        </p:txBody>
      </p:sp>
      <p:sp>
        <p:nvSpPr>
          <p:cNvPr id="3" name="Content Placeholder 2">
            <a:extLst>
              <a:ext uri="{FF2B5EF4-FFF2-40B4-BE49-F238E27FC236}">
                <a16:creationId xmlns:a16="http://schemas.microsoft.com/office/drawing/2014/main" id="{64F2CBB7-B3A5-46B2-85D3-01D8044E3CA4}"/>
              </a:ext>
            </a:extLst>
          </p:cNvPr>
          <p:cNvSpPr>
            <a:spLocks noGrp="1"/>
          </p:cNvSpPr>
          <p:nvPr>
            <p:ph idx="1"/>
          </p:nvPr>
        </p:nvSpPr>
        <p:spPr/>
        <p:txBody>
          <a:bodyPr/>
          <a:lstStyle/>
          <a:p>
            <a:r>
              <a:rPr lang="en-US" dirty="0"/>
              <a:t>Pure operation based CRDT is the operation based CRDT’s variant.</a:t>
            </a:r>
          </a:p>
          <a:p>
            <a:r>
              <a:rPr lang="en-US" dirty="0"/>
              <a:t>It reduces the metadata size.</a:t>
            </a:r>
            <a:endParaRPr lang="en-IN" dirty="0"/>
          </a:p>
        </p:txBody>
      </p:sp>
    </p:spTree>
    <p:extLst>
      <p:ext uri="{BB962C8B-B14F-4D97-AF65-F5344CB8AC3E}">
        <p14:creationId xmlns:p14="http://schemas.microsoft.com/office/powerpoint/2010/main" val="1952865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5ADBF-CD6F-42A6-8E9C-F43D0F9807F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Collaborative editing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49667C-EFAE-4D21-8E44-98C5D8B41F3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is an application which enables the different users in different places to access the same file over the internet.</a:t>
            </a:r>
          </a:p>
          <a:p>
            <a:r>
              <a:rPr lang="en-US" dirty="0">
                <a:latin typeface="Times New Roman" panose="02020603050405020304" pitchFamily="18" charset="0"/>
                <a:cs typeface="Times New Roman" panose="02020603050405020304" pitchFamily="18" charset="0"/>
              </a:rPr>
              <a:t>It has two types namely non real-time collaboration and real-time collaboration.</a:t>
            </a:r>
          </a:p>
          <a:p>
            <a:r>
              <a:rPr lang="en-US" dirty="0">
                <a:latin typeface="Times New Roman" panose="02020603050405020304" pitchFamily="18" charset="0"/>
                <a:cs typeface="Times New Roman" panose="02020603050405020304" pitchFamily="18" charset="0"/>
              </a:rPr>
              <a:t>In non real-time collaboration editing, the same file is not edited by different users simultaneously.</a:t>
            </a:r>
          </a:p>
          <a:p>
            <a:r>
              <a:rPr lang="en-US" dirty="0">
                <a:latin typeface="Times New Roman" panose="02020603050405020304" pitchFamily="18" charset="0"/>
                <a:cs typeface="Times New Roman" panose="02020603050405020304" pitchFamily="18" charset="0"/>
              </a:rPr>
              <a:t>But real-time collaboration allows users to edit the same file simultaneously by different users across the world.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513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8FE10-38BB-46B3-BA6C-80E85E81F8AE}"/>
              </a:ext>
            </a:extLst>
          </p:cNvPr>
          <p:cNvSpPr>
            <a:spLocks noGrp="1"/>
          </p:cNvSpPr>
          <p:nvPr>
            <p:ph type="title"/>
          </p:nvPr>
        </p:nvSpPr>
        <p:spPr/>
        <p:txBody>
          <a:bodyPr/>
          <a:lstStyle/>
          <a:p>
            <a:r>
              <a:rPr lang="en-US" dirty="0"/>
              <a:t>consistency in distributed system</a:t>
            </a:r>
            <a:endParaRPr lang="en-IN" dirty="0"/>
          </a:p>
        </p:txBody>
      </p:sp>
      <p:sp>
        <p:nvSpPr>
          <p:cNvPr id="3" name="Content Placeholder 2">
            <a:extLst>
              <a:ext uri="{FF2B5EF4-FFF2-40B4-BE49-F238E27FC236}">
                <a16:creationId xmlns:a16="http://schemas.microsoft.com/office/drawing/2014/main" id="{8378F85F-E4AE-45F0-816B-6165D393FC34}"/>
              </a:ext>
            </a:extLst>
          </p:cNvPr>
          <p:cNvSpPr>
            <a:spLocks noGrp="1"/>
          </p:cNvSpPr>
          <p:nvPr>
            <p:ph idx="1"/>
          </p:nvPr>
        </p:nvSpPr>
        <p:spPr/>
        <p:txBody>
          <a:bodyPr/>
          <a:lstStyle/>
          <a:p>
            <a:r>
              <a:rPr lang="en-US" dirty="0"/>
              <a:t>Strong consistency</a:t>
            </a:r>
          </a:p>
          <a:p>
            <a:pPr lvl="1">
              <a:buFont typeface="Wingdings" panose="05000000000000000000" pitchFamily="2" charset="2"/>
              <a:buChar char="Ø"/>
            </a:pPr>
            <a:r>
              <a:rPr lang="en-US" dirty="0"/>
              <a:t>The data will be passed to all replicas as soon as a user writes in any of the replicas.</a:t>
            </a:r>
          </a:p>
          <a:p>
            <a:pPr lvl="1">
              <a:buFont typeface="Wingdings" panose="05000000000000000000" pitchFamily="2" charset="2"/>
              <a:buChar char="Ø"/>
            </a:pPr>
            <a:r>
              <a:rPr lang="en-US" dirty="0"/>
              <a:t>But during update any subsequent request to any of the replicas will be delayed.</a:t>
            </a:r>
          </a:p>
          <a:p>
            <a:pPr lvl="1">
              <a:buFont typeface="Wingdings" panose="05000000000000000000" pitchFamily="2" charset="2"/>
              <a:buChar char="Ø"/>
            </a:pPr>
            <a:r>
              <a:rPr lang="en-US" dirty="0"/>
              <a:t>After the update they start to take care of the requests arrived.</a:t>
            </a:r>
          </a:p>
          <a:p>
            <a:r>
              <a:rPr lang="en-US" dirty="0"/>
              <a:t>Eventual consistency</a:t>
            </a:r>
          </a:p>
          <a:p>
            <a:pPr lvl="1">
              <a:buFont typeface="Wingdings" panose="05000000000000000000" pitchFamily="2" charset="2"/>
              <a:buChar char="Ø"/>
            </a:pPr>
            <a:r>
              <a:rPr lang="en-US" dirty="0"/>
              <a:t>It does not update all replicas at once. But has a fixed time to become consistent.</a:t>
            </a:r>
          </a:p>
          <a:p>
            <a:pPr lvl="1">
              <a:buFont typeface="Wingdings" panose="05000000000000000000" pitchFamily="2" charset="2"/>
              <a:buChar char="Ø"/>
            </a:pPr>
            <a:r>
              <a:rPr lang="en-US" dirty="0"/>
              <a:t>Any request to the data at any time may not be the same.</a:t>
            </a:r>
          </a:p>
          <a:p>
            <a:pPr lvl="1">
              <a:buFont typeface="Wingdings" panose="05000000000000000000" pitchFamily="2" charset="2"/>
              <a:buChar char="Ø"/>
            </a:pPr>
            <a:r>
              <a:rPr lang="en-US" dirty="0"/>
              <a:t>It can be used in fault tolerant application.</a:t>
            </a:r>
            <a:endParaRPr lang="en-IN" dirty="0"/>
          </a:p>
        </p:txBody>
      </p:sp>
    </p:spTree>
    <p:extLst>
      <p:ext uri="{BB962C8B-B14F-4D97-AF65-F5344CB8AC3E}">
        <p14:creationId xmlns:p14="http://schemas.microsoft.com/office/powerpoint/2010/main" val="21062881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457</TotalTime>
  <Words>818</Words>
  <Application>Microsoft Office PowerPoint</Application>
  <PresentationFormat>Widescreen</PresentationFormat>
  <Paragraphs>85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Gill Sans MT</vt:lpstr>
      <vt:lpstr>Times New Roman</vt:lpstr>
      <vt:lpstr>Wingdings</vt:lpstr>
      <vt:lpstr>Gallery</vt:lpstr>
      <vt:lpstr>Conflict-free replicated data type</vt:lpstr>
      <vt:lpstr>What is crdt</vt:lpstr>
      <vt:lpstr>Types of crdt</vt:lpstr>
      <vt:lpstr>State based crdt</vt:lpstr>
      <vt:lpstr>Operation based crdt</vt:lpstr>
      <vt:lpstr>Delta state crdt</vt:lpstr>
      <vt:lpstr>Pure operation based crdt</vt:lpstr>
      <vt:lpstr>Collaborative editing</vt:lpstr>
      <vt:lpstr>consistency in distributed system</vt:lpstr>
      <vt:lpstr>PowerPoint Presentation</vt:lpstr>
      <vt:lpstr>To achieve consistency</vt:lpstr>
      <vt:lpstr>Causality preservation </vt:lpstr>
      <vt:lpstr>Intention preservation </vt:lpstr>
      <vt:lpstr>terms</vt:lpstr>
      <vt:lpstr>Operational transformation</vt:lpstr>
      <vt:lpstr>PowerPoint Presentation</vt:lpstr>
      <vt:lpstr>Limitations in ot</vt:lpstr>
      <vt:lpstr>crdt</vt:lpstr>
      <vt:lpstr>Globally unique id</vt:lpstr>
      <vt:lpstr>PowerPoint Presentation</vt:lpstr>
      <vt:lpstr>Globally Ordered Characters  </vt:lpstr>
      <vt:lpstr>Continued</vt:lpstr>
      <vt:lpstr>Continued</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Conflict-free replicated data type</dc:title>
  <dc:creator>Azhagumathi Nithianandhan</dc:creator>
  <cp:lastModifiedBy>Azhagumathi Nithianandhan</cp:lastModifiedBy>
  <cp:revision>27</cp:revision>
  <dcterms:created xsi:type="dcterms:W3CDTF">2018-11-26T03:58:18Z</dcterms:created>
  <dcterms:modified xsi:type="dcterms:W3CDTF">2018-11-26T11:35:58Z</dcterms:modified>
</cp:coreProperties>
</file>