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58" r:id="rId6"/>
    <p:sldId id="272" r:id="rId7"/>
    <p:sldId id="273" r:id="rId8"/>
    <p:sldId id="271" r:id="rId9"/>
    <p:sldId id="274" r:id="rId10"/>
    <p:sldId id="267" r:id="rId11"/>
    <p:sldId id="259" r:id="rId12"/>
    <p:sldId id="266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AF9"/>
    <a:srgbClr val="7BEBD8"/>
    <a:srgbClr val="8335E5"/>
    <a:srgbClr val="6B8DE1"/>
    <a:srgbClr val="6C92E1"/>
    <a:srgbClr val="6313DC"/>
    <a:srgbClr val="1E3ADA"/>
    <a:srgbClr val="030553"/>
    <a:srgbClr val="7D4BC9"/>
    <a:srgbClr val="162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52" autoAdjust="0"/>
  </p:normalViewPr>
  <p:slideViewPr>
    <p:cSldViewPr snapToGrid="0" showGuides="1">
      <p:cViewPr>
        <p:scale>
          <a:sx n="100" d="100"/>
          <a:sy n="100" d="100"/>
        </p:scale>
        <p:origin x="798" y="108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EF8425-799E-4BB3-93FC-DB50D75463C2}" type="datetime1">
              <a:rPr lang="ru-RU" smtClean="0"/>
              <a:t>10.06.2025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328996C-DF1E-45F4-80FD-86472FDB1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B9FE1B3-CAF9-4AB4-BF0F-EF4449266F5B}" type="datetime1">
              <a:rPr lang="ru-RU" noProof="0" smtClean="0"/>
              <a:t>10.06.2025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DF8F48A-6110-47DA-8521-A1D1FFD22FE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909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u-RU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800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F8F48A-6110-47DA-8521-A1D1FFD22FE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00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0E3B86-8017-4DDB-873C-B192BA975714}" type="datetime1">
              <a:rPr lang="ru-RU" noProof="0" smtClean="0"/>
              <a:t>10.06.2025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8BEB3D-820A-4993-85CA-946D2E0AECD3}" type="datetime1">
              <a:rPr lang="ru-RU" noProof="0" smtClean="0"/>
              <a:t>10.06.2025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19EF33-7D17-4F1E-BF13-521EC8C53CF3}" type="datetime1">
              <a:rPr lang="ru-RU" noProof="0" smtClean="0"/>
              <a:t>10.06.2025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63C0E1-821C-4080-90BA-714C325B9CB0}" type="datetime1">
              <a:rPr lang="ru-RU" noProof="0" smtClean="0"/>
              <a:t>10.06.2025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8BCAE7-D13D-4B3C-A730-518924538B3A}" type="datetime1">
              <a:rPr lang="ru-RU" noProof="0" smtClean="0"/>
              <a:t>10.06.2025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76079A-FC00-496A-AE4E-7D121DC53F0B}" type="datetime1">
              <a:rPr lang="ru-RU" noProof="0" smtClean="0"/>
              <a:t>10.06.2025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CF0AE3-FE8D-4634-8838-1D4614CE2796}" type="datetime1">
              <a:rPr lang="ru-RU" noProof="0" smtClean="0"/>
              <a:t>10.06.2025</a:t>
            </a:fld>
            <a:endParaRPr lang="ru-RU" noProof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417365E-AC06-41FC-B1FE-F45D5FD9DFA9}" type="datetime1">
              <a:rPr lang="ru-RU" noProof="0" smtClean="0"/>
              <a:t>10.06.2025</a:t>
            </a:fld>
            <a:endParaRPr lang="ru-RU" noProof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DF3DEE-969A-4699-A3DB-585B7CC37D32}" type="datetime1">
              <a:rPr lang="ru-RU" noProof="0" smtClean="0"/>
              <a:t>10.06.2025</a:t>
            </a:fld>
            <a:endParaRPr lang="ru-RU" noProof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656669-AB1C-4B0D-B3DD-9A3D4FE861ED}" type="datetime1">
              <a:rPr lang="ru-RU" noProof="0" smtClean="0"/>
              <a:t>10.06.2025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FBA9B3-027E-465A-82C8-72569465AF71}" type="datetime1">
              <a:rPr lang="ru-RU" noProof="0" smtClean="0"/>
              <a:t>10.06.2025</a:t>
            </a:fld>
            <a:endParaRPr lang="ru-RU" noProof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3E6836B-BA39-4ED9-9BFE-18A9A741A5DA}" type="datetime1">
              <a:rPr lang="ru-RU" noProof="0" smtClean="0"/>
              <a:t>10.06.2025</a:t>
            </a:fld>
            <a:endParaRPr lang="ru-RU" noProof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D6580AB-5C3C-4B4F-8E2A-8B7A0A8CE69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gif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ru-RU" dirty="0"/>
              <a:t>Слайд 1 с информацией о кадрах</a:t>
            </a:r>
          </a:p>
        </p:txBody>
      </p:sp>
      <p:grpSp>
        <p:nvGrpSpPr>
          <p:cNvPr id="56" name="Группа 55" descr="Это изображение содержит значок с тремя связанными человеческими фигурами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791651" y="2731292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Полилиния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58" name="Полилиния 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59" name="Полилиния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60" name="Полилиния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4" name="Полилиния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5" name="Полилиния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6" name="Полилиния 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7" name="Полилиния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8" name="Полилиния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</p:grpSp>
      <p:sp>
        <p:nvSpPr>
          <p:cNvPr id="24" name="Надпись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512329"/>
            <a:ext cx="536280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Interaction</a:t>
            </a:r>
            <a:endParaRPr lang="ru-RU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6BBBCB2E-F413-4381-8378-02FDC20EA4F6}"/>
              </a:ext>
            </a:extLst>
          </p:cNvPr>
          <p:cNvSpPr/>
          <p:nvPr/>
        </p:nvSpPr>
        <p:spPr>
          <a:xfrm>
            <a:off x="733192" y="5358396"/>
            <a:ext cx="3536195" cy="24622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Author: Adil Zhaksylyk</a:t>
            </a:r>
            <a:endParaRPr lang="ru-RU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8E504344-8563-476C-9EF9-4200B272F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Полилиния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19" name="Полилиния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0" name="Полилиния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дпись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ADIL ZHAKSYLK</a:t>
            </a:r>
            <a:endParaRPr lang="ru-RU" sz="3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2007075"/>
            <a:ext cx="6101442" cy="3678838"/>
            <a:chOff x="518433" y="1817309"/>
            <a:chExt cx="4332878" cy="3678838"/>
          </a:xfrm>
        </p:grpSpPr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817309"/>
              <a:ext cx="4201583" cy="553998"/>
              <a:chOff x="518433" y="1976386"/>
              <a:chExt cx="4201583" cy="553998"/>
            </a:xfrm>
          </p:grpSpPr>
          <p:sp>
            <p:nvSpPr>
              <p:cNvPr id="6" name="Прямоугольник: Скругленные углы 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1" y="1976386"/>
                <a:ext cx="3536195" cy="553998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en-US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Research assistant at ICPS (Hochschule Heilbronn)</a:t>
                </a:r>
              </a:p>
              <a:p>
                <a:pPr rtl="0"/>
                <a:r>
                  <a:rPr lang="en-US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PhD candidate</a:t>
                </a:r>
                <a:endParaRPr lang="ru-RU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775416"/>
              <a:ext cx="4332878" cy="553998"/>
              <a:chOff x="518433" y="2717554"/>
              <a:chExt cx="4332878" cy="553998"/>
            </a:xfrm>
          </p:grpSpPr>
          <p:sp>
            <p:nvSpPr>
              <p:cNvPr id="9" name="Прямоугольник: Скругленные углы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83821" y="2717554"/>
                <a:ext cx="3667490" cy="553998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Project: Intelligent Manufacturing Assistant Bot (IMAB)</a:t>
                </a:r>
              </a:p>
              <a:p>
                <a:r>
                  <a:rPr lang="en-US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Budget – 250 000 €</a:t>
                </a:r>
                <a:endParaRPr lang="ru-RU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958991"/>
              <a:ext cx="4201583" cy="276999"/>
              <a:chOff x="518433" y="3698115"/>
              <a:chExt cx="4201583" cy="276999"/>
            </a:xfrm>
          </p:grpSpPr>
          <p:sp>
            <p:nvSpPr>
              <p:cNvPr id="11" name="Прямоугольник: Скругленные углы 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83821" y="3698115"/>
                <a:ext cx="3536195" cy="276999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en-US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4 years of experience in Oil and Gas in Kazakhstan</a:t>
                </a:r>
                <a:endParaRPr lang="ru-RU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609D452F-25F9-4A2F-84BD-9A44714884C6}"/>
                </a:ext>
              </a:extLst>
            </p:cNvPr>
            <p:cNvGrpSpPr/>
            <p:nvPr/>
          </p:nvGrpSpPr>
          <p:grpSpPr>
            <a:xfrm>
              <a:off x="518433" y="4942149"/>
              <a:ext cx="4201583" cy="553998"/>
              <a:chOff x="518433" y="4478260"/>
              <a:chExt cx="4201583" cy="553998"/>
            </a:xfrm>
          </p:grpSpPr>
          <p:sp>
            <p:nvSpPr>
              <p:cNvPr id="13" name="Прямоугольник: Скругленные углы 12">
                <a:extLst>
                  <a:ext uri="{FF2B5EF4-FFF2-40B4-BE49-F238E27FC236}">
                    <a16:creationId xmlns:a16="http://schemas.microsoft.com/office/drawing/2014/main" id="{64E3D015-D1E6-40C0-B820-5D2B0144652D}"/>
                  </a:ext>
                </a:extLst>
              </p:cNvPr>
              <p:cNvSpPr/>
              <p:nvPr/>
            </p:nvSpPr>
            <p:spPr>
              <a:xfrm>
                <a:off x="518433" y="4608333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ru-RU" dirty="0"/>
              </a:p>
            </p:txBody>
          </p:sp>
          <p:sp>
            <p:nvSpPr>
              <p:cNvPr id="14" name="Прямоугольник 13">
                <a:extLst>
                  <a:ext uri="{FF2B5EF4-FFF2-40B4-BE49-F238E27FC236}">
                    <a16:creationId xmlns:a16="http://schemas.microsoft.com/office/drawing/2014/main" id="{9187696D-0387-46E9-A420-AD2392161D95}"/>
                  </a:ext>
                </a:extLst>
              </p:cNvPr>
              <p:cNvSpPr/>
              <p:nvPr/>
            </p:nvSpPr>
            <p:spPr>
              <a:xfrm>
                <a:off x="1183821" y="4478260"/>
                <a:ext cx="3536195" cy="553998"/>
              </a:xfrm>
              <a:prstGeom prst="rect">
                <a:avLst/>
              </a:prstGeom>
            </p:spPr>
            <p:txBody>
              <a:bodyPr wrap="square" lIns="0" tIns="0" rIns="0" bIns="0" rtlCol="0">
                <a:spAutoFit/>
              </a:bodyPr>
              <a:lstStyle/>
              <a:p>
                <a:pPr rtl="0"/>
                <a:r>
                  <a:rPr lang="en-US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Master in Engineering – Automation and Control</a:t>
                </a:r>
              </a:p>
              <a:p>
                <a:pPr rtl="0"/>
                <a:r>
                  <a:rPr lang="en-US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Bachelor of Science – Robotics and Automation</a:t>
                </a:r>
                <a:endParaRPr lang="ru-RU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22" name="Овал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15" name="Заголовок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Слайд 2 с информацией о кадрах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C3421-0842-4644-B30A-897D3CC0E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173" y="2005417"/>
            <a:ext cx="3344867" cy="35981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E4977-20FD-4C1D-58AF-96747FD41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What is Human-Machine Interaction?</a:t>
            </a:r>
            <a:endParaRPr lang="ru-KZ" sz="3600" b="1" dirty="0">
              <a:solidFill>
                <a:srgbClr val="00206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5122" name="Picture 2" descr="The Future of Human-Machine Interaction in the World We Are Building">
            <a:extLst>
              <a:ext uri="{FF2B5EF4-FFF2-40B4-BE49-F238E27FC236}">
                <a16:creationId xmlns:a16="http://schemas.microsoft.com/office/drawing/2014/main" id="{22A713C2-E0AF-9661-A944-B2F2F05E2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433" y="1690688"/>
            <a:ext cx="7713133" cy="433863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53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дпись 56">
            <a:extLst>
              <a:ext uri="{FF2B5EF4-FFF2-40B4-BE49-F238E27FC236}">
                <a16:creationId xmlns:a16="http://schemas.microsoft.com/office/drawing/2014/main" id="{0729069D-9A05-F8CE-1C79-2CFCB52D50DE}"/>
              </a:ext>
            </a:extLst>
          </p:cNvPr>
          <p:cNvSpPr txBox="1"/>
          <p:nvPr/>
        </p:nvSpPr>
        <p:spPr>
          <a:xfrm>
            <a:off x="723900" y="457291"/>
            <a:ext cx="8115300" cy="5618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Historical Evolution of HMI</a:t>
            </a:r>
            <a:endParaRPr lang="ru-RU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Надпись 56">
            <a:extLst>
              <a:ext uri="{FF2B5EF4-FFF2-40B4-BE49-F238E27FC236}">
                <a16:creationId xmlns:a16="http://schemas.microsoft.com/office/drawing/2014/main" id="{54DF59B1-89F4-82F9-7B6C-93119CE8D801}"/>
              </a:ext>
            </a:extLst>
          </p:cNvPr>
          <p:cNvSpPr txBox="1"/>
          <p:nvPr/>
        </p:nvSpPr>
        <p:spPr>
          <a:xfrm>
            <a:off x="723900" y="457291"/>
            <a:ext cx="8115300" cy="5618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Historical Evolution of HMI</a:t>
            </a:r>
            <a:endParaRPr lang="ru-RU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Надпись 339">
            <a:extLst>
              <a:ext uri="{FF2B5EF4-FFF2-40B4-BE49-F238E27FC236}">
                <a16:creationId xmlns:a16="http://schemas.microsoft.com/office/drawing/2014/main" id="{5826FC4E-5CC5-6C90-F165-870633FB93E4}"/>
              </a:ext>
            </a:extLst>
          </p:cNvPr>
          <p:cNvSpPr txBox="1"/>
          <p:nvPr/>
        </p:nvSpPr>
        <p:spPr>
          <a:xfrm>
            <a:off x="1947030" y="4167625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Keyboard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Надпись 339">
            <a:extLst>
              <a:ext uri="{FF2B5EF4-FFF2-40B4-BE49-F238E27FC236}">
                <a16:creationId xmlns:a16="http://schemas.microsoft.com/office/drawing/2014/main" id="{71E76E52-0C88-E8D7-89D3-D238A42700F8}"/>
              </a:ext>
            </a:extLst>
          </p:cNvPr>
          <p:cNvSpPr txBox="1"/>
          <p:nvPr/>
        </p:nvSpPr>
        <p:spPr>
          <a:xfrm>
            <a:off x="352425" y="3100356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First GUI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Надпись 339">
            <a:extLst>
              <a:ext uri="{FF2B5EF4-FFF2-40B4-BE49-F238E27FC236}">
                <a16:creationId xmlns:a16="http://schemas.microsoft.com/office/drawing/2014/main" id="{59C3EEF1-E4E8-FF58-7056-3800F2B8856D}"/>
              </a:ext>
            </a:extLst>
          </p:cNvPr>
          <p:cNvSpPr txBox="1"/>
          <p:nvPr/>
        </p:nvSpPr>
        <p:spPr>
          <a:xfrm>
            <a:off x="3541635" y="3099529"/>
            <a:ext cx="18904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Computer mouse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Надпись 339">
            <a:extLst>
              <a:ext uri="{FF2B5EF4-FFF2-40B4-BE49-F238E27FC236}">
                <a16:creationId xmlns:a16="http://schemas.microsoft.com/office/drawing/2014/main" id="{AEC70B96-917F-B9A3-A418-B0F9B4746FD2}"/>
              </a:ext>
            </a:extLst>
          </p:cNvPr>
          <p:cNvSpPr txBox="1"/>
          <p:nvPr/>
        </p:nvSpPr>
        <p:spPr>
          <a:xfrm>
            <a:off x="5298697" y="4167625"/>
            <a:ext cx="15946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Browsers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Надпись 339">
            <a:extLst>
              <a:ext uri="{FF2B5EF4-FFF2-40B4-BE49-F238E27FC236}">
                <a16:creationId xmlns:a16="http://schemas.microsoft.com/office/drawing/2014/main" id="{74A385B3-208E-8B24-C6EC-FF941D41D926}"/>
              </a:ext>
            </a:extLst>
          </p:cNvPr>
          <p:cNvSpPr txBox="1"/>
          <p:nvPr/>
        </p:nvSpPr>
        <p:spPr>
          <a:xfrm>
            <a:off x="8536065" y="4167624"/>
            <a:ext cx="182713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Voice commands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Надпись 339">
            <a:extLst>
              <a:ext uri="{FF2B5EF4-FFF2-40B4-BE49-F238E27FC236}">
                <a16:creationId xmlns:a16="http://schemas.microsoft.com/office/drawing/2014/main" id="{23FD6784-5BD1-0068-E72E-3279A1D3738E}"/>
              </a:ext>
            </a:extLst>
          </p:cNvPr>
          <p:cNvSpPr txBox="1"/>
          <p:nvPr/>
        </p:nvSpPr>
        <p:spPr>
          <a:xfrm>
            <a:off x="10193415" y="3099528"/>
            <a:ext cx="182713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Interaction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BE3EFB-2A27-E367-9D24-C7DB3BEA82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844" b="40277"/>
          <a:stretch>
            <a:fillRect/>
          </a:stretch>
        </p:blipFill>
        <p:spPr>
          <a:xfrm>
            <a:off x="0" y="3418361"/>
            <a:ext cx="12192000" cy="677480"/>
          </a:xfrm>
          <a:prstGeom prst="rect">
            <a:avLst/>
          </a:prstGeom>
        </p:spPr>
      </p:pic>
      <p:pic>
        <p:nvPicPr>
          <p:cNvPr id="6146" name="Picture 2" descr="undefined">
            <a:extLst>
              <a:ext uri="{FF2B5EF4-FFF2-40B4-BE49-F238E27FC236}">
                <a16:creationId xmlns:a16="http://schemas.microsoft.com/office/drawing/2014/main" id="{A1A7245B-623F-A35A-7CC4-2BD9B9D47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78" y="1545049"/>
            <a:ext cx="2034497" cy="15544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1973 | Timeline of Computer History | Computer History Museum">
            <a:extLst>
              <a:ext uri="{FF2B5EF4-FFF2-40B4-BE49-F238E27FC236}">
                <a16:creationId xmlns:a16="http://schemas.microsoft.com/office/drawing/2014/main" id="{C0AD58F7-9F9D-6144-172D-CD2AC34DA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012" y="4485630"/>
            <a:ext cx="2072639" cy="15544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The Mouse - CHM Revolution">
            <a:extLst>
              <a:ext uri="{FF2B5EF4-FFF2-40B4-BE49-F238E27FC236}">
                <a16:creationId xmlns:a16="http://schemas.microsoft.com/office/drawing/2014/main" id="{31000457-24E8-EA09-B500-6A41B3BCF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322" y="1545049"/>
            <a:ext cx="1935037" cy="15544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Tim Berners-Lee: WorldWideWeb, the first Web client">
            <a:extLst>
              <a:ext uri="{FF2B5EF4-FFF2-40B4-BE49-F238E27FC236}">
                <a16:creationId xmlns:a16="http://schemas.microsoft.com/office/drawing/2014/main" id="{E68D3EFB-65D7-A11F-6859-293DF50A8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380" y="4485630"/>
            <a:ext cx="2092431" cy="15544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Надпись 339">
            <a:extLst>
              <a:ext uri="{FF2B5EF4-FFF2-40B4-BE49-F238E27FC236}">
                <a16:creationId xmlns:a16="http://schemas.microsoft.com/office/drawing/2014/main" id="{E822F454-C7EC-A567-3146-FCA5BEABAFCF}"/>
              </a:ext>
            </a:extLst>
          </p:cNvPr>
          <p:cNvSpPr txBox="1"/>
          <p:nvPr/>
        </p:nvSpPr>
        <p:spPr>
          <a:xfrm>
            <a:off x="6831816" y="3099529"/>
            <a:ext cx="189041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en-US" sz="1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Touchscreens</a:t>
            </a:r>
            <a:endParaRPr lang="ru-RU" sz="1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156" name="Picture 12" descr="Originalverpacktes iPhone von 2007 enttäuscht in Auktion - Macwelt">
            <a:extLst>
              <a:ext uri="{FF2B5EF4-FFF2-40B4-BE49-F238E27FC236}">
                <a16:creationId xmlns:a16="http://schemas.microsoft.com/office/drawing/2014/main" id="{550B17BD-B9AE-F5A8-49EF-F4386C641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027" y="1545049"/>
            <a:ext cx="2331720" cy="1554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Enabling Voice Control for HMI Products | AI">
            <a:extLst>
              <a:ext uri="{FF2B5EF4-FFF2-40B4-BE49-F238E27FC236}">
                <a16:creationId xmlns:a16="http://schemas.microsoft.com/office/drawing/2014/main" id="{66013A33-79AE-5301-3717-B8F635C53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916" y="4413845"/>
            <a:ext cx="2759432" cy="15544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ChatGPT Deutsch">
            <a:extLst>
              <a:ext uri="{FF2B5EF4-FFF2-40B4-BE49-F238E27FC236}">
                <a16:creationId xmlns:a16="http://schemas.microsoft.com/office/drawing/2014/main" id="{F189228C-B779-FFAC-2D92-082A5EFD7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9742" y="1545049"/>
            <a:ext cx="1554480" cy="155448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22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3C85D2-A13B-1EC3-70E4-2BAE35406F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271" b="3524"/>
          <a:stretch>
            <a:fillRect/>
          </a:stretch>
        </p:blipFill>
        <p:spPr>
          <a:xfrm>
            <a:off x="738187" y="1514475"/>
            <a:ext cx="10715625" cy="5067300"/>
          </a:xfrm>
          <a:prstGeom prst="rect">
            <a:avLst/>
          </a:prstGeom>
        </p:spPr>
      </p:pic>
      <p:sp>
        <p:nvSpPr>
          <p:cNvPr id="3" name="Надпись 56">
            <a:extLst>
              <a:ext uri="{FF2B5EF4-FFF2-40B4-BE49-F238E27FC236}">
                <a16:creationId xmlns:a16="http://schemas.microsoft.com/office/drawing/2014/main" id="{8303D3C5-748A-43A5-EDF0-04AFCA0AD4E1}"/>
              </a:ext>
            </a:extLst>
          </p:cNvPr>
          <p:cNvSpPr txBox="1"/>
          <p:nvPr/>
        </p:nvSpPr>
        <p:spPr>
          <a:xfrm>
            <a:off x="723900" y="457291"/>
            <a:ext cx="8115300" cy="5618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Interaction Design Paradigms</a:t>
            </a:r>
            <a:endParaRPr lang="ru-RU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78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дпись 56">
            <a:extLst>
              <a:ext uri="{FF2B5EF4-FFF2-40B4-BE49-F238E27FC236}">
                <a16:creationId xmlns:a16="http://schemas.microsoft.com/office/drawing/2014/main" id="{0B0A15EC-1FC7-91BF-4E6B-302DA3BB3A68}"/>
              </a:ext>
            </a:extLst>
          </p:cNvPr>
          <p:cNvSpPr txBox="1"/>
          <p:nvPr/>
        </p:nvSpPr>
        <p:spPr>
          <a:xfrm>
            <a:off x="723900" y="457291"/>
            <a:ext cx="8115300" cy="5618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communication</a:t>
            </a:r>
            <a:endParaRPr lang="ru-RU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200" name="Picture 8" descr="Siemens S7 PLC Programming | DMC, Inc.">
            <a:extLst>
              <a:ext uri="{FF2B5EF4-FFF2-40B4-BE49-F238E27FC236}">
                <a16:creationId xmlns:a16="http://schemas.microsoft.com/office/drawing/2014/main" id="{ED4CC04C-EE1D-2B6A-D3C6-C8D86A627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487" y="2947985"/>
            <a:ext cx="1627048" cy="136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BEA2056-B38E-7442-9A80-9475F75337B4}"/>
              </a:ext>
            </a:extLst>
          </p:cNvPr>
          <p:cNvSpPr/>
          <p:nvPr/>
        </p:nvSpPr>
        <p:spPr>
          <a:xfrm>
            <a:off x="2972838" y="3348209"/>
            <a:ext cx="819150" cy="38100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253F3B-92A9-FAC5-6AA3-3C7EA3C3F7AD}"/>
              </a:ext>
            </a:extLst>
          </p:cNvPr>
          <p:cNvSpPr txBox="1"/>
          <p:nvPr/>
        </p:nvSpPr>
        <p:spPr>
          <a:xfrm>
            <a:off x="1167893" y="4743106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</a:t>
            </a:r>
            <a:endParaRPr lang="ru-K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FD4AD-FF95-8B97-B9AF-6147E38D335C}"/>
              </a:ext>
            </a:extLst>
          </p:cNvPr>
          <p:cNvSpPr txBox="1"/>
          <p:nvPr/>
        </p:nvSpPr>
        <p:spPr>
          <a:xfrm>
            <a:off x="3714620" y="4720023"/>
            <a:ext cx="1868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Programming </a:t>
            </a:r>
          </a:p>
          <a:p>
            <a:pPr algn="ctr"/>
            <a:r>
              <a:rPr lang="en-US" dirty="0"/>
              <a:t>logic control (PLC)</a:t>
            </a:r>
            <a:endParaRPr lang="ru-K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E7041-F63E-EBEA-4DBA-C10C6BE7F357}"/>
              </a:ext>
            </a:extLst>
          </p:cNvPr>
          <p:cNvSpPr txBox="1"/>
          <p:nvPr/>
        </p:nvSpPr>
        <p:spPr>
          <a:xfrm>
            <a:off x="6569724" y="4743106"/>
            <a:ext cx="199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Industrial Protocols</a:t>
            </a:r>
            <a:endParaRPr lang="ru-KZ" dirty="0"/>
          </a:p>
        </p:txBody>
      </p:sp>
      <p:pic>
        <p:nvPicPr>
          <p:cNvPr id="8202" name="Picture 10" descr="Automatic Melitta Cafina CT8 Coffee Machine, 200-500 cups per day at ₹  1190000/unit in New Delhi">
            <a:extLst>
              <a:ext uri="{FF2B5EF4-FFF2-40B4-BE49-F238E27FC236}">
                <a16:creationId xmlns:a16="http://schemas.microsoft.com/office/drawing/2014/main" id="{6C2C25F5-A452-709C-C8EC-9AE86F21B0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4" t="9307" r="13168" b="11174"/>
          <a:stretch>
            <a:fillRect/>
          </a:stretch>
        </p:blipFill>
        <p:spPr bwMode="auto">
          <a:xfrm>
            <a:off x="409575" y="2114893"/>
            <a:ext cx="2518834" cy="262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5DF8D5F-D8E5-087F-349F-73E9B74780B8}"/>
              </a:ext>
            </a:extLst>
          </p:cNvPr>
          <p:cNvGrpSpPr/>
          <p:nvPr/>
        </p:nvGrpSpPr>
        <p:grpSpPr>
          <a:xfrm>
            <a:off x="6457539" y="2114893"/>
            <a:ext cx="1915076" cy="2466632"/>
            <a:chOff x="6485974" y="2114893"/>
            <a:chExt cx="1915076" cy="246663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CCDB5DD-96D1-F8EF-0C92-AC0EE0D45D72}"/>
                </a:ext>
              </a:extLst>
            </p:cNvPr>
            <p:cNvSpPr/>
            <p:nvPr/>
          </p:nvSpPr>
          <p:spPr>
            <a:xfrm>
              <a:off x="6485974" y="2114893"/>
              <a:ext cx="1915076" cy="246663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KZ"/>
            </a:p>
          </p:txBody>
        </p:sp>
        <p:sp>
          <p:nvSpPr>
            <p:cNvPr id="12" name="Прямоугольник 7">
              <a:extLst>
                <a:ext uri="{FF2B5EF4-FFF2-40B4-BE49-F238E27FC236}">
                  <a16:creationId xmlns:a16="http://schemas.microsoft.com/office/drawing/2014/main" id="{BCDD90D0-C185-6D9A-BE82-97F6A307BF03}"/>
                </a:ext>
              </a:extLst>
            </p:cNvPr>
            <p:cNvSpPr/>
            <p:nvPr/>
          </p:nvSpPr>
          <p:spPr>
            <a:xfrm>
              <a:off x="6777590" y="2227033"/>
              <a:ext cx="1474624" cy="2215991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Modbus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PROFIBUS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PROFINET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EtherNet</a:t>
              </a:r>
              <a:r>
                <a:rPr lang="en-US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/IP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i="1" dirty="0" err="1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EtherCAT</a:t>
              </a:r>
              <a:endParaRPr lang="en-US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OPC UA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MQTT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HTTP/HTTPS</a:t>
              </a:r>
            </a:p>
          </p:txBody>
        </p:sp>
      </p:grp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E948D422-D321-9589-8B55-D17DA264DC71}"/>
              </a:ext>
            </a:extLst>
          </p:cNvPr>
          <p:cNvSpPr/>
          <p:nvPr/>
        </p:nvSpPr>
        <p:spPr>
          <a:xfrm>
            <a:off x="5506034" y="3335028"/>
            <a:ext cx="819150" cy="38100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pic>
        <p:nvPicPr>
          <p:cNvPr id="8206" name="Picture 14" descr="Software entwickeln lassen | Anbieter finden">
            <a:extLst>
              <a:ext uri="{FF2B5EF4-FFF2-40B4-BE49-F238E27FC236}">
                <a16:creationId xmlns:a16="http://schemas.microsoft.com/office/drawing/2014/main" id="{FA1F3942-B2FC-4924-0A5E-4CFC86CE53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19" t="124" r="13672" b="2357"/>
          <a:stretch>
            <a:fillRect/>
          </a:stretch>
        </p:blipFill>
        <p:spPr bwMode="auto">
          <a:xfrm>
            <a:off x="9456476" y="2826892"/>
            <a:ext cx="2461226" cy="139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5C639CBB-672D-0F3D-936C-107A16E3BA49}"/>
              </a:ext>
            </a:extLst>
          </p:cNvPr>
          <p:cNvSpPr/>
          <p:nvPr/>
        </p:nvSpPr>
        <p:spPr>
          <a:xfrm>
            <a:off x="8504970" y="3335028"/>
            <a:ext cx="819150" cy="38100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467263-E00F-1708-F85E-4C481CBF9D20}"/>
              </a:ext>
            </a:extLst>
          </p:cNvPr>
          <p:cNvSpPr txBox="1"/>
          <p:nvPr/>
        </p:nvSpPr>
        <p:spPr>
          <a:xfrm>
            <a:off x="10174354" y="4720023"/>
            <a:ext cx="102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Software</a:t>
            </a:r>
            <a:endParaRPr lang="ru-KZ" dirty="0"/>
          </a:p>
        </p:txBody>
      </p:sp>
      <p:pic>
        <p:nvPicPr>
          <p:cNvPr id="8208" name="Picture 16" descr="Punctuation of Life: Question Mark | by Christal Luster | Medium">
            <a:extLst>
              <a:ext uri="{FF2B5EF4-FFF2-40B4-BE49-F238E27FC236}">
                <a16:creationId xmlns:a16="http://schemas.microsoft.com/office/drawing/2014/main" id="{153F0B80-F306-D63A-829B-9ADB73D09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888" y="2401921"/>
            <a:ext cx="2636720" cy="262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47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адпись 56">
            <a:extLst>
              <a:ext uri="{FF2B5EF4-FFF2-40B4-BE49-F238E27FC236}">
                <a16:creationId xmlns:a16="http://schemas.microsoft.com/office/drawing/2014/main" id="{A3C6DD1F-789F-BA02-B8BB-551E5DD82E0D}"/>
              </a:ext>
            </a:extLst>
          </p:cNvPr>
          <p:cNvSpPr txBox="1"/>
          <p:nvPr/>
        </p:nvSpPr>
        <p:spPr>
          <a:xfrm>
            <a:off x="723900" y="457291"/>
            <a:ext cx="3803018" cy="56188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rtl="0">
              <a:lnSpc>
                <a:spcPts val="4000"/>
              </a:lnSpc>
            </a:pPr>
            <a:r>
              <a:rPr lang="en-GB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GIT Repositor</a:t>
            </a:r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</a:t>
            </a:r>
            <a:endParaRPr lang="ru-RU" sz="36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1CF481DA-6877-0BD8-AE4A-2C6F48DABB0C}"/>
              </a:ext>
            </a:extLst>
          </p:cNvPr>
          <p:cNvSpPr txBox="1">
            <a:spLocks/>
          </p:cNvSpPr>
          <p:nvPr/>
        </p:nvSpPr>
        <p:spPr>
          <a:xfrm>
            <a:off x="723900" y="1511312"/>
            <a:ext cx="5753102" cy="3638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https://github.com/azhaksylyk/campus_founders</a:t>
            </a:r>
            <a:endParaRPr lang="ru-KZ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Надпись 68">
            <a:extLst>
              <a:ext uri="{FF2B5EF4-FFF2-40B4-BE49-F238E27FC236}">
                <a16:creationId xmlns:a16="http://schemas.microsoft.com/office/drawing/2014/main" id="{EAEDF9FF-40FE-49D5-F77A-D58A55D82010}"/>
              </a:ext>
            </a:extLst>
          </p:cNvPr>
          <p:cNvSpPr txBox="1"/>
          <p:nvPr/>
        </p:nvSpPr>
        <p:spPr>
          <a:xfrm>
            <a:off x="723900" y="2445274"/>
            <a:ext cx="3499537" cy="245003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pPr marL="342900" indent="-342900" rtl="0">
              <a:lnSpc>
                <a:spcPct val="150000"/>
              </a:lnSpc>
              <a:buAutoNum type="arabicPeriod"/>
            </a:pPr>
            <a:r>
              <a:rPr lang="en-US" sz="1800" dirty="0"/>
              <a:t>Download Repository</a:t>
            </a:r>
          </a:p>
          <a:p>
            <a:pPr marL="342900" indent="-342900" rtl="0">
              <a:lnSpc>
                <a:spcPct val="150000"/>
              </a:lnSpc>
              <a:buAutoNum type="arabicPeriod"/>
            </a:pPr>
            <a:r>
              <a:rPr lang="en-US" sz="1800" dirty="0"/>
              <a:t>Open folder in VS Code</a:t>
            </a:r>
          </a:p>
          <a:p>
            <a:pPr marL="342900" indent="-342900" rtl="0">
              <a:lnSpc>
                <a:spcPct val="150000"/>
              </a:lnSpc>
              <a:buAutoNum type="arabicPeriod"/>
            </a:pPr>
            <a:r>
              <a:rPr lang="en-US" sz="1800" dirty="0"/>
              <a:t>Create virtual environment: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python –m </a:t>
            </a:r>
            <a:r>
              <a:rPr lang="en-US" dirty="0" err="1"/>
              <a:t>venv</a:t>
            </a:r>
            <a:r>
              <a:rPr lang="en-US" dirty="0"/>
              <a:t> </a:t>
            </a:r>
            <a:r>
              <a:rPr lang="en-US" dirty="0" err="1"/>
              <a:t>venv</a:t>
            </a:r>
            <a:endParaRPr lang="en-US" dirty="0"/>
          </a:p>
          <a:p>
            <a:pPr marL="342900" indent="-342900" rtl="0">
              <a:lnSpc>
                <a:spcPct val="150000"/>
              </a:lnSpc>
              <a:buAutoNum type="arabicPeriod"/>
            </a:pPr>
            <a:r>
              <a:rPr lang="en-US" sz="1800" dirty="0"/>
              <a:t>Install libraries: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pip install –r requirements.txt</a:t>
            </a:r>
            <a:endParaRPr lang="ru-R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9368D1-5D93-9AD5-7BAE-AF80BC49F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275" y="1081087"/>
            <a:ext cx="4695825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6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Заголовок 67">
            <a:extLst>
              <a:ext uri="{FF2B5EF4-FFF2-40B4-BE49-F238E27FC236}">
                <a16:creationId xmlns:a16="http://schemas.microsoft.com/office/drawing/2014/main" id="{3D46526D-118F-4F6F-BAE0-066F422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Слайд 3 с информацией о кадрах</a:t>
            </a:r>
          </a:p>
        </p:txBody>
      </p:sp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470070FC-19D0-4354-9BC9-608A5DC44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2895600"/>
              <a:gd name="connsiteX1" fmla="*/ 12192000 w 12192000"/>
              <a:gd name="connsiteY1" fmla="*/ 0 h 2895600"/>
              <a:gd name="connsiteX2" fmla="*/ 12192000 w 12192000"/>
              <a:gd name="connsiteY2" fmla="*/ 2895600 h 2895600"/>
              <a:gd name="connsiteX3" fmla="*/ 0 w 12192000"/>
              <a:gd name="connsiteY3" fmla="*/ 28956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2895600">
                <a:moveTo>
                  <a:pt x="0" y="0"/>
                </a:moveTo>
                <a:lnTo>
                  <a:pt x="12192000" y="0"/>
                </a:lnTo>
                <a:lnTo>
                  <a:pt x="12192000" y="2895600"/>
                </a:lnTo>
                <a:lnTo>
                  <a:pt x="0" y="2895600"/>
                </a:lnTo>
                <a:close/>
              </a:path>
            </a:pathLst>
          </a:custGeom>
        </p:spPr>
      </p:pic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C9C2C56A-C4D4-4578-84E9-27FD62603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dirty="0"/>
          </a:p>
        </p:txBody>
      </p:sp>
      <p:sp>
        <p:nvSpPr>
          <p:cNvPr id="2" name="Надпись 1">
            <a:extLst>
              <a:ext uri="{FF2B5EF4-FFF2-40B4-BE49-F238E27FC236}">
                <a16:creationId xmlns:a16="http://schemas.microsoft.com/office/drawing/2014/main" id="{62AEF5FE-6C45-4BF6-9676-571742C3CDD7}"/>
              </a:ext>
            </a:extLst>
          </p:cNvPr>
          <p:cNvSpPr txBox="1"/>
          <p:nvPr/>
        </p:nvSpPr>
        <p:spPr>
          <a:xfrm>
            <a:off x="776127" y="418508"/>
            <a:ext cx="2588483" cy="6093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lnSpc>
                <a:spcPct val="90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VS Code</a:t>
            </a:r>
            <a:endParaRPr lang="ru-RU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Параллелограмм 3">
            <a:extLst>
              <a:ext uri="{FF2B5EF4-FFF2-40B4-BE49-F238E27FC236}">
                <a16:creationId xmlns:a16="http://schemas.microsoft.com/office/drawing/2014/main" id="{241C7FC4-FEFA-4A96-9749-9068C686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5474" y="2"/>
            <a:ext cx="3961053" cy="6857998"/>
          </a:xfrm>
          <a:prstGeom prst="parallelogram">
            <a:avLst>
              <a:gd name="adj" fmla="val 0"/>
            </a:avLst>
          </a:prstGeom>
          <a:gradFill>
            <a:gsLst>
              <a:gs pos="0">
                <a:srgbClr val="7CEFD8"/>
              </a:gs>
              <a:gs pos="71000">
                <a:srgbClr val="6672E4"/>
              </a:gs>
              <a:gs pos="100000">
                <a:srgbClr val="882BE5"/>
              </a:gs>
            </a:gsLst>
            <a:lin ang="5400000" scaled="1"/>
          </a:gra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7170" name="Picture 2" descr="Why VS Code remains a developer favorite, year after year - ShiftMag">
            <a:extLst>
              <a:ext uri="{FF2B5EF4-FFF2-40B4-BE49-F238E27FC236}">
                <a16:creationId xmlns:a16="http://schemas.microsoft.com/office/drawing/2014/main" id="{16F582D7-C060-EF6E-A2B9-D7E9047E63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15" t="3788" r="26576" b="18840"/>
          <a:stretch>
            <a:fillRect/>
          </a:stretch>
        </p:blipFill>
        <p:spPr bwMode="auto">
          <a:xfrm>
            <a:off x="143914" y="1334656"/>
            <a:ext cx="3852910" cy="2403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Прямоугольник 7">
            <a:extLst>
              <a:ext uri="{FF2B5EF4-FFF2-40B4-BE49-F238E27FC236}">
                <a16:creationId xmlns:a16="http://schemas.microsoft.com/office/drawing/2014/main" id="{03C870AF-3799-841C-1015-A6B4DBF34B11}"/>
              </a:ext>
            </a:extLst>
          </p:cNvPr>
          <p:cNvSpPr/>
          <p:nvPr/>
        </p:nvSpPr>
        <p:spPr>
          <a:xfrm>
            <a:off x="143914" y="4268426"/>
            <a:ext cx="3905383" cy="1384995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Speech recognition:</a:t>
            </a:r>
          </a:p>
          <a:p>
            <a:pPr marL="285750" lvl="1">
              <a:lnSpc>
                <a:spcPct val="150000"/>
              </a:lnSpc>
            </a:pPr>
            <a:r>
              <a:rPr lang="en-US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Language Model (LLM) – Gemini 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asyncio</a:t>
            </a:r>
            <a:r>
              <a:rPr lang="en-US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library — Asynchronous I/O</a:t>
            </a:r>
            <a:endParaRPr lang="ru-KZ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endParaRPr lang="ru-RU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7172" name="Надпись 1">
            <a:extLst>
              <a:ext uri="{FF2B5EF4-FFF2-40B4-BE49-F238E27FC236}">
                <a16:creationId xmlns:a16="http://schemas.microsoft.com/office/drawing/2014/main" id="{C9D4AB03-C9EB-CDDD-02F3-19F916497EE6}"/>
              </a:ext>
            </a:extLst>
          </p:cNvPr>
          <p:cNvSpPr txBox="1"/>
          <p:nvPr/>
        </p:nvSpPr>
        <p:spPr>
          <a:xfrm>
            <a:off x="4655487" y="363703"/>
            <a:ext cx="2588483" cy="6093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lnSpc>
                <a:spcPct val="90000"/>
              </a:lnSpc>
            </a:pPr>
            <a:r>
              <a:rPr lang="en-US" sz="4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Codesys</a:t>
            </a:r>
            <a:endParaRPr lang="ru-RU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174" name="Picture 7173">
            <a:extLst>
              <a:ext uri="{FF2B5EF4-FFF2-40B4-BE49-F238E27FC236}">
                <a16:creationId xmlns:a16="http://schemas.microsoft.com/office/drawing/2014/main" id="{741EAB4A-FDB4-525C-36F9-2B7F5C95B73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2126"/>
          <a:stretch>
            <a:fillRect/>
          </a:stretch>
        </p:blipFill>
        <p:spPr>
          <a:xfrm>
            <a:off x="4345955" y="1300477"/>
            <a:ext cx="3417210" cy="3595374"/>
          </a:xfrm>
          <a:prstGeom prst="rect">
            <a:avLst/>
          </a:prstGeom>
        </p:spPr>
      </p:pic>
      <p:pic>
        <p:nvPicPr>
          <p:cNvPr id="7178" name="Picture 7177">
            <a:extLst>
              <a:ext uri="{FF2B5EF4-FFF2-40B4-BE49-F238E27FC236}">
                <a16:creationId xmlns:a16="http://schemas.microsoft.com/office/drawing/2014/main" id="{443051CD-C47A-E443-E406-AC98BE4E42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1274" y="1300477"/>
            <a:ext cx="3965979" cy="2705100"/>
          </a:xfrm>
          <a:prstGeom prst="rect">
            <a:avLst/>
          </a:prstGeom>
        </p:spPr>
      </p:pic>
      <p:sp>
        <p:nvSpPr>
          <p:cNvPr id="7179" name="Надпись 1">
            <a:extLst>
              <a:ext uri="{FF2B5EF4-FFF2-40B4-BE49-F238E27FC236}">
                <a16:creationId xmlns:a16="http://schemas.microsoft.com/office/drawing/2014/main" id="{FCF4EFF5-3D09-1654-F570-8853B6A3C198}"/>
              </a:ext>
            </a:extLst>
          </p:cNvPr>
          <p:cNvSpPr txBox="1"/>
          <p:nvPr/>
        </p:nvSpPr>
        <p:spPr>
          <a:xfrm>
            <a:off x="8423185" y="345540"/>
            <a:ext cx="3470628" cy="6093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lnSpc>
                <a:spcPct val="90000"/>
              </a:lnSpc>
            </a:pPr>
            <a:r>
              <a:rPr lang="en-US" sz="4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Visualization</a:t>
            </a:r>
            <a:endParaRPr lang="ru-RU" sz="4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944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/>
              <a:t>Слайд 10 с информацией о кадрах</a:t>
            </a:r>
          </a:p>
        </p:txBody>
      </p:sp>
      <p:grpSp>
        <p:nvGrpSpPr>
          <p:cNvPr id="5" name="Группа 4" descr="Это изображение содержит значок с тремя людьми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791651" y="3549996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Полилиния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7" name="Полилиния 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8" name="Полилиния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9" name="Полилиния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0" name="Полилиния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1" name="Полилиния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2" name="Полилиния 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3" name="Полилиния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  <p:sp>
          <p:nvSpPr>
            <p:cNvPr id="14" name="Полилиния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Надпись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  <a:endParaRPr lang="ru-RU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Группа 22" descr="Это изображение содержит абстрактную форму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20" name="Полилиния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1" name="Полилиния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  <p:sp>
          <p:nvSpPr>
            <p:cNvPr id="22" name="Полилиния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ru-RU" dirty="0"/>
            </a:p>
          </p:txBody>
        </p:sp>
      </p:grpSp>
      <p:sp>
        <p:nvSpPr>
          <p:cNvPr id="2" name="Надпись 67">
            <a:extLst>
              <a:ext uri="{FF2B5EF4-FFF2-40B4-BE49-F238E27FC236}">
                <a16:creationId xmlns:a16="http://schemas.microsoft.com/office/drawing/2014/main" id="{FF9CFF57-AC12-BD63-121F-5137F6CB65FF}"/>
              </a:ext>
            </a:extLst>
          </p:cNvPr>
          <p:cNvSpPr txBox="1"/>
          <p:nvPr/>
        </p:nvSpPr>
        <p:spPr>
          <a:xfrm>
            <a:off x="733192" y="6015386"/>
            <a:ext cx="5740678" cy="492443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rgbClr val="002060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b="1" dirty="0">
                <a:latin typeface="Segoe UI" panose="020B0502040204020203" pitchFamily="34" charset="0"/>
              </a:rPr>
              <a:t>LinkedIn: </a:t>
            </a:r>
            <a:r>
              <a:rPr lang="en-US" b="1" dirty="0" err="1">
                <a:latin typeface="Segoe UI" panose="020B0502040204020203" pitchFamily="34" charset="0"/>
              </a:rPr>
              <a:t>azhaksylyk</a:t>
            </a:r>
            <a:endParaRPr lang="en-US" b="1" dirty="0">
              <a:latin typeface="Segoe UI" panose="020B0502040204020203" pitchFamily="34" charset="0"/>
            </a:endParaRPr>
          </a:p>
          <a:p>
            <a:r>
              <a:rPr lang="en-US" b="1" dirty="0">
                <a:latin typeface="Segoe UI" panose="020B0502040204020203" pitchFamily="34" charset="0"/>
              </a:rPr>
              <a:t>GitHub: </a:t>
            </a:r>
            <a:r>
              <a:rPr lang="en-US" b="1" dirty="0" err="1">
                <a:latin typeface="Segoe UI" panose="020B0502040204020203" pitchFamily="34" charset="0"/>
              </a:rPr>
              <a:t>azhaksylyk</a:t>
            </a:r>
            <a:endParaRPr lang="ru-RU" b="1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68227_win32_fixed" id="{17DD1A52-D3DE-4BC7-AB4E-5ED952CBB3F4}" vid="{D8C85220-06A0-4E3D-954C-BC12E2647BF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CA4BDF-ECBC-4F8E-8F31-E58428FA4B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900F64-9193-44F8-BD63-E681103777C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71421E6-0B73-4301-8D1C-0131DB42FA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Words>209</Words>
  <Application>Microsoft Office PowerPoint</Application>
  <PresentationFormat>Widescreen</PresentationFormat>
  <Paragraphs>61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Тема Office</vt:lpstr>
      <vt:lpstr>Слайд 1 с информацией о кадрах</vt:lpstr>
      <vt:lpstr>Слайд 2 с информацией о кадрах</vt:lpstr>
      <vt:lpstr>What is Human-Machine Interaction?</vt:lpstr>
      <vt:lpstr>PowerPoint Presentation</vt:lpstr>
      <vt:lpstr>PowerPoint Presentation</vt:lpstr>
      <vt:lpstr>PowerPoint Presentation</vt:lpstr>
      <vt:lpstr>PowerPoint Presentation</vt:lpstr>
      <vt:lpstr>Слайд 3 с информацией о кадрах</vt:lpstr>
      <vt:lpstr>Слайд 10 с информацией о кадрах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Adil Zhaksylyk</dc:creator>
  <cp:lastModifiedBy>Zhaksylyk, Adil</cp:lastModifiedBy>
  <cp:revision>6</cp:revision>
  <dcterms:created xsi:type="dcterms:W3CDTF">2025-06-10T11:30:03Z</dcterms:created>
  <dcterms:modified xsi:type="dcterms:W3CDTF">2025-06-10T17:25:55Z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