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Chris 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t/>
            </a:r>
            <a:endParaRPr>
              <a:solidFill>
                <a:schemeClr val="dk1"/>
              </a:solidFill>
            </a:endParaRPr>
          </a:p>
          <a:p>
            <a:pPr indent="-69850" lvl="0" marL="0">
              <a:spcBef>
                <a:spcPts val="0"/>
              </a:spcBef>
              <a:buClr>
                <a:schemeClr val="dk1"/>
              </a:buClr>
              <a:buSzPts val="1100"/>
              <a:buFont typeface="Arial"/>
              <a:buNone/>
            </a:pPr>
            <a:r>
              <a:rPr lang="en">
                <a:solidFill>
                  <a:schemeClr val="dk1"/>
                </a:solidFill>
              </a:rPr>
              <a:t>Kathy’s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rPr lang="en"/>
              <a:t>Malia’s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t/>
            </a:r>
            <a:endParaRPr>
              <a:solidFill>
                <a:schemeClr val="dk1"/>
              </a:solidFill>
            </a:endParaRPr>
          </a:p>
          <a:p>
            <a:pPr indent="-69850" lvl="0" marL="0">
              <a:spcBef>
                <a:spcPts val="0"/>
              </a:spcBef>
              <a:buClr>
                <a:schemeClr val="dk1"/>
              </a:buClr>
              <a:buSzPts val="1100"/>
              <a:buFont typeface="Arial"/>
              <a:buNone/>
            </a:pPr>
            <a:r>
              <a:rPr lang="en">
                <a:solidFill>
                  <a:schemeClr val="dk1"/>
                </a:solidFill>
              </a:rPr>
              <a:t>Malia’s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t/>
            </a:r>
            <a:endParaRPr>
              <a:solidFill>
                <a:schemeClr val="dk1"/>
              </a:solidFill>
            </a:endParaRPr>
          </a:p>
          <a:p>
            <a:pPr indent="-69850" lvl="0" marL="0">
              <a:spcBef>
                <a:spcPts val="0"/>
              </a:spcBef>
              <a:buClr>
                <a:schemeClr val="dk1"/>
              </a:buClr>
              <a:buSzPts val="1100"/>
              <a:buFont typeface="Arial"/>
              <a:buNone/>
            </a:pPr>
            <a:r>
              <a:rPr lang="en">
                <a:solidFill>
                  <a:schemeClr val="dk1"/>
                </a:solidFill>
              </a:rPr>
              <a:t>Malia’s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Greg’s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Esmond’s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Andrew’s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Andrew’s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Chris B’s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Chris B’s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Chris M’s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Greg’s</a:t>
            </a: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Chris 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Zena’s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Zena’s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Katherine’s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Katherine’s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Katherine’s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t/>
            </a:r>
            <a:endParaRPr>
              <a:solidFill>
                <a:schemeClr val="dk1"/>
              </a:solidFill>
            </a:endParaRPr>
          </a:p>
          <a:p>
            <a:pPr indent="-69850" lvl="0" marL="0">
              <a:spcBef>
                <a:spcPts val="0"/>
              </a:spcBef>
              <a:buClr>
                <a:schemeClr val="dk1"/>
              </a:buClr>
              <a:buSzPts val="1100"/>
              <a:buFont typeface="Arial"/>
              <a:buNone/>
            </a:pPr>
            <a:r>
              <a:rPr lang="en">
                <a:solidFill>
                  <a:schemeClr val="dk1"/>
                </a:solidFill>
              </a:rPr>
              <a:t>Kathy’s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ts val="5200"/>
              <a:buNone/>
              <a:defRPr sz="5200"/>
            </a:lvl1pPr>
            <a:lvl2pPr lvl="1" rtl="0" algn="ctr">
              <a:spcBef>
                <a:spcPts val="0"/>
              </a:spcBef>
              <a:buSzPts val="5200"/>
              <a:buNone/>
              <a:defRPr sz="5200"/>
            </a:lvl2pPr>
            <a:lvl3pPr lvl="2" rtl="0" algn="ctr">
              <a:spcBef>
                <a:spcPts val="0"/>
              </a:spcBef>
              <a:buSzPts val="5200"/>
              <a:buNone/>
              <a:defRPr sz="5200"/>
            </a:lvl3pPr>
            <a:lvl4pPr lvl="3" rtl="0" algn="ctr">
              <a:spcBef>
                <a:spcPts val="0"/>
              </a:spcBef>
              <a:buSzPts val="5200"/>
              <a:buNone/>
              <a:defRPr sz="5200"/>
            </a:lvl4pPr>
            <a:lvl5pPr lvl="4" rtl="0" algn="ctr">
              <a:spcBef>
                <a:spcPts val="0"/>
              </a:spcBef>
              <a:buSzPts val="5200"/>
              <a:buNone/>
              <a:defRPr sz="5200"/>
            </a:lvl5pPr>
            <a:lvl6pPr lvl="5" rtl="0" algn="ctr">
              <a:spcBef>
                <a:spcPts val="0"/>
              </a:spcBef>
              <a:buSzPts val="5200"/>
              <a:buNone/>
              <a:defRPr sz="5200"/>
            </a:lvl6pPr>
            <a:lvl7pPr lvl="6" rtl="0" algn="ctr">
              <a:spcBef>
                <a:spcPts val="0"/>
              </a:spcBef>
              <a:buSzPts val="5200"/>
              <a:buNone/>
              <a:defRPr sz="5200"/>
            </a:lvl7pPr>
            <a:lvl8pPr lvl="7" rtl="0" algn="ctr">
              <a:spcBef>
                <a:spcPts val="0"/>
              </a:spcBef>
              <a:buSzPts val="5200"/>
              <a:buNone/>
              <a:defRPr sz="5200"/>
            </a:lvl8pPr>
            <a:lvl9pPr lvl="8" rtl="0"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ts val="12000"/>
              <a:buNone/>
              <a:defRPr sz="12000"/>
            </a:lvl1pPr>
            <a:lvl2pPr lvl="1" rtl="0" algn="ctr">
              <a:spcBef>
                <a:spcPts val="0"/>
              </a:spcBef>
              <a:buSzPts val="12000"/>
              <a:buNone/>
              <a:defRPr sz="12000"/>
            </a:lvl2pPr>
            <a:lvl3pPr lvl="2" rtl="0" algn="ctr">
              <a:spcBef>
                <a:spcPts val="0"/>
              </a:spcBef>
              <a:buSzPts val="12000"/>
              <a:buNone/>
              <a:defRPr sz="12000"/>
            </a:lvl3pPr>
            <a:lvl4pPr lvl="3" rtl="0" algn="ctr">
              <a:spcBef>
                <a:spcPts val="0"/>
              </a:spcBef>
              <a:buSzPts val="12000"/>
              <a:buNone/>
              <a:defRPr sz="12000"/>
            </a:lvl4pPr>
            <a:lvl5pPr lvl="4" rtl="0" algn="ctr">
              <a:spcBef>
                <a:spcPts val="0"/>
              </a:spcBef>
              <a:buSzPts val="12000"/>
              <a:buNone/>
              <a:defRPr sz="12000"/>
            </a:lvl5pPr>
            <a:lvl6pPr lvl="5" rtl="0" algn="ctr">
              <a:spcBef>
                <a:spcPts val="0"/>
              </a:spcBef>
              <a:buSzPts val="12000"/>
              <a:buNone/>
              <a:defRPr sz="12000"/>
            </a:lvl6pPr>
            <a:lvl7pPr lvl="6" rtl="0" algn="ctr">
              <a:spcBef>
                <a:spcPts val="0"/>
              </a:spcBef>
              <a:buSzPts val="12000"/>
              <a:buNone/>
              <a:defRPr sz="12000"/>
            </a:lvl7pPr>
            <a:lvl8pPr lvl="7" rtl="0" algn="ctr">
              <a:spcBef>
                <a:spcPts val="0"/>
              </a:spcBef>
              <a:buSzPts val="12000"/>
              <a:buNone/>
              <a:defRPr sz="12000"/>
            </a:lvl8pPr>
            <a:lvl9pPr lvl="8" rtl="0"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rtl="0" algn="ctr">
              <a:spcBef>
                <a:spcPts val="0"/>
              </a:spcBef>
              <a:buSzPts val="3600"/>
              <a:buNone/>
              <a:defRPr sz="3600"/>
            </a:lvl1pPr>
            <a:lvl2pPr lvl="1" rtl="0" algn="ctr">
              <a:spcBef>
                <a:spcPts val="0"/>
              </a:spcBef>
              <a:buSzPts val="3600"/>
              <a:buNone/>
              <a:defRPr sz="3600"/>
            </a:lvl2pPr>
            <a:lvl3pPr lvl="2" rtl="0" algn="ctr">
              <a:spcBef>
                <a:spcPts val="0"/>
              </a:spcBef>
              <a:buSzPts val="3600"/>
              <a:buNone/>
              <a:defRPr sz="3600"/>
            </a:lvl3pPr>
            <a:lvl4pPr lvl="3" rtl="0" algn="ctr">
              <a:spcBef>
                <a:spcPts val="0"/>
              </a:spcBef>
              <a:buSzPts val="3600"/>
              <a:buNone/>
              <a:defRPr sz="3600"/>
            </a:lvl4pPr>
            <a:lvl5pPr lvl="4" rtl="0" algn="ctr">
              <a:spcBef>
                <a:spcPts val="0"/>
              </a:spcBef>
              <a:buSzPts val="3600"/>
              <a:buNone/>
              <a:defRPr sz="3600"/>
            </a:lvl5pPr>
            <a:lvl6pPr lvl="5" rtl="0" algn="ctr">
              <a:spcBef>
                <a:spcPts val="0"/>
              </a:spcBef>
              <a:buSzPts val="3600"/>
              <a:buNone/>
              <a:defRPr sz="3600"/>
            </a:lvl6pPr>
            <a:lvl7pPr lvl="6" rtl="0" algn="ctr">
              <a:spcBef>
                <a:spcPts val="0"/>
              </a:spcBef>
              <a:buSzPts val="3600"/>
              <a:buNone/>
              <a:defRPr sz="3600"/>
            </a:lvl7pPr>
            <a:lvl8pPr lvl="7" rtl="0" algn="ctr">
              <a:spcBef>
                <a:spcPts val="0"/>
              </a:spcBef>
              <a:buSzPts val="3600"/>
              <a:buNone/>
              <a:defRPr sz="3600"/>
            </a:lvl8pPr>
            <a:lvl9pPr lvl="8" rtl="0"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ts val="4200"/>
              <a:buNone/>
              <a:defRPr sz="4200"/>
            </a:lvl1pPr>
            <a:lvl2pPr lvl="1" rtl="0" algn="ctr">
              <a:spcBef>
                <a:spcPts val="0"/>
              </a:spcBef>
              <a:buSzPts val="4200"/>
              <a:buNone/>
              <a:defRPr sz="4200"/>
            </a:lvl2pPr>
            <a:lvl3pPr lvl="2" rtl="0" algn="ctr">
              <a:spcBef>
                <a:spcPts val="0"/>
              </a:spcBef>
              <a:buSzPts val="4200"/>
              <a:buNone/>
              <a:defRPr sz="4200"/>
            </a:lvl3pPr>
            <a:lvl4pPr lvl="3" rtl="0" algn="ctr">
              <a:spcBef>
                <a:spcPts val="0"/>
              </a:spcBef>
              <a:buSzPts val="4200"/>
              <a:buNone/>
              <a:defRPr sz="4200"/>
            </a:lvl4pPr>
            <a:lvl5pPr lvl="4" rtl="0" algn="ctr">
              <a:spcBef>
                <a:spcPts val="0"/>
              </a:spcBef>
              <a:buSzPts val="4200"/>
              <a:buNone/>
              <a:defRPr sz="4200"/>
            </a:lvl5pPr>
            <a:lvl6pPr lvl="5" rtl="0" algn="ctr">
              <a:spcBef>
                <a:spcPts val="0"/>
              </a:spcBef>
              <a:buSzPts val="4200"/>
              <a:buNone/>
              <a:defRPr sz="4200"/>
            </a:lvl6pPr>
            <a:lvl7pPr lvl="6" rtl="0" algn="ctr">
              <a:spcBef>
                <a:spcPts val="0"/>
              </a:spcBef>
              <a:buSzPts val="4200"/>
              <a:buNone/>
              <a:defRPr sz="4200"/>
            </a:lvl7pPr>
            <a:lvl8pPr lvl="7" rtl="0" algn="ctr">
              <a:spcBef>
                <a:spcPts val="0"/>
              </a:spcBef>
              <a:buSzPts val="4200"/>
              <a:buNone/>
              <a:defRPr sz="4200"/>
            </a:lvl8pPr>
            <a:lvl9pPr lvl="8" rtl="0"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1"/>
              </a:buClr>
              <a:buSzPts val="2800"/>
              <a:buNone/>
              <a:defRPr sz="2800">
                <a:solidFill>
                  <a:schemeClr val="dk1"/>
                </a:solidFill>
              </a:defRPr>
            </a:lvl1pPr>
            <a:lvl2pPr lvl="1" rtl="0">
              <a:spcBef>
                <a:spcPts val="0"/>
              </a:spcBef>
              <a:buClr>
                <a:schemeClr val="dk1"/>
              </a:buClr>
              <a:buSzPts val="2800"/>
              <a:buNone/>
              <a:defRPr sz="2800">
                <a:solidFill>
                  <a:schemeClr val="dk1"/>
                </a:solidFill>
              </a:defRPr>
            </a:lvl2pPr>
            <a:lvl3pPr lvl="2" rtl="0">
              <a:spcBef>
                <a:spcPts val="0"/>
              </a:spcBef>
              <a:buClr>
                <a:schemeClr val="dk1"/>
              </a:buClr>
              <a:buSzPts val="2800"/>
              <a:buNone/>
              <a:defRPr sz="2800">
                <a:solidFill>
                  <a:schemeClr val="dk1"/>
                </a:solidFill>
              </a:defRPr>
            </a:lvl3pPr>
            <a:lvl4pPr lvl="3" rtl="0">
              <a:spcBef>
                <a:spcPts val="0"/>
              </a:spcBef>
              <a:buClr>
                <a:schemeClr val="dk1"/>
              </a:buClr>
              <a:buSzPts val="2800"/>
              <a:buNone/>
              <a:defRPr sz="2800">
                <a:solidFill>
                  <a:schemeClr val="dk1"/>
                </a:solidFill>
              </a:defRPr>
            </a:lvl4pPr>
            <a:lvl5pPr lvl="4" rtl="0">
              <a:spcBef>
                <a:spcPts val="0"/>
              </a:spcBef>
              <a:buClr>
                <a:schemeClr val="dk1"/>
              </a:buClr>
              <a:buSzPts val="2800"/>
              <a:buNone/>
              <a:defRPr sz="2800">
                <a:solidFill>
                  <a:schemeClr val="dk1"/>
                </a:solidFill>
              </a:defRPr>
            </a:lvl5pPr>
            <a:lvl6pPr lvl="5" rtl="0">
              <a:spcBef>
                <a:spcPts val="0"/>
              </a:spcBef>
              <a:buClr>
                <a:schemeClr val="dk1"/>
              </a:buClr>
              <a:buSzPts val="2800"/>
              <a:buNone/>
              <a:defRPr sz="2800">
                <a:solidFill>
                  <a:schemeClr val="dk1"/>
                </a:solidFill>
              </a:defRPr>
            </a:lvl6pPr>
            <a:lvl7pPr lvl="6" rtl="0">
              <a:spcBef>
                <a:spcPts val="0"/>
              </a:spcBef>
              <a:buClr>
                <a:schemeClr val="dk1"/>
              </a:buClr>
              <a:buSzPts val="2800"/>
              <a:buNone/>
              <a:defRPr sz="2800">
                <a:solidFill>
                  <a:schemeClr val="dk1"/>
                </a:solidFill>
              </a:defRPr>
            </a:lvl7pPr>
            <a:lvl8pPr lvl="7" rtl="0">
              <a:spcBef>
                <a:spcPts val="0"/>
              </a:spcBef>
              <a:buClr>
                <a:schemeClr val="dk1"/>
              </a:buClr>
              <a:buSzPts val="2800"/>
              <a:buNone/>
              <a:defRPr sz="2800">
                <a:solidFill>
                  <a:schemeClr val="dk1"/>
                </a:solidFill>
              </a:defRPr>
            </a:lvl8pPr>
            <a:lvl9pPr lvl="8" rtl="0">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ts val="1800"/>
              <a:buChar char="●"/>
              <a:defRPr sz="1800">
                <a:solidFill>
                  <a:schemeClr val="dk2"/>
                </a:solidFill>
              </a:defRPr>
            </a:lvl1pPr>
            <a:lvl2pPr lvl="1" rtl="0">
              <a:lnSpc>
                <a:spcPct val="115000"/>
              </a:lnSpc>
              <a:spcBef>
                <a:spcPts val="0"/>
              </a:spcBef>
              <a:spcAft>
                <a:spcPts val="1600"/>
              </a:spcAft>
              <a:buClr>
                <a:schemeClr val="dk2"/>
              </a:buClr>
              <a:buSzPts val="1400"/>
              <a:buChar char="○"/>
              <a:defRPr>
                <a:solidFill>
                  <a:schemeClr val="dk2"/>
                </a:solidFill>
              </a:defRPr>
            </a:lvl2pPr>
            <a:lvl3pPr lvl="2" rtl="0">
              <a:lnSpc>
                <a:spcPct val="115000"/>
              </a:lnSpc>
              <a:spcBef>
                <a:spcPts val="0"/>
              </a:spcBef>
              <a:spcAft>
                <a:spcPts val="1600"/>
              </a:spcAft>
              <a:buClr>
                <a:schemeClr val="dk2"/>
              </a:buClr>
              <a:buSzPts val="1400"/>
              <a:buChar char="■"/>
              <a:defRPr>
                <a:solidFill>
                  <a:schemeClr val="dk2"/>
                </a:solidFill>
              </a:defRPr>
            </a:lvl3pPr>
            <a:lvl4pPr lvl="3" rtl="0">
              <a:lnSpc>
                <a:spcPct val="115000"/>
              </a:lnSpc>
              <a:spcBef>
                <a:spcPts val="0"/>
              </a:spcBef>
              <a:spcAft>
                <a:spcPts val="1600"/>
              </a:spcAft>
              <a:buClr>
                <a:schemeClr val="dk2"/>
              </a:buClr>
              <a:buSzPts val="1400"/>
              <a:buChar char="●"/>
              <a:defRPr>
                <a:solidFill>
                  <a:schemeClr val="dk2"/>
                </a:solidFill>
              </a:defRPr>
            </a:lvl4pPr>
            <a:lvl5pPr lvl="4" rtl="0">
              <a:lnSpc>
                <a:spcPct val="115000"/>
              </a:lnSpc>
              <a:spcBef>
                <a:spcPts val="0"/>
              </a:spcBef>
              <a:spcAft>
                <a:spcPts val="1600"/>
              </a:spcAft>
              <a:buClr>
                <a:schemeClr val="dk2"/>
              </a:buClr>
              <a:buSzPts val="1400"/>
              <a:buChar char="○"/>
              <a:defRPr>
                <a:solidFill>
                  <a:schemeClr val="dk2"/>
                </a:solidFill>
              </a:defRPr>
            </a:lvl5pPr>
            <a:lvl6pPr lvl="5" rtl="0">
              <a:lnSpc>
                <a:spcPct val="115000"/>
              </a:lnSpc>
              <a:spcBef>
                <a:spcPts val="0"/>
              </a:spcBef>
              <a:spcAft>
                <a:spcPts val="1600"/>
              </a:spcAft>
              <a:buClr>
                <a:schemeClr val="dk2"/>
              </a:buClr>
              <a:buSzPts val="1400"/>
              <a:buChar char="■"/>
              <a:defRPr>
                <a:solidFill>
                  <a:schemeClr val="dk2"/>
                </a:solidFill>
              </a:defRPr>
            </a:lvl6pPr>
            <a:lvl7pPr lvl="6" rtl="0">
              <a:lnSpc>
                <a:spcPct val="115000"/>
              </a:lnSpc>
              <a:spcBef>
                <a:spcPts val="0"/>
              </a:spcBef>
              <a:spcAft>
                <a:spcPts val="1600"/>
              </a:spcAft>
              <a:buClr>
                <a:schemeClr val="dk2"/>
              </a:buClr>
              <a:buSzPts val="1400"/>
              <a:buChar char="●"/>
              <a:defRPr>
                <a:solidFill>
                  <a:schemeClr val="dk2"/>
                </a:solidFill>
              </a:defRPr>
            </a:lvl7pPr>
            <a:lvl8pPr lvl="7" rtl="0">
              <a:lnSpc>
                <a:spcPct val="115000"/>
              </a:lnSpc>
              <a:spcBef>
                <a:spcPts val="0"/>
              </a:spcBef>
              <a:spcAft>
                <a:spcPts val="1600"/>
              </a:spcAft>
              <a:buClr>
                <a:schemeClr val="dk2"/>
              </a:buClr>
              <a:buSzPts val="1400"/>
              <a:buChar char="○"/>
              <a:defRPr>
                <a:solidFill>
                  <a:schemeClr val="dk2"/>
                </a:solidFill>
              </a:defRPr>
            </a:lvl8pPr>
            <a:lvl9pPr lvl="8" rtl="0">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spreadsheets/d/1nXXERTlw48uzajCu-19xtFG5CNnlDX5yxfqjsbIOUo8/edit#gid=0"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CodingMorry7/Get2geth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google.com/spreadsheets/d/1nXXERTlw48uzajCu-19xtFG5CNnlDX5yxfqjsbIOUo8/edit#gid=0"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805851" y="1182177"/>
            <a:ext cx="7532301" cy="2779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33275" y="166200"/>
            <a:ext cx="1101900" cy="613200"/>
          </a:xfrm>
          <a:prstGeom prst="rect">
            <a:avLst/>
          </a:prstGeom>
        </p:spPr>
        <p:txBody>
          <a:bodyPr anchorCtr="0" anchor="t" bIns="91425" lIns="91425" rIns="91425" wrap="square" tIns="91425">
            <a:noAutofit/>
          </a:bodyPr>
          <a:lstStyle/>
          <a:p>
            <a:pPr indent="0" lvl="0" marL="0">
              <a:spcBef>
                <a:spcPts val="0"/>
              </a:spcBef>
              <a:buNone/>
            </a:pPr>
            <a:r>
              <a:rPr lang="en">
                <a:solidFill>
                  <a:srgbClr val="6FA8DC"/>
                </a:solidFill>
                <a:latin typeface="Century Gothic"/>
                <a:ea typeface="Century Gothic"/>
                <a:cs typeface="Century Gothic"/>
                <a:sym typeface="Century Gothic"/>
              </a:rPr>
              <a:t>ERD</a:t>
            </a:r>
          </a:p>
          <a:p>
            <a:pPr indent="0" lvl="0" marL="0">
              <a:spcBef>
                <a:spcPts val="0"/>
              </a:spcBef>
              <a:buNone/>
            </a:pPr>
            <a:r>
              <a:t/>
            </a:r>
            <a:endParaRPr>
              <a:solidFill>
                <a:srgbClr val="6FA8DC"/>
              </a:solidFill>
              <a:latin typeface="Century Gothic"/>
              <a:ea typeface="Century Gothic"/>
              <a:cs typeface="Century Gothic"/>
              <a:sym typeface="Century Gothic"/>
            </a:endParaRPr>
          </a:p>
        </p:txBody>
      </p:sp>
      <p:pic>
        <p:nvPicPr>
          <p:cNvPr id="110" name="Shape 110"/>
          <p:cNvPicPr preferRelativeResize="0"/>
          <p:nvPr/>
        </p:nvPicPr>
        <p:blipFill rotWithShape="1">
          <a:blip r:embed="rId3">
            <a:alphaModFix/>
          </a:blip>
          <a:srcRect b="0" l="15926" r="10678" t="0"/>
          <a:stretch/>
        </p:blipFill>
        <p:spPr>
          <a:xfrm>
            <a:off x="415050" y="1402800"/>
            <a:ext cx="2627251" cy="2679025"/>
          </a:xfrm>
          <a:prstGeom prst="rect">
            <a:avLst/>
          </a:prstGeom>
          <a:noFill/>
          <a:ln>
            <a:noFill/>
          </a:ln>
        </p:spPr>
      </p:pic>
      <p:sp>
        <p:nvSpPr>
          <p:cNvPr id="111" name="Shape 111"/>
          <p:cNvSpPr txBox="1"/>
          <p:nvPr/>
        </p:nvSpPr>
        <p:spPr>
          <a:xfrm>
            <a:off x="333275" y="861300"/>
            <a:ext cx="3301500" cy="4596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latin typeface="Century Gothic"/>
                <a:ea typeface="Century Gothic"/>
                <a:cs typeface="Century Gothic"/>
                <a:sym typeface="Century Gothic"/>
              </a:rPr>
              <a:t>Initial Design</a:t>
            </a:r>
          </a:p>
        </p:txBody>
      </p:sp>
      <p:pic>
        <p:nvPicPr>
          <p:cNvPr id="112" name="Shape 112"/>
          <p:cNvPicPr preferRelativeResize="0"/>
          <p:nvPr/>
        </p:nvPicPr>
        <p:blipFill>
          <a:blip r:embed="rId4">
            <a:alphaModFix/>
          </a:blip>
          <a:stretch>
            <a:fillRect/>
          </a:stretch>
        </p:blipFill>
        <p:spPr>
          <a:xfrm>
            <a:off x="3158840" y="1404872"/>
            <a:ext cx="5908959" cy="2679025"/>
          </a:xfrm>
          <a:prstGeom prst="rect">
            <a:avLst/>
          </a:prstGeom>
          <a:noFill/>
          <a:ln>
            <a:noFill/>
          </a:ln>
        </p:spPr>
      </p:pic>
      <p:sp>
        <p:nvSpPr>
          <p:cNvPr id="113" name="Shape 113"/>
          <p:cNvSpPr txBox="1"/>
          <p:nvPr/>
        </p:nvSpPr>
        <p:spPr>
          <a:xfrm>
            <a:off x="3210775" y="861300"/>
            <a:ext cx="2200800" cy="8310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latin typeface="Century Gothic"/>
                <a:ea typeface="Century Gothic"/>
                <a:cs typeface="Century Gothic"/>
                <a:sym typeface="Century Gothic"/>
              </a:rPr>
              <a:t>Revised Design</a:t>
            </a:r>
          </a:p>
        </p:txBody>
      </p:sp>
      <p:sp>
        <p:nvSpPr>
          <p:cNvPr id="114" name="Shape 114"/>
          <p:cNvSpPr txBox="1"/>
          <p:nvPr/>
        </p:nvSpPr>
        <p:spPr>
          <a:xfrm>
            <a:off x="4100250" y="1961800"/>
            <a:ext cx="230400" cy="197400"/>
          </a:xfrm>
          <a:prstGeom prst="rect">
            <a:avLst/>
          </a:prstGeom>
          <a:solidFill>
            <a:srgbClr val="FFFFFF"/>
          </a:solidFill>
          <a:ln>
            <a:noFill/>
          </a:ln>
        </p:spPr>
        <p:txBody>
          <a:bodyPr anchorCtr="0" anchor="t" bIns="91425" lIns="91425" rIns="91425" wrap="square" tIns="91425">
            <a:noAutofit/>
          </a:bodyPr>
          <a:lstStyle/>
          <a:p>
            <a:pPr indent="0" lvl="0" marL="0">
              <a:spcBef>
                <a:spcPts val="0"/>
              </a:spcBef>
              <a:buNone/>
            </a:pPr>
            <a:r>
              <a:rPr lang="en" sz="800"/>
              <a:t>1</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18400" y="47077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6FA8DC"/>
                </a:solidFill>
                <a:latin typeface="Century Gothic"/>
                <a:ea typeface="Century Gothic"/>
                <a:cs typeface="Century Gothic"/>
                <a:sym typeface="Century Gothic"/>
              </a:rPr>
              <a:t>Sprint 3 (10/15-10/28)</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Create Database Tables</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Button Functions</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Show events in Tableview of Specific day</a:t>
            </a:r>
          </a:p>
          <a:p>
            <a:pPr indent="-342900" lvl="0" marL="457200" rtl="0">
              <a:spcBef>
                <a:spcPts val="0"/>
              </a:spcBef>
              <a:buSzPts val="1800"/>
              <a:buFont typeface="Century Gothic"/>
              <a:buChar char="●"/>
            </a:pPr>
            <a:r>
              <a:rPr lang="en">
                <a:latin typeface="Century Gothic"/>
                <a:ea typeface="Century Gothic"/>
                <a:cs typeface="Century Gothic"/>
                <a:sym typeface="Century Gothic"/>
              </a:rPr>
              <a:t>Highlight Calendar days that have events </a:t>
            </a:r>
          </a:p>
          <a:p>
            <a:pPr indent="0" lvl="0" marL="0" rtl="0">
              <a:spcBef>
                <a:spcPts val="0"/>
              </a:spcBef>
              <a:buNone/>
            </a:pPr>
            <a:r>
              <a:t/>
            </a:r>
            <a:endParaRPr>
              <a:latin typeface="Century Gothic"/>
              <a:ea typeface="Century Gothic"/>
              <a:cs typeface="Century Gothic"/>
              <a:sym typeface="Century Gothic"/>
            </a:endParaRPr>
          </a:p>
        </p:txBody>
      </p:sp>
      <p:pic>
        <p:nvPicPr>
          <p:cNvPr id="121" name="Shape 121"/>
          <p:cNvPicPr preferRelativeResize="0"/>
          <p:nvPr/>
        </p:nvPicPr>
        <p:blipFill>
          <a:blip r:embed="rId3">
            <a:alphaModFix/>
          </a:blip>
          <a:stretch>
            <a:fillRect/>
          </a:stretch>
        </p:blipFill>
        <p:spPr>
          <a:xfrm>
            <a:off x="5273475" y="2514725"/>
            <a:ext cx="3492699" cy="231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6FA8DC"/>
                </a:solidFill>
                <a:latin typeface="Century Gothic"/>
                <a:ea typeface="Century Gothic"/>
                <a:cs typeface="Century Gothic"/>
                <a:sym typeface="Century Gothic"/>
              </a:rPr>
              <a:t>Sprint 4 (10/29-11/11)</a:t>
            </a:r>
          </a:p>
          <a:p>
            <a:pPr indent="0" lvl="0" marL="0">
              <a:spcBef>
                <a:spcPts val="0"/>
              </a:spcBef>
              <a:buNone/>
            </a:pPr>
            <a:r>
              <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Create Group, Group List, and show Group Calendar</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Update Database for Group</a:t>
            </a:r>
          </a:p>
          <a:p>
            <a:pPr indent="-342900" lvl="0" marL="457200" rtl="0">
              <a:spcBef>
                <a:spcPts val="0"/>
              </a:spcBef>
              <a:buSzPts val="1800"/>
              <a:buFont typeface="Century Gothic"/>
              <a:buChar char="●"/>
            </a:pPr>
            <a:r>
              <a:rPr lang="en">
                <a:latin typeface="Century Gothic"/>
                <a:ea typeface="Century Gothic"/>
                <a:cs typeface="Century Gothic"/>
                <a:sym typeface="Century Gothic"/>
              </a:rPr>
              <a:t>Make the UI differentiate between group and user’s personal calendar</a:t>
            </a:r>
          </a:p>
        </p:txBody>
      </p:sp>
      <p:pic>
        <p:nvPicPr>
          <p:cNvPr id="128" name="Shape 128"/>
          <p:cNvPicPr preferRelativeResize="0"/>
          <p:nvPr/>
        </p:nvPicPr>
        <p:blipFill>
          <a:blip r:embed="rId3">
            <a:alphaModFix/>
          </a:blip>
          <a:stretch>
            <a:fillRect/>
          </a:stretch>
        </p:blipFill>
        <p:spPr>
          <a:xfrm>
            <a:off x="1566525" y="2543050"/>
            <a:ext cx="1991875" cy="2162999"/>
          </a:xfrm>
          <a:prstGeom prst="rect">
            <a:avLst/>
          </a:prstGeom>
          <a:noFill/>
          <a:ln>
            <a:noFill/>
          </a:ln>
        </p:spPr>
      </p:pic>
      <p:pic>
        <p:nvPicPr>
          <p:cNvPr id="129" name="Shape 129"/>
          <p:cNvPicPr preferRelativeResize="0"/>
          <p:nvPr/>
        </p:nvPicPr>
        <p:blipFill>
          <a:blip r:embed="rId4">
            <a:alphaModFix/>
          </a:blip>
          <a:stretch>
            <a:fillRect/>
          </a:stretch>
        </p:blipFill>
        <p:spPr>
          <a:xfrm>
            <a:off x="3948975" y="2227575"/>
            <a:ext cx="4006500" cy="2915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body"/>
          </p:nvPr>
        </p:nvSpPr>
        <p:spPr>
          <a:xfrm>
            <a:off x="311700" y="863550"/>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Discussion Board and Reminders</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Refactor and Debug code</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Prepare Powerpoint Presentation</a:t>
            </a:r>
          </a:p>
          <a:p>
            <a:pPr indent="-342900" lvl="0" marL="457200" rtl="0">
              <a:spcBef>
                <a:spcPts val="0"/>
              </a:spcBef>
              <a:buSzPts val="1800"/>
              <a:buFont typeface="Century Gothic"/>
              <a:buChar char="●"/>
            </a:pPr>
            <a:r>
              <a:rPr lang="en" u="sng">
                <a:solidFill>
                  <a:schemeClr val="hlink"/>
                </a:solidFill>
                <a:latin typeface="Century Gothic"/>
                <a:ea typeface="Century Gothic"/>
                <a:cs typeface="Century Gothic"/>
                <a:sym typeface="Century Gothic"/>
                <a:hlinkClick r:id="rId3"/>
              </a:rPr>
              <a:t>https://docs.google.com/spreadsheets/d/1nXXERTlw48uzajCu-19xtFG5CNnlDX5yxfqjsbIOUo8/edit#gid=0</a:t>
            </a:r>
            <a:r>
              <a:rPr lang="en">
                <a:latin typeface="Century Gothic"/>
                <a:ea typeface="Century Gothic"/>
                <a:cs typeface="Century Gothic"/>
                <a:sym typeface="Century Gothic"/>
              </a:rPr>
              <a:t> (Link to Sprint Backlog) </a:t>
            </a:r>
          </a:p>
        </p:txBody>
      </p:sp>
      <p:sp>
        <p:nvSpPr>
          <p:cNvPr id="135" name="Shape 135"/>
          <p:cNvSpPr txBox="1"/>
          <p:nvPr/>
        </p:nvSpPr>
        <p:spPr>
          <a:xfrm>
            <a:off x="311700" y="287375"/>
            <a:ext cx="7798500" cy="6402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2800">
                <a:solidFill>
                  <a:srgbClr val="6FA8DC"/>
                </a:solidFill>
                <a:latin typeface="Century Gothic"/>
                <a:ea typeface="Century Gothic"/>
                <a:cs typeface="Century Gothic"/>
                <a:sym typeface="Century Gothic"/>
              </a:rPr>
              <a:t>Sprint 5 (11/12-11/25)</a:t>
            </a:r>
          </a:p>
        </p:txBody>
      </p:sp>
      <p:pic>
        <p:nvPicPr>
          <p:cNvPr id="136" name="Shape 136"/>
          <p:cNvPicPr preferRelativeResize="0"/>
          <p:nvPr/>
        </p:nvPicPr>
        <p:blipFill>
          <a:blip r:embed="rId4">
            <a:alphaModFix/>
          </a:blip>
          <a:stretch>
            <a:fillRect/>
          </a:stretch>
        </p:blipFill>
        <p:spPr>
          <a:xfrm>
            <a:off x="2305675" y="2496950"/>
            <a:ext cx="4532651" cy="2572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algn="l">
              <a:spcBef>
                <a:spcPts val="0"/>
              </a:spcBef>
              <a:buNone/>
            </a:pPr>
            <a:r>
              <a:rPr lang="en">
                <a:solidFill>
                  <a:srgbClr val="6FA8DC"/>
                </a:solidFill>
                <a:latin typeface="Century Gothic"/>
                <a:ea typeface="Century Gothic"/>
                <a:cs typeface="Century Gothic"/>
                <a:sym typeface="Century Gothic"/>
              </a:rPr>
              <a:t>Design</a:t>
            </a:r>
          </a:p>
        </p:txBody>
      </p:sp>
      <p:sp>
        <p:nvSpPr>
          <p:cNvPr id="142" name="Shape 142"/>
          <p:cNvSpPr txBox="1"/>
          <p:nvPr>
            <p:ph idx="1" type="body"/>
          </p:nvPr>
        </p:nvSpPr>
        <p:spPr>
          <a:xfrm>
            <a:off x="311700" y="8476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Design Patterns Used</a:t>
            </a:r>
          </a:p>
          <a:p>
            <a:pPr indent="-317500" lvl="1" marL="914400" rtl="0">
              <a:spcBef>
                <a:spcPts val="0"/>
              </a:spcBef>
              <a:spcAft>
                <a:spcPts val="0"/>
              </a:spcAft>
              <a:buSzPts val="1400"/>
              <a:buFont typeface="Century Gothic"/>
              <a:buChar char="○"/>
            </a:pPr>
            <a:r>
              <a:rPr lang="en">
                <a:latin typeface="Century Gothic"/>
                <a:ea typeface="Century Gothic"/>
                <a:cs typeface="Century Gothic"/>
                <a:sym typeface="Century Gothic"/>
              </a:rPr>
              <a:t>Observer Pattern </a:t>
            </a:r>
          </a:p>
          <a:p>
            <a:pPr indent="-317500" lvl="2" marL="1371600" rtl="0">
              <a:spcBef>
                <a:spcPts val="0"/>
              </a:spcBef>
              <a:buSzPts val="1400"/>
              <a:buFont typeface="Century Gothic"/>
              <a:buChar char="■"/>
            </a:pPr>
            <a:r>
              <a:rPr lang="en">
                <a:latin typeface="Century Gothic"/>
                <a:ea typeface="Century Gothic"/>
                <a:cs typeface="Century Gothic"/>
                <a:sym typeface="Century Gothic"/>
              </a:rPr>
              <a:t>Home button function: </a:t>
            </a:r>
          </a:p>
          <a:p>
            <a:pPr indent="0" lvl="0" marL="0" rtl="0">
              <a:spcBef>
                <a:spcPts val="0"/>
              </a:spcBef>
              <a:buNone/>
            </a:pPr>
            <a:r>
              <a:t/>
            </a:r>
            <a:endParaRPr>
              <a:latin typeface="Century Gothic"/>
              <a:ea typeface="Century Gothic"/>
              <a:cs typeface="Century Gothic"/>
              <a:sym typeface="Century Gothic"/>
            </a:endParaRPr>
          </a:p>
          <a:p>
            <a:pPr indent="0" lvl="0" marL="0" rtl="0">
              <a:spcBef>
                <a:spcPts val="0"/>
              </a:spcBef>
              <a:buNone/>
            </a:pPr>
            <a:r>
              <a:t/>
            </a:r>
            <a:endParaRPr>
              <a:latin typeface="Century Gothic"/>
              <a:ea typeface="Century Gothic"/>
              <a:cs typeface="Century Gothic"/>
              <a:sym typeface="Century Gothic"/>
            </a:endParaRPr>
          </a:p>
          <a:p>
            <a:pPr indent="0" lvl="0" marL="0">
              <a:spcBef>
                <a:spcPts val="0"/>
              </a:spcBef>
              <a:buNone/>
            </a:pPr>
            <a:r>
              <a:t/>
            </a:r>
            <a:endParaRPr>
              <a:latin typeface="Century Gothic"/>
              <a:ea typeface="Century Gothic"/>
              <a:cs typeface="Century Gothic"/>
              <a:sym typeface="Century Gothic"/>
            </a:endParaRPr>
          </a:p>
        </p:txBody>
      </p:sp>
      <p:pic>
        <p:nvPicPr>
          <p:cNvPr id="143" name="Shape 143"/>
          <p:cNvPicPr preferRelativeResize="0"/>
          <p:nvPr/>
        </p:nvPicPr>
        <p:blipFill>
          <a:blip r:embed="rId3">
            <a:alphaModFix/>
          </a:blip>
          <a:stretch>
            <a:fillRect/>
          </a:stretch>
        </p:blipFill>
        <p:spPr>
          <a:xfrm>
            <a:off x="1563950" y="1743701"/>
            <a:ext cx="6100750" cy="3017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6FA8DC"/>
                </a:solidFill>
                <a:latin typeface="Century Gothic"/>
                <a:ea typeface="Century Gothic"/>
                <a:cs typeface="Century Gothic"/>
                <a:sym typeface="Century Gothic"/>
              </a:rPr>
              <a:t>Tools</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latin typeface="Century Gothic"/>
                <a:ea typeface="Century Gothic"/>
                <a:cs typeface="Century Gothic"/>
                <a:sym typeface="Century Gothic"/>
              </a:rPr>
              <a:t>Framework: Qt Creator</a:t>
            </a:r>
          </a:p>
          <a:p>
            <a:pPr indent="0" lvl="0" marL="0">
              <a:spcBef>
                <a:spcPts val="0"/>
              </a:spcBef>
              <a:buNone/>
            </a:pPr>
            <a:r>
              <a:rPr lang="en">
                <a:latin typeface="Century Gothic"/>
                <a:ea typeface="Century Gothic"/>
                <a:cs typeface="Century Gothic"/>
                <a:sym typeface="Century Gothic"/>
              </a:rPr>
              <a:t>Database: MySQL Workbench</a:t>
            </a:r>
          </a:p>
          <a:p>
            <a:pPr indent="0" lvl="0" marL="0">
              <a:lnSpc>
                <a:spcPct val="100000"/>
              </a:lnSpc>
              <a:spcBef>
                <a:spcPts val="0"/>
              </a:spcBef>
              <a:spcAft>
                <a:spcPts val="0"/>
              </a:spcAft>
              <a:buNone/>
            </a:pPr>
            <a:r>
              <a:rPr lang="en">
                <a:latin typeface="Century Gothic"/>
                <a:ea typeface="Century Gothic"/>
                <a:cs typeface="Century Gothic"/>
                <a:sym typeface="Century Gothic"/>
              </a:rPr>
              <a:t>Version Control: GitHub </a:t>
            </a:r>
          </a:p>
          <a:p>
            <a:pPr indent="0" lvl="0" marL="0" rtl="0">
              <a:lnSpc>
                <a:spcPct val="100000"/>
              </a:lnSpc>
              <a:spcBef>
                <a:spcPts val="0"/>
              </a:spcBef>
              <a:spcAft>
                <a:spcPts val="0"/>
              </a:spcAft>
              <a:buNone/>
            </a:pPr>
            <a:r>
              <a:rPr lang="en" u="sng">
                <a:solidFill>
                  <a:schemeClr val="hlink"/>
                </a:solidFill>
                <a:latin typeface="Century Gothic"/>
                <a:ea typeface="Century Gothic"/>
                <a:cs typeface="Century Gothic"/>
                <a:sym typeface="Century Gothic"/>
                <a:hlinkClick r:id="rId3"/>
              </a:rPr>
              <a:t>https://github.com/CodingMorry7/Get2gether</a:t>
            </a:r>
          </a:p>
          <a:p>
            <a:pPr indent="0" lvl="0" marL="0" rtl="0">
              <a:lnSpc>
                <a:spcPct val="100000"/>
              </a:lnSpc>
              <a:spcBef>
                <a:spcPts val="0"/>
              </a:spcBef>
              <a:spcAft>
                <a:spcPts val="0"/>
              </a:spcAft>
              <a:buNone/>
            </a:pPr>
            <a:r>
              <a:rPr lang="en">
                <a:latin typeface="Century Gothic"/>
                <a:ea typeface="Century Gothic"/>
                <a:cs typeface="Century Gothic"/>
                <a:sym typeface="Century Gothic"/>
              </a:rPr>
              <a:t>-Created Branches for each sprint/latest merges</a:t>
            </a:r>
          </a:p>
          <a:p>
            <a:pPr indent="-69850" lvl="0" marL="0">
              <a:lnSpc>
                <a:spcPct val="100000"/>
              </a:lnSpc>
              <a:spcBef>
                <a:spcPts val="0"/>
              </a:spcBef>
              <a:spcAft>
                <a:spcPts val="0"/>
              </a:spcAft>
              <a:buClr>
                <a:schemeClr val="dk1"/>
              </a:buClr>
              <a:buSzPts val="1100"/>
              <a:buFont typeface="Arial"/>
              <a:buNone/>
            </a:pPr>
            <a:r>
              <a:t/>
            </a:r>
            <a:endParaRPr>
              <a:latin typeface="Century Gothic"/>
              <a:ea typeface="Century Gothic"/>
              <a:cs typeface="Century Gothic"/>
              <a:sym typeface="Century Gothic"/>
            </a:endParaRPr>
          </a:p>
          <a:p>
            <a:pPr indent="0" lvl="0" marL="0">
              <a:spcBef>
                <a:spcPts val="0"/>
              </a:spcBef>
              <a:buNone/>
            </a:pPr>
            <a:r>
              <a:rPr lang="en">
                <a:latin typeface="Century Gothic"/>
                <a:ea typeface="Century Gothic"/>
                <a:cs typeface="Century Gothic"/>
                <a:sym typeface="Century Gothic"/>
              </a:rPr>
              <a:t>Communication: Slack &amp; Google Hangouts</a:t>
            </a:r>
          </a:p>
          <a:p>
            <a:pPr indent="-69850" lvl="0" marL="0">
              <a:spcBef>
                <a:spcPts val="0"/>
              </a:spcBef>
              <a:buClr>
                <a:schemeClr val="dk1"/>
              </a:buClr>
              <a:buSzPts val="1100"/>
              <a:buFont typeface="Arial"/>
              <a:buNone/>
            </a:pPr>
            <a:r>
              <a:rPr lang="en">
                <a:latin typeface="Century Gothic"/>
                <a:ea typeface="Century Gothic"/>
                <a:cs typeface="Century Gothic"/>
                <a:sym typeface="Century Gothic"/>
              </a:rPr>
              <a:t>Other: Google Docs, Google Sheets, Google Slides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28600"/>
            <a:ext cx="8520600" cy="572700"/>
          </a:xfrm>
          <a:prstGeom prst="rect">
            <a:avLst/>
          </a:prstGeom>
        </p:spPr>
        <p:txBody>
          <a:bodyPr anchorCtr="0" anchor="t" bIns="91425" lIns="91425" rIns="91425" wrap="square" tIns="91425">
            <a:noAutofit/>
          </a:bodyPr>
          <a:lstStyle/>
          <a:p>
            <a:pPr indent="0" lvl="0" marL="0" algn="l">
              <a:spcBef>
                <a:spcPts val="0"/>
              </a:spcBef>
              <a:buNone/>
            </a:pPr>
            <a:r>
              <a:rPr lang="en">
                <a:solidFill>
                  <a:srgbClr val="6FA8DC"/>
                </a:solidFill>
                <a:latin typeface="Century Gothic"/>
                <a:ea typeface="Century Gothic"/>
                <a:cs typeface="Century Gothic"/>
                <a:sym typeface="Century Gothic"/>
              </a:rPr>
              <a:t>Implementation</a:t>
            </a:r>
          </a:p>
        </p:txBody>
      </p:sp>
      <p:sp>
        <p:nvSpPr>
          <p:cNvPr id="155" name="Shape 155"/>
          <p:cNvSpPr txBox="1"/>
          <p:nvPr>
            <p:ph idx="1" type="body"/>
          </p:nvPr>
        </p:nvSpPr>
        <p:spPr>
          <a:xfrm>
            <a:off x="311700" y="767625"/>
            <a:ext cx="2975100" cy="1552500"/>
          </a:xfrm>
          <a:prstGeom prst="rect">
            <a:avLst/>
          </a:prstGeom>
        </p:spPr>
        <p:txBody>
          <a:bodyPr anchorCtr="0" anchor="t" bIns="91425" lIns="91425" rIns="91425" wrap="square" tIns="91425">
            <a:noAutofit/>
          </a:bodyPr>
          <a:lstStyle/>
          <a:p>
            <a:pPr indent="-342900" lvl="0" marL="457200" rtl="0">
              <a:spcBef>
                <a:spcPts val="0"/>
              </a:spcBef>
              <a:buSzPts val="1800"/>
              <a:buFont typeface="Century Gothic"/>
              <a:buChar char="●"/>
            </a:pPr>
            <a:r>
              <a:rPr b="1" lang="en">
                <a:latin typeface="Century Gothic"/>
                <a:ea typeface="Century Gothic"/>
                <a:cs typeface="Century Gothic"/>
                <a:sym typeface="Century Gothic"/>
              </a:rPr>
              <a:t>PaintCell class</a:t>
            </a:r>
            <a:r>
              <a:rPr lang="en">
                <a:latin typeface="Century Gothic"/>
                <a:ea typeface="Century Gothic"/>
                <a:cs typeface="Century Gothic"/>
                <a:sym typeface="Century Gothic"/>
              </a:rPr>
              <a:t>: PaintEvents Function</a:t>
            </a:r>
          </a:p>
          <a:p>
            <a:pPr indent="0" lvl="0" marL="0" rtl="0">
              <a:spcBef>
                <a:spcPts val="0"/>
              </a:spcBef>
              <a:buNone/>
            </a:pPr>
            <a:r>
              <a:t/>
            </a:r>
            <a:endParaRPr>
              <a:latin typeface="Century Gothic"/>
              <a:ea typeface="Century Gothic"/>
              <a:cs typeface="Century Gothic"/>
              <a:sym typeface="Century Gothic"/>
            </a:endParaRPr>
          </a:p>
          <a:p>
            <a:pPr indent="0" lvl="0" marL="0">
              <a:spcBef>
                <a:spcPts val="0"/>
              </a:spcBef>
              <a:buNone/>
            </a:pPr>
            <a:r>
              <a:t/>
            </a:r>
            <a:endParaRPr>
              <a:latin typeface="Century Gothic"/>
              <a:ea typeface="Century Gothic"/>
              <a:cs typeface="Century Gothic"/>
              <a:sym typeface="Century Gothic"/>
            </a:endParaRPr>
          </a:p>
        </p:txBody>
      </p:sp>
      <p:pic>
        <p:nvPicPr>
          <p:cNvPr id="156" name="Shape 156"/>
          <p:cNvPicPr preferRelativeResize="0"/>
          <p:nvPr/>
        </p:nvPicPr>
        <p:blipFill>
          <a:blip r:embed="rId3">
            <a:alphaModFix/>
          </a:blip>
          <a:stretch>
            <a:fillRect/>
          </a:stretch>
        </p:blipFill>
        <p:spPr>
          <a:xfrm>
            <a:off x="4567251" y="174000"/>
            <a:ext cx="3932325" cy="479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6FA8DC"/>
                </a:solidFill>
                <a:latin typeface="Century Gothic"/>
                <a:ea typeface="Century Gothic"/>
                <a:cs typeface="Century Gothic"/>
                <a:sym typeface="Century Gothic"/>
              </a:rPr>
              <a:t>Refactoring</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Initial code all in dashboard.cpp</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Refactored into class files:</a:t>
            </a:r>
          </a:p>
          <a:p>
            <a:pPr indent="-317500" lvl="1" marL="914400" rtl="0">
              <a:spcBef>
                <a:spcPts val="0"/>
              </a:spcBef>
              <a:spcAft>
                <a:spcPts val="0"/>
              </a:spcAft>
              <a:buSzPts val="1400"/>
              <a:buFont typeface="Century Gothic"/>
              <a:buChar char="○"/>
            </a:pPr>
            <a:r>
              <a:rPr lang="en">
                <a:highlight>
                  <a:srgbClr val="FFFF00"/>
                </a:highlight>
                <a:latin typeface="Century Gothic"/>
                <a:ea typeface="Century Gothic"/>
                <a:cs typeface="Century Gothic"/>
                <a:sym typeface="Century Gothic"/>
              </a:rPr>
              <a:t>delete.cpp</a:t>
            </a:r>
          </a:p>
          <a:p>
            <a:pPr indent="-317500" lvl="1" marL="914400" rtl="0">
              <a:spcBef>
                <a:spcPts val="0"/>
              </a:spcBef>
              <a:spcAft>
                <a:spcPts val="0"/>
              </a:spcAft>
              <a:buSzPts val="1400"/>
              <a:buFont typeface="Century Gothic"/>
              <a:buChar char="○"/>
            </a:pPr>
            <a:r>
              <a:rPr lang="en">
                <a:latin typeface="Century Gothic"/>
                <a:ea typeface="Century Gothic"/>
                <a:cs typeface="Century Gothic"/>
                <a:sym typeface="Century Gothic"/>
              </a:rPr>
              <a:t>paintCell.cpp</a:t>
            </a:r>
          </a:p>
          <a:p>
            <a:pPr indent="-317500" lvl="1" marL="914400" rtl="0">
              <a:spcBef>
                <a:spcPts val="0"/>
              </a:spcBef>
              <a:buSzPts val="1400"/>
              <a:buFont typeface="Century Gothic"/>
              <a:buChar char="○"/>
            </a:pPr>
            <a:r>
              <a:rPr lang="en">
                <a:latin typeface="Century Gothic"/>
                <a:ea typeface="Century Gothic"/>
                <a:cs typeface="Century Gothic"/>
                <a:sym typeface="Century Gothic"/>
              </a:rPr>
              <a:t>Display.cpp</a:t>
            </a:r>
          </a:p>
        </p:txBody>
      </p:sp>
      <p:pic>
        <p:nvPicPr>
          <p:cNvPr id="163" name="Shape 163"/>
          <p:cNvPicPr preferRelativeResize="0"/>
          <p:nvPr/>
        </p:nvPicPr>
        <p:blipFill>
          <a:blip r:embed="rId3">
            <a:alphaModFix/>
          </a:blip>
          <a:stretch>
            <a:fillRect/>
          </a:stretch>
        </p:blipFill>
        <p:spPr>
          <a:xfrm>
            <a:off x="4638075" y="889850"/>
            <a:ext cx="4194225" cy="3768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lgn="l">
              <a:spcBef>
                <a:spcPts val="0"/>
              </a:spcBef>
              <a:buNone/>
            </a:pPr>
            <a:r>
              <a:rPr lang="en">
                <a:solidFill>
                  <a:srgbClr val="6FA8DC"/>
                </a:solidFill>
                <a:latin typeface="Century Gothic"/>
                <a:ea typeface="Century Gothic"/>
                <a:cs typeface="Century Gothic"/>
                <a:sym typeface="Century Gothic"/>
              </a:rPr>
              <a:t>Test Plan</a:t>
            </a:r>
          </a:p>
        </p:txBody>
      </p:sp>
      <p:sp>
        <p:nvSpPr>
          <p:cNvPr id="169" name="Shape 16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What was your strategy?</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Using qDebug/Debug Console Window </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Modular testing </a:t>
            </a:r>
          </a:p>
          <a:p>
            <a:pPr indent="-342900" lvl="0" marL="457200">
              <a:spcBef>
                <a:spcPts val="0"/>
              </a:spcBef>
              <a:buSzPts val="1800"/>
              <a:buFont typeface="Century Gothic"/>
              <a:buChar char="●"/>
            </a:pPr>
            <a:r>
              <a:rPr lang="en" u="sng">
                <a:solidFill>
                  <a:schemeClr val="hlink"/>
                </a:solidFill>
                <a:latin typeface="Century Gothic"/>
                <a:ea typeface="Century Gothic"/>
                <a:cs typeface="Century Gothic"/>
                <a:sym typeface="Century Gothic"/>
                <a:hlinkClick r:id="rId3"/>
              </a:rPr>
              <a:t>https://docs.google.com/spreadsheets/d/1nXXERTlw48uzajCu-19xtFG5CNnlDX5yxfqjsbIOUo8/edit#gid=0</a:t>
            </a:r>
            <a:r>
              <a:rPr lang="en">
                <a:latin typeface="Century Gothic"/>
                <a:ea typeface="Century Gothic"/>
                <a:cs typeface="Century Gothic"/>
                <a:sym typeface="Century Gothic"/>
              </a:rPr>
              <a:t> (Link to Backlog of Bugs)</a:t>
            </a:r>
          </a:p>
        </p:txBody>
      </p:sp>
      <p:pic>
        <p:nvPicPr>
          <p:cNvPr id="170" name="Shape 170"/>
          <p:cNvPicPr preferRelativeResize="0"/>
          <p:nvPr/>
        </p:nvPicPr>
        <p:blipFill>
          <a:blip r:embed="rId4">
            <a:alphaModFix/>
          </a:blip>
          <a:stretch>
            <a:fillRect/>
          </a:stretch>
        </p:blipFill>
        <p:spPr>
          <a:xfrm>
            <a:off x="669525" y="3106676"/>
            <a:ext cx="7969101" cy="119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2969400" y="0"/>
            <a:ext cx="3205200" cy="613200"/>
          </a:xfrm>
          <a:prstGeom prst="rect">
            <a:avLst/>
          </a:prstGeom>
        </p:spPr>
        <p:txBody>
          <a:bodyPr anchorCtr="0" anchor="t" bIns="91425" lIns="91425" rIns="91425" wrap="square" tIns="91425">
            <a:noAutofit/>
          </a:bodyPr>
          <a:lstStyle/>
          <a:p>
            <a:pPr indent="0" lvl="0" marL="0">
              <a:spcBef>
                <a:spcPts val="0"/>
              </a:spcBef>
              <a:buNone/>
            </a:pPr>
            <a:r>
              <a:rPr lang="en">
                <a:solidFill>
                  <a:srgbClr val="6FA8DC"/>
                </a:solidFill>
                <a:latin typeface="Century Gothic"/>
                <a:ea typeface="Century Gothic"/>
                <a:cs typeface="Century Gothic"/>
                <a:sym typeface="Century Gothic"/>
              </a:rPr>
              <a:t>Backlog of</a:t>
            </a:r>
            <a:r>
              <a:rPr lang="en">
                <a:solidFill>
                  <a:srgbClr val="6FA8DC"/>
                </a:solidFill>
                <a:latin typeface="Century Gothic"/>
                <a:ea typeface="Century Gothic"/>
                <a:cs typeface="Century Gothic"/>
                <a:sym typeface="Century Gothic"/>
              </a:rPr>
              <a:t> Bugs</a:t>
            </a:r>
          </a:p>
        </p:txBody>
      </p:sp>
      <p:pic>
        <p:nvPicPr>
          <p:cNvPr id="176" name="Shape 176"/>
          <p:cNvPicPr preferRelativeResize="0"/>
          <p:nvPr/>
        </p:nvPicPr>
        <p:blipFill>
          <a:blip r:embed="rId3">
            <a:alphaModFix/>
          </a:blip>
          <a:stretch>
            <a:fillRect/>
          </a:stretch>
        </p:blipFill>
        <p:spPr>
          <a:xfrm>
            <a:off x="7950750" y="3813600"/>
            <a:ext cx="990600" cy="990600"/>
          </a:xfrm>
          <a:prstGeom prst="rect">
            <a:avLst/>
          </a:prstGeom>
          <a:noFill/>
          <a:ln>
            <a:noFill/>
          </a:ln>
        </p:spPr>
      </p:pic>
      <p:pic>
        <p:nvPicPr>
          <p:cNvPr id="177" name="Shape 177"/>
          <p:cNvPicPr preferRelativeResize="0"/>
          <p:nvPr/>
        </p:nvPicPr>
        <p:blipFill>
          <a:blip r:embed="rId4">
            <a:alphaModFix/>
          </a:blip>
          <a:stretch>
            <a:fillRect/>
          </a:stretch>
        </p:blipFill>
        <p:spPr>
          <a:xfrm>
            <a:off x="1271588" y="613200"/>
            <a:ext cx="6600825" cy="419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6FA8DC"/>
                </a:solidFill>
                <a:latin typeface="Century Gothic"/>
                <a:ea typeface="Century Gothic"/>
                <a:cs typeface="Century Gothic"/>
                <a:sym typeface="Century Gothic"/>
              </a:rPr>
              <a:t>Roles</a:t>
            </a:r>
          </a:p>
        </p:txBody>
      </p:sp>
      <p:sp>
        <p:nvSpPr>
          <p:cNvPr id="60" name="Shape 6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latin typeface="Century Gothic"/>
                <a:ea typeface="Century Gothic"/>
                <a:cs typeface="Century Gothic"/>
                <a:sym typeface="Century Gothic"/>
              </a:rPr>
              <a:t>Project</a:t>
            </a:r>
            <a:r>
              <a:rPr lang="en">
                <a:latin typeface="Century Gothic"/>
                <a:ea typeface="Century Gothic"/>
                <a:cs typeface="Century Gothic"/>
                <a:sym typeface="Century Gothic"/>
              </a:rPr>
              <a:t> Manager, Scrum Master, &amp; Git Master: </a:t>
            </a:r>
            <a:r>
              <a:rPr b="1" lang="en">
                <a:latin typeface="Century Gothic"/>
                <a:ea typeface="Century Gothic"/>
                <a:cs typeface="Century Gothic"/>
                <a:sym typeface="Century Gothic"/>
              </a:rPr>
              <a:t>Chris Morikawa</a:t>
            </a:r>
          </a:p>
          <a:p>
            <a:pPr indent="0" lvl="0" marL="0" rtl="0">
              <a:lnSpc>
                <a:spcPct val="100000"/>
              </a:lnSpc>
              <a:spcBef>
                <a:spcPts val="0"/>
              </a:spcBef>
              <a:spcAft>
                <a:spcPts val="0"/>
              </a:spcAft>
              <a:buNone/>
            </a:pPr>
            <a:r>
              <a:rPr lang="en">
                <a:latin typeface="Century Gothic"/>
                <a:ea typeface="Century Gothic"/>
                <a:cs typeface="Century Gothic"/>
                <a:sym typeface="Century Gothic"/>
              </a:rPr>
              <a:t>Backend</a:t>
            </a:r>
            <a:r>
              <a:rPr lang="en">
                <a:latin typeface="Century Gothic"/>
                <a:ea typeface="Century Gothic"/>
                <a:cs typeface="Century Gothic"/>
                <a:sym typeface="Century Gothic"/>
              </a:rPr>
              <a:t>:</a:t>
            </a:r>
          </a:p>
          <a:p>
            <a:pPr indent="-69850" lvl="0" marL="457200" rtl="0">
              <a:lnSpc>
                <a:spcPct val="100000"/>
              </a:lnSpc>
              <a:spcBef>
                <a:spcPts val="0"/>
              </a:spcBef>
              <a:spcAft>
                <a:spcPts val="0"/>
              </a:spcAft>
              <a:buClr>
                <a:schemeClr val="dk1"/>
              </a:buClr>
              <a:buSzPts val="1100"/>
              <a:buFont typeface="Arial"/>
              <a:buNone/>
            </a:pPr>
            <a:r>
              <a:rPr b="1" lang="en">
                <a:latin typeface="Century Gothic"/>
                <a:ea typeface="Century Gothic"/>
                <a:cs typeface="Century Gothic"/>
                <a:sym typeface="Century Gothic"/>
              </a:rPr>
              <a:t>Chris Banci </a:t>
            </a:r>
          </a:p>
          <a:p>
            <a:pPr indent="0" lvl="0" marL="457200" rtl="0">
              <a:lnSpc>
                <a:spcPct val="100000"/>
              </a:lnSpc>
              <a:spcBef>
                <a:spcPts val="0"/>
              </a:spcBef>
              <a:spcAft>
                <a:spcPts val="0"/>
              </a:spcAft>
              <a:buNone/>
            </a:pPr>
            <a:r>
              <a:rPr b="1" lang="en">
                <a:latin typeface="Century Gothic"/>
                <a:ea typeface="Century Gothic"/>
                <a:cs typeface="Century Gothic"/>
                <a:sym typeface="Century Gothic"/>
              </a:rPr>
              <a:t>Greg Seda</a:t>
            </a:r>
          </a:p>
          <a:p>
            <a:pPr indent="0" lvl="0" marL="457200" rtl="0">
              <a:lnSpc>
                <a:spcPct val="100000"/>
              </a:lnSpc>
              <a:spcBef>
                <a:spcPts val="0"/>
              </a:spcBef>
              <a:spcAft>
                <a:spcPts val="0"/>
              </a:spcAft>
              <a:buNone/>
            </a:pPr>
            <a:r>
              <a:rPr b="1" lang="en">
                <a:latin typeface="Century Gothic"/>
                <a:ea typeface="Century Gothic"/>
                <a:cs typeface="Century Gothic"/>
                <a:sym typeface="Century Gothic"/>
              </a:rPr>
              <a:t>Malia Taupule</a:t>
            </a:r>
          </a:p>
          <a:p>
            <a:pPr indent="-69850" lvl="0" marL="457200" rtl="0">
              <a:lnSpc>
                <a:spcPct val="100000"/>
              </a:lnSpc>
              <a:spcBef>
                <a:spcPts val="0"/>
              </a:spcBef>
              <a:spcAft>
                <a:spcPts val="0"/>
              </a:spcAft>
              <a:buClr>
                <a:schemeClr val="dk1"/>
              </a:buClr>
              <a:buSzPts val="1100"/>
              <a:buFont typeface="Arial"/>
              <a:buNone/>
            </a:pPr>
            <a:r>
              <a:rPr b="1" lang="en">
                <a:latin typeface="Century Gothic"/>
                <a:ea typeface="Century Gothic"/>
                <a:cs typeface="Century Gothic"/>
                <a:sym typeface="Century Gothic"/>
              </a:rPr>
              <a:t>Andrew Zhang</a:t>
            </a:r>
          </a:p>
          <a:p>
            <a:pPr indent="0" lvl="0" marL="0" rtl="0">
              <a:lnSpc>
                <a:spcPct val="100000"/>
              </a:lnSpc>
              <a:spcBef>
                <a:spcPts val="0"/>
              </a:spcBef>
              <a:spcAft>
                <a:spcPts val="0"/>
              </a:spcAft>
              <a:buNone/>
            </a:pPr>
            <a:r>
              <a:rPr lang="en">
                <a:latin typeface="Century Gothic"/>
                <a:ea typeface="Century Gothic"/>
                <a:cs typeface="Century Gothic"/>
                <a:sym typeface="Century Gothic"/>
              </a:rPr>
              <a:t>Frontend: </a:t>
            </a:r>
          </a:p>
          <a:p>
            <a:pPr indent="0" lvl="0" marL="457200" rtl="0">
              <a:lnSpc>
                <a:spcPct val="100000"/>
              </a:lnSpc>
              <a:spcBef>
                <a:spcPts val="0"/>
              </a:spcBef>
              <a:spcAft>
                <a:spcPts val="0"/>
              </a:spcAft>
              <a:buNone/>
            </a:pPr>
            <a:r>
              <a:rPr b="1" lang="en">
                <a:latin typeface="Century Gothic"/>
                <a:ea typeface="Century Gothic"/>
                <a:cs typeface="Century Gothic"/>
                <a:sym typeface="Century Gothic"/>
              </a:rPr>
              <a:t>Esmond Liang</a:t>
            </a:r>
          </a:p>
          <a:p>
            <a:pPr indent="0" lvl="0" marL="457200" rtl="0">
              <a:lnSpc>
                <a:spcPct val="100000"/>
              </a:lnSpc>
              <a:spcBef>
                <a:spcPts val="0"/>
              </a:spcBef>
              <a:spcAft>
                <a:spcPts val="0"/>
              </a:spcAft>
              <a:buNone/>
            </a:pPr>
            <a:r>
              <a:rPr b="1" lang="en">
                <a:latin typeface="Century Gothic"/>
                <a:ea typeface="Century Gothic"/>
                <a:cs typeface="Century Gothic"/>
                <a:sym typeface="Century Gothic"/>
              </a:rPr>
              <a:t>Zena Nuhaily</a:t>
            </a:r>
          </a:p>
          <a:p>
            <a:pPr indent="0" lvl="0" marL="457200" rtl="0">
              <a:lnSpc>
                <a:spcPct val="100000"/>
              </a:lnSpc>
              <a:spcBef>
                <a:spcPts val="0"/>
              </a:spcBef>
              <a:spcAft>
                <a:spcPts val="0"/>
              </a:spcAft>
              <a:buNone/>
            </a:pPr>
            <a:r>
              <a:rPr b="1" lang="en">
                <a:latin typeface="Century Gothic"/>
                <a:ea typeface="Century Gothic"/>
                <a:cs typeface="Century Gothic"/>
                <a:sym typeface="Century Gothic"/>
              </a:rPr>
              <a:t>Katherine Mayo</a:t>
            </a:r>
          </a:p>
          <a:p>
            <a:pPr indent="-69850" lvl="0" marL="0" rtl="0">
              <a:spcBef>
                <a:spcPts val="0"/>
              </a:spcBef>
              <a:buClr>
                <a:schemeClr val="dk1"/>
              </a:buClr>
              <a:buSzPts val="1100"/>
              <a:buFont typeface="Arial"/>
              <a:buNone/>
            </a:pPr>
            <a:r>
              <a:rPr b="1" lang="en">
                <a:latin typeface="Century Gothic"/>
                <a:ea typeface="Century Gothic"/>
                <a:cs typeface="Century Gothic"/>
                <a:sym typeface="Century Gothic"/>
              </a:rPr>
              <a:t>       </a:t>
            </a:r>
            <a:r>
              <a:rPr b="1" lang="en">
                <a:latin typeface="Century Gothic"/>
                <a:ea typeface="Century Gothic"/>
                <a:cs typeface="Century Gothic"/>
                <a:sym typeface="Century Gothic"/>
              </a:rPr>
              <a:t>Chris Morikawa</a:t>
            </a:r>
          </a:p>
          <a:p>
            <a:pPr indent="0" lvl="0" marL="0">
              <a:spcBef>
                <a:spcPts val="0"/>
              </a:spcBef>
              <a:buNone/>
            </a:pPr>
            <a:r>
              <a:t/>
            </a:r>
            <a:endParaRPr>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748850" y="1706575"/>
            <a:ext cx="13779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6FA8DC"/>
                </a:solidFill>
                <a:latin typeface="Century Gothic"/>
                <a:ea typeface="Century Gothic"/>
                <a:cs typeface="Century Gothic"/>
                <a:sym typeface="Century Gothic"/>
              </a:rPr>
              <a:t>Demo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6FA8DC"/>
                </a:solidFill>
                <a:latin typeface="Century Gothic"/>
                <a:ea typeface="Century Gothic"/>
                <a:cs typeface="Century Gothic"/>
                <a:sym typeface="Century Gothic"/>
              </a:rPr>
              <a:t>Sprints</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Total of (5) sprints, lasting two weeks each. </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Start Date: September 17, 2017</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End Date: November 25, 2017</a:t>
            </a:r>
          </a:p>
          <a:p>
            <a:pPr indent="-342900" lvl="0" marL="457200">
              <a:spcBef>
                <a:spcPts val="0"/>
              </a:spcBef>
              <a:buSzPts val="1800"/>
              <a:buFont typeface="Century Gothic"/>
              <a:buChar char="●"/>
            </a:pPr>
            <a:r>
              <a:rPr lang="en">
                <a:latin typeface="Century Gothic"/>
                <a:ea typeface="Century Gothic"/>
                <a:cs typeface="Century Gothic"/>
                <a:sym typeface="Century Gothic"/>
              </a:rPr>
              <a:t>Process used: </a:t>
            </a:r>
            <a:r>
              <a:rPr lang="en">
                <a:latin typeface="Century Gothic"/>
                <a:ea typeface="Century Gothic"/>
                <a:cs typeface="Century Gothic"/>
                <a:sym typeface="Century Gothic"/>
              </a:rPr>
              <a:t>Agile</a:t>
            </a:r>
            <a:r>
              <a:rPr lang="en">
                <a:latin typeface="Century Gothic"/>
                <a:ea typeface="Century Gothic"/>
                <a:cs typeface="Century Gothic"/>
                <a:sym typeface="Century Gothic"/>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7497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6FA8DC"/>
                </a:solidFill>
                <a:latin typeface="Century Gothic"/>
                <a:ea typeface="Century Gothic"/>
                <a:cs typeface="Century Gothic"/>
                <a:sym typeface="Century Gothic"/>
              </a:rPr>
              <a:t>SRS </a:t>
            </a:r>
          </a:p>
        </p:txBody>
      </p:sp>
      <p:sp>
        <p:nvSpPr>
          <p:cNvPr id="72" name="Shape 72"/>
          <p:cNvSpPr txBox="1"/>
          <p:nvPr>
            <p:ph idx="1" type="body"/>
          </p:nvPr>
        </p:nvSpPr>
        <p:spPr>
          <a:xfrm>
            <a:off x="311700" y="771475"/>
            <a:ext cx="8520600" cy="3416400"/>
          </a:xfrm>
          <a:prstGeom prst="rect">
            <a:avLst/>
          </a:prstGeom>
        </p:spPr>
        <p:txBody>
          <a:bodyPr anchorCtr="0" anchor="t" bIns="91425" lIns="91425" rIns="91425" wrap="square" tIns="91425">
            <a:noAutofit/>
          </a:bodyPr>
          <a:lstStyle/>
          <a:p>
            <a:pPr indent="-69850" lvl="0" marL="0" rtl="0">
              <a:spcBef>
                <a:spcPts val="0"/>
              </a:spcBef>
              <a:spcAft>
                <a:spcPts val="0"/>
              </a:spcAft>
              <a:buClr>
                <a:schemeClr val="dk1"/>
              </a:buClr>
              <a:buSzPts val="1100"/>
              <a:buFont typeface="Arial"/>
              <a:buNone/>
            </a:pPr>
            <a:r>
              <a:rPr lang="en">
                <a:solidFill>
                  <a:srgbClr val="6D9EEB"/>
                </a:solidFill>
                <a:latin typeface="Century Gothic"/>
                <a:ea typeface="Century Gothic"/>
                <a:cs typeface="Century Gothic"/>
                <a:sym typeface="Century Gothic"/>
              </a:rPr>
              <a:t>Background</a:t>
            </a:r>
          </a:p>
          <a:p>
            <a:pPr indent="-69850" lvl="0" marL="0" rtl="0">
              <a:spcBef>
                <a:spcPts val="0"/>
              </a:spcBef>
              <a:spcAft>
                <a:spcPts val="0"/>
              </a:spcAft>
              <a:buClr>
                <a:schemeClr val="dk1"/>
              </a:buClr>
              <a:buSzPts val="1100"/>
              <a:buFont typeface="Arial"/>
              <a:buNone/>
            </a:pPr>
            <a:r>
              <a:rPr lang="en">
                <a:latin typeface="Century Gothic"/>
                <a:ea typeface="Century Gothic"/>
                <a:cs typeface="Century Gothic"/>
                <a:sym typeface="Century Gothic"/>
              </a:rPr>
              <a:t>As a team, we struggled to find appropriate meeting times that would cater to each member. This application would be the solution to our problem, because its purpose is to organize both individual and group schedules. </a:t>
            </a:r>
          </a:p>
          <a:p>
            <a:pPr indent="-69850" lvl="0" marL="0" rtl="0">
              <a:spcBef>
                <a:spcPts val="0"/>
              </a:spcBef>
              <a:spcAft>
                <a:spcPts val="0"/>
              </a:spcAft>
              <a:buClr>
                <a:schemeClr val="dk1"/>
              </a:buClr>
              <a:buSzPts val="1100"/>
              <a:buFont typeface="Arial"/>
              <a:buNone/>
            </a:pPr>
            <a:r>
              <a:rPr lang="en">
                <a:solidFill>
                  <a:srgbClr val="6D9EEB"/>
                </a:solidFill>
                <a:latin typeface="Century Gothic"/>
                <a:ea typeface="Century Gothic"/>
                <a:cs typeface="Century Gothic"/>
                <a:sym typeface="Century Gothic"/>
              </a:rPr>
              <a:t>Purpose </a:t>
            </a:r>
          </a:p>
          <a:p>
            <a:pPr indent="-69850" lvl="0" marL="0" rtl="0">
              <a:spcBef>
                <a:spcPts val="0"/>
              </a:spcBef>
              <a:buClr>
                <a:schemeClr val="dk1"/>
              </a:buClr>
              <a:buSzPts val="1100"/>
              <a:buFont typeface="Arial"/>
              <a:buNone/>
            </a:pPr>
            <a:r>
              <a:rPr lang="en">
                <a:latin typeface="Century Gothic"/>
                <a:ea typeface="Century Gothic"/>
                <a:cs typeface="Century Gothic"/>
                <a:sym typeface="Century Gothic"/>
              </a:rPr>
              <a:t>The purpose of our application is to act as a personal secretary that helps the user, plan schedules, organize tasks/reminders, and keep track of their work. The application will use tools such as a calendar with reminder notifications to help manage their personal schedules.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224425"/>
            <a:ext cx="8520600" cy="572700"/>
          </a:xfrm>
          <a:prstGeom prst="rect">
            <a:avLst/>
          </a:prstGeom>
        </p:spPr>
        <p:txBody>
          <a:bodyPr anchorCtr="0" anchor="t" bIns="91425" lIns="91425" rIns="91425" wrap="square" tIns="91425">
            <a:noAutofit/>
          </a:bodyPr>
          <a:lstStyle/>
          <a:p>
            <a:pPr indent="0" lvl="0" marL="0" rtl="0" algn="l">
              <a:spcBef>
                <a:spcPts val="0"/>
              </a:spcBef>
              <a:buNone/>
            </a:pPr>
            <a:r>
              <a:rPr lang="en">
                <a:solidFill>
                  <a:srgbClr val="6FA8DC"/>
                </a:solidFill>
                <a:latin typeface="Century Gothic"/>
                <a:ea typeface="Century Gothic"/>
                <a:cs typeface="Century Gothic"/>
                <a:sym typeface="Century Gothic"/>
              </a:rPr>
              <a:t>Requirements Analysis</a:t>
            </a:r>
          </a:p>
        </p:txBody>
      </p:sp>
      <p:sp>
        <p:nvSpPr>
          <p:cNvPr id="78" name="Shape 78"/>
          <p:cNvSpPr txBox="1"/>
          <p:nvPr>
            <p:ph idx="1" type="body"/>
          </p:nvPr>
        </p:nvSpPr>
        <p:spPr>
          <a:xfrm>
            <a:off x="505800" y="797125"/>
            <a:ext cx="8326500" cy="33045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Uses Cases we accomplished</a:t>
            </a:r>
          </a:p>
          <a:p>
            <a:pPr indent="-317500" lvl="1" marL="914400" rtl="0">
              <a:spcBef>
                <a:spcPts val="0"/>
              </a:spcBef>
              <a:spcAft>
                <a:spcPts val="0"/>
              </a:spcAft>
              <a:buSzPts val="1400"/>
              <a:buFont typeface="Century Gothic"/>
              <a:buChar char="○"/>
            </a:pPr>
            <a:r>
              <a:rPr lang="en">
                <a:latin typeface="Century Gothic"/>
                <a:ea typeface="Century Gothic"/>
                <a:cs typeface="Century Gothic"/>
                <a:sym typeface="Century Gothic"/>
              </a:rPr>
              <a:t>Accomplished:</a:t>
            </a:r>
          </a:p>
          <a:p>
            <a:pPr indent="-317500" lvl="2" marL="1371600" rtl="0">
              <a:spcBef>
                <a:spcPts val="0"/>
              </a:spcBef>
              <a:spcAft>
                <a:spcPts val="0"/>
              </a:spcAft>
              <a:buSzPts val="1400"/>
              <a:buFont typeface="Century Gothic"/>
              <a:buChar char="■"/>
            </a:pPr>
            <a:r>
              <a:rPr lang="en">
                <a:latin typeface="Century Gothic"/>
                <a:ea typeface="Century Gothic"/>
                <a:cs typeface="Century Gothic"/>
                <a:sym typeface="Century Gothic"/>
              </a:rPr>
              <a:t>Create account</a:t>
            </a:r>
          </a:p>
          <a:p>
            <a:pPr indent="-317500" lvl="2" marL="1371600" rtl="0">
              <a:spcBef>
                <a:spcPts val="0"/>
              </a:spcBef>
              <a:spcAft>
                <a:spcPts val="0"/>
              </a:spcAft>
              <a:buSzPts val="1400"/>
              <a:buFont typeface="Century Gothic"/>
              <a:buChar char="■"/>
            </a:pPr>
            <a:r>
              <a:rPr lang="en">
                <a:latin typeface="Century Gothic"/>
                <a:ea typeface="Century Gothic"/>
                <a:cs typeface="Century Gothic"/>
                <a:sym typeface="Century Gothic"/>
              </a:rPr>
              <a:t>Log In</a:t>
            </a:r>
          </a:p>
          <a:p>
            <a:pPr indent="-317500" lvl="2" marL="1371600" rtl="0">
              <a:spcBef>
                <a:spcPts val="0"/>
              </a:spcBef>
              <a:spcAft>
                <a:spcPts val="0"/>
              </a:spcAft>
              <a:buSzPts val="1400"/>
              <a:buFont typeface="Century Gothic"/>
              <a:buChar char="■"/>
            </a:pPr>
            <a:r>
              <a:rPr lang="en">
                <a:latin typeface="Century Gothic"/>
                <a:ea typeface="Century Gothic"/>
                <a:cs typeface="Century Gothic"/>
                <a:sym typeface="Century Gothic"/>
              </a:rPr>
              <a:t>Calendar</a:t>
            </a:r>
          </a:p>
          <a:p>
            <a:pPr indent="-317500" lvl="3" marL="1828800" rtl="0">
              <a:spcBef>
                <a:spcPts val="0"/>
              </a:spcBef>
              <a:spcAft>
                <a:spcPts val="0"/>
              </a:spcAft>
              <a:buSzPts val="1400"/>
              <a:buFont typeface="Century Gothic"/>
              <a:buChar char="●"/>
            </a:pPr>
            <a:r>
              <a:rPr lang="en">
                <a:latin typeface="Century Gothic"/>
                <a:ea typeface="Century Gothic"/>
                <a:cs typeface="Century Gothic"/>
                <a:sym typeface="Century Gothic"/>
              </a:rPr>
              <a:t>Add/Delete/Edit event</a:t>
            </a:r>
          </a:p>
          <a:p>
            <a:pPr indent="-317500" lvl="3" marL="1828800" rtl="0">
              <a:spcBef>
                <a:spcPts val="0"/>
              </a:spcBef>
              <a:spcAft>
                <a:spcPts val="0"/>
              </a:spcAft>
              <a:buSzPts val="1400"/>
              <a:buFont typeface="Century Gothic"/>
              <a:buChar char="●"/>
            </a:pPr>
            <a:r>
              <a:rPr lang="en">
                <a:latin typeface="Century Gothic"/>
                <a:ea typeface="Century Gothic"/>
                <a:cs typeface="Century Gothic"/>
                <a:sym typeface="Century Gothic"/>
              </a:rPr>
              <a:t>Highlights Group/Personal Events</a:t>
            </a:r>
          </a:p>
          <a:p>
            <a:pPr indent="-317500" lvl="2" marL="1371600" rtl="0">
              <a:spcBef>
                <a:spcPts val="0"/>
              </a:spcBef>
              <a:spcAft>
                <a:spcPts val="0"/>
              </a:spcAft>
              <a:buSzPts val="1400"/>
              <a:buFont typeface="Century Gothic"/>
              <a:buChar char="■"/>
            </a:pPr>
            <a:r>
              <a:rPr lang="en">
                <a:latin typeface="Century Gothic"/>
                <a:ea typeface="Century Gothic"/>
                <a:cs typeface="Century Gothic"/>
                <a:sym typeface="Century Gothic"/>
              </a:rPr>
              <a:t>Friends</a:t>
            </a:r>
          </a:p>
          <a:p>
            <a:pPr indent="-317500" lvl="3" marL="1828800" rtl="0">
              <a:spcBef>
                <a:spcPts val="0"/>
              </a:spcBef>
              <a:spcAft>
                <a:spcPts val="0"/>
              </a:spcAft>
              <a:buSzPts val="1400"/>
              <a:buFont typeface="Century Gothic"/>
              <a:buChar char="●"/>
            </a:pPr>
            <a:r>
              <a:rPr lang="en">
                <a:latin typeface="Century Gothic"/>
                <a:ea typeface="Century Gothic"/>
                <a:cs typeface="Century Gothic"/>
                <a:sym typeface="Century Gothic"/>
              </a:rPr>
              <a:t>Repurposed to be the online list</a:t>
            </a:r>
          </a:p>
          <a:p>
            <a:pPr indent="-317500" lvl="2" marL="1371600" rtl="0">
              <a:spcBef>
                <a:spcPts val="0"/>
              </a:spcBef>
              <a:spcAft>
                <a:spcPts val="0"/>
              </a:spcAft>
              <a:buSzPts val="1400"/>
              <a:buFont typeface="Century Gothic"/>
              <a:buChar char="■"/>
            </a:pPr>
            <a:r>
              <a:rPr lang="en">
                <a:latin typeface="Century Gothic"/>
                <a:ea typeface="Century Gothic"/>
                <a:cs typeface="Century Gothic"/>
                <a:sym typeface="Century Gothic"/>
              </a:rPr>
              <a:t>Group</a:t>
            </a:r>
          </a:p>
          <a:p>
            <a:pPr indent="-317500" lvl="2" marL="1371600" rtl="0">
              <a:spcBef>
                <a:spcPts val="0"/>
              </a:spcBef>
              <a:spcAft>
                <a:spcPts val="0"/>
              </a:spcAft>
              <a:buSzPts val="1400"/>
              <a:buFont typeface="Century Gothic"/>
              <a:buChar char="■"/>
            </a:pPr>
            <a:r>
              <a:rPr lang="en">
                <a:latin typeface="Century Gothic"/>
                <a:ea typeface="Century Gothic"/>
                <a:cs typeface="Century Gothic"/>
                <a:sym typeface="Century Gothic"/>
              </a:rPr>
              <a:t>Chat</a:t>
            </a:r>
          </a:p>
          <a:p>
            <a:pPr indent="-317500" lvl="3" marL="1828800" rtl="0">
              <a:spcBef>
                <a:spcPts val="0"/>
              </a:spcBef>
              <a:spcAft>
                <a:spcPts val="0"/>
              </a:spcAft>
              <a:buSzPts val="1400"/>
              <a:buFont typeface="Century Gothic"/>
              <a:buChar char="●"/>
            </a:pPr>
            <a:r>
              <a:rPr lang="en">
                <a:latin typeface="Century Gothic"/>
                <a:ea typeface="Century Gothic"/>
                <a:cs typeface="Century Gothic"/>
                <a:sym typeface="Century Gothic"/>
              </a:rPr>
              <a:t>Repurposed to be a bulletin</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How we prioritized</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What use cases would you work on if you had more time</a:t>
            </a:r>
          </a:p>
          <a:p>
            <a:pPr indent="-317500" lvl="1" marL="914400" rtl="0">
              <a:spcBef>
                <a:spcPts val="0"/>
              </a:spcBef>
              <a:buSzPts val="1400"/>
              <a:buFont typeface="Century Gothic"/>
              <a:buChar char="○"/>
            </a:pPr>
            <a:r>
              <a:rPr lang="en">
                <a:latin typeface="Century Gothic"/>
                <a:ea typeface="Century Gothic"/>
                <a:cs typeface="Century Gothic"/>
                <a:sym typeface="Century Gothic"/>
              </a:rPr>
              <a:t>Chat system was difficult to implement for time we had left. If we about another month we could have a one to one chat.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6FA8DC"/>
                </a:solidFill>
                <a:latin typeface="Century Gothic"/>
                <a:ea typeface="Century Gothic"/>
                <a:cs typeface="Century Gothic"/>
                <a:sym typeface="Century Gothic"/>
              </a:rPr>
              <a:t>Sprint 1 (9/17-9/30)</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Review QT and SQL DataBase</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Flesh Out Use Cases</a:t>
            </a:r>
          </a:p>
          <a:p>
            <a:pPr indent="-342900" lvl="0" marL="457200" rtl="0">
              <a:spcBef>
                <a:spcPts val="0"/>
              </a:spcBef>
              <a:buSzPts val="1800"/>
              <a:buFont typeface="Century Gothic"/>
              <a:buChar char="●"/>
            </a:pPr>
            <a:r>
              <a:rPr lang="en">
                <a:latin typeface="Century Gothic"/>
                <a:ea typeface="Century Gothic"/>
                <a:cs typeface="Century Gothic"/>
                <a:sym typeface="Century Gothic"/>
              </a:rPr>
              <a:t>Work on UML</a:t>
            </a:r>
          </a:p>
          <a:p>
            <a:pPr indent="0" lvl="0" marL="0">
              <a:spcBef>
                <a:spcPts val="0"/>
              </a:spcBef>
              <a:buNone/>
            </a:pPr>
            <a:r>
              <a:t/>
            </a:r>
            <a:endParaRPr>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6FA8DC"/>
                </a:solidFill>
                <a:latin typeface="Century Gothic"/>
                <a:ea typeface="Century Gothic"/>
                <a:cs typeface="Century Gothic"/>
                <a:sym typeface="Century Gothic"/>
              </a:rPr>
              <a:t>UML Diagram (Initial)</a:t>
            </a:r>
          </a:p>
        </p:txBody>
      </p:sp>
      <p:pic>
        <p:nvPicPr>
          <p:cNvPr descr="UML.png" id="90" name="Shape 90"/>
          <p:cNvPicPr preferRelativeResize="0"/>
          <p:nvPr/>
        </p:nvPicPr>
        <p:blipFill>
          <a:blip r:embed="rId3">
            <a:alphaModFix/>
          </a:blip>
          <a:stretch>
            <a:fillRect/>
          </a:stretch>
        </p:blipFill>
        <p:spPr>
          <a:xfrm>
            <a:off x="2171090" y="1093925"/>
            <a:ext cx="4801811" cy="3754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lgn="l">
              <a:spcBef>
                <a:spcPts val="0"/>
              </a:spcBef>
              <a:buNone/>
            </a:pPr>
            <a:r>
              <a:rPr lang="en">
                <a:solidFill>
                  <a:srgbClr val="6FA8DC"/>
                </a:solidFill>
                <a:latin typeface="Century Gothic"/>
                <a:ea typeface="Century Gothic"/>
                <a:cs typeface="Century Gothic"/>
                <a:sym typeface="Century Gothic"/>
              </a:rPr>
              <a:t>UML Diagram (Revised) </a:t>
            </a:r>
          </a:p>
        </p:txBody>
      </p:sp>
      <p:pic>
        <p:nvPicPr>
          <p:cNvPr id="96" name="Shape 96"/>
          <p:cNvPicPr preferRelativeResize="0"/>
          <p:nvPr/>
        </p:nvPicPr>
        <p:blipFill>
          <a:blip r:embed="rId3">
            <a:alphaModFix/>
          </a:blip>
          <a:stretch>
            <a:fillRect/>
          </a:stretch>
        </p:blipFill>
        <p:spPr>
          <a:xfrm>
            <a:off x="1536050" y="1058700"/>
            <a:ext cx="6236525" cy="386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6FA8DC"/>
                </a:solidFill>
                <a:latin typeface="Century Gothic"/>
                <a:ea typeface="Century Gothic"/>
                <a:cs typeface="Century Gothic"/>
                <a:sym typeface="Century Gothic"/>
              </a:rPr>
              <a:t>Sprint 2 (10/1-10/14)</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System Requirements</a:t>
            </a:r>
          </a:p>
          <a:p>
            <a:pPr indent="-342900" lvl="0" marL="457200" rtl="0">
              <a:spcBef>
                <a:spcPts val="0"/>
              </a:spcBef>
              <a:spcAft>
                <a:spcPts val="0"/>
              </a:spcAft>
              <a:buSzPts val="1800"/>
              <a:buFont typeface="Century Gothic"/>
              <a:buChar char="●"/>
            </a:pPr>
            <a:r>
              <a:rPr lang="en">
                <a:latin typeface="Century Gothic"/>
                <a:ea typeface="Century Gothic"/>
                <a:cs typeface="Century Gothic"/>
                <a:sym typeface="Century Gothic"/>
              </a:rPr>
              <a:t>Work on Prototype of Application</a:t>
            </a:r>
          </a:p>
          <a:p>
            <a:pPr indent="-342900" lvl="0" marL="457200">
              <a:spcBef>
                <a:spcPts val="0"/>
              </a:spcBef>
              <a:buSzPts val="1800"/>
              <a:buFont typeface="Century Gothic"/>
              <a:buChar char="●"/>
            </a:pPr>
            <a:r>
              <a:rPr lang="en">
                <a:latin typeface="Century Gothic"/>
                <a:ea typeface="Century Gothic"/>
                <a:cs typeface="Century Gothic"/>
                <a:sym typeface="Century Gothic"/>
              </a:rPr>
              <a:t>ERD design</a:t>
            </a:r>
          </a:p>
        </p:txBody>
      </p:sp>
      <p:pic>
        <p:nvPicPr>
          <p:cNvPr id="103" name="Shape 103"/>
          <p:cNvPicPr preferRelativeResize="0"/>
          <p:nvPr/>
        </p:nvPicPr>
        <p:blipFill>
          <a:blip r:embed="rId3">
            <a:alphaModFix/>
          </a:blip>
          <a:stretch>
            <a:fillRect/>
          </a:stretch>
        </p:blipFill>
        <p:spPr>
          <a:xfrm>
            <a:off x="377725" y="2507675"/>
            <a:ext cx="3545700" cy="2289875"/>
          </a:xfrm>
          <a:prstGeom prst="rect">
            <a:avLst/>
          </a:prstGeom>
          <a:noFill/>
          <a:ln>
            <a:noFill/>
          </a:ln>
        </p:spPr>
      </p:pic>
      <p:pic>
        <p:nvPicPr>
          <p:cNvPr id="104" name="Shape 104"/>
          <p:cNvPicPr preferRelativeResize="0"/>
          <p:nvPr/>
        </p:nvPicPr>
        <p:blipFill>
          <a:blip r:embed="rId4">
            <a:alphaModFix/>
          </a:blip>
          <a:stretch>
            <a:fillRect/>
          </a:stretch>
        </p:blipFill>
        <p:spPr>
          <a:xfrm>
            <a:off x="4414851" y="1950650"/>
            <a:ext cx="4417450" cy="2918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