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6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3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1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uli"/>
      <p:regular r:id="rId26"/>
      <p:bold r:id="rId27"/>
      <p:italic r:id="rId28"/>
      <p:boldItalic r:id="rId29"/>
    </p:embeddedFont>
    <p:embeddedFont>
      <p:font typeface="Nixie One"/>
      <p:regular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3" name="Crystele Dierickx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5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uli-regular.fntdata"/><Relationship Id="rId25" Type="http://schemas.openxmlformats.org/officeDocument/2006/relationships/slide" Target="slides/slide20.xml"/><Relationship Id="rId28" Type="http://schemas.openxmlformats.org/officeDocument/2006/relationships/font" Target="fonts/Muli-italic.fntdata"/><Relationship Id="rId27" Type="http://schemas.openxmlformats.org/officeDocument/2006/relationships/font" Target="fonts/Muli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uli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font" Target="fonts/NixieOne-regular.fntdata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2-04T00:41:39.973">
    <p:pos x="6000" y="0"/>
    <p:text>Things to pay attention to:
	Powerpoint presentation 
including major points in your 
final report
	Explanation of your project
	Possible enhancements
	Demonstration of your system
	Contributions of each group 
member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0" dt="2017-12-07T20:12:15.848">
    <p:pos x="6000" y="0"/>
    <p:text>Tony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1" dt="2017-12-07T20:12:03.529">
    <p:pos x="6000" y="0"/>
    <p:text>Andrew</p:tex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2" dt="2017-12-07T20:18:47.306">
    <p:pos x="6000" y="0"/>
    <p:text>Chris</p:text>
  </p:cm>
</p:cmLst>
</file>

<file path=ppt/comments/comment1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3" dt="2017-12-07T20:28:04.862">
    <p:pos x="6000" y="0"/>
    <p:text>brandon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12-07T20:34:48.139">
    <p:pos x="6000" y="0"/>
    <p:text>crystele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7-12-07T20:25:42.651">
    <p:pos x="6000" y="0"/>
    <p:text>Tony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7-12-07T20:26:01.755">
    <p:pos x="6000" y="0"/>
    <p:text>brandon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17-12-07T20:26:13.672">
    <p:pos x="6000" y="0"/>
    <p:text>Crystele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17-12-07T20:26:35.028">
    <p:pos x="6000" y="0"/>
    <p:text>sam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7" dt="2017-12-07T20:26:48.274">
    <p:pos x="6000" y="0"/>
    <p:text>sam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8" dt="2017-12-07T21:05:04.385">
    <p:pos x="6000" y="0"/>
    <p:text>crystele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9" dt="2017-12-07T21:05:13.005">
    <p:pos x="6000" y="0"/>
    <p:text>crystele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50">
                <a:solidFill>
                  <a:srgbClr val="2F3F8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Web transactions need to be demonstrated and explained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F3F8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F3F8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50">
                <a:solidFill>
                  <a:srgbClr val="2F3F8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Web transactions need to be demonstrated and explained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F3F8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F3F8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F3F8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Problem to be solved : CSUSM student don’t have a centralized location to store and manage files unless they are apart of the CS department.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Sinkd gives all students from any major the ability to use a </a:t>
            </a:r>
            <a:r>
              <a:rPr lang="en"/>
              <a:t>centralized</a:t>
            </a:r>
            <a:r>
              <a:rPr lang="en"/>
              <a:t> location to store files. </a:t>
            </a:r>
          </a:p>
          <a:p>
            <a:pPr indent="-317500" lvl="0" marL="457200">
              <a:spcBef>
                <a:spcPts val="0"/>
              </a:spcBef>
              <a:buSzPts val="1400"/>
              <a:buChar char="-"/>
            </a:pPr>
            <a:r>
              <a:rPr lang="en"/>
              <a:t>Environment: CSUSM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3919993" y="3977033"/>
            <a:ext cx="1303500" cy="11283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2" name="Shape 1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 rot="10800000">
            <a:off x="-94969" y="303826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 sz="3600"/>
            </a:lvl1pPr>
            <a:lvl2pPr lvl="1" rtl="0">
              <a:spcBef>
                <a:spcPts val="0"/>
              </a:spcBef>
              <a:buSzPts val="3600"/>
              <a:buNone/>
              <a:defRPr sz="3600"/>
            </a:lvl2pPr>
            <a:lvl3pPr lvl="2" rtl="0">
              <a:spcBef>
                <a:spcPts val="0"/>
              </a:spcBef>
              <a:buSzPts val="3600"/>
              <a:buNone/>
              <a:defRPr sz="3600"/>
            </a:lvl3pPr>
            <a:lvl4pPr lvl="3" rtl="0">
              <a:spcBef>
                <a:spcPts val="0"/>
              </a:spcBef>
              <a:buSzPts val="3600"/>
              <a:buNone/>
              <a:defRPr sz="3600"/>
            </a:lvl4pPr>
            <a:lvl5pPr lvl="4" rtl="0">
              <a:spcBef>
                <a:spcPts val="0"/>
              </a:spcBef>
              <a:buSzPts val="3600"/>
              <a:buNone/>
              <a:defRPr sz="3600"/>
            </a:lvl5pPr>
            <a:lvl6pPr lvl="5" rtl="0">
              <a:spcBef>
                <a:spcPts val="0"/>
              </a:spcBef>
              <a:buSzPts val="3600"/>
              <a:buNone/>
              <a:defRPr sz="3600"/>
            </a:lvl6pPr>
            <a:lvl7pPr lvl="6" rtl="0">
              <a:spcBef>
                <a:spcPts val="0"/>
              </a:spcBef>
              <a:buSzPts val="3600"/>
              <a:buNone/>
              <a:defRPr sz="3600"/>
            </a:lvl7pPr>
            <a:lvl8pPr lvl="7" rtl="0">
              <a:spcBef>
                <a:spcPts val="0"/>
              </a:spcBef>
              <a:buSzPts val="3600"/>
              <a:buNone/>
              <a:defRPr sz="3600"/>
            </a:lvl8pPr>
            <a:lvl9pPr lvl="8" rtl="0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None/>
              <a:defRPr/>
            </a:lvl1pPr>
            <a:lvl2pPr lvl="1" rtl="0">
              <a:spcBef>
                <a:spcPts val="0"/>
              </a:spcBef>
              <a:buSzPts val="1400"/>
              <a:buNone/>
              <a:defRPr/>
            </a:lvl2pPr>
            <a:lvl3pPr lvl="2" rtl="0">
              <a:spcBef>
                <a:spcPts val="0"/>
              </a:spcBef>
              <a:buSzPts val="1400"/>
              <a:buNone/>
              <a:defRPr/>
            </a:lvl3pPr>
            <a:lvl4pPr lvl="3" rtl="0">
              <a:spcBef>
                <a:spcPts val="0"/>
              </a:spcBef>
              <a:buSzPts val="1400"/>
              <a:buNone/>
              <a:defRPr/>
            </a:lvl4pPr>
            <a:lvl5pPr lvl="4" rtl="0">
              <a:spcBef>
                <a:spcPts val="0"/>
              </a:spcBef>
              <a:buSzPts val="1400"/>
              <a:buNone/>
              <a:defRPr/>
            </a:lvl5pPr>
            <a:lvl6pPr lvl="5" rtl="0">
              <a:spcBef>
                <a:spcPts val="0"/>
              </a:spcBef>
              <a:buSzPts val="1400"/>
              <a:buNone/>
              <a:defRPr/>
            </a:lvl6pPr>
            <a:lvl7pPr lvl="6" rtl="0">
              <a:spcBef>
                <a:spcPts val="0"/>
              </a:spcBef>
              <a:buSzPts val="1400"/>
              <a:buNone/>
              <a:defRPr/>
            </a:lvl7pPr>
            <a:lvl8pPr lvl="7" rtl="0">
              <a:spcBef>
                <a:spcPts val="0"/>
              </a:spcBef>
              <a:buSzPts val="1400"/>
              <a:buNone/>
              <a:defRPr/>
            </a:lvl8pPr>
            <a:lvl9pPr lvl="8" rtl="0">
              <a:spcBef>
                <a:spcPts val="0"/>
              </a:spcBef>
              <a:buSzPts val="1400"/>
              <a:buNone/>
              <a:defRPr/>
            </a:lvl9pPr>
          </a:lstStyle>
          <a:p/>
        </p:txBody>
      </p:sp>
      <p:sp>
        <p:nvSpPr>
          <p:cNvPr id="52" name="Shape 52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 rot="10800000">
            <a:off x="-94969" y="619169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1" name="Shape 91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/>
            </a:lvl1pPr>
            <a:lvl2pPr lvl="1">
              <a:spcBef>
                <a:spcPts val="0"/>
              </a:spcBef>
              <a:buSzPts val="4000"/>
              <a:buNone/>
              <a:defRPr/>
            </a:lvl2pPr>
            <a:lvl3pPr lvl="2">
              <a:spcBef>
                <a:spcPts val="0"/>
              </a:spcBef>
              <a:buSzPts val="4000"/>
              <a:buNone/>
              <a:defRPr/>
            </a:lvl3pPr>
            <a:lvl4pPr lvl="3">
              <a:spcBef>
                <a:spcPts val="0"/>
              </a:spcBef>
              <a:buSzPts val="4000"/>
              <a:buNone/>
              <a:defRPr/>
            </a:lvl4pPr>
            <a:lvl5pPr lvl="4">
              <a:spcBef>
                <a:spcPts val="0"/>
              </a:spcBef>
              <a:buSzPts val="4000"/>
              <a:buNone/>
              <a:defRPr/>
            </a:lvl5pPr>
            <a:lvl6pPr lvl="5">
              <a:spcBef>
                <a:spcPts val="0"/>
              </a:spcBef>
              <a:buSzPts val="4000"/>
              <a:buNone/>
              <a:defRPr/>
            </a:lvl6pPr>
            <a:lvl7pPr lvl="6">
              <a:spcBef>
                <a:spcPts val="0"/>
              </a:spcBef>
              <a:buSzPts val="4000"/>
              <a:buNone/>
              <a:defRPr/>
            </a:lvl7pPr>
            <a:lvl8pPr lvl="7">
              <a:spcBef>
                <a:spcPts val="0"/>
              </a:spcBef>
              <a:buSzPts val="4000"/>
              <a:buNone/>
              <a:defRPr/>
            </a:lvl8pPr>
            <a:lvl9pPr lvl="8">
              <a:spcBef>
                <a:spcPts val="0"/>
              </a:spcBef>
              <a:buSzPts val="4000"/>
              <a:buNone/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2" name="Shape 132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/>
            </a:lvl1pPr>
            <a:lvl2pPr lvl="1">
              <a:spcBef>
                <a:spcPts val="0"/>
              </a:spcBef>
              <a:buSzPts val="4000"/>
              <a:buNone/>
              <a:defRPr/>
            </a:lvl2pPr>
            <a:lvl3pPr lvl="2">
              <a:spcBef>
                <a:spcPts val="0"/>
              </a:spcBef>
              <a:buSzPts val="4000"/>
              <a:buNone/>
              <a:defRPr/>
            </a:lvl3pPr>
            <a:lvl4pPr lvl="3">
              <a:spcBef>
                <a:spcPts val="0"/>
              </a:spcBef>
              <a:buSzPts val="4000"/>
              <a:buNone/>
              <a:defRPr/>
            </a:lvl4pPr>
            <a:lvl5pPr lvl="4">
              <a:spcBef>
                <a:spcPts val="0"/>
              </a:spcBef>
              <a:buSzPts val="4000"/>
              <a:buNone/>
              <a:defRPr/>
            </a:lvl5pPr>
            <a:lvl6pPr lvl="5">
              <a:spcBef>
                <a:spcPts val="0"/>
              </a:spcBef>
              <a:buSzPts val="4000"/>
              <a:buNone/>
              <a:defRPr/>
            </a:lvl6pPr>
            <a:lvl7pPr lvl="6">
              <a:spcBef>
                <a:spcPts val="0"/>
              </a:spcBef>
              <a:buSzPts val="4000"/>
              <a:buNone/>
              <a:defRPr/>
            </a:lvl7pPr>
            <a:lvl8pPr lvl="7">
              <a:spcBef>
                <a:spcPts val="0"/>
              </a:spcBef>
              <a:buSzPts val="4000"/>
              <a:buNone/>
              <a:defRPr/>
            </a:lvl8pPr>
            <a:lvl9pPr lvl="8">
              <a:spcBef>
                <a:spcPts val="0"/>
              </a:spcBef>
              <a:buSzPts val="4000"/>
              <a:buNone/>
              <a:defRPr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◇"/>
              <a:defRPr/>
            </a:lvl1pPr>
            <a:lvl2pPr lvl="1">
              <a:spcBef>
                <a:spcPts val="0"/>
              </a:spcBef>
              <a:buSzPts val="1400"/>
              <a:buChar char="￭"/>
              <a:defRPr/>
            </a:lvl2pPr>
            <a:lvl3pPr lvl="2">
              <a:spcBef>
                <a:spcPts val="0"/>
              </a:spcBef>
              <a:buSzPts val="1400"/>
              <a:buChar char="￮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◇"/>
              <a:defRPr/>
            </a:lvl1pPr>
            <a:lvl2pPr lvl="1">
              <a:spcBef>
                <a:spcPts val="0"/>
              </a:spcBef>
              <a:buSzPts val="1400"/>
              <a:buChar char="￭"/>
              <a:defRPr/>
            </a:lvl2pPr>
            <a:lvl3pPr lvl="2">
              <a:spcBef>
                <a:spcPts val="0"/>
              </a:spcBef>
              <a:buSzPts val="1400"/>
              <a:buChar char="￮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73" name="Shape 17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4000"/>
              <a:buNone/>
              <a:defRPr/>
            </a:lvl1pPr>
            <a:lvl2pPr lvl="1" rtl="0">
              <a:spcBef>
                <a:spcPts val="0"/>
              </a:spcBef>
              <a:buSzPts val="4000"/>
              <a:buNone/>
              <a:defRPr/>
            </a:lvl2pPr>
            <a:lvl3pPr lvl="2" rtl="0">
              <a:spcBef>
                <a:spcPts val="0"/>
              </a:spcBef>
              <a:buSzPts val="4000"/>
              <a:buNone/>
              <a:defRPr/>
            </a:lvl3pPr>
            <a:lvl4pPr lvl="3" rtl="0">
              <a:spcBef>
                <a:spcPts val="0"/>
              </a:spcBef>
              <a:buSzPts val="4000"/>
              <a:buNone/>
              <a:defRPr/>
            </a:lvl4pPr>
            <a:lvl5pPr lvl="4" rtl="0">
              <a:spcBef>
                <a:spcPts val="0"/>
              </a:spcBef>
              <a:buSzPts val="4000"/>
              <a:buNone/>
              <a:defRPr/>
            </a:lvl5pPr>
            <a:lvl6pPr lvl="5" rtl="0">
              <a:spcBef>
                <a:spcPts val="0"/>
              </a:spcBef>
              <a:buSzPts val="4000"/>
              <a:buNone/>
              <a:defRPr/>
            </a:lvl6pPr>
            <a:lvl7pPr lvl="6" rtl="0">
              <a:spcBef>
                <a:spcPts val="0"/>
              </a:spcBef>
              <a:buSzPts val="4000"/>
              <a:buNone/>
              <a:defRPr/>
            </a:lvl7pPr>
            <a:lvl8pPr lvl="7" rtl="0">
              <a:spcBef>
                <a:spcPts val="0"/>
              </a:spcBef>
              <a:buSzPts val="4000"/>
              <a:buNone/>
              <a:defRPr/>
            </a:lvl8pPr>
            <a:lvl9pPr lvl="8" rtl="0">
              <a:spcBef>
                <a:spcPts val="0"/>
              </a:spcBef>
              <a:buSzPts val="4000"/>
              <a:buNone/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◇"/>
              <a:defRPr/>
            </a:lvl1pPr>
            <a:lvl2pPr lvl="1" rtl="0">
              <a:spcBef>
                <a:spcPts val="0"/>
              </a:spcBef>
              <a:buSzPts val="1400"/>
              <a:buChar char="￭"/>
              <a:defRPr/>
            </a:lvl2pPr>
            <a:lvl3pPr lvl="2" rtl="0">
              <a:spcBef>
                <a:spcPts val="0"/>
              </a:spcBef>
              <a:buSzPts val="1400"/>
              <a:buChar char="￮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◇"/>
              <a:defRPr/>
            </a:lvl1pPr>
            <a:lvl2pPr lvl="1" rtl="0">
              <a:spcBef>
                <a:spcPts val="0"/>
              </a:spcBef>
              <a:buSzPts val="1400"/>
              <a:buChar char="￭"/>
              <a:defRPr/>
            </a:lvl2pPr>
            <a:lvl3pPr lvl="2" rtl="0">
              <a:spcBef>
                <a:spcPts val="0"/>
              </a:spcBef>
              <a:buSzPts val="1400"/>
              <a:buChar char="￮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◇"/>
              <a:defRPr/>
            </a:lvl1pPr>
            <a:lvl2pPr lvl="1" rtl="0">
              <a:spcBef>
                <a:spcPts val="0"/>
              </a:spcBef>
              <a:buSzPts val="1400"/>
              <a:buChar char="￭"/>
              <a:defRPr/>
            </a:lvl2pPr>
            <a:lvl3pPr lvl="2" rtl="0">
              <a:spcBef>
                <a:spcPts val="0"/>
              </a:spcBef>
              <a:buSzPts val="1400"/>
              <a:buChar char="￮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14" name="Shape 214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/>
            </a:lvl1pPr>
            <a:lvl2pPr lvl="1">
              <a:spcBef>
                <a:spcPts val="0"/>
              </a:spcBef>
              <a:buSzPts val="4000"/>
              <a:buNone/>
              <a:defRPr/>
            </a:lvl2pPr>
            <a:lvl3pPr lvl="2">
              <a:spcBef>
                <a:spcPts val="0"/>
              </a:spcBef>
              <a:buSzPts val="4000"/>
              <a:buNone/>
              <a:defRPr/>
            </a:lvl3pPr>
            <a:lvl4pPr lvl="3">
              <a:spcBef>
                <a:spcPts val="0"/>
              </a:spcBef>
              <a:buSzPts val="4000"/>
              <a:buNone/>
              <a:defRPr/>
            </a:lvl4pPr>
            <a:lvl5pPr lvl="4">
              <a:spcBef>
                <a:spcPts val="0"/>
              </a:spcBef>
              <a:buSzPts val="4000"/>
              <a:buNone/>
              <a:defRPr/>
            </a:lvl5pPr>
            <a:lvl6pPr lvl="5">
              <a:spcBef>
                <a:spcPts val="0"/>
              </a:spcBef>
              <a:buSzPts val="4000"/>
              <a:buNone/>
              <a:defRPr/>
            </a:lvl6pPr>
            <a:lvl7pPr lvl="6">
              <a:spcBef>
                <a:spcPts val="0"/>
              </a:spcBef>
              <a:buSzPts val="4000"/>
              <a:buNone/>
              <a:defRPr/>
            </a:lvl7pPr>
            <a:lvl8pPr lvl="7">
              <a:spcBef>
                <a:spcPts val="0"/>
              </a:spcBef>
              <a:buSzPts val="4000"/>
              <a:buNone/>
              <a:defRPr/>
            </a:lvl8pPr>
            <a:lvl9pPr lvl="8">
              <a:spcBef>
                <a:spcPts val="0"/>
              </a:spcBef>
              <a:buSzPts val="4000"/>
              <a:buNone/>
              <a:defRPr/>
            </a:lvl9pPr>
          </a:lstStyle>
          <a:p/>
        </p:txBody>
      </p:sp>
      <p:sp>
        <p:nvSpPr>
          <p:cNvPr id="240" name="Shape 24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6" y="3153875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ts val="1400"/>
              <a:buNone/>
              <a:defRPr/>
            </a:lvl1pPr>
          </a:lstStyle>
          <a:p/>
        </p:txBody>
      </p:sp>
      <p:sp>
        <p:nvSpPr>
          <p:cNvPr id="279" name="Shape 27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6" y="3153875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flipH="1" rot="10800000">
            <a:off x="8218352" y="4121459"/>
            <a:ext cx="685200" cy="5934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9.xml"/><Relationship Id="rId4" Type="http://schemas.openxmlformats.org/officeDocument/2006/relationships/image" Target="../media/image16.png"/><Relationship Id="rId5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0.xml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1.xml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2.xml"/><Relationship Id="rId4" Type="http://schemas.openxmlformats.org/officeDocument/2006/relationships/hyperlink" Target="http://cis444.cs.csusm.edu/group_A/sinkd/login.ph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3.xm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6.xm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3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7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1976690" y="2513591"/>
            <a:ext cx="1715773" cy="838752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type="ctrTitle"/>
          </p:nvPr>
        </p:nvSpPr>
        <p:spPr>
          <a:xfrm>
            <a:off x="1400250" y="2513600"/>
            <a:ext cx="63435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Sinkd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1" name="Shape 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988" y="4157675"/>
            <a:ext cx="600025" cy="7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/>
          <p:nvPr/>
        </p:nvSpPr>
        <p:spPr>
          <a:xfrm>
            <a:off x="5892200" y="1947451"/>
            <a:ext cx="1579755" cy="838752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3" name="Shape 333"/>
          <p:cNvGrpSpPr/>
          <p:nvPr/>
        </p:nvGrpSpPr>
        <p:grpSpPr>
          <a:xfrm>
            <a:off x="5558687" y="1025822"/>
            <a:ext cx="390911" cy="478756"/>
            <a:chOff x="584925" y="922575"/>
            <a:chExt cx="415200" cy="502525"/>
          </a:xfrm>
        </p:grpSpPr>
        <p:sp>
          <p:nvSpPr>
            <p:cNvPr id="334" name="Shape 334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3432774" y="3849094"/>
            <a:ext cx="426130" cy="471300"/>
            <a:chOff x="1246753" y="910975"/>
            <a:chExt cx="439672" cy="523900"/>
          </a:xfrm>
        </p:grpSpPr>
        <p:sp>
          <p:nvSpPr>
            <p:cNvPr id="338" name="Shape 338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246753" y="940896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Shape 341"/>
          <p:cNvGrpSpPr/>
          <p:nvPr/>
        </p:nvGrpSpPr>
        <p:grpSpPr>
          <a:xfrm>
            <a:off x="5289417" y="4818691"/>
            <a:ext cx="454792" cy="324820"/>
            <a:chOff x="1928175" y="312600"/>
            <a:chExt cx="425000" cy="373700"/>
          </a:xfrm>
        </p:grpSpPr>
        <p:sp>
          <p:nvSpPr>
            <p:cNvPr id="342" name="Shape 342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4294967295" type="body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>
                <a:solidFill>
                  <a:srgbClr val="19BBD5"/>
                </a:solidFill>
              </a:rPr>
              <a:t>Mobile View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19BBD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57" name="Shape 457"/>
          <p:cNvSpPr/>
          <p:nvPr/>
        </p:nvSpPr>
        <p:spPr>
          <a:xfrm>
            <a:off x="764399" y="480277"/>
            <a:ext cx="204520" cy="354335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3640196" y="6108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6197021" y="6108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60" name="Shape 4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624" y="1192950"/>
            <a:ext cx="1529209" cy="2718600"/>
          </a:xfrm>
          <a:prstGeom prst="rect">
            <a:avLst/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461" name="Shape 4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5350" y="1135975"/>
            <a:ext cx="1593300" cy="283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Behind the Scene </a:t>
            </a:r>
          </a:p>
        </p:txBody>
      </p:sp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26" y="1790062"/>
            <a:ext cx="1254825" cy="156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1732700" y="827075"/>
            <a:ext cx="4944300" cy="75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Database Design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39775" y="1586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SQL Table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Only need one table to store and verify account information </a:t>
            </a:r>
          </a:p>
        </p:txBody>
      </p:sp>
      <p:pic>
        <p:nvPicPr>
          <p:cNvPr id="474" name="Shape 4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350" y="2190725"/>
            <a:ext cx="39052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1732700" y="827075"/>
            <a:ext cx="4944300" cy="75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Database Design</a:t>
            </a:r>
          </a:p>
        </p:txBody>
      </p:sp>
      <p:pic>
        <p:nvPicPr>
          <p:cNvPr id="480" name="Shape 480"/>
          <p:cNvPicPr preferRelativeResize="0"/>
          <p:nvPr/>
        </p:nvPicPr>
        <p:blipFill rotWithShape="1">
          <a:blip r:embed="rId3">
            <a:alphaModFix/>
          </a:blip>
          <a:srcRect b="0" l="3820" r="9162" t="0"/>
          <a:stretch/>
        </p:blipFill>
        <p:spPr>
          <a:xfrm>
            <a:off x="4647300" y="2048577"/>
            <a:ext cx="4020749" cy="18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 txBox="1"/>
          <p:nvPr/>
        </p:nvSpPr>
        <p:spPr>
          <a:xfrm>
            <a:off x="746475" y="1586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Entity Relationship Diagram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1732700" y="827075"/>
            <a:ext cx="4944300" cy="75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Database Design</a:t>
            </a:r>
          </a:p>
        </p:txBody>
      </p:sp>
      <p:pic>
        <p:nvPicPr>
          <p:cNvPr id="487" name="Shape 4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025" y="1731800"/>
            <a:ext cx="497205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Shape 488"/>
          <p:cNvSpPr txBox="1"/>
          <p:nvPr/>
        </p:nvSpPr>
        <p:spPr>
          <a:xfrm>
            <a:off x="758025" y="1586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Information Flowchart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Website Navigation flowchart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Demo </a:t>
            </a:r>
          </a:p>
        </p:txBody>
      </p:sp>
      <p:sp>
        <p:nvSpPr>
          <p:cNvPr id="494" name="Shape 494"/>
          <p:cNvSpPr txBox="1"/>
          <p:nvPr>
            <p:ph idx="1" type="subTitle"/>
          </p:nvPr>
        </p:nvSpPr>
        <p:spPr>
          <a:xfrm>
            <a:off x="2743200" y="2951026"/>
            <a:ext cx="5696100" cy="6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 u="sng">
                <a:solidFill>
                  <a:srgbClr val="3393E2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http://cis444.cs.csusm.edu/group_A/sinkd/login.php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ctrTitle"/>
          </p:nvPr>
        </p:nvSpPr>
        <p:spPr>
          <a:xfrm>
            <a:off x="2743200" y="1991850"/>
            <a:ext cx="56388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Possible Enhancements</a:t>
            </a:r>
          </a:p>
        </p:txBody>
      </p:sp>
      <p:pic>
        <p:nvPicPr>
          <p:cNvPr id="500" name="Shape 5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26" y="1790062"/>
            <a:ext cx="1254825" cy="156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1732700" y="827075"/>
            <a:ext cx="4944300" cy="130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Possible Enhancements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1732700" y="2131475"/>
            <a:ext cx="5509200" cy="260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◇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Search bar: </a:t>
            </a:r>
          </a:p>
          <a:p>
            <a:pPr indent="-31115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￭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Search for a specific file or folder 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◇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Account verification:</a:t>
            </a:r>
          </a:p>
          <a:p>
            <a:pPr indent="-31115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￭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Verify account upon registering via email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◇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Favorites:</a:t>
            </a:r>
          </a:p>
          <a:p>
            <a:pPr indent="-31115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￭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Quick access to files or folders 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◇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Security: </a:t>
            </a:r>
          </a:p>
          <a:p>
            <a:pPr indent="-31115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￭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 stronger security (hashing passwords)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Contributions</a:t>
            </a:r>
            <a:r>
              <a:rPr lang="en"/>
              <a:t> </a:t>
            </a:r>
          </a:p>
        </p:txBody>
      </p:sp>
      <p:pic>
        <p:nvPicPr>
          <p:cNvPr id="512" name="Shape 5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26" y="1790062"/>
            <a:ext cx="1254825" cy="156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1732700" y="827075"/>
            <a:ext cx="4944300" cy="130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Individual </a:t>
            </a:r>
            <a:r>
              <a:rPr lang="en"/>
              <a:t>Contributions</a:t>
            </a:r>
            <a:r>
              <a:rPr lang="en"/>
              <a:t> </a:t>
            </a:r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1732700" y="2131475"/>
            <a:ext cx="6431700" cy="260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◇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Andrew Zhang:	Front-end, Back-end, Design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◇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Brandon Tilley:	Documentation, Web Organization, Maintenance, Testing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◇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Chris Banci:		Front-end, Back-end, Design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◇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Crystele Dierickx:	Documentation, Presentation, Design, Testing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◇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David Bright:	Management, Front-end, Back-end, Debugging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◇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 Doroudi:	Documentation, Presentation, Front-end, Testing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2147000" y="527225"/>
            <a:ext cx="5792100" cy="645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Meet the Team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3088950" y="1693350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3088950" y="3930950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540" y="1172515"/>
            <a:ext cx="905210" cy="105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990" y="1172515"/>
            <a:ext cx="905210" cy="105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440" y="1172515"/>
            <a:ext cx="905210" cy="105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890" y="1172515"/>
            <a:ext cx="905210" cy="105755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/>
          <p:nvPr/>
        </p:nvSpPr>
        <p:spPr>
          <a:xfrm>
            <a:off x="1723650" y="2265450"/>
            <a:ext cx="1245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David “Tony” Bright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3106600" y="2265450"/>
            <a:ext cx="1452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Crystele Dierickx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4489550" y="2265450"/>
            <a:ext cx="1245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Sam Doroudi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5887000" y="2265450"/>
            <a:ext cx="1245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Andrew Zhang 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4559375" y="4132400"/>
            <a:ext cx="1245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440" y="2998065"/>
            <a:ext cx="905210" cy="105755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4559375" y="4180850"/>
            <a:ext cx="1245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Brandon Tilley</a:t>
            </a:r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490" y="2998065"/>
            <a:ext cx="905210" cy="105755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3106600" y="4180850"/>
            <a:ext cx="1245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Chris Banci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/>
        </p:nvSpPr>
        <p:spPr>
          <a:xfrm rot="-5400000">
            <a:off x="1053600" y="533300"/>
            <a:ext cx="1855800" cy="21429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4" name="Shape 524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8000"/>
              <a:t>Thanks!</a:t>
            </a:r>
          </a:p>
        </p:txBody>
      </p:sp>
      <p:sp>
        <p:nvSpPr>
          <p:cNvPr id="525" name="Shape 525"/>
          <p:cNvSpPr txBox="1"/>
          <p:nvPr>
            <p:ph idx="4294967295" type="body"/>
          </p:nvPr>
        </p:nvSpPr>
        <p:spPr>
          <a:xfrm>
            <a:off x="3152768" y="2425850"/>
            <a:ext cx="4562100" cy="246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600">
                <a:latin typeface="Nixie One"/>
                <a:ea typeface="Nixie One"/>
                <a:cs typeface="Nixie One"/>
                <a:sym typeface="Nixie One"/>
              </a:rPr>
              <a:t>Q &amp; A</a:t>
            </a:r>
            <a:r>
              <a:rPr b="1" lang="en" sz="3600"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pic>
        <p:nvPicPr>
          <p:cNvPr id="526" name="Shape 5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000" y="885225"/>
            <a:ext cx="1155000" cy="14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1983175" y="2309400"/>
            <a:ext cx="6512700" cy="63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>
                <a:solidFill>
                  <a:srgbClr val="CCCCCC"/>
                </a:solidFill>
              </a:rPr>
              <a:t>“</a:t>
            </a:r>
            <a:r>
              <a:rPr b="1" lang="en">
                <a:solidFill>
                  <a:srgbClr val="CCCCCC"/>
                </a:solidFill>
              </a:rPr>
              <a:t>The Cloud Storage Solution for the Ever Moving Student on the Go”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2051200" y="543600"/>
            <a:ext cx="30012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Sinkd</a:t>
            </a:r>
          </a:p>
        </p:txBody>
      </p:sp>
      <p:pic>
        <p:nvPicPr>
          <p:cNvPr id="370" name="Shape 3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525" y="1044500"/>
            <a:ext cx="433575" cy="5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 rot="-5400000">
            <a:off x="867325" y="468800"/>
            <a:ext cx="2691900" cy="3108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" name="Shape 376"/>
          <p:cNvSpPr txBox="1"/>
          <p:nvPr>
            <p:ph idx="4294967295" type="ctrTitle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5000"/>
              <a:t>What is Sinkd?</a:t>
            </a:r>
          </a:p>
        </p:txBody>
      </p:sp>
      <p:sp>
        <p:nvSpPr>
          <p:cNvPr id="377" name="Shape 377"/>
          <p:cNvSpPr txBox="1"/>
          <p:nvPr>
            <p:ph idx="4294967295" type="subTitle"/>
          </p:nvPr>
        </p:nvSpPr>
        <p:spPr>
          <a:xfrm>
            <a:off x="3829050" y="2464792"/>
            <a:ext cx="4333800" cy="220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Sinkd is  reliable and easy to use cloud storage. It lets students store, organize, and share files instantly.</a:t>
            </a:r>
          </a:p>
        </p:txBody>
      </p:sp>
      <p:grpSp>
        <p:nvGrpSpPr>
          <p:cNvPr id="378" name="Shape 378"/>
          <p:cNvGrpSpPr/>
          <p:nvPr/>
        </p:nvGrpSpPr>
        <p:grpSpPr>
          <a:xfrm>
            <a:off x="2333793" y="897023"/>
            <a:ext cx="553475" cy="697782"/>
            <a:chOff x="1246775" y="910975"/>
            <a:chExt cx="439650" cy="523900"/>
          </a:xfrm>
        </p:grpSpPr>
        <p:sp>
          <p:nvSpPr>
            <p:cNvPr id="379" name="Shape 379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1363054" y="1385775"/>
            <a:ext cx="604074" cy="767557"/>
            <a:chOff x="584925" y="922575"/>
            <a:chExt cx="415200" cy="502525"/>
          </a:xfrm>
        </p:grpSpPr>
        <p:sp>
          <p:nvSpPr>
            <p:cNvPr id="383" name="Shape 383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2155380" y="2021560"/>
            <a:ext cx="784635" cy="673071"/>
            <a:chOff x="1928175" y="312600"/>
            <a:chExt cx="425000" cy="373700"/>
          </a:xfrm>
        </p:grpSpPr>
        <p:sp>
          <p:nvSpPr>
            <p:cNvPr id="387" name="Shape 387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394" name="Shape 394"/>
          <p:cNvSpPr/>
          <p:nvPr/>
        </p:nvSpPr>
        <p:spPr>
          <a:xfrm>
            <a:off x="1582975" y="232835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sign-up</a:t>
            </a:r>
          </a:p>
        </p:txBody>
      </p:sp>
      <p:sp>
        <p:nvSpPr>
          <p:cNvPr id="395" name="Shape 395"/>
          <p:cNvSpPr/>
          <p:nvPr/>
        </p:nvSpPr>
        <p:spPr>
          <a:xfrm>
            <a:off x="3428147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sign-in</a:t>
            </a:r>
          </a:p>
        </p:txBody>
      </p:sp>
      <p:sp>
        <p:nvSpPr>
          <p:cNvPr id="396" name="Shape 396"/>
          <p:cNvSpPr/>
          <p:nvPr/>
        </p:nvSpPr>
        <p:spPr>
          <a:xfrm>
            <a:off x="5319269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Anchor in!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875675" y="1285876"/>
            <a:ext cx="7451646" cy="3549800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idx="4294967295" type="title"/>
          </p:nvPr>
        </p:nvSpPr>
        <p:spPr>
          <a:xfrm>
            <a:off x="1504100" y="659275"/>
            <a:ext cx="6458700" cy="645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200"/>
              <a:t>Anchor in from anywhere!</a:t>
            </a:r>
          </a:p>
        </p:txBody>
      </p:sp>
      <p:sp>
        <p:nvSpPr>
          <p:cNvPr id="403" name="Shape 403"/>
          <p:cNvSpPr/>
          <p:nvPr/>
        </p:nvSpPr>
        <p:spPr>
          <a:xfrm>
            <a:off x="1384766" y="2214701"/>
            <a:ext cx="207070" cy="27437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2970941" y="3632076"/>
            <a:ext cx="207070" cy="27437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4042466" y="1838301"/>
            <a:ext cx="207070" cy="27437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4590191" y="3955926"/>
            <a:ext cx="207070" cy="27437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6533291" y="2489076"/>
            <a:ext cx="207070" cy="27437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7190516" y="4041651"/>
            <a:ext cx="207070" cy="27437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623423" y="409575"/>
            <a:ext cx="463838" cy="463814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Sinkd</a:t>
            </a:r>
          </a:p>
        </p:txBody>
      </p:sp>
      <p:sp>
        <p:nvSpPr>
          <p:cNvPr id="415" name="Shape 415"/>
          <p:cNvSpPr txBox="1"/>
          <p:nvPr>
            <p:ph idx="4294967295"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Comparing</a:t>
            </a:r>
          </a:p>
        </p:txBody>
      </p:sp>
      <p:sp>
        <p:nvSpPr>
          <p:cNvPr id="416" name="Shape 416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Dropbox</a:t>
            </a:r>
          </a:p>
        </p:txBody>
      </p:sp>
      <p:sp>
        <p:nvSpPr>
          <p:cNvPr id="417" name="Shape 417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Box</a:t>
            </a:r>
          </a:p>
        </p:txBody>
      </p:sp>
      <p:pic>
        <p:nvPicPr>
          <p:cNvPr id="418" name="Shape 4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38" y="274075"/>
            <a:ext cx="600026" cy="7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1310175" y="2228500"/>
            <a:ext cx="2176800" cy="254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DropBox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>
            <p:ph idx="2" type="body"/>
          </p:nvPr>
        </p:nvSpPr>
        <p:spPr>
          <a:xfrm>
            <a:off x="4020972" y="2228500"/>
            <a:ext cx="2176800" cy="254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Sinkd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 txBox="1"/>
          <p:nvPr>
            <p:ph idx="3" type="body"/>
          </p:nvPr>
        </p:nvSpPr>
        <p:spPr>
          <a:xfrm>
            <a:off x="6309245" y="2228500"/>
            <a:ext cx="2176800" cy="254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Box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6" name="Shape 4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250" y="1583200"/>
            <a:ext cx="1150051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Shape 4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6275" y="1525750"/>
            <a:ext cx="1984594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Shape 4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4238" y="2780900"/>
            <a:ext cx="1222925" cy="4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Shape 4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0937" y="2780901"/>
            <a:ext cx="1223008" cy="4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Shape 4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9250" y="2780911"/>
            <a:ext cx="1222925" cy="477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Shape 4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86225" y="1587900"/>
            <a:ext cx="1150050" cy="4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 txBox="1"/>
          <p:nvPr/>
        </p:nvSpPr>
        <p:spPr>
          <a:xfrm>
            <a:off x="149250" y="2780900"/>
            <a:ext cx="1317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Operating System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149250" y="3458850"/>
            <a:ext cx="1317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Mobile Compatible</a:t>
            </a:r>
          </a:p>
        </p:txBody>
      </p:sp>
      <p:pic>
        <p:nvPicPr>
          <p:cNvPr id="434" name="Shape 4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84200" y="3530275"/>
            <a:ext cx="1223025" cy="4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Shape 4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96725" y="3530275"/>
            <a:ext cx="1223025" cy="4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09250" y="3530275"/>
            <a:ext cx="1223025" cy="4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/>
          <p:nvPr/>
        </p:nvSpPr>
        <p:spPr>
          <a:xfrm>
            <a:off x="149250" y="4136800"/>
            <a:ext cx="1317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Cost</a:t>
            </a:r>
          </a:p>
        </p:txBody>
      </p:sp>
      <p:pic>
        <p:nvPicPr>
          <p:cNvPr id="438" name="Shape 4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84200" y="4114563"/>
            <a:ext cx="6477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09250" y="4114563"/>
            <a:ext cx="6477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15775" y="4133613"/>
            <a:ext cx="6096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12075" y="4133637"/>
            <a:ext cx="794600" cy="856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3638700" y="459100"/>
            <a:ext cx="4907953" cy="3689691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 txBox="1"/>
          <p:nvPr>
            <p:ph idx="4294967295" type="body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000">
                <a:solidFill>
                  <a:srgbClr val="19BBD5"/>
                </a:solidFill>
              </a:rPr>
              <a:t>Desktop View</a:t>
            </a:r>
            <a:r>
              <a:rPr b="1" lang="en">
                <a:solidFill>
                  <a:srgbClr val="19BBD5"/>
                </a:solidFill>
              </a:rPr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19BBD5"/>
                </a:solidFill>
              </a:rPr>
              <a:t>Sign-in Page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19BBD5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grpSp>
        <p:nvGrpSpPr>
          <p:cNvPr id="448" name="Shape 448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449" name="Shape 449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1" name="Shape 4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2825" y="663375"/>
            <a:ext cx="4500151" cy="276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