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1"/>
  </p:notesMasterIdLst>
  <p:sldIdLst>
    <p:sldId id="256" r:id="rId4"/>
    <p:sldId id="257" r:id="rId5"/>
    <p:sldId id="258" r:id="rId6"/>
    <p:sldId id="262" r:id="rId7"/>
    <p:sldId id="264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9F36B-D6EF-43D0-B89B-323E279E92BF}" v="65" dt="2023-12-03T22:23:14.401"/>
    <p1510:client id="{27089C8A-E3BA-428D-A2C2-DE9B5F7BFFB9}" v="7" dt="2023-12-03T22:28:31.187"/>
    <p1510:client id="{4B8E7244-13CA-471A-935E-98B05D996D1C}" v="84" dt="2023-12-03T22:20:12.887"/>
    <p1510:client id="{7A219BF0-1AE3-484C-A645-D2FCE24AE107}" v="1" dt="2023-12-03T22:24:34.565"/>
    <p1510:client id="{904658B0-7E4F-45CA-9E48-888AB99DA1BF}" v="11" dt="2023-12-03T22:49:01.131"/>
    <p1510:client id="{C128761A-EAA1-451F-A436-BC1CF340CA60}" v="33" dt="2023-12-03T22:47:24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30787F-8A39-4CB8-9BD1-AC5E44D875F0}" type="doc">
      <dgm:prSet loTypeId="urn:microsoft.com/office/officeart/2016/7/layout/HorizontalAction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DAAF92-2913-4D20-A190-395E75DCD189}">
      <dgm:prSet custT="1"/>
      <dgm:spPr/>
      <dgm:t>
        <a:bodyPr/>
        <a:lstStyle/>
        <a:p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Model</a:t>
          </a:r>
        </a:p>
      </dgm:t>
    </dgm:pt>
    <dgm:pt modelId="{AF9D5141-706C-42F8-A41D-CCBD0050C1C2}" type="parTrans" cxnId="{08E4BE78-C9BB-4014-A9B3-E994E73AE768}">
      <dgm:prSet/>
      <dgm:spPr/>
      <dgm:t>
        <a:bodyPr/>
        <a:lstStyle/>
        <a:p>
          <a:endParaRPr lang="en-US" sz="1800"/>
        </a:p>
      </dgm:t>
    </dgm:pt>
    <dgm:pt modelId="{63FFAFA8-25D8-487C-93C8-14ED34F849C9}" type="sibTrans" cxnId="{08E4BE78-C9BB-4014-A9B3-E994E73AE768}">
      <dgm:prSet/>
      <dgm:spPr/>
      <dgm:t>
        <a:bodyPr/>
        <a:lstStyle/>
        <a:p>
          <a:endParaRPr lang="en-US" sz="1800"/>
        </a:p>
      </dgm:t>
    </dgm:pt>
    <dgm:pt modelId="{496061BB-ECF5-4C53-B3E2-4AA166F9A988}">
      <dgm:prSet custT="1"/>
      <dgm:spPr/>
      <dgm:t>
        <a:bodyPr/>
        <a:lstStyle/>
        <a:p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Model overall accuracy – 56% on testing dataset.</a:t>
          </a:r>
        </a:p>
      </dgm:t>
    </dgm:pt>
    <dgm:pt modelId="{EC64FB8B-2447-49C2-A32C-D5A0E41C4261}" type="parTrans" cxnId="{3888430D-67FE-4D2D-B8D3-50963C90A41E}">
      <dgm:prSet/>
      <dgm:spPr/>
      <dgm:t>
        <a:bodyPr/>
        <a:lstStyle/>
        <a:p>
          <a:endParaRPr lang="en-US" sz="1800"/>
        </a:p>
      </dgm:t>
    </dgm:pt>
    <dgm:pt modelId="{A2709DFB-4290-40F2-A96C-5BE85A2A1A94}" type="sibTrans" cxnId="{3888430D-67FE-4D2D-B8D3-50963C90A41E}">
      <dgm:prSet/>
      <dgm:spPr/>
      <dgm:t>
        <a:bodyPr/>
        <a:lstStyle/>
        <a:p>
          <a:endParaRPr lang="en-US" sz="1800"/>
        </a:p>
      </dgm:t>
    </dgm:pt>
    <dgm:pt modelId="{E86ED7A1-BFEA-408B-A44B-FC2125C075DF}">
      <dgm:prSet custT="1"/>
      <dgm:spPr/>
      <dgm:t>
        <a:bodyPr/>
        <a:lstStyle/>
        <a:p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Wine quality 5</a:t>
          </a:r>
        </a:p>
      </dgm:t>
    </dgm:pt>
    <dgm:pt modelId="{16CAF432-D3CD-4688-8D3F-729EADAE21AA}" type="parTrans" cxnId="{85A6E858-A09A-4A0F-9E1C-C7D45DCA0BF1}">
      <dgm:prSet/>
      <dgm:spPr/>
      <dgm:t>
        <a:bodyPr/>
        <a:lstStyle/>
        <a:p>
          <a:endParaRPr lang="en-US" sz="1800"/>
        </a:p>
      </dgm:t>
    </dgm:pt>
    <dgm:pt modelId="{B7E4575B-9D10-480C-84C3-7424B76755F2}" type="sibTrans" cxnId="{85A6E858-A09A-4A0F-9E1C-C7D45DCA0BF1}">
      <dgm:prSet/>
      <dgm:spPr/>
      <dgm:t>
        <a:bodyPr/>
        <a:lstStyle/>
        <a:p>
          <a:endParaRPr lang="en-US" sz="1800"/>
        </a:p>
      </dgm:t>
    </dgm:pt>
    <dgm:pt modelId="{AD32CFB7-3233-4858-87B4-CA56A7AF921F}">
      <dgm:prSet custT="1"/>
      <dgm:spPr/>
      <dgm:t>
        <a:bodyPr/>
        <a:lstStyle/>
        <a:p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An accuracy of 62% positive predictions (precision) and an overall accuracy of 63% (F-1 score). </a:t>
          </a:r>
        </a:p>
      </dgm:t>
    </dgm:pt>
    <dgm:pt modelId="{448F2A0B-3D89-4093-B19F-A28C38CFA0A8}" type="parTrans" cxnId="{FDC80853-88E6-4E0D-A047-245AA044F881}">
      <dgm:prSet/>
      <dgm:spPr/>
      <dgm:t>
        <a:bodyPr/>
        <a:lstStyle/>
        <a:p>
          <a:endParaRPr lang="en-US" sz="1800"/>
        </a:p>
      </dgm:t>
    </dgm:pt>
    <dgm:pt modelId="{E380BEB6-5B3F-4B7B-807C-B5C4D84C2E41}" type="sibTrans" cxnId="{FDC80853-88E6-4E0D-A047-245AA044F881}">
      <dgm:prSet/>
      <dgm:spPr/>
      <dgm:t>
        <a:bodyPr/>
        <a:lstStyle/>
        <a:p>
          <a:endParaRPr lang="en-US" sz="1800"/>
        </a:p>
      </dgm:t>
    </dgm:pt>
    <dgm:pt modelId="{99D26CEC-0086-456F-B10C-25E78C05D7FB}">
      <dgm:prSet custT="1"/>
      <dgm:spPr/>
      <dgm:t>
        <a:bodyPr/>
        <a:lstStyle/>
        <a:p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Wine quality 6</a:t>
          </a:r>
        </a:p>
      </dgm:t>
    </dgm:pt>
    <dgm:pt modelId="{76E8ADBC-1938-458E-8DF1-4147B406F981}" type="parTrans" cxnId="{78316C7C-F9DE-4C4A-BC7F-99ED66DB577A}">
      <dgm:prSet/>
      <dgm:spPr/>
      <dgm:t>
        <a:bodyPr/>
        <a:lstStyle/>
        <a:p>
          <a:endParaRPr lang="en-US" sz="1800"/>
        </a:p>
      </dgm:t>
    </dgm:pt>
    <dgm:pt modelId="{40BA1E37-94E2-4CCC-8AB3-9C97C82B31D5}" type="sibTrans" cxnId="{78316C7C-F9DE-4C4A-BC7F-99ED66DB577A}">
      <dgm:prSet/>
      <dgm:spPr/>
      <dgm:t>
        <a:bodyPr/>
        <a:lstStyle/>
        <a:p>
          <a:endParaRPr lang="en-US" sz="1800"/>
        </a:p>
      </dgm:t>
    </dgm:pt>
    <dgm:pt modelId="{6613735C-38B3-4533-A840-7CDBA3251F02}">
      <dgm:prSet custT="1"/>
      <dgm:spPr/>
      <dgm:t>
        <a:bodyPr/>
        <a:lstStyle/>
        <a:p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An accuracy of 52% positive predictions (precision) and an overall accuracy of 61% (F-1 score). </a:t>
          </a:r>
        </a:p>
      </dgm:t>
    </dgm:pt>
    <dgm:pt modelId="{F3DF37C5-275D-45A2-B1D9-3039EA1C2644}" type="parTrans" cxnId="{EF114664-040A-4B65-B795-129AE5148EE9}">
      <dgm:prSet/>
      <dgm:spPr/>
      <dgm:t>
        <a:bodyPr/>
        <a:lstStyle/>
        <a:p>
          <a:endParaRPr lang="en-US" sz="1800"/>
        </a:p>
      </dgm:t>
    </dgm:pt>
    <dgm:pt modelId="{A2C92A38-4BB8-4CA3-B0B4-3D5223DF7229}" type="sibTrans" cxnId="{EF114664-040A-4B65-B795-129AE5148EE9}">
      <dgm:prSet/>
      <dgm:spPr/>
      <dgm:t>
        <a:bodyPr/>
        <a:lstStyle/>
        <a:p>
          <a:endParaRPr lang="en-US" sz="1800"/>
        </a:p>
      </dgm:t>
    </dgm:pt>
    <dgm:pt modelId="{58600164-2CD8-49D1-BA95-15BD0C80CFFC}">
      <dgm:prSet custT="1"/>
      <dgm:spPr/>
      <dgm:t>
        <a:bodyPr/>
        <a:lstStyle/>
        <a:p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Wine quality 7</a:t>
          </a:r>
        </a:p>
      </dgm:t>
    </dgm:pt>
    <dgm:pt modelId="{4F4EE67C-B8E1-49D6-A457-E5F07D13B7DC}" type="parTrans" cxnId="{7ED6D8BC-F127-44B3-8F52-91E8FD6D1EA7}">
      <dgm:prSet/>
      <dgm:spPr/>
      <dgm:t>
        <a:bodyPr/>
        <a:lstStyle/>
        <a:p>
          <a:endParaRPr lang="en-US" sz="1800"/>
        </a:p>
      </dgm:t>
    </dgm:pt>
    <dgm:pt modelId="{47DD5144-FF7C-483F-B482-93D3EC3AA736}" type="sibTrans" cxnId="{7ED6D8BC-F127-44B3-8F52-91E8FD6D1EA7}">
      <dgm:prSet/>
      <dgm:spPr/>
      <dgm:t>
        <a:bodyPr/>
        <a:lstStyle/>
        <a:p>
          <a:endParaRPr lang="en-US" sz="1800"/>
        </a:p>
      </dgm:t>
    </dgm:pt>
    <dgm:pt modelId="{ED6DD892-F7B6-499E-B637-7DC18C05FB62}">
      <dgm:prSet custT="1"/>
      <dgm:spPr/>
      <dgm:t>
        <a:bodyPr/>
        <a:lstStyle/>
        <a:p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An accuracy of 55% positive predictions (precision) and an overall accuracy of 24% (F-1 score). </a:t>
          </a:r>
        </a:p>
      </dgm:t>
    </dgm:pt>
    <dgm:pt modelId="{EB46F256-5196-4AAF-9DFE-E3C23B140574}" type="parTrans" cxnId="{8882B7CF-5D28-4238-84C3-85FBD13ECAA3}">
      <dgm:prSet/>
      <dgm:spPr/>
      <dgm:t>
        <a:bodyPr/>
        <a:lstStyle/>
        <a:p>
          <a:endParaRPr lang="en-US" sz="1800"/>
        </a:p>
      </dgm:t>
    </dgm:pt>
    <dgm:pt modelId="{EF528A5F-17EB-491A-AD87-DDC52F7D6C0D}" type="sibTrans" cxnId="{8882B7CF-5D28-4238-84C3-85FBD13ECAA3}">
      <dgm:prSet/>
      <dgm:spPr/>
      <dgm:t>
        <a:bodyPr/>
        <a:lstStyle/>
        <a:p>
          <a:endParaRPr lang="en-US" sz="1800"/>
        </a:p>
      </dgm:t>
    </dgm:pt>
    <dgm:pt modelId="{C948064C-CFD7-46C0-A3FB-62CCEDB930C1}">
      <dgm:prSet custT="1"/>
      <dgm:spPr/>
      <dgm:t>
        <a:bodyPr/>
        <a:lstStyle/>
        <a:p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Other qualities</a:t>
          </a:r>
        </a:p>
      </dgm:t>
    </dgm:pt>
    <dgm:pt modelId="{0D852166-7987-4AAB-97A6-0B0CAAAF3BA5}" type="parTrans" cxnId="{2099974B-626D-483E-ABF6-482279B23BC4}">
      <dgm:prSet/>
      <dgm:spPr/>
      <dgm:t>
        <a:bodyPr/>
        <a:lstStyle/>
        <a:p>
          <a:endParaRPr lang="en-US" sz="1800"/>
        </a:p>
      </dgm:t>
    </dgm:pt>
    <dgm:pt modelId="{1C403510-65B0-44EA-A9AA-FD0D37D20681}" type="sibTrans" cxnId="{2099974B-626D-483E-ABF6-482279B23BC4}">
      <dgm:prSet/>
      <dgm:spPr/>
      <dgm:t>
        <a:bodyPr/>
        <a:lstStyle/>
        <a:p>
          <a:endParaRPr lang="en-US" sz="1800"/>
        </a:p>
      </dgm:t>
    </dgm:pt>
    <dgm:pt modelId="{E0D296A5-6F76-4058-ADA3-EC25DE43C43F}">
      <dgm:prSet custT="1"/>
      <dgm:spPr/>
      <dgm:t>
        <a:bodyPr/>
        <a:lstStyle/>
        <a:p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The model could not accurately classify these wine qualities. </a:t>
          </a:r>
        </a:p>
      </dgm:t>
    </dgm:pt>
    <dgm:pt modelId="{563C4227-0FD9-4F59-B06F-C81F27BBB06B}" type="parTrans" cxnId="{9DC67E09-ABC2-495E-BB28-D697F1F6FDF8}">
      <dgm:prSet/>
      <dgm:spPr/>
      <dgm:t>
        <a:bodyPr/>
        <a:lstStyle/>
        <a:p>
          <a:endParaRPr lang="en-US" sz="1800"/>
        </a:p>
      </dgm:t>
    </dgm:pt>
    <dgm:pt modelId="{05ABF89B-F393-4E02-92A9-DF28F2A2FC7A}" type="sibTrans" cxnId="{9DC67E09-ABC2-495E-BB28-D697F1F6FDF8}">
      <dgm:prSet/>
      <dgm:spPr/>
      <dgm:t>
        <a:bodyPr/>
        <a:lstStyle/>
        <a:p>
          <a:endParaRPr lang="en-US" sz="1800"/>
        </a:p>
      </dgm:t>
    </dgm:pt>
    <dgm:pt modelId="{A1451CD3-8331-3C40-AA76-14E68AA3FCDC}" type="pres">
      <dgm:prSet presAssocID="{2930787F-8A39-4CB8-9BD1-AC5E44D875F0}" presName="Name0" presStyleCnt="0">
        <dgm:presLayoutVars>
          <dgm:dir/>
          <dgm:animLvl val="lvl"/>
          <dgm:resizeHandles val="exact"/>
        </dgm:presLayoutVars>
      </dgm:prSet>
      <dgm:spPr/>
    </dgm:pt>
    <dgm:pt modelId="{837B00E3-3E06-2142-8632-5F1C5182C8F9}" type="pres">
      <dgm:prSet presAssocID="{94DAAF92-2913-4D20-A190-395E75DCD189}" presName="composite" presStyleCnt="0"/>
      <dgm:spPr/>
    </dgm:pt>
    <dgm:pt modelId="{D5CCFA27-F3AE-7141-9BB1-41AEAF9B082B}" type="pres">
      <dgm:prSet presAssocID="{94DAAF92-2913-4D20-A190-395E75DCD189}" presName="parTx" presStyleLbl="alignNode1" presStyleIdx="0" presStyleCnt="5">
        <dgm:presLayoutVars>
          <dgm:chMax val="0"/>
          <dgm:chPref val="0"/>
        </dgm:presLayoutVars>
      </dgm:prSet>
      <dgm:spPr/>
    </dgm:pt>
    <dgm:pt modelId="{70F44E37-8DC9-244C-9784-70F012BA1A21}" type="pres">
      <dgm:prSet presAssocID="{94DAAF92-2913-4D20-A190-395E75DCD189}" presName="desTx" presStyleLbl="alignAccFollowNode1" presStyleIdx="0" presStyleCnt="5">
        <dgm:presLayoutVars/>
      </dgm:prSet>
      <dgm:spPr/>
    </dgm:pt>
    <dgm:pt modelId="{8193F075-A33F-D04F-BE46-4F77F90FA63F}" type="pres">
      <dgm:prSet presAssocID="{63FFAFA8-25D8-487C-93C8-14ED34F849C9}" presName="space" presStyleCnt="0"/>
      <dgm:spPr/>
    </dgm:pt>
    <dgm:pt modelId="{348CDDEF-BF76-AA49-9F81-50528099E150}" type="pres">
      <dgm:prSet presAssocID="{E86ED7A1-BFEA-408B-A44B-FC2125C075DF}" presName="composite" presStyleCnt="0"/>
      <dgm:spPr/>
    </dgm:pt>
    <dgm:pt modelId="{3B2BDC6A-33FA-DA48-AE7E-1230721B200C}" type="pres">
      <dgm:prSet presAssocID="{E86ED7A1-BFEA-408B-A44B-FC2125C075DF}" presName="parTx" presStyleLbl="alignNode1" presStyleIdx="1" presStyleCnt="5">
        <dgm:presLayoutVars>
          <dgm:chMax val="0"/>
          <dgm:chPref val="0"/>
        </dgm:presLayoutVars>
      </dgm:prSet>
      <dgm:spPr/>
    </dgm:pt>
    <dgm:pt modelId="{A84E6612-B43E-E844-8498-8FF59811A94A}" type="pres">
      <dgm:prSet presAssocID="{E86ED7A1-BFEA-408B-A44B-FC2125C075DF}" presName="desTx" presStyleLbl="alignAccFollowNode1" presStyleIdx="1" presStyleCnt="5">
        <dgm:presLayoutVars/>
      </dgm:prSet>
      <dgm:spPr/>
    </dgm:pt>
    <dgm:pt modelId="{909B7ED1-3E6B-3947-B2A1-9CF6930EF7C8}" type="pres">
      <dgm:prSet presAssocID="{B7E4575B-9D10-480C-84C3-7424B76755F2}" presName="space" presStyleCnt="0"/>
      <dgm:spPr/>
    </dgm:pt>
    <dgm:pt modelId="{841D4D80-B49B-2A4E-B5D3-D57485198730}" type="pres">
      <dgm:prSet presAssocID="{99D26CEC-0086-456F-B10C-25E78C05D7FB}" presName="composite" presStyleCnt="0"/>
      <dgm:spPr/>
    </dgm:pt>
    <dgm:pt modelId="{9F9095E0-51C2-614B-9EEE-3D1110032FFB}" type="pres">
      <dgm:prSet presAssocID="{99D26CEC-0086-456F-B10C-25E78C05D7FB}" presName="parTx" presStyleLbl="alignNode1" presStyleIdx="2" presStyleCnt="5">
        <dgm:presLayoutVars>
          <dgm:chMax val="0"/>
          <dgm:chPref val="0"/>
        </dgm:presLayoutVars>
      </dgm:prSet>
      <dgm:spPr/>
    </dgm:pt>
    <dgm:pt modelId="{D46C687B-F527-1745-85AB-EC3A5E47586D}" type="pres">
      <dgm:prSet presAssocID="{99D26CEC-0086-456F-B10C-25E78C05D7FB}" presName="desTx" presStyleLbl="alignAccFollowNode1" presStyleIdx="2" presStyleCnt="5">
        <dgm:presLayoutVars/>
      </dgm:prSet>
      <dgm:spPr/>
    </dgm:pt>
    <dgm:pt modelId="{72120C1D-0427-8A4A-BE13-4A0583BE2004}" type="pres">
      <dgm:prSet presAssocID="{40BA1E37-94E2-4CCC-8AB3-9C97C82B31D5}" presName="space" presStyleCnt="0"/>
      <dgm:spPr/>
    </dgm:pt>
    <dgm:pt modelId="{397F28A8-9B44-8242-A4ED-71D887C9CB07}" type="pres">
      <dgm:prSet presAssocID="{58600164-2CD8-49D1-BA95-15BD0C80CFFC}" presName="composite" presStyleCnt="0"/>
      <dgm:spPr/>
    </dgm:pt>
    <dgm:pt modelId="{A6EE3DDC-70CC-9244-9D36-5B4AC36CD964}" type="pres">
      <dgm:prSet presAssocID="{58600164-2CD8-49D1-BA95-15BD0C80CFFC}" presName="parTx" presStyleLbl="alignNode1" presStyleIdx="3" presStyleCnt="5">
        <dgm:presLayoutVars>
          <dgm:chMax val="0"/>
          <dgm:chPref val="0"/>
        </dgm:presLayoutVars>
      </dgm:prSet>
      <dgm:spPr/>
    </dgm:pt>
    <dgm:pt modelId="{3D1B8505-5307-A34B-B789-6EA77EAB13B9}" type="pres">
      <dgm:prSet presAssocID="{58600164-2CD8-49D1-BA95-15BD0C80CFFC}" presName="desTx" presStyleLbl="alignAccFollowNode1" presStyleIdx="3" presStyleCnt="5">
        <dgm:presLayoutVars/>
      </dgm:prSet>
      <dgm:spPr/>
    </dgm:pt>
    <dgm:pt modelId="{2DDF1997-0954-7B46-94C1-18B9BDD558FE}" type="pres">
      <dgm:prSet presAssocID="{47DD5144-FF7C-483F-B482-93D3EC3AA736}" presName="space" presStyleCnt="0"/>
      <dgm:spPr/>
    </dgm:pt>
    <dgm:pt modelId="{87315491-BAE1-064C-9F62-BCD27A031A82}" type="pres">
      <dgm:prSet presAssocID="{C948064C-CFD7-46C0-A3FB-62CCEDB930C1}" presName="composite" presStyleCnt="0"/>
      <dgm:spPr/>
    </dgm:pt>
    <dgm:pt modelId="{86BC1BC2-A1AA-E948-A8A3-B5E4191AD955}" type="pres">
      <dgm:prSet presAssocID="{C948064C-CFD7-46C0-A3FB-62CCEDB930C1}" presName="parTx" presStyleLbl="alignNode1" presStyleIdx="4" presStyleCnt="5">
        <dgm:presLayoutVars>
          <dgm:chMax val="0"/>
          <dgm:chPref val="0"/>
        </dgm:presLayoutVars>
      </dgm:prSet>
      <dgm:spPr/>
    </dgm:pt>
    <dgm:pt modelId="{4C7C6B81-C0F8-3A46-85C0-25B9483ABCF4}" type="pres">
      <dgm:prSet presAssocID="{C948064C-CFD7-46C0-A3FB-62CCEDB930C1}" presName="desTx" presStyleLbl="alignAccFollowNode1" presStyleIdx="4" presStyleCnt="5">
        <dgm:presLayoutVars/>
      </dgm:prSet>
      <dgm:spPr/>
    </dgm:pt>
  </dgm:ptLst>
  <dgm:cxnLst>
    <dgm:cxn modelId="{9DC67E09-ABC2-495E-BB28-D697F1F6FDF8}" srcId="{C948064C-CFD7-46C0-A3FB-62CCEDB930C1}" destId="{E0D296A5-6F76-4058-ADA3-EC25DE43C43F}" srcOrd="0" destOrd="0" parTransId="{563C4227-0FD9-4F59-B06F-C81F27BBB06B}" sibTransId="{05ABF89B-F393-4E02-92A9-DF28F2A2FC7A}"/>
    <dgm:cxn modelId="{3888430D-67FE-4D2D-B8D3-50963C90A41E}" srcId="{94DAAF92-2913-4D20-A190-395E75DCD189}" destId="{496061BB-ECF5-4C53-B3E2-4AA166F9A988}" srcOrd="0" destOrd="0" parTransId="{EC64FB8B-2447-49C2-A32C-D5A0E41C4261}" sibTransId="{A2709DFB-4290-40F2-A96C-5BE85A2A1A94}"/>
    <dgm:cxn modelId="{7C1D6624-B954-034B-BDB9-D57B869D208F}" type="presOf" srcId="{ED6DD892-F7B6-499E-B637-7DC18C05FB62}" destId="{3D1B8505-5307-A34B-B789-6EA77EAB13B9}" srcOrd="0" destOrd="0" presId="urn:microsoft.com/office/officeart/2016/7/layout/HorizontalActionList"/>
    <dgm:cxn modelId="{1669352D-8ED7-224A-B4E4-76BCEB977599}" type="presOf" srcId="{E86ED7A1-BFEA-408B-A44B-FC2125C075DF}" destId="{3B2BDC6A-33FA-DA48-AE7E-1230721B200C}" srcOrd="0" destOrd="0" presId="urn:microsoft.com/office/officeart/2016/7/layout/HorizontalActionList"/>
    <dgm:cxn modelId="{230D085F-C6F4-3D43-BD0D-78D79FC73CFF}" type="presOf" srcId="{496061BB-ECF5-4C53-B3E2-4AA166F9A988}" destId="{70F44E37-8DC9-244C-9784-70F012BA1A21}" srcOrd="0" destOrd="0" presId="urn:microsoft.com/office/officeart/2016/7/layout/HorizontalActionList"/>
    <dgm:cxn modelId="{EF114664-040A-4B65-B795-129AE5148EE9}" srcId="{99D26CEC-0086-456F-B10C-25E78C05D7FB}" destId="{6613735C-38B3-4533-A840-7CDBA3251F02}" srcOrd="0" destOrd="0" parTransId="{F3DF37C5-275D-45A2-B1D9-3039EA1C2644}" sibTransId="{A2C92A38-4BB8-4CA3-B0B4-3D5223DF7229}"/>
    <dgm:cxn modelId="{8D995347-7701-554A-96CB-91BFABA2B504}" type="presOf" srcId="{2930787F-8A39-4CB8-9BD1-AC5E44D875F0}" destId="{A1451CD3-8331-3C40-AA76-14E68AA3FCDC}" srcOrd="0" destOrd="0" presId="urn:microsoft.com/office/officeart/2016/7/layout/HorizontalActionList"/>
    <dgm:cxn modelId="{2099974B-626D-483E-ABF6-482279B23BC4}" srcId="{2930787F-8A39-4CB8-9BD1-AC5E44D875F0}" destId="{C948064C-CFD7-46C0-A3FB-62CCEDB930C1}" srcOrd="4" destOrd="0" parTransId="{0D852166-7987-4AAB-97A6-0B0CAAAF3BA5}" sibTransId="{1C403510-65B0-44EA-A9AA-FD0D37D20681}"/>
    <dgm:cxn modelId="{DD31786F-DC08-7C46-A1E7-F3AFBFF993AA}" type="presOf" srcId="{6613735C-38B3-4533-A840-7CDBA3251F02}" destId="{D46C687B-F527-1745-85AB-EC3A5E47586D}" srcOrd="0" destOrd="0" presId="urn:microsoft.com/office/officeart/2016/7/layout/HorizontalActionList"/>
    <dgm:cxn modelId="{FDC80853-88E6-4E0D-A047-245AA044F881}" srcId="{E86ED7A1-BFEA-408B-A44B-FC2125C075DF}" destId="{AD32CFB7-3233-4858-87B4-CA56A7AF921F}" srcOrd="0" destOrd="0" parTransId="{448F2A0B-3D89-4093-B19F-A28C38CFA0A8}" sibTransId="{E380BEB6-5B3F-4B7B-807C-B5C4D84C2E41}"/>
    <dgm:cxn modelId="{08E4BE78-C9BB-4014-A9B3-E994E73AE768}" srcId="{2930787F-8A39-4CB8-9BD1-AC5E44D875F0}" destId="{94DAAF92-2913-4D20-A190-395E75DCD189}" srcOrd="0" destOrd="0" parTransId="{AF9D5141-706C-42F8-A41D-CCBD0050C1C2}" sibTransId="{63FFAFA8-25D8-487C-93C8-14ED34F849C9}"/>
    <dgm:cxn modelId="{85A6E858-A09A-4A0F-9E1C-C7D45DCA0BF1}" srcId="{2930787F-8A39-4CB8-9BD1-AC5E44D875F0}" destId="{E86ED7A1-BFEA-408B-A44B-FC2125C075DF}" srcOrd="1" destOrd="0" parTransId="{16CAF432-D3CD-4688-8D3F-729EADAE21AA}" sibTransId="{B7E4575B-9D10-480C-84C3-7424B76755F2}"/>
    <dgm:cxn modelId="{78316C7C-F9DE-4C4A-BC7F-99ED66DB577A}" srcId="{2930787F-8A39-4CB8-9BD1-AC5E44D875F0}" destId="{99D26CEC-0086-456F-B10C-25E78C05D7FB}" srcOrd="2" destOrd="0" parTransId="{76E8ADBC-1938-458E-8DF1-4147B406F981}" sibTransId="{40BA1E37-94E2-4CCC-8AB3-9C97C82B31D5}"/>
    <dgm:cxn modelId="{52CB4885-E52A-4C4A-83DD-E2B6347C74EF}" type="presOf" srcId="{E0D296A5-6F76-4058-ADA3-EC25DE43C43F}" destId="{4C7C6B81-C0F8-3A46-85C0-25B9483ABCF4}" srcOrd="0" destOrd="0" presId="urn:microsoft.com/office/officeart/2016/7/layout/HorizontalActionList"/>
    <dgm:cxn modelId="{95948B93-4EA2-7142-9F79-0F9B8770BC1D}" type="presOf" srcId="{AD32CFB7-3233-4858-87B4-CA56A7AF921F}" destId="{A84E6612-B43E-E844-8498-8FF59811A94A}" srcOrd="0" destOrd="0" presId="urn:microsoft.com/office/officeart/2016/7/layout/HorizontalActionList"/>
    <dgm:cxn modelId="{7ED6D8BC-F127-44B3-8F52-91E8FD6D1EA7}" srcId="{2930787F-8A39-4CB8-9BD1-AC5E44D875F0}" destId="{58600164-2CD8-49D1-BA95-15BD0C80CFFC}" srcOrd="3" destOrd="0" parTransId="{4F4EE67C-B8E1-49D6-A457-E5F07D13B7DC}" sibTransId="{47DD5144-FF7C-483F-B482-93D3EC3AA736}"/>
    <dgm:cxn modelId="{6552A0C1-0196-F14E-ABA2-E627AB7FE0BE}" type="presOf" srcId="{C948064C-CFD7-46C0-A3FB-62CCEDB930C1}" destId="{86BC1BC2-A1AA-E948-A8A3-B5E4191AD955}" srcOrd="0" destOrd="0" presId="urn:microsoft.com/office/officeart/2016/7/layout/HorizontalActionList"/>
    <dgm:cxn modelId="{F06DEECB-3CEE-FC49-8728-F8DDF2DD28CB}" type="presOf" srcId="{99D26CEC-0086-456F-B10C-25E78C05D7FB}" destId="{9F9095E0-51C2-614B-9EEE-3D1110032FFB}" srcOrd="0" destOrd="0" presId="urn:microsoft.com/office/officeart/2016/7/layout/HorizontalActionList"/>
    <dgm:cxn modelId="{8882B7CF-5D28-4238-84C3-85FBD13ECAA3}" srcId="{58600164-2CD8-49D1-BA95-15BD0C80CFFC}" destId="{ED6DD892-F7B6-499E-B637-7DC18C05FB62}" srcOrd="0" destOrd="0" parTransId="{EB46F256-5196-4AAF-9DFE-E3C23B140574}" sibTransId="{EF528A5F-17EB-491A-AD87-DDC52F7D6C0D}"/>
    <dgm:cxn modelId="{82B56AE2-3964-5549-A6E8-3C1D186A5428}" type="presOf" srcId="{58600164-2CD8-49D1-BA95-15BD0C80CFFC}" destId="{A6EE3DDC-70CC-9244-9D36-5B4AC36CD964}" srcOrd="0" destOrd="0" presId="urn:microsoft.com/office/officeart/2016/7/layout/HorizontalActionList"/>
    <dgm:cxn modelId="{954FCAF4-114F-7246-B5D0-921D584060BE}" type="presOf" srcId="{94DAAF92-2913-4D20-A190-395E75DCD189}" destId="{D5CCFA27-F3AE-7141-9BB1-41AEAF9B082B}" srcOrd="0" destOrd="0" presId="urn:microsoft.com/office/officeart/2016/7/layout/HorizontalActionList"/>
    <dgm:cxn modelId="{D85D2F2B-E743-F74A-AAA6-14E829B8DF49}" type="presParOf" srcId="{A1451CD3-8331-3C40-AA76-14E68AA3FCDC}" destId="{837B00E3-3E06-2142-8632-5F1C5182C8F9}" srcOrd="0" destOrd="0" presId="urn:microsoft.com/office/officeart/2016/7/layout/HorizontalActionList"/>
    <dgm:cxn modelId="{98E17FFB-F80D-B04A-80C6-9B2E7E392283}" type="presParOf" srcId="{837B00E3-3E06-2142-8632-5F1C5182C8F9}" destId="{D5CCFA27-F3AE-7141-9BB1-41AEAF9B082B}" srcOrd="0" destOrd="0" presId="urn:microsoft.com/office/officeart/2016/7/layout/HorizontalActionList"/>
    <dgm:cxn modelId="{9DBC705D-8D9D-C44E-8EDB-E6C504A41BF5}" type="presParOf" srcId="{837B00E3-3E06-2142-8632-5F1C5182C8F9}" destId="{70F44E37-8DC9-244C-9784-70F012BA1A21}" srcOrd="1" destOrd="0" presId="urn:microsoft.com/office/officeart/2016/7/layout/HorizontalActionList"/>
    <dgm:cxn modelId="{365C4069-556C-6F44-AF33-09A5280F6B87}" type="presParOf" srcId="{A1451CD3-8331-3C40-AA76-14E68AA3FCDC}" destId="{8193F075-A33F-D04F-BE46-4F77F90FA63F}" srcOrd="1" destOrd="0" presId="urn:microsoft.com/office/officeart/2016/7/layout/HorizontalActionList"/>
    <dgm:cxn modelId="{314A2AFB-A2B8-BE4D-B2DD-38B2B9678FA7}" type="presParOf" srcId="{A1451CD3-8331-3C40-AA76-14E68AA3FCDC}" destId="{348CDDEF-BF76-AA49-9F81-50528099E150}" srcOrd="2" destOrd="0" presId="urn:microsoft.com/office/officeart/2016/7/layout/HorizontalActionList"/>
    <dgm:cxn modelId="{A8DF5E41-9479-164D-8B9E-9AF1BB175F58}" type="presParOf" srcId="{348CDDEF-BF76-AA49-9F81-50528099E150}" destId="{3B2BDC6A-33FA-DA48-AE7E-1230721B200C}" srcOrd="0" destOrd="0" presId="urn:microsoft.com/office/officeart/2016/7/layout/HorizontalActionList"/>
    <dgm:cxn modelId="{A10DFB29-968A-2543-B350-E0CA36FE323B}" type="presParOf" srcId="{348CDDEF-BF76-AA49-9F81-50528099E150}" destId="{A84E6612-B43E-E844-8498-8FF59811A94A}" srcOrd="1" destOrd="0" presId="urn:microsoft.com/office/officeart/2016/7/layout/HorizontalActionList"/>
    <dgm:cxn modelId="{DDF9A24F-5D43-C948-A6D7-BBF5DE841718}" type="presParOf" srcId="{A1451CD3-8331-3C40-AA76-14E68AA3FCDC}" destId="{909B7ED1-3E6B-3947-B2A1-9CF6930EF7C8}" srcOrd="3" destOrd="0" presId="urn:microsoft.com/office/officeart/2016/7/layout/HorizontalActionList"/>
    <dgm:cxn modelId="{E925D391-5C2E-FA4C-97B3-1DDBC550F9F2}" type="presParOf" srcId="{A1451CD3-8331-3C40-AA76-14E68AA3FCDC}" destId="{841D4D80-B49B-2A4E-B5D3-D57485198730}" srcOrd="4" destOrd="0" presId="urn:microsoft.com/office/officeart/2016/7/layout/HorizontalActionList"/>
    <dgm:cxn modelId="{008D0567-4650-474A-8217-703CB4B0C85B}" type="presParOf" srcId="{841D4D80-B49B-2A4E-B5D3-D57485198730}" destId="{9F9095E0-51C2-614B-9EEE-3D1110032FFB}" srcOrd="0" destOrd="0" presId="urn:microsoft.com/office/officeart/2016/7/layout/HorizontalActionList"/>
    <dgm:cxn modelId="{5CB53DFC-3171-F248-9DD7-9CA30EE9A114}" type="presParOf" srcId="{841D4D80-B49B-2A4E-B5D3-D57485198730}" destId="{D46C687B-F527-1745-85AB-EC3A5E47586D}" srcOrd="1" destOrd="0" presId="urn:microsoft.com/office/officeart/2016/7/layout/HorizontalActionList"/>
    <dgm:cxn modelId="{FEC0660A-E80A-5B47-B246-0B61D3271C77}" type="presParOf" srcId="{A1451CD3-8331-3C40-AA76-14E68AA3FCDC}" destId="{72120C1D-0427-8A4A-BE13-4A0583BE2004}" srcOrd="5" destOrd="0" presId="urn:microsoft.com/office/officeart/2016/7/layout/HorizontalActionList"/>
    <dgm:cxn modelId="{90032C60-7049-5D4F-B48B-E5E6A07E6509}" type="presParOf" srcId="{A1451CD3-8331-3C40-AA76-14E68AA3FCDC}" destId="{397F28A8-9B44-8242-A4ED-71D887C9CB07}" srcOrd="6" destOrd="0" presId="urn:microsoft.com/office/officeart/2016/7/layout/HorizontalActionList"/>
    <dgm:cxn modelId="{E6497ADC-933A-E14F-A365-A12E1EFB80CB}" type="presParOf" srcId="{397F28A8-9B44-8242-A4ED-71D887C9CB07}" destId="{A6EE3DDC-70CC-9244-9D36-5B4AC36CD964}" srcOrd="0" destOrd="0" presId="urn:microsoft.com/office/officeart/2016/7/layout/HorizontalActionList"/>
    <dgm:cxn modelId="{E2DFC150-E890-1F41-8464-C572D79A1903}" type="presParOf" srcId="{397F28A8-9B44-8242-A4ED-71D887C9CB07}" destId="{3D1B8505-5307-A34B-B789-6EA77EAB13B9}" srcOrd="1" destOrd="0" presId="urn:microsoft.com/office/officeart/2016/7/layout/HorizontalActionList"/>
    <dgm:cxn modelId="{A4241A20-24B4-954B-A75A-9AE9F6E079D5}" type="presParOf" srcId="{A1451CD3-8331-3C40-AA76-14E68AA3FCDC}" destId="{2DDF1997-0954-7B46-94C1-18B9BDD558FE}" srcOrd="7" destOrd="0" presId="urn:microsoft.com/office/officeart/2016/7/layout/HorizontalActionList"/>
    <dgm:cxn modelId="{944CFC3F-D514-3643-961C-CD3E7B2B20C5}" type="presParOf" srcId="{A1451CD3-8331-3C40-AA76-14E68AA3FCDC}" destId="{87315491-BAE1-064C-9F62-BCD27A031A82}" srcOrd="8" destOrd="0" presId="urn:microsoft.com/office/officeart/2016/7/layout/HorizontalActionList"/>
    <dgm:cxn modelId="{9392C8B0-02FC-6A46-8902-CE6F9EE13FFC}" type="presParOf" srcId="{87315491-BAE1-064C-9F62-BCD27A031A82}" destId="{86BC1BC2-A1AA-E948-A8A3-B5E4191AD955}" srcOrd="0" destOrd="0" presId="urn:microsoft.com/office/officeart/2016/7/layout/HorizontalActionList"/>
    <dgm:cxn modelId="{1C5616D4-2DB4-1A49-AA84-DDC63A2EA395}" type="presParOf" srcId="{87315491-BAE1-064C-9F62-BCD27A031A82}" destId="{4C7C6B81-C0F8-3A46-85C0-25B9483ABCF4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CFA27-F3AE-7141-9BB1-41AEAF9B082B}">
      <dsp:nvSpPr>
        <dsp:cNvPr id="0" name=""/>
        <dsp:cNvSpPr/>
      </dsp:nvSpPr>
      <dsp:spPr>
        <a:xfrm>
          <a:off x="13760" y="368568"/>
          <a:ext cx="2011384" cy="6034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Model</a:t>
          </a:r>
        </a:p>
      </dsp:txBody>
      <dsp:txXfrm>
        <a:off x="13760" y="368568"/>
        <a:ext cx="2011384" cy="603415"/>
      </dsp:txXfrm>
    </dsp:sp>
    <dsp:sp modelId="{70F44E37-8DC9-244C-9784-70F012BA1A21}">
      <dsp:nvSpPr>
        <dsp:cNvPr id="0" name=""/>
        <dsp:cNvSpPr/>
      </dsp:nvSpPr>
      <dsp:spPr>
        <a:xfrm>
          <a:off x="13760" y="971983"/>
          <a:ext cx="2011384" cy="301078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Model overall accuracy – 56% on testing dataset.</a:t>
          </a:r>
        </a:p>
      </dsp:txBody>
      <dsp:txXfrm>
        <a:off x="13760" y="971983"/>
        <a:ext cx="2011384" cy="3010786"/>
      </dsp:txXfrm>
    </dsp:sp>
    <dsp:sp modelId="{3B2BDC6A-33FA-DA48-AE7E-1230721B200C}">
      <dsp:nvSpPr>
        <dsp:cNvPr id="0" name=""/>
        <dsp:cNvSpPr/>
      </dsp:nvSpPr>
      <dsp:spPr>
        <a:xfrm>
          <a:off x="2132933" y="368568"/>
          <a:ext cx="2011384" cy="603415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Wine quality 5</a:t>
          </a:r>
        </a:p>
      </dsp:txBody>
      <dsp:txXfrm>
        <a:off x="2132933" y="368568"/>
        <a:ext cx="2011384" cy="603415"/>
      </dsp:txXfrm>
    </dsp:sp>
    <dsp:sp modelId="{A84E6612-B43E-E844-8498-8FF59811A94A}">
      <dsp:nvSpPr>
        <dsp:cNvPr id="0" name=""/>
        <dsp:cNvSpPr/>
      </dsp:nvSpPr>
      <dsp:spPr>
        <a:xfrm>
          <a:off x="2132933" y="971983"/>
          <a:ext cx="2011384" cy="3010786"/>
        </a:xfrm>
        <a:prstGeom prst="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An accuracy of 62% positive predictions (precision) and an overall accuracy of 63% (F-1 score). </a:t>
          </a:r>
        </a:p>
      </dsp:txBody>
      <dsp:txXfrm>
        <a:off x="2132933" y="971983"/>
        <a:ext cx="2011384" cy="3010786"/>
      </dsp:txXfrm>
    </dsp:sp>
    <dsp:sp modelId="{9F9095E0-51C2-614B-9EEE-3D1110032FFB}">
      <dsp:nvSpPr>
        <dsp:cNvPr id="0" name=""/>
        <dsp:cNvSpPr/>
      </dsp:nvSpPr>
      <dsp:spPr>
        <a:xfrm>
          <a:off x="4252107" y="368568"/>
          <a:ext cx="2011384" cy="603415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Wine quality 6</a:t>
          </a:r>
        </a:p>
      </dsp:txBody>
      <dsp:txXfrm>
        <a:off x="4252107" y="368568"/>
        <a:ext cx="2011384" cy="603415"/>
      </dsp:txXfrm>
    </dsp:sp>
    <dsp:sp modelId="{D46C687B-F527-1745-85AB-EC3A5E47586D}">
      <dsp:nvSpPr>
        <dsp:cNvPr id="0" name=""/>
        <dsp:cNvSpPr/>
      </dsp:nvSpPr>
      <dsp:spPr>
        <a:xfrm>
          <a:off x="4252107" y="971983"/>
          <a:ext cx="2011384" cy="3010786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An accuracy of 52% positive predictions (precision) and an overall accuracy of 61% (F-1 score). </a:t>
          </a:r>
        </a:p>
      </dsp:txBody>
      <dsp:txXfrm>
        <a:off x="4252107" y="971983"/>
        <a:ext cx="2011384" cy="3010786"/>
      </dsp:txXfrm>
    </dsp:sp>
    <dsp:sp modelId="{A6EE3DDC-70CC-9244-9D36-5B4AC36CD964}">
      <dsp:nvSpPr>
        <dsp:cNvPr id="0" name=""/>
        <dsp:cNvSpPr/>
      </dsp:nvSpPr>
      <dsp:spPr>
        <a:xfrm>
          <a:off x="6371281" y="368568"/>
          <a:ext cx="2011384" cy="603415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Wine quality 7</a:t>
          </a:r>
        </a:p>
      </dsp:txBody>
      <dsp:txXfrm>
        <a:off x="6371281" y="368568"/>
        <a:ext cx="2011384" cy="603415"/>
      </dsp:txXfrm>
    </dsp:sp>
    <dsp:sp modelId="{3D1B8505-5307-A34B-B789-6EA77EAB13B9}">
      <dsp:nvSpPr>
        <dsp:cNvPr id="0" name=""/>
        <dsp:cNvSpPr/>
      </dsp:nvSpPr>
      <dsp:spPr>
        <a:xfrm>
          <a:off x="6371281" y="971983"/>
          <a:ext cx="2011384" cy="3010786"/>
        </a:xfrm>
        <a:prstGeom prst="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An accuracy of 55% positive predictions (precision) and an overall accuracy of 24% (F-1 score). </a:t>
          </a:r>
        </a:p>
      </dsp:txBody>
      <dsp:txXfrm>
        <a:off x="6371281" y="971983"/>
        <a:ext cx="2011384" cy="3010786"/>
      </dsp:txXfrm>
    </dsp:sp>
    <dsp:sp modelId="{86BC1BC2-A1AA-E948-A8A3-B5E4191AD955}">
      <dsp:nvSpPr>
        <dsp:cNvPr id="0" name=""/>
        <dsp:cNvSpPr/>
      </dsp:nvSpPr>
      <dsp:spPr>
        <a:xfrm>
          <a:off x="8490455" y="368568"/>
          <a:ext cx="2011384" cy="60341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Other qualities</a:t>
          </a:r>
        </a:p>
      </dsp:txBody>
      <dsp:txXfrm>
        <a:off x="8490455" y="368568"/>
        <a:ext cx="2011384" cy="603415"/>
      </dsp:txXfrm>
    </dsp:sp>
    <dsp:sp modelId="{4C7C6B81-C0F8-3A46-85C0-25B9483ABCF4}">
      <dsp:nvSpPr>
        <dsp:cNvPr id="0" name=""/>
        <dsp:cNvSpPr/>
      </dsp:nvSpPr>
      <dsp:spPr>
        <a:xfrm>
          <a:off x="8490455" y="971983"/>
          <a:ext cx="2011384" cy="3010786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The model could not accurately classify these wine qualities. </a:t>
          </a:r>
        </a:p>
      </dsp:txBody>
      <dsp:txXfrm>
        <a:off x="8490455" y="971983"/>
        <a:ext cx="2011384" cy="3010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F1090-A737-457C-866E-923B5343A551}" type="datetimeFigureOut">
              <a:t>12/20/2024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55F75-BB22-4179-8C41-691D370F820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26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0F700-2B3B-7245-3C11-596D5306F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DEF51-99F7-2872-E024-847411E58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9DA1E-EB0F-7748-5330-4CAFD13E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9FB3-03ED-4B4B-9ED3-6D4AAD2DEA9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770EB-1160-0745-5276-0FF749E65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30C53-218D-002D-20EC-F760B615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2AED-BF60-4440-8C8F-4A555D84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5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344B-3AF3-3F46-B224-0B020D06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A9438-5672-BC87-C9B1-1CE7A3C57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27D5F-D2DC-0837-FF87-FACAF921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9FB3-03ED-4B4B-9ED3-6D4AAD2DEA9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3DFD8-9B4F-30E2-B75E-FAF678BA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9E4C-7FFB-6BA2-683A-FC209A13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2AED-BF60-4440-8C8F-4A555D84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2EC28-3679-C32A-16C1-03733C585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FB95E-55BE-04C4-52B5-05C49A106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A4BBB-2604-1CB2-F1C5-15D7385B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9FB3-03ED-4B4B-9ED3-6D4AAD2DEA9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DE3E4-0AC7-9E29-5DCE-C53AB163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73A9C-6ACA-AEF3-A19E-9CDBE1E4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2AED-BF60-4440-8C8F-4A555D84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2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F51D-014F-F28F-AD9D-12A91EC0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4BF5-B282-1BAB-593C-A41BCE82D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E5254-5489-84B8-1EEF-5088FAD8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9FB3-03ED-4B4B-9ED3-6D4AAD2DEA9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93F0D-9961-880B-6D84-6E10C34CD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9DC5F-DBA9-D965-5391-9C4BE6DB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2AED-BF60-4440-8C8F-4A555D84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6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05B7-8805-11DC-EED1-C4B8CA099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3255C-DD25-E3A9-45F3-3D53B0886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CF772-720E-5DAD-77F0-803280261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9FB3-03ED-4B4B-9ED3-6D4AAD2DEA9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E0470-AB8D-6552-E76E-D21F7812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A7A6D-A3D0-B589-59C0-DEAE1D84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2AED-BF60-4440-8C8F-4A555D84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1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C9432-BA7A-70EF-17F5-9172FC57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509D-5B71-E442-7EC1-C5F91B364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9F1B6-0158-5CBF-D1C2-786E757C5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65174-87FC-2CF0-1917-C416BA59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9FB3-03ED-4B4B-9ED3-6D4AAD2DEA9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D6683-4438-FF78-E8A4-DF8F426B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EE3B6-BF47-C137-9D63-2AA3B7D1A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2AED-BF60-4440-8C8F-4A555D84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3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4C25-4337-7F73-94E8-9BDBC0AD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8934F-1CEB-B8A1-32A0-A056F799B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C1CE2-5BF4-C97E-E69B-D68FEFDE4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9E17B-CA7E-EBF1-8D25-279585C43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474D8-E461-FFC3-1D5B-947AF97E7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8B1A93-3D03-DAC4-5917-7E4B2E00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9FB3-03ED-4B4B-9ED3-6D4AAD2DEA9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D9BDD9-0DE1-CA2A-406A-A43BEF193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40276-55D0-5F77-CDF0-4C792B03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2AED-BF60-4440-8C8F-4A555D84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2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7722-A1AD-D1E6-F07F-8E08A6AC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98CCD5-524C-BE7E-24F1-F65DA54C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9FB3-03ED-4B4B-9ED3-6D4AAD2DEA9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FF7E5-CE4A-A250-7AC4-F330286B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42D50-3A7B-0A77-BA25-7C6B59B1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2AED-BF60-4440-8C8F-4A555D84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4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3B858-940F-B17F-41A5-8F59A5DD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9FB3-03ED-4B4B-9ED3-6D4AAD2DEA9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067B72-C4A3-3B04-3465-00AD44EC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FEF25-F263-2DFD-1257-1320F6DA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2AED-BF60-4440-8C8F-4A555D84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2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9BEC5-6731-B1D9-E8DB-CA5A5D07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2B9B5-561F-59D3-C634-09E783F28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13DFA-1260-B26A-36D6-5124EAEE7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A6FF0-B9D1-C04A-7A05-952CC1F6E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9FB3-03ED-4B4B-9ED3-6D4AAD2DEA9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0818A-08A2-FEE4-D7F5-B4BEFD4E9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A18A1-33CC-C96B-0FD4-27EDFAD7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2AED-BF60-4440-8C8F-4A555D84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3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D702E-E563-E063-B998-79E7308F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CB854-E4CE-7C0B-5816-39FDC70DD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0A52E-0900-A39A-DB3F-32B89171C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B814A-0B0C-1A38-62AB-46A6D13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9FB3-03ED-4B4B-9ED3-6D4AAD2DEA9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E2979-0556-58AE-7B90-1E1228700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AC39E-C001-6A41-D2F8-CD35DF92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2AED-BF60-4440-8C8F-4A555D84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1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27DA4-3768-BDFC-53C5-B4E5EFF8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4110C-6EDF-5AD9-3418-C5D5917E8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46DDE-1ADD-EEC0-971D-60759774C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E9FB3-03ED-4B4B-9ED3-6D4AAD2DEA9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77E0-1E03-9ECC-C246-229AE0D90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3F21E-67B2-0F3A-4BCA-AEF57F141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12AED-BF60-4440-8C8F-4A555D84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AB63-622F-226E-C2F1-BAC2D751B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77" y="1775506"/>
            <a:ext cx="9144000" cy="868362"/>
          </a:xfrm>
        </p:spPr>
        <p:txBody>
          <a:bodyPr>
            <a:normAutofit fontScale="90000"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Predictive Models for Psychochemical Properties of Wine Versus Wine Quality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CFAB5-C04B-B407-4F86-55F14290F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77" y="3499399"/>
            <a:ext cx="9144000" cy="2998787"/>
          </a:xfrm>
        </p:spPr>
        <p:txBody>
          <a:bodyPr>
            <a:norm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ADTA 5550</a:t>
            </a:r>
          </a:p>
          <a:p>
            <a:r>
              <a:rPr lang="en-US" b="1" dirty="0">
                <a:highlight>
                  <a:srgbClr val="FFFF00"/>
                </a:highlight>
              </a:rPr>
              <a:t>Azhan Saleem</a:t>
            </a:r>
          </a:p>
        </p:txBody>
      </p:sp>
    </p:spTree>
    <p:extLst>
      <p:ext uri="{BB962C8B-B14F-4D97-AF65-F5344CB8AC3E}">
        <p14:creationId xmlns:p14="http://schemas.microsoft.com/office/powerpoint/2010/main" val="201998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DC33-855C-6A08-A555-18D7566C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1237" cy="1325563"/>
          </a:xfrm>
        </p:spPr>
        <p:txBody>
          <a:bodyPr/>
          <a:lstStyle/>
          <a:p>
            <a:pPr algn="ctr"/>
            <a:r>
              <a:rPr lang="en-US" b="1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57361-0472-7B03-84E3-D0C8082F8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5914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Wine industry generated over $200 billion annually within the United States in 2017</a:t>
            </a:r>
          </a:p>
          <a:p>
            <a:r>
              <a:rPr lang="en-US">
                <a:latin typeface="Times New Roman"/>
                <a:cs typeface="Times New Roman"/>
              </a:rPr>
              <a:t>Dataset: </a:t>
            </a:r>
            <a:r>
              <a:rPr lang="en-US" b="0" i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sourced from the IC Irvine Machine Learning Repository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Contains detailed information on the chemical composition of red and white wines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Target Variable: Wine Quality which ranges from 0-9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The lower the score the worse quality the wine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The higher the score the higher quality the win</a:t>
            </a:r>
          </a:p>
        </p:txBody>
      </p:sp>
    </p:spTree>
    <p:extLst>
      <p:ext uri="{BB962C8B-B14F-4D97-AF65-F5344CB8AC3E}">
        <p14:creationId xmlns:p14="http://schemas.microsoft.com/office/powerpoint/2010/main" val="412181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DC33-855C-6A08-A555-18D7566C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1237" cy="1325563"/>
          </a:xfrm>
        </p:spPr>
        <p:txBody>
          <a:bodyPr/>
          <a:lstStyle/>
          <a:p>
            <a:pPr algn="ctr"/>
            <a:r>
              <a:rPr lang="en-US" b="1"/>
              <a:t>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57361-0472-7B03-84E3-D0C8082F8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59147" cy="4351338"/>
          </a:xfrm>
        </p:spPr>
        <p:txBody>
          <a:bodyPr/>
          <a:lstStyle/>
          <a:p>
            <a:r>
              <a:rPr lang="en-US"/>
              <a:t>Develop several predictive models and determine which of the models predicts wine quality the best</a:t>
            </a:r>
            <a:endParaRPr lang="en-US" b="0" i="0">
              <a:solidFill>
                <a:srgbClr val="000000"/>
              </a:solidFill>
              <a:effectLst/>
              <a:latin typeface="WordVisi_MSFontService"/>
            </a:endParaRPr>
          </a:p>
        </p:txBody>
      </p:sp>
    </p:spTree>
    <p:extLst>
      <p:ext uri="{BB962C8B-B14F-4D97-AF65-F5344CB8AC3E}">
        <p14:creationId xmlns:p14="http://schemas.microsoft.com/office/powerpoint/2010/main" val="262900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DC33-855C-6A08-A555-18D7566C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1237" cy="1325563"/>
          </a:xfrm>
        </p:spPr>
        <p:txBody>
          <a:bodyPr/>
          <a:lstStyle/>
          <a:p>
            <a:pPr algn="ctr"/>
            <a:r>
              <a:rPr lang="en-US" b="1"/>
              <a:t>EDA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516CF0-DA32-5083-055A-81BAC0325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dataset contains variables related to the chemical composition of wines, the type of wine (red or white), and their quality.</a:t>
            </a:r>
          </a:p>
          <a:p>
            <a:r>
              <a:rPr lang="en-US">
                <a:ea typeface="+mn-lt"/>
                <a:cs typeface="+mn-lt"/>
              </a:rPr>
              <a:t>There are 6,497 observations and 13 features in total.</a:t>
            </a:r>
          </a:p>
          <a:p>
            <a:r>
              <a:rPr lang="en-US" sz="1100">
                <a:ea typeface="+mn-lt"/>
                <a:cs typeface="+mn-lt"/>
              </a:rPr>
              <a:t>The quality column, which is our target variable, ranges from 3 to 9. Most wines have a quality rating of 5 or 6.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478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DC33-855C-6A08-A555-18D7566C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1237" cy="1325563"/>
          </a:xfrm>
        </p:spPr>
        <p:txBody>
          <a:bodyPr/>
          <a:lstStyle/>
          <a:p>
            <a:pPr algn="ctr"/>
            <a:r>
              <a:rPr lang="en-US" b="1"/>
              <a:t>Neural Network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7F44DC0-255E-01A5-54BD-95CE9CA53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latin typeface="Times New Roman"/>
                <a:cs typeface="Times New Roman"/>
              </a:rPr>
              <a:t>Multilayer Neural Network:</a:t>
            </a:r>
            <a:endParaRPr lang="en-US" sz="3600">
              <a:cs typeface="Calibri" panose="020F0502020204030204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>
                <a:latin typeface="Times New Roman"/>
                <a:cs typeface="Times New Roman"/>
              </a:rPr>
              <a:t>Three hidden layers</a:t>
            </a:r>
            <a:endParaRPr lang="en-US" sz="280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>
                <a:latin typeface="Times New Roman"/>
                <a:cs typeface="Times New Roman"/>
              </a:rPr>
              <a:t>One output layers</a:t>
            </a:r>
            <a:endParaRPr lang="en-US" sz="280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>
                <a:latin typeface="Times New Roman"/>
                <a:cs typeface="Times New Roman"/>
              </a:rPr>
              <a:t>Added </a:t>
            </a:r>
            <a:endParaRPr lang="en-US" sz="2800"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latin typeface="Times New Roman"/>
                <a:cs typeface="Times New Roman"/>
              </a:rPr>
              <a:t>dropouts with 0.3</a:t>
            </a:r>
            <a:endParaRPr lang="en-US"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err="1">
                <a:latin typeface="Times New Roman"/>
                <a:cs typeface="Times New Roman"/>
              </a:rPr>
              <a:t>Batch_normalization</a:t>
            </a:r>
            <a:endParaRPr lang="en-US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>
                <a:latin typeface="Times New Roman"/>
                <a:cs typeface="Times New Roman"/>
              </a:rPr>
              <a:t>Early stopping:</a:t>
            </a:r>
            <a:endParaRPr lang="en-US" sz="2800">
              <a:latin typeface="Calibri" panose="020F0502020204030204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err="1">
                <a:latin typeface="Times New Roman"/>
                <a:cs typeface="Times New Roman"/>
              </a:rPr>
              <a:t>Min_delta</a:t>
            </a:r>
            <a:endParaRPr lang="en-US"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latin typeface="Times New Roman"/>
                <a:cs typeface="Times New Roman"/>
              </a:rPr>
              <a:t>Patience</a:t>
            </a:r>
            <a:endParaRPr lang="en-US"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err="1">
                <a:latin typeface="Times New Roman"/>
                <a:cs typeface="Times New Roman"/>
              </a:rPr>
              <a:t>Restore_best_weights</a:t>
            </a:r>
            <a:endParaRPr lang="en-US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518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DC33-855C-6A08-A555-18D7566C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1237" cy="1325563"/>
          </a:xfrm>
        </p:spPr>
        <p:txBody>
          <a:bodyPr/>
          <a:lstStyle/>
          <a:p>
            <a:pPr algn="ctr"/>
            <a:r>
              <a:rPr lang="en-US" b="1">
                <a:ea typeface="+mj-lt"/>
                <a:cs typeface="+mj-lt"/>
              </a:rPr>
              <a:t>Neural Network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6EE4B4-E9DD-19B1-7559-21A98B96C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latin typeface="Times New Roman"/>
                <a:cs typeface="Times New Roman"/>
              </a:rPr>
              <a:t>Compiling:</a:t>
            </a:r>
            <a:endParaRPr lang="en-US">
              <a:latin typeface="Calibri"/>
              <a:cs typeface="Calibri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>
                <a:latin typeface="Times New Roman"/>
                <a:cs typeface="Times New Roman"/>
              </a:rPr>
              <a:t>Optimizer – ‘Adam’</a:t>
            </a:r>
            <a:endParaRPr lang="en-US">
              <a:latin typeface="Calibri" panose="020F0502020204030204"/>
              <a:cs typeface="Calibri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>
                <a:latin typeface="Times New Roman"/>
                <a:cs typeface="Times New Roman"/>
              </a:rPr>
              <a:t>Loss – ‘</a:t>
            </a:r>
            <a:r>
              <a:rPr lang="en-US" err="1">
                <a:latin typeface="Times New Roman"/>
                <a:cs typeface="Times New Roman"/>
              </a:rPr>
              <a:t>mae</a:t>
            </a:r>
            <a:r>
              <a:rPr lang="en-US">
                <a:latin typeface="Times New Roman"/>
                <a:cs typeface="Times New Roman"/>
              </a:rPr>
              <a:t>’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sz="3200">
                <a:latin typeface="Times New Roman"/>
                <a:cs typeface="Times New Roman"/>
              </a:rPr>
              <a:t>Training:</a:t>
            </a:r>
            <a:endParaRPr lang="en-US">
              <a:cs typeface="Calibri" panose="020F0502020204030204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>
                <a:latin typeface="Times New Roman"/>
                <a:cs typeface="Times New Roman"/>
              </a:rPr>
              <a:t>Batch size – 256</a:t>
            </a:r>
            <a:endParaRPr lang="en-US">
              <a:latin typeface="Calibri" panose="020F0502020204030204"/>
              <a:cs typeface="Calibri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>
                <a:latin typeface="Times New Roman"/>
                <a:cs typeface="Times New Roman"/>
              </a:rPr>
              <a:t>Epochs – 500</a:t>
            </a:r>
            <a:endParaRPr lang="en-US">
              <a:latin typeface="Calibri"/>
              <a:cs typeface="Calibri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>
                <a:latin typeface="Times New Roman"/>
                <a:cs typeface="Times New Roman"/>
              </a:rPr>
              <a:t>Callbacks – </a:t>
            </a:r>
            <a:r>
              <a:rPr lang="en-US" err="1">
                <a:latin typeface="Times New Roman"/>
                <a:cs typeface="Times New Roman"/>
              </a:rPr>
              <a:t>early_stopping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337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DC33-855C-6A08-A555-18D7566C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1237" cy="1325563"/>
          </a:xfrm>
        </p:spPr>
        <p:txBody>
          <a:bodyPr/>
          <a:lstStyle/>
          <a:p>
            <a:pPr algn="ctr"/>
            <a:r>
              <a:rPr lang="en-US" b="1"/>
              <a:t>Evaluation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E5A41C7-6EC3-BDF0-4E36-C90F925050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5697465"/>
              </p:ext>
            </p:extLst>
          </p:nvPr>
        </p:nvGraphicFramePr>
        <p:xfrm>
          <a:off x="431006" y="163274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8410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111B132E30E54698C4357809582917" ma:contentTypeVersion="3" ma:contentTypeDescription="Create a new document." ma:contentTypeScope="" ma:versionID="5e4b79f9ec575df4a90ef0044598800e">
  <xsd:schema xmlns:xsd="http://www.w3.org/2001/XMLSchema" xmlns:xs="http://www.w3.org/2001/XMLSchema" xmlns:p="http://schemas.microsoft.com/office/2006/metadata/properties" xmlns:ns2="454fa56b-d9f9-488d-b39c-399044153171" targetNamespace="http://schemas.microsoft.com/office/2006/metadata/properties" ma:root="true" ma:fieldsID="90caa9f49e50ce38ef292f47703f34c0" ns2:_="">
    <xsd:import namespace="454fa56b-d9f9-488d-b39c-3990441531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4fa56b-d9f9-488d-b39c-3990441531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8BF742-7C69-4B40-BCC7-D5CB5B3AF7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9546E9-7675-4AAA-8EF0-2F70841F8A35}">
  <ds:schemaRefs>
    <ds:schemaRef ds:uri="454fa56b-d9f9-488d-b39c-39904415317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Times New Roman</vt:lpstr>
      <vt:lpstr>Wingdings</vt:lpstr>
      <vt:lpstr>WordVisi_MSFontService</vt:lpstr>
      <vt:lpstr>Office Theme</vt:lpstr>
      <vt:lpstr>Predictive Models for Psychochemical Properties of Wine Versus Wine Quality</vt:lpstr>
      <vt:lpstr>Introduction</vt:lpstr>
      <vt:lpstr>Mission Statement</vt:lpstr>
      <vt:lpstr>EDA</vt:lpstr>
      <vt:lpstr>Neural Network</vt:lpstr>
      <vt:lpstr>Neural Network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Models for Psychochemical Properties of Wine Versus Wine Quality</dc:title>
  <dc:creator>Gregory Ehlinger</dc:creator>
  <cp:lastModifiedBy>Saleem, Azhan</cp:lastModifiedBy>
  <cp:revision>2</cp:revision>
  <dcterms:created xsi:type="dcterms:W3CDTF">2023-12-03T21:13:38Z</dcterms:created>
  <dcterms:modified xsi:type="dcterms:W3CDTF">2024-12-20T23:00:46Z</dcterms:modified>
</cp:coreProperties>
</file>