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77" r:id="rId4"/>
    <p:sldId id="258" r:id="rId5"/>
    <p:sldId id="259" r:id="rId6"/>
    <p:sldId id="260" r:id="rId7"/>
    <p:sldId id="278" r:id="rId8"/>
    <p:sldId id="281" r:id="rId9"/>
    <p:sldId id="272" r:id="rId10"/>
    <p:sldId id="273" r:id="rId11"/>
    <p:sldId id="262" r:id="rId12"/>
    <p:sldId id="282" r:id="rId13"/>
    <p:sldId id="264" r:id="rId14"/>
    <p:sldId id="280" r:id="rId15"/>
    <p:sldId id="265" r:id="rId16"/>
    <p:sldId id="266" r:id="rId17"/>
    <p:sldId id="267" r:id="rId18"/>
    <p:sldId id="268" r:id="rId19"/>
    <p:sldId id="269" r:id="rId20"/>
    <p:sldId id="270" r:id="rId21"/>
    <p:sldId id="271" r:id="rId22"/>
    <p:sldId id="274" r:id="rId23"/>
    <p:sldId id="283" r:id="rId24"/>
    <p:sldId id="279" r:id="rId25"/>
    <p:sldId id="276" r:id="rId26"/>
  </p:sldIdLst>
  <p:sldSz cx="9144000" cy="5715000" type="screen16x10"/>
  <p:notesSz cx="6858000" cy="9144000"/>
  <p:embeddedFontLst>
    <p:embeddedFont>
      <p:font typeface="Maven Pro" panose="020B0604020202020204" charset="0"/>
      <p:regular r:id="rId28"/>
      <p:bold r:id="rId29"/>
    </p:embeddedFont>
    <p:embeddedFont>
      <p:font typeface="Maven Pro Medium" panose="020B0604020202020204" charset="0"/>
      <p:regular r:id="rId30"/>
      <p:bold r:id="rId31"/>
    </p:embeddedFont>
    <p:embeddedFont>
      <p:font typeface="Nunito"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juWK6SYlOnZU5jLJ9ZL4N/Z5uA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99191"/>
    <a:srgbClr val="CDDEDE"/>
    <a:srgbClr val="4281A8"/>
    <a:srgbClr val="51C19C"/>
    <a:srgbClr val="86DAD8"/>
    <a:srgbClr val="92DEDC"/>
    <a:srgbClr val="9EE2E0"/>
    <a:srgbClr val="7ED8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4A2DB4-678A-481A-8CAC-89C1AE3FEA39}">
  <a:tblStyle styleId="{C94A2DB4-678A-481A-8CAC-89C1AE3FEA3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16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fedf746f8831735/&#12489;&#12461;&#12517;&#12513;&#12531;&#12488;/Astrosage_analysis_final.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zhar\Downloads\Project%20Excel\Astrosage_analysis_finalNew.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zhar\Downloads\Project%20Excel\Astrosage_analysis_finalNew.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fedf746f8831735/&#12489;&#12461;&#12517;&#12513;&#12531;&#12488;/Astrosage_analysis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zhar\Downloads\Project%20Excel\Astrosage_analysis_finalNe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zhar\Downloads\Project%20Excel\Astrosage_analysis_finalNew.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zhar\Downloads\Project%20Excel\Astrosage_analysis_finalNew.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bfedf746f8831735/&#12489;&#12461;&#12517;&#12513;&#12531;&#12488;/Astrosage_analysis_fin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zhar\Downloads\Project%20Excel\Astrosage_analysis_finalNew.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zhar\Downloads\Project%20Excel\Astrosage_analysis_finalNew.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bfedf746f8831735/&#12489;&#12461;&#12517;&#12513;&#12531;&#12488;/Astrosage_analysis_final.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[Astrosage_analysis_final.xlsx]Pivot Tables!No of call per day</c:name>
    <c:fmtId val="9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No of calls per Day</a:t>
            </a:r>
            <a:endParaRPr lang="en-US" sz="2000" b="1"/>
          </a:p>
        </c:rich>
      </c:tx>
      <c:layout>
        <c:manualLayout>
          <c:xMode val="edge"/>
          <c:yMode val="edge"/>
          <c:x val="0.32420568301933717"/>
          <c:y val="5.1467271229073255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solidFill>
              <a:schemeClr val="bg1">
                <a:lumMod val="65000"/>
                <a:alpha val="47000"/>
              </a:schemeClr>
            </a:solid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solidFill>
              <a:schemeClr val="bg1">
                <a:lumMod val="65000"/>
                <a:alpha val="47000"/>
              </a:schemeClr>
            </a:solid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261682369223648E-2"/>
          <c:y val="0.15422462682332261"/>
          <c:w val="0.94873831763077632"/>
          <c:h val="0.61037074370725541"/>
        </c:manualLayout>
      </c:layout>
      <c:lineChart>
        <c:grouping val="standard"/>
        <c:varyColors val="0"/>
        <c:ser>
          <c:idx val="0"/>
          <c:order val="0"/>
          <c:tx>
            <c:strRef>
              <c:f>'Pivot Tables'!$B$147</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Tables'!$A$148:$A$181</c:f>
              <c:strCache>
                <c:ptCount val="34"/>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strCache>
            </c:strRef>
          </c:cat>
          <c:val>
            <c:numRef>
              <c:f>'Pivot Tables'!$B$148:$B$181</c:f>
              <c:numCache>
                <c:formatCode>General</c:formatCode>
                <c:ptCount val="34"/>
                <c:pt idx="0">
                  <c:v>228</c:v>
                </c:pt>
                <c:pt idx="1">
                  <c:v>332</c:v>
                </c:pt>
                <c:pt idx="2">
                  <c:v>383</c:v>
                </c:pt>
                <c:pt idx="3">
                  <c:v>364</c:v>
                </c:pt>
                <c:pt idx="4">
                  <c:v>253</c:v>
                </c:pt>
                <c:pt idx="5">
                  <c:v>254</c:v>
                </c:pt>
                <c:pt idx="6">
                  <c:v>254</c:v>
                </c:pt>
                <c:pt idx="7">
                  <c:v>138</c:v>
                </c:pt>
                <c:pt idx="8">
                  <c:v>288</c:v>
                </c:pt>
                <c:pt idx="9">
                  <c:v>430</c:v>
                </c:pt>
                <c:pt idx="10">
                  <c:v>424</c:v>
                </c:pt>
                <c:pt idx="11">
                  <c:v>358</c:v>
                </c:pt>
                <c:pt idx="12">
                  <c:v>348</c:v>
                </c:pt>
                <c:pt idx="13">
                  <c:v>226</c:v>
                </c:pt>
                <c:pt idx="14">
                  <c:v>276</c:v>
                </c:pt>
                <c:pt idx="15">
                  <c:v>258</c:v>
                </c:pt>
                <c:pt idx="16">
                  <c:v>185</c:v>
                </c:pt>
                <c:pt idx="17">
                  <c:v>233</c:v>
                </c:pt>
                <c:pt idx="18">
                  <c:v>209</c:v>
                </c:pt>
                <c:pt idx="19">
                  <c:v>178</c:v>
                </c:pt>
                <c:pt idx="20">
                  <c:v>159</c:v>
                </c:pt>
                <c:pt idx="21">
                  <c:v>163</c:v>
                </c:pt>
                <c:pt idx="22">
                  <c:v>241</c:v>
                </c:pt>
                <c:pt idx="23">
                  <c:v>232</c:v>
                </c:pt>
                <c:pt idx="24">
                  <c:v>258</c:v>
                </c:pt>
                <c:pt idx="25">
                  <c:v>255</c:v>
                </c:pt>
                <c:pt idx="26">
                  <c:v>242</c:v>
                </c:pt>
                <c:pt idx="27">
                  <c:v>181</c:v>
                </c:pt>
                <c:pt idx="28">
                  <c:v>260</c:v>
                </c:pt>
                <c:pt idx="29">
                  <c:v>179</c:v>
                </c:pt>
                <c:pt idx="30">
                  <c:v>158</c:v>
                </c:pt>
                <c:pt idx="31">
                  <c:v>115</c:v>
                </c:pt>
                <c:pt idx="32">
                  <c:v>196</c:v>
                </c:pt>
                <c:pt idx="33">
                  <c:v>107</c:v>
                </c:pt>
              </c:numCache>
            </c:numRef>
          </c:val>
          <c:smooth val="0"/>
          <c:extLst>
            <c:ext xmlns:c16="http://schemas.microsoft.com/office/drawing/2014/chart" uri="{C3380CC4-5D6E-409C-BE32-E72D297353CC}">
              <c16:uniqueId val="{00000000-AE41-42C7-B1B6-B5AA48DB4C55}"/>
            </c:ext>
          </c:extLst>
        </c:ser>
        <c:dLbls>
          <c:dLblPos val="t"/>
          <c:showLegendKey val="0"/>
          <c:showVal val="1"/>
          <c:showCatName val="0"/>
          <c:showSerName val="0"/>
          <c:showPercent val="0"/>
          <c:showBubbleSize val="0"/>
        </c:dLbls>
        <c:marker val="1"/>
        <c:smooth val="0"/>
        <c:axId val="36826879"/>
        <c:axId val="36818239"/>
      </c:lineChart>
      <c:catAx>
        <c:axId val="36826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18239"/>
        <c:crosses val="autoZero"/>
        <c:auto val="1"/>
        <c:lblAlgn val="ctr"/>
        <c:lblOffset val="100"/>
        <c:noMultiLvlLbl val="0"/>
      </c:catAx>
      <c:valAx>
        <c:axId val="36818239"/>
        <c:scaling>
          <c:orientation val="minMax"/>
        </c:scaling>
        <c:delete val="1"/>
        <c:axPos val="l"/>
        <c:numFmt formatCode="General" sourceLinked="1"/>
        <c:majorTickMark val="none"/>
        <c:minorTickMark val="none"/>
        <c:tickLblPos val="nextTo"/>
        <c:crossAx val="36826879"/>
        <c:crosses val="autoZero"/>
        <c:crossBetween val="between"/>
      </c:valAx>
      <c:spPr>
        <a:noFill/>
        <a:ln>
          <a:noFill/>
        </a:ln>
        <a:effectLst>
          <a:outerShdw blurRad="50800" dist="38100" dir="10800000" algn="r"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Tables!Top 10 guru</c:name>
    <c:fmtId val="3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30976045552969"/>
          <c:y val="4.8966793592041001E-2"/>
          <c:w val="0.87069023954447033"/>
          <c:h val="0.52729163069708063"/>
        </c:manualLayout>
      </c:layout>
      <c:barChart>
        <c:barDir val="col"/>
        <c:grouping val="clustered"/>
        <c:varyColors val="0"/>
        <c:ser>
          <c:idx val="0"/>
          <c:order val="0"/>
          <c:tx>
            <c:strRef>
              <c:f>'Pivot Tables'!$O$327</c:f>
              <c:strCache>
                <c:ptCount val="1"/>
                <c:pt idx="0">
                  <c:v>Total</c:v>
                </c:pt>
              </c:strCache>
            </c:strRef>
          </c:tx>
          <c:spPr>
            <a:solidFill>
              <a:schemeClr val="accent1"/>
            </a:solidFill>
            <a:ln>
              <a:solidFill>
                <a:schemeClr val="tx1"/>
              </a:solid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Tables'!$N$328:$N$338</c:f>
              <c:strCache>
                <c:ptCount val="10"/>
                <c:pt idx="0">
                  <c:v>Astro Krishaa</c:v>
                </c:pt>
                <c:pt idx="1">
                  <c:v>Astro  Ruchi</c:v>
                </c:pt>
                <c:pt idx="2">
                  <c:v>Astro  Ashok</c:v>
                </c:pt>
                <c:pt idx="3">
                  <c:v>Astro Sonam S</c:v>
                </c:pt>
                <c:pt idx="4">
                  <c:v>Astro Divya</c:v>
                </c:pt>
                <c:pt idx="5">
                  <c:v>Astro  Trisha</c:v>
                </c:pt>
                <c:pt idx="6">
                  <c:v>Astro  Sakthi</c:v>
                </c:pt>
                <c:pt idx="7">
                  <c:v>Tarot  Gurpreet</c:v>
                </c:pt>
                <c:pt idx="8">
                  <c:v>Tarot Vedika</c:v>
                </c:pt>
                <c:pt idx="9">
                  <c:v>Astro Seema</c:v>
                </c:pt>
              </c:strCache>
            </c:strRef>
          </c:cat>
          <c:val>
            <c:numRef>
              <c:f>'Pivot Tables'!$O$328:$O$338</c:f>
              <c:numCache>
                <c:formatCode>General</c:formatCode>
                <c:ptCount val="10"/>
                <c:pt idx="0">
                  <c:v>342</c:v>
                </c:pt>
                <c:pt idx="1">
                  <c:v>232</c:v>
                </c:pt>
                <c:pt idx="2">
                  <c:v>225</c:v>
                </c:pt>
                <c:pt idx="3">
                  <c:v>188</c:v>
                </c:pt>
                <c:pt idx="4">
                  <c:v>182</c:v>
                </c:pt>
                <c:pt idx="5">
                  <c:v>170</c:v>
                </c:pt>
                <c:pt idx="6">
                  <c:v>148</c:v>
                </c:pt>
                <c:pt idx="7">
                  <c:v>132</c:v>
                </c:pt>
                <c:pt idx="8">
                  <c:v>103</c:v>
                </c:pt>
                <c:pt idx="9">
                  <c:v>103</c:v>
                </c:pt>
              </c:numCache>
            </c:numRef>
          </c:val>
          <c:extLst>
            <c:ext xmlns:c16="http://schemas.microsoft.com/office/drawing/2014/chart" uri="{C3380CC4-5D6E-409C-BE32-E72D297353CC}">
              <c16:uniqueId val="{00000000-ADB1-48E5-9C0C-C9D78CFAA1AC}"/>
            </c:ext>
          </c:extLst>
        </c:ser>
        <c:dLbls>
          <c:dLblPos val="outEnd"/>
          <c:showLegendKey val="0"/>
          <c:showVal val="1"/>
          <c:showCatName val="0"/>
          <c:showSerName val="0"/>
          <c:showPercent val="0"/>
          <c:showBubbleSize val="0"/>
        </c:dLbls>
        <c:gapWidth val="444"/>
        <c:overlap val="-90"/>
        <c:axId val="1203771184"/>
        <c:axId val="1203772144"/>
      </c:barChart>
      <c:catAx>
        <c:axId val="12037711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1203772144"/>
        <c:crosses val="autoZero"/>
        <c:auto val="1"/>
        <c:lblAlgn val="ctr"/>
        <c:lblOffset val="100"/>
        <c:noMultiLvlLbl val="0"/>
      </c:catAx>
      <c:valAx>
        <c:axId val="1203772144"/>
        <c:scaling>
          <c:orientation val="minMax"/>
        </c:scaling>
        <c:delete val="1"/>
        <c:axPos val="l"/>
        <c:numFmt formatCode="General" sourceLinked="1"/>
        <c:majorTickMark val="none"/>
        <c:minorTickMark val="none"/>
        <c:tickLblPos val="nextTo"/>
        <c:crossAx val="1203771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50800" dist="38100" dir="10800000" algn="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Tables!Consultation vs users</c:name>
    <c:fmtId val="7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1400" b="1" i="0" u="none" strike="noStrike" cap="none" dirty="0">
                <a:solidFill>
                  <a:srgbClr val="424242"/>
                </a:solidFill>
                <a:latin typeface="Maven Pro"/>
                <a:ea typeface="Maven Pro"/>
                <a:cs typeface="Maven Pro"/>
                <a:sym typeface="Maven Pro"/>
              </a:rPr>
              <a:t>Consultation vs users</a:t>
            </a:r>
            <a:endParaRPr lang="en-US" dirty="0"/>
          </a:p>
        </c:rich>
      </c:tx>
      <c:layout>
        <c:manualLayout>
          <c:xMode val="edge"/>
          <c:yMode val="edge"/>
          <c:x val="0.42941460371871126"/>
          <c:y val="2.335530172245350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7171863185746107E-2"/>
          <c:y val="4.615108852949662E-2"/>
          <c:w val="0.95040879024604441"/>
          <c:h val="0.87426894439189951"/>
        </c:manualLayout>
      </c:layout>
      <c:barChart>
        <c:barDir val="col"/>
        <c:grouping val="clustered"/>
        <c:varyColors val="0"/>
        <c:ser>
          <c:idx val="0"/>
          <c:order val="0"/>
          <c:tx>
            <c:strRef>
              <c:f>'Pivot Tables'!$B$117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Tables'!$A$118:$A$121</c:f>
              <c:strCache>
                <c:ptCount val="4"/>
                <c:pt idx="0">
                  <c:v>Call</c:v>
                </c:pt>
                <c:pt idx="1">
                  <c:v>Chat</c:v>
                </c:pt>
                <c:pt idx="2">
                  <c:v>Complementary</c:v>
                </c:pt>
                <c:pt idx="3">
                  <c:v>public_live_Call</c:v>
                </c:pt>
              </c:strCache>
            </c:strRef>
          </c:cat>
          <c:val>
            <c:numRef>
              <c:f>'Pivot Tables'!$B$118:$B$121</c:f>
              <c:numCache>
                <c:formatCode>0.00%</c:formatCode>
                <c:ptCount val="4"/>
                <c:pt idx="0">
                  <c:v>0.30356442002354872</c:v>
                </c:pt>
                <c:pt idx="1">
                  <c:v>0.69625718057587327</c:v>
                </c:pt>
                <c:pt idx="2">
                  <c:v>7.1359760231205617E-5</c:v>
                </c:pt>
                <c:pt idx="3">
                  <c:v>1.0703964034680843E-4</c:v>
                </c:pt>
              </c:numCache>
            </c:numRef>
          </c:val>
          <c:extLst>
            <c:ext xmlns:c16="http://schemas.microsoft.com/office/drawing/2014/chart" uri="{C3380CC4-5D6E-409C-BE32-E72D297353CC}">
              <c16:uniqueId val="{00000000-C45F-4E8C-9AB6-6FFF7166BB6F}"/>
            </c:ext>
          </c:extLst>
        </c:ser>
        <c:dLbls>
          <c:dLblPos val="outEnd"/>
          <c:showLegendKey val="0"/>
          <c:showVal val="1"/>
          <c:showCatName val="0"/>
          <c:showSerName val="0"/>
          <c:showPercent val="0"/>
          <c:showBubbleSize val="0"/>
        </c:dLbls>
        <c:gapWidth val="219"/>
        <c:overlap val="-27"/>
        <c:axId val="1046045599"/>
        <c:axId val="1046049919"/>
      </c:barChart>
      <c:catAx>
        <c:axId val="1046045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46049919"/>
        <c:crosses val="autoZero"/>
        <c:auto val="1"/>
        <c:lblAlgn val="ctr"/>
        <c:lblOffset val="100"/>
        <c:noMultiLvlLbl val="0"/>
      </c:catAx>
      <c:valAx>
        <c:axId val="1046049919"/>
        <c:scaling>
          <c:orientation val="minMax"/>
        </c:scaling>
        <c:delete val="1"/>
        <c:axPos val="l"/>
        <c:numFmt formatCode="General" sourceLinked="0"/>
        <c:majorTickMark val="none"/>
        <c:minorTickMark val="none"/>
        <c:tickLblPos val="nextTo"/>
        <c:crossAx val="1046045599"/>
        <c:crosses val="autoZero"/>
        <c:crossBetween val="between"/>
      </c:valAx>
      <c:spPr>
        <a:noFill/>
        <a:ln>
          <a:noFill/>
        </a:ln>
        <a:effectLst>
          <a:outerShdw blurRad="50800" dist="38100" dir="10800000" algn="r"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[Astrosage_analysis_final.xlsx]Pivot Tables!Calls per hour</c:name>
    <c:fmtId val="5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73102925485215E-2"/>
          <c:y val="0.12109738462474162"/>
          <c:w val="0.92750685296777013"/>
          <c:h val="0.68372645812776134"/>
        </c:manualLayout>
      </c:layout>
      <c:barChart>
        <c:barDir val="col"/>
        <c:grouping val="clustered"/>
        <c:varyColors val="0"/>
        <c:ser>
          <c:idx val="0"/>
          <c:order val="0"/>
          <c:tx>
            <c:strRef>
              <c:f>'Pivot Tables'!$B$364</c:f>
              <c:strCache>
                <c:ptCount val="1"/>
                <c:pt idx="0">
                  <c:v>Total</c:v>
                </c:pt>
              </c:strCache>
            </c:strRef>
          </c:tx>
          <c:spPr>
            <a:solidFill>
              <a:schemeClr val="accent1"/>
            </a:solidFill>
            <a:ln>
              <a:noFill/>
            </a:ln>
            <a:effectLst/>
          </c:spPr>
          <c:invertIfNegative val="0"/>
          <c:dLbls>
            <c:dLbl>
              <c:idx val="6"/>
              <c:layout>
                <c:manualLayout>
                  <c:x val="-1.8076494274387355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C7F-4DD8-97FF-189510B6BB38}"/>
                </c:ext>
              </c:extLst>
            </c:dLbl>
            <c:dLbl>
              <c:idx val="14"/>
              <c:layout>
                <c:manualLayout>
                  <c:x val="-2.5823563249124794E-3"/>
                  <c:y val="-8.64650631217655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C7F-4DD8-97FF-189510B6BB38}"/>
                </c:ext>
              </c:extLst>
            </c:dLbl>
            <c:dLbl>
              <c:idx val="15"/>
              <c:layout>
                <c:manualLayout>
                  <c:x val="0"/>
                  <c:y val="2.882168770725516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C7F-4DD8-97FF-189510B6BB38}"/>
                </c:ext>
              </c:extLst>
            </c:dLbl>
            <c:dLbl>
              <c:idx val="16"/>
              <c:layout>
                <c:manualLayout>
                  <c:x val="2.0658850599299835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C7F-4DD8-97FF-189510B6BB3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Tables'!$A$365:$A$389</c:f>
              <c:strCache>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'Pivot Tables'!$B$365:$B$389</c:f>
              <c:numCache>
                <c:formatCode>General</c:formatCode>
                <c:ptCount val="24"/>
                <c:pt idx="0">
                  <c:v>68</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265</c:v>
                </c:pt>
                <c:pt idx="19">
                  <c:v>223</c:v>
                </c:pt>
                <c:pt idx="20">
                  <c:v>172</c:v>
                </c:pt>
                <c:pt idx="21">
                  <c:v>99</c:v>
                </c:pt>
                <c:pt idx="22">
                  <c:v>73</c:v>
                </c:pt>
                <c:pt idx="23">
                  <c:v>70</c:v>
                </c:pt>
              </c:numCache>
            </c:numRef>
          </c:val>
          <c:extLst>
            <c:ext xmlns:c16="http://schemas.microsoft.com/office/drawing/2014/chart" uri="{C3380CC4-5D6E-409C-BE32-E72D297353CC}">
              <c16:uniqueId val="{00000000-EC7F-4DD8-97FF-189510B6BB38}"/>
            </c:ext>
          </c:extLst>
        </c:ser>
        <c:dLbls>
          <c:dLblPos val="outEnd"/>
          <c:showLegendKey val="0"/>
          <c:showVal val="1"/>
          <c:showCatName val="0"/>
          <c:showSerName val="0"/>
          <c:showPercent val="0"/>
          <c:showBubbleSize val="0"/>
        </c:dLbls>
        <c:gapWidth val="219"/>
        <c:overlap val="-27"/>
        <c:axId val="1780446799"/>
        <c:axId val="1781297231"/>
      </c:barChart>
      <c:catAx>
        <c:axId val="17804467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Hours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297231"/>
        <c:crosses val="autoZero"/>
        <c:auto val="1"/>
        <c:lblAlgn val="ctr"/>
        <c:lblOffset val="100"/>
        <c:noMultiLvlLbl val="0"/>
      </c:catAx>
      <c:valAx>
        <c:axId val="1781297231"/>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Calls</a:t>
                </a:r>
                <a:r>
                  <a:rPr lang="en-IN" baseline="0"/>
                  <a:t> </a:t>
                </a:r>
                <a:endParaRPr lang="en-IN"/>
              </a:p>
            </c:rich>
          </c:tx>
          <c:layout>
            <c:manualLayout>
              <c:xMode val="edge"/>
              <c:yMode val="edge"/>
              <c:x val="5.1821234987820035E-2"/>
              <c:y val="0.3945071763732966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780446799"/>
        <c:crosses val="autoZero"/>
        <c:crossBetween val="between"/>
      </c:valAx>
      <c:spPr>
        <a:noFill/>
        <a:ln w="3175">
          <a:solidFill>
            <a:srgbClr val="000000"/>
          </a:solidFill>
        </a:ln>
        <a:effectLst>
          <a:outerShdw blurRad="50800" dist="38100" dir="18900000" algn="bl"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Tables!Ex day</c:name>
    <c:fmtId val="1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Tables'!$B$199</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Tables'!$A$200:$A$206</c:f>
              <c:strCache>
                <c:ptCount val="7"/>
                <c:pt idx="0">
                  <c:v>Sunday</c:v>
                </c:pt>
                <c:pt idx="1">
                  <c:v>Monday</c:v>
                </c:pt>
                <c:pt idx="2">
                  <c:v>Tuesday</c:v>
                </c:pt>
                <c:pt idx="3">
                  <c:v>Wednesday</c:v>
                </c:pt>
                <c:pt idx="4">
                  <c:v>Thursday</c:v>
                </c:pt>
                <c:pt idx="5">
                  <c:v>Friday</c:v>
                </c:pt>
                <c:pt idx="6">
                  <c:v>Saturday</c:v>
                </c:pt>
              </c:strCache>
            </c:strRef>
          </c:cat>
          <c:val>
            <c:numRef>
              <c:f>'Pivot Tables'!$B$200:$B$206</c:f>
              <c:numCache>
                <c:formatCode>General</c:formatCode>
                <c:ptCount val="7"/>
                <c:pt idx="0">
                  <c:v>1388</c:v>
                </c:pt>
                <c:pt idx="1">
                  <c:v>1394</c:v>
                </c:pt>
                <c:pt idx="2">
                  <c:v>1271</c:v>
                </c:pt>
                <c:pt idx="3">
                  <c:v>1129</c:v>
                </c:pt>
                <c:pt idx="4">
                  <c:v>820</c:v>
                </c:pt>
                <c:pt idx="5">
                  <c:v>1065</c:v>
                </c:pt>
                <c:pt idx="6">
                  <c:v>1298</c:v>
                </c:pt>
              </c:numCache>
            </c:numRef>
          </c:val>
          <c:extLst>
            <c:ext xmlns:c16="http://schemas.microsoft.com/office/drawing/2014/chart" uri="{C3380CC4-5D6E-409C-BE32-E72D297353CC}">
              <c16:uniqueId val="{00000000-8E29-4C78-8AB0-6DC50EA4FDFB}"/>
            </c:ext>
          </c:extLst>
        </c:ser>
        <c:dLbls>
          <c:dLblPos val="outEnd"/>
          <c:showLegendKey val="0"/>
          <c:showVal val="1"/>
          <c:showCatName val="0"/>
          <c:showSerName val="0"/>
          <c:showPercent val="0"/>
          <c:showBubbleSize val="0"/>
        </c:dLbls>
        <c:gapWidth val="164"/>
        <c:overlap val="-22"/>
        <c:axId val="1073088015"/>
        <c:axId val="1073088495"/>
      </c:barChart>
      <c:catAx>
        <c:axId val="1073088015"/>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73088495"/>
        <c:crosses val="autoZero"/>
        <c:auto val="1"/>
        <c:lblAlgn val="ctr"/>
        <c:lblOffset val="100"/>
        <c:noMultiLvlLbl val="0"/>
      </c:catAx>
      <c:valAx>
        <c:axId val="1073088495"/>
        <c:scaling>
          <c:orientation val="minMax"/>
        </c:scaling>
        <c:delete val="1"/>
        <c:axPos val="l"/>
        <c:numFmt formatCode="General" sourceLinked="1"/>
        <c:majorTickMark val="none"/>
        <c:minorTickMark val="none"/>
        <c:tickLblPos val="nextTo"/>
        <c:crossAx val="1073088015"/>
        <c:crosses val="autoZero"/>
        <c:crossBetween val="between"/>
      </c:valAx>
      <c:spPr>
        <a:noFill/>
        <a:ln>
          <a:noFill/>
        </a:ln>
        <a:effectLst>
          <a:outerShdw blurRad="50800" dist="38100" dir="8100000" algn="tr"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Tables!Completed vs busy</c:name>
    <c:fmtId val="13"/>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11944444444444445"/>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5.2777777777777778E-2"/>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5.2777777777777778E-2"/>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0.11944444444444445"/>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5.2777777777777778E-2"/>
              <c:y val="-8.3333333333333329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11944444444444445"/>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535242350995731"/>
          <c:y val="0.26322252194657975"/>
          <c:w val="0.4355852416606818"/>
          <c:h val="0.50140363355478823"/>
        </c:manualLayout>
      </c:layout>
      <c:doughnutChart>
        <c:varyColors val="1"/>
        <c:ser>
          <c:idx val="0"/>
          <c:order val="0"/>
          <c:tx>
            <c:strRef>
              <c:f>'Pivot Tables'!$U$1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BD6-4F28-BCF5-8DE8BADE207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BD6-4F28-BCF5-8DE8BADE2073}"/>
              </c:ext>
            </c:extLst>
          </c:dPt>
          <c:dLbls>
            <c:dLbl>
              <c:idx val="0"/>
              <c:layout>
                <c:manualLayout>
                  <c:x val="6.2443335773204961E-2"/>
                  <c:y val="-9.24382308914366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BD6-4F28-BCF5-8DE8BADE2073}"/>
                </c:ext>
              </c:extLst>
            </c:dLbl>
            <c:dLbl>
              <c:idx val="1"/>
              <c:layout>
                <c:manualLayout>
                  <c:x val="-0.13598585820221926"/>
                  <c:y val="-1.17235336662153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BD6-4F28-BCF5-8DE8BADE207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Tables'!$T$2:$T$3</c:f>
              <c:strCache>
                <c:ptCount val="2"/>
                <c:pt idx="0">
                  <c:v>busy</c:v>
                </c:pt>
                <c:pt idx="1">
                  <c:v>completed</c:v>
                </c:pt>
              </c:strCache>
            </c:strRef>
          </c:cat>
          <c:val>
            <c:numRef>
              <c:f>'Pivot Tables'!$U$2:$U$3</c:f>
              <c:numCache>
                <c:formatCode>0.00%</c:formatCode>
                <c:ptCount val="2"/>
                <c:pt idx="0">
                  <c:v>0.2688968875714588</c:v>
                </c:pt>
                <c:pt idx="1">
                  <c:v>0.7311031124285412</c:v>
                </c:pt>
              </c:numCache>
            </c:numRef>
          </c:val>
          <c:extLst>
            <c:ext xmlns:c16="http://schemas.microsoft.com/office/drawing/2014/chart" uri="{C3380CC4-5D6E-409C-BE32-E72D297353CC}">
              <c16:uniqueId val="{00000004-FBD6-4F28-BCF5-8DE8BADE2073}"/>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71938998127816445"/>
          <c:y val="0.14926253015068444"/>
          <c:w val="0.23238755111253859"/>
          <c:h val="0.40946338678395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Tables!Consultation wise revenue</c:name>
    <c:fmtId val="22"/>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manualLayout>
          <c:layoutTarget val="inner"/>
          <c:xMode val="edge"/>
          <c:yMode val="edge"/>
          <c:x val="0.14004965004374453"/>
          <c:y val="0.1095419163572053"/>
          <c:w val="0.50723272090988625"/>
          <c:h val="0.78091616728558944"/>
        </c:manualLayout>
      </c:layout>
      <c:pieChart>
        <c:varyColors val="1"/>
        <c:ser>
          <c:idx val="0"/>
          <c:order val="0"/>
          <c:tx>
            <c:strRef>
              <c:f>'Pivot Tables'!$T$3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4D0-492F-8C29-9F4BE86303C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4D0-492F-8C29-9F4BE86303C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4D0-492F-8C29-9F4BE86303C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4D0-492F-8C29-9F4BE86303C1}"/>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Tables'!$S$4:$S$8</c:f>
              <c:strCache>
                <c:ptCount val="4"/>
                <c:pt idx="0">
                  <c:v>Call</c:v>
                </c:pt>
                <c:pt idx="1">
                  <c:v>Chat</c:v>
                </c:pt>
                <c:pt idx="2">
                  <c:v>Complementary</c:v>
                </c:pt>
                <c:pt idx="3">
                  <c:v>public_live_Call</c:v>
                </c:pt>
              </c:strCache>
            </c:strRef>
          </c:cat>
          <c:val>
            <c:numRef>
              <c:f>'Pivot Tables'!$T$4:$T$8</c:f>
              <c:numCache>
                <c:formatCode>0.00%</c:formatCode>
                <c:ptCount val="4"/>
                <c:pt idx="0">
                  <c:v>0.78715897125777612</c:v>
                </c:pt>
                <c:pt idx="1">
                  <c:v>0.21260458014749664</c:v>
                </c:pt>
                <c:pt idx="2">
                  <c:v>0</c:v>
                </c:pt>
                <c:pt idx="3">
                  <c:v>2.3644859472713914E-4</c:v>
                </c:pt>
              </c:numCache>
            </c:numRef>
          </c:val>
          <c:extLst>
            <c:ext xmlns:c16="http://schemas.microsoft.com/office/drawing/2014/chart" uri="{C3380CC4-5D6E-409C-BE32-E72D297353CC}">
              <c16:uniqueId val="{00000008-64D0-492F-8C29-9F4BE86303C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[Astrosage_analysis_final.xlsx]Pivot Tables!Chat/call Revenue</c:name>
    <c:fmtId val="2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273519907375975E-2"/>
          <c:y val="8.890276886598629E-2"/>
          <c:w val="0.92173337158735391"/>
          <c:h val="0.67723290530071267"/>
        </c:manualLayout>
      </c:layout>
      <c:barChart>
        <c:barDir val="col"/>
        <c:grouping val="clustered"/>
        <c:varyColors val="0"/>
        <c:ser>
          <c:idx val="0"/>
          <c:order val="0"/>
          <c:tx>
            <c:strRef>
              <c:f>'Pivot Tables'!$B$279</c:f>
              <c:strCache>
                <c:ptCount val="1"/>
                <c:pt idx="0">
                  <c:v>Count of chatStatus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Tables'!$A$280:$A$284</c:f>
              <c:strCache>
                <c:ptCount val="4"/>
                <c:pt idx="0">
                  <c:v>Call</c:v>
                </c:pt>
                <c:pt idx="1">
                  <c:v>Chat</c:v>
                </c:pt>
                <c:pt idx="2">
                  <c:v>Complementary</c:v>
                </c:pt>
                <c:pt idx="3">
                  <c:v>public_live_Call</c:v>
                </c:pt>
              </c:strCache>
            </c:strRef>
          </c:cat>
          <c:val>
            <c:numRef>
              <c:f>'Pivot Tables'!$B$280:$B$284</c:f>
              <c:numCache>
                <c:formatCode>General</c:formatCode>
                <c:ptCount val="4"/>
                <c:pt idx="0">
                  <c:v>1</c:v>
                </c:pt>
                <c:pt idx="1">
                  <c:v>19514</c:v>
                </c:pt>
              </c:numCache>
            </c:numRef>
          </c:val>
          <c:extLst>
            <c:ext xmlns:c16="http://schemas.microsoft.com/office/drawing/2014/chart" uri="{C3380CC4-5D6E-409C-BE32-E72D297353CC}">
              <c16:uniqueId val="{00000000-6FA5-4B3C-9677-6EDE393CABB8}"/>
            </c:ext>
          </c:extLst>
        </c:ser>
        <c:ser>
          <c:idx val="1"/>
          <c:order val="1"/>
          <c:tx>
            <c:strRef>
              <c:f>'Pivot Tables'!$C$279</c:f>
              <c:strCache>
                <c:ptCount val="1"/>
                <c:pt idx="0">
                  <c:v>Count of callStatus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Tables'!$A$280:$A$284</c:f>
              <c:strCache>
                <c:ptCount val="4"/>
                <c:pt idx="0">
                  <c:v>Call</c:v>
                </c:pt>
                <c:pt idx="1">
                  <c:v>Chat</c:v>
                </c:pt>
                <c:pt idx="2">
                  <c:v>Complementary</c:v>
                </c:pt>
                <c:pt idx="3">
                  <c:v>public_live_Call</c:v>
                </c:pt>
              </c:strCache>
            </c:strRef>
          </c:cat>
          <c:val>
            <c:numRef>
              <c:f>'Pivot Tables'!$C$280:$C$284</c:f>
              <c:numCache>
                <c:formatCode>General</c:formatCode>
                <c:ptCount val="4"/>
                <c:pt idx="0">
                  <c:v>8508</c:v>
                </c:pt>
                <c:pt idx="1">
                  <c:v>28</c:v>
                </c:pt>
                <c:pt idx="2">
                  <c:v>2</c:v>
                </c:pt>
                <c:pt idx="3">
                  <c:v>3</c:v>
                </c:pt>
              </c:numCache>
            </c:numRef>
          </c:val>
          <c:extLst>
            <c:ext xmlns:c16="http://schemas.microsoft.com/office/drawing/2014/chart" uri="{C3380CC4-5D6E-409C-BE32-E72D297353CC}">
              <c16:uniqueId val="{00000001-6FA5-4B3C-9677-6EDE393CABB8}"/>
            </c:ext>
          </c:extLst>
        </c:ser>
        <c:ser>
          <c:idx val="2"/>
          <c:order val="2"/>
          <c:tx>
            <c:strRef>
              <c:f>'Pivot Tables'!$D$279</c:f>
              <c:strCache>
                <c:ptCount val="1"/>
                <c:pt idx="0">
                  <c:v>Sum of netAmount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Tables'!$A$280:$A$284</c:f>
              <c:strCache>
                <c:ptCount val="4"/>
                <c:pt idx="0">
                  <c:v>Call</c:v>
                </c:pt>
                <c:pt idx="1">
                  <c:v>Chat</c:v>
                </c:pt>
                <c:pt idx="2">
                  <c:v>Complementary</c:v>
                </c:pt>
                <c:pt idx="3">
                  <c:v>public_live_Call</c:v>
                </c:pt>
              </c:strCache>
            </c:strRef>
          </c:cat>
          <c:val>
            <c:numRef>
              <c:f>'Pivot Tables'!$D$280:$D$284</c:f>
              <c:numCache>
                <c:formatCode>0</c:formatCode>
                <c:ptCount val="4"/>
                <c:pt idx="0">
                  <c:v>168442.03500000015</c:v>
                </c:pt>
                <c:pt idx="1">
                  <c:v>45494.683333333342</c:v>
                </c:pt>
                <c:pt idx="3">
                  <c:v>50.596999999999902</c:v>
                </c:pt>
              </c:numCache>
            </c:numRef>
          </c:val>
          <c:extLst>
            <c:ext xmlns:c16="http://schemas.microsoft.com/office/drawing/2014/chart" uri="{C3380CC4-5D6E-409C-BE32-E72D297353CC}">
              <c16:uniqueId val="{00000002-6FA5-4B3C-9677-6EDE393CABB8}"/>
            </c:ext>
          </c:extLst>
        </c:ser>
        <c:dLbls>
          <c:dLblPos val="outEnd"/>
          <c:showLegendKey val="0"/>
          <c:showVal val="1"/>
          <c:showCatName val="0"/>
          <c:showSerName val="0"/>
          <c:showPercent val="0"/>
          <c:showBubbleSize val="0"/>
        </c:dLbls>
        <c:gapWidth val="219"/>
        <c:overlap val="-27"/>
        <c:axId val="1227931568"/>
        <c:axId val="1227934928"/>
      </c:barChart>
      <c:catAx>
        <c:axId val="1227931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27934928"/>
        <c:crosses val="autoZero"/>
        <c:auto val="1"/>
        <c:lblAlgn val="ctr"/>
        <c:lblOffset val="100"/>
        <c:noMultiLvlLbl val="0"/>
      </c:catAx>
      <c:valAx>
        <c:axId val="1227934928"/>
        <c:scaling>
          <c:orientation val="minMax"/>
        </c:scaling>
        <c:delete val="1"/>
        <c:axPos val="l"/>
        <c:numFmt formatCode="General" sourceLinked="1"/>
        <c:majorTickMark val="none"/>
        <c:minorTickMark val="none"/>
        <c:tickLblPos val="nextTo"/>
        <c:crossAx val="1227931568"/>
        <c:crosses val="autoZero"/>
        <c:crossBetween val="between"/>
      </c:valAx>
      <c:spPr>
        <a:noFill/>
        <a:ln>
          <a:noFill/>
        </a:ln>
        <a:effectLst/>
      </c:spPr>
    </c:plotArea>
    <c:legend>
      <c:legendPos val="r"/>
      <c:layout>
        <c:manualLayout>
          <c:xMode val="edge"/>
          <c:yMode val="edge"/>
          <c:x val="0.58392086684457734"/>
          <c:y val="4.9006600491503217E-2"/>
          <c:w val="0.39941248448861844"/>
          <c:h val="0.6069734543126497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50800" dist="38100" dir="13500000" algn="b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[Astrosage_analysis_finalNew.xlsx]Pivot Tables!Sales Pivot</c:name>
    <c:fmtId val="58"/>
  </c:pivotSource>
  <c:chart>
    <c:autoTitleDeleted val="1"/>
    <c:pivotFmts>
      <c:pivotFmt>
        <c:idx val="0"/>
        <c:spPr>
          <a:solidFill>
            <a:schemeClr val="accent1"/>
          </a:solidFill>
          <a:ln w="19050">
            <a:solidFill>
              <a:schemeClr val="lt1"/>
            </a:solid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tint val="65000"/>
            </a:schemeClr>
          </a:solidFill>
          <a:ln w="19050">
            <a:solidFill>
              <a:schemeClr val="lt1"/>
            </a:solidFill>
          </a:ln>
          <a:effectLst/>
        </c:spPr>
        <c:dLbl>
          <c:idx val="0"/>
          <c:layout>
            <c:manualLayout>
              <c:x val="8.3333333333333329E-2"/>
              <c:y val="9.5052493438320215E-2"/>
            </c:manualLayout>
          </c:layout>
          <c:numFmt formatCode="General"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2569444444444444"/>
                  <c:h val="0.2013888888888889"/>
                </c:manualLayout>
              </c15:layout>
            </c:ext>
          </c:extLst>
        </c:dLbl>
      </c:pivotFmt>
      <c:pivotFmt>
        <c:idx val="2"/>
        <c:spPr>
          <a:solidFill>
            <a:schemeClr val="accent1">
              <a:shade val="65000"/>
            </a:schemeClr>
          </a:solidFill>
          <a:ln w="19050">
            <a:solidFill>
              <a:schemeClr val="lt1"/>
            </a:solidFill>
          </a:ln>
          <a:effectLst/>
        </c:spPr>
        <c:dLbl>
          <c:idx val="0"/>
          <c:numFmt formatCode="General"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7.4999999999999997E-2"/>
                  <c:h val="0.18402777777777779"/>
                </c:manualLayout>
              </c15:layout>
            </c:ext>
          </c:extLst>
        </c:dLbl>
      </c:pivotFmt>
      <c:pivotFmt>
        <c:idx val="3"/>
        <c:spPr>
          <a:solidFill>
            <a:schemeClr val="accent1"/>
          </a:solidFill>
          <a:ln w="19050">
            <a:solidFill>
              <a:schemeClr val="lt1"/>
            </a:solid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hade val="65000"/>
            </a:schemeClr>
          </a:solidFill>
          <a:ln w="19050">
            <a:solidFill>
              <a:schemeClr val="lt1"/>
            </a:solidFill>
          </a:ln>
          <a:effectLst/>
        </c:spPr>
        <c:dLbl>
          <c:idx val="0"/>
          <c:numFmt formatCode="General"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7.4999999999999997E-2"/>
                  <c:h val="0.18402777777777779"/>
                </c:manualLayout>
              </c15:layout>
            </c:ext>
          </c:extLst>
        </c:dLbl>
      </c:pivotFmt>
      <c:pivotFmt>
        <c:idx val="5"/>
        <c:spPr>
          <a:solidFill>
            <a:schemeClr val="accent1"/>
          </a:solidFill>
          <a:ln w="19050">
            <a:solidFill>
              <a:schemeClr val="lt1"/>
            </a:solidFill>
          </a:ln>
          <a:effectLst/>
        </c:spPr>
      </c:pivotFmt>
      <c:pivotFmt>
        <c:idx val="6"/>
        <c:spPr>
          <a:solidFill>
            <a:schemeClr val="accent1">
              <a:tint val="65000"/>
            </a:schemeClr>
          </a:solidFill>
          <a:ln w="19050">
            <a:solidFill>
              <a:schemeClr val="lt1"/>
            </a:solidFill>
          </a:ln>
          <a:effectLst/>
        </c:spPr>
        <c:dLbl>
          <c:idx val="0"/>
          <c:numFmt formatCode="General"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0.12569444444444444"/>
                  <c:h val="0.2013888888888889"/>
                </c:manualLayout>
              </c15:layout>
            </c:ext>
          </c:extLst>
        </c:dLbl>
      </c:pivotFmt>
      <c:pivotFmt>
        <c:idx val="7"/>
        <c:spPr>
          <a:solidFill>
            <a:schemeClr val="accent1"/>
          </a:solidFill>
          <a:ln w="19050">
            <a:solidFill>
              <a:schemeClr val="lt1"/>
            </a:solid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hade val="65000"/>
            </a:schemeClr>
          </a:solidFill>
          <a:ln w="19050">
            <a:solidFill>
              <a:schemeClr val="lt1"/>
            </a:solidFill>
          </a:ln>
          <a:effectLst/>
        </c:spPr>
        <c:dLbl>
          <c:idx val="0"/>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fld id="{13988F29-9573-4C58-9CBA-48E2990C0CF6}" type="CATEGORYNAME">
                  <a:rPr lang="en-US" sz="2000"/>
                  <a:pPr>
                    <a:defRPr sz="1200" b="0" i="0" u="none" strike="noStrike" kern="1200" baseline="0">
                      <a:solidFill>
                        <a:schemeClr val="bg1"/>
                      </a:solidFill>
                      <a:latin typeface="+mn-lt"/>
                      <a:ea typeface="+mn-ea"/>
                      <a:cs typeface="+mn-cs"/>
                    </a:defRPr>
                  </a:pPr>
                  <a:t>[CATEGORY NAME]</a:t>
                </a:fld>
                <a:r>
                  <a:rPr lang="en-US" sz="2000" baseline="0"/>
                  <a:t>
</a:t>
                </a:r>
                <a:fld id="{F0D9CF32-05CB-4FFE-9265-105BE034DE72}"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0.14708992986201347"/>
                  <c:h val="0.29517291105511378"/>
                </c:manualLayout>
              </c15:layout>
              <c15:dlblFieldTable/>
              <c15:showDataLabelsRange val="0"/>
            </c:ext>
          </c:extLst>
        </c:dLbl>
      </c:pivotFmt>
      <c:pivotFmt>
        <c:idx val="9"/>
        <c:spPr>
          <a:solidFill>
            <a:schemeClr val="accent1"/>
          </a:solidFill>
          <a:ln w="19050">
            <a:solidFill>
              <a:schemeClr val="lt1"/>
            </a:solidFill>
          </a:ln>
          <a:effectLst/>
        </c:spPr>
      </c:pivotFmt>
      <c:pivotFmt>
        <c:idx val="10"/>
        <c:spPr>
          <a:solidFill>
            <a:schemeClr val="accent1">
              <a:tint val="65000"/>
            </a:schemeClr>
          </a:solidFill>
          <a:ln w="19050">
            <a:solidFill>
              <a:schemeClr val="lt1"/>
            </a:solidFill>
          </a:ln>
          <a:effectLst/>
        </c:spPr>
        <c:dLbl>
          <c:idx val="0"/>
          <c:layout>
            <c:manualLayout>
              <c:x val="0.1488068177738055"/>
              <c:y val="0.1206506340697170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r>
                  <a:rPr lang="en-US" sz="2000" baseline="0"/>
                  <a:t>Gurucool
</a:t>
                </a:r>
                <a:fld id="{F2500888-10F7-4431-A2DC-B76698BDBAE9}"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68306259955613"/>
                  <c:h val="0.41363384461805341"/>
                </c:manualLayout>
              </c15:layout>
              <c15:dlblFieldTable/>
              <c15:showDataLabelsRange val="0"/>
            </c:ext>
          </c:extLst>
        </c:dLbl>
      </c:pivotFmt>
      <c:pivotFmt>
        <c:idx val="11"/>
        <c:spPr>
          <a:solidFill>
            <a:schemeClr val="accent1"/>
          </a:solidFill>
          <a:ln w="19050">
            <a:solidFill>
              <a:schemeClr val="lt1"/>
            </a:solid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hade val="65000"/>
            </a:schemeClr>
          </a:solidFill>
          <a:ln w="19050">
            <a:solidFill>
              <a:schemeClr val="lt1"/>
            </a:solidFill>
          </a:ln>
          <a:effectLst/>
        </c:spPr>
        <c:dLbl>
          <c:idx val="0"/>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fld id="{13988F29-9573-4C58-9CBA-48E2990C0CF6}" type="CATEGORYNAME">
                  <a:rPr lang="en-US" sz="2000"/>
                  <a:pPr>
                    <a:defRPr sz="1200" b="0" i="0" u="none" strike="noStrike" kern="1200" baseline="0">
                      <a:solidFill>
                        <a:schemeClr val="bg1"/>
                      </a:solidFill>
                      <a:latin typeface="+mn-lt"/>
                      <a:ea typeface="+mn-ea"/>
                      <a:cs typeface="+mn-cs"/>
                    </a:defRPr>
                  </a:pPr>
                  <a:t>[CATEGORY NAME]</a:t>
                </a:fld>
                <a:r>
                  <a:rPr lang="en-US" sz="2000" baseline="0"/>
                  <a:t>
</a:t>
                </a:r>
                <a:fld id="{F0D9CF32-05CB-4FFE-9265-105BE034DE72}"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0.14708992986201347"/>
                  <c:h val="0.29517291105511378"/>
                </c:manualLayout>
              </c15:layout>
              <c15:dlblFieldTable/>
              <c15:showDataLabelsRange val="0"/>
            </c:ext>
          </c:extLst>
        </c:dLbl>
      </c:pivotFmt>
      <c:pivotFmt>
        <c:idx val="13"/>
        <c:spPr>
          <a:solidFill>
            <a:schemeClr val="accent1"/>
          </a:solidFill>
          <a:ln w="19050">
            <a:solidFill>
              <a:schemeClr val="lt1"/>
            </a:solidFill>
          </a:ln>
          <a:effectLst/>
        </c:spPr>
      </c:pivotFmt>
      <c:pivotFmt>
        <c:idx val="14"/>
        <c:spPr>
          <a:solidFill>
            <a:schemeClr val="accent1">
              <a:tint val="65000"/>
            </a:schemeClr>
          </a:solidFill>
          <a:ln w="19050">
            <a:solidFill>
              <a:schemeClr val="lt1"/>
            </a:solidFill>
          </a:ln>
          <a:effectLst/>
        </c:spPr>
        <c:dLbl>
          <c:idx val="0"/>
          <c:layout>
            <c:manualLayout>
              <c:x val="0.1488068177738055"/>
              <c:y val="0.1206506340697170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r>
                  <a:rPr lang="en-US" sz="2000" baseline="0"/>
                  <a:t>Gurucool
</a:t>
                </a:r>
                <a:fld id="{F2500888-10F7-4431-A2DC-B76698BDBAE9}"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68306259955613"/>
                  <c:h val="0.41363384461805341"/>
                </c:manualLayout>
              </c15:layout>
              <c15:dlblFieldTable/>
              <c15:showDataLabelsRange val="0"/>
            </c:ext>
          </c:extLst>
        </c:dLbl>
      </c:pivotFmt>
      <c:pivotFmt>
        <c:idx val="15"/>
        <c:spPr>
          <a:solidFill>
            <a:schemeClr val="accent1"/>
          </a:solidFill>
          <a:ln w="19050">
            <a:solidFill>
              <a:schemeClr val="lt1"/>
            </a:solid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1">
              <a:shade val="65000"/>
            </a:schemeClr>
          </a:solidFill>
          <a:ln w="19050">
            <a:solidFill>
              <a:schemeClr val="lt1"/>
            </a:solidFill>
          </a:ln>
          <a:effectLst/>
        </c:spPr>
        <c:dLbl>
          <c:idx val="0"/>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fld id="{13988F29-9573-4C58-9CBA-48E2990C0CF6}" type="CATEGORYNAME">
                  <a:rPr lang="en-US" sz="2000"/>
                  <a:pPr>
                    <a:defRPr sz="1200" b="0" i="0" u="none" strike="noStrike" kern="1200" baseline="0">
                      <a:solidFill>
                        <a:schemeClr val="bg1"/>
                      </a:solidFill>
                      <a:latin typeface="+mn-lt"/>
                      <a:ea typeface="+mn-ea"/>
                      <a:cs typeface="+mn-cs"/>
                    </a:defRPr>
                  </a:pPr>
                  <a:t>[CATEGORY NAME]</a:t>
                </a:fld>
                <a:r>
                  <a:rPr lang="en-US" sz="2000" baseline="0"/>
                  <a:t>
</a:t>
                </a:r>
                <a:fld id="{F0D9CF32-05CB-4FFE-9265-105BE034DE72}"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0.14708992986201347"/>
                  <c:h val="0.29517291105511378"/>
                </c:manualLayout>
              </c15:layout>
              <c15:dlblFieldTable/>
              <c15:showDataLabelsRange val="0"/>
            </c:ext>
          </c:extLst>
        </c:dLbl>
      </c:pivotFmt>
      <c:pivotFmt>
        <c:idx val="17"/>
        <c:spPr>
          <a:solidFill>
            <a:schemeClr val="accent1"/>
          </a:solidFill>
          <a:ln w="19050">
            <a:solidFill>
              <a:schemeClr val="lt1"/>
            </a:solidFill>
          </a:ln>
          <a:effectLst/>
        </c:spPr>
      </c:pivotFmt>
      <c:pivotFmt>
        <c:idx val="18"/>
        <c:spPr>
          <a:solidFill>
            <a:schemeClr val="accent1">
              <a:tint val="65000"/>
            </a:schemeClr>
          </a:solidFill>
          <a:ln w="19050">
            <a:solidFill>
              <a:schemeClr val="lt1"/>
            </a:solidFill>
          </a:ln>
          <a:effectLst/>
        </c:spPr>
        <c:dLbl>
          <c:idx val="0"/>
          <c:layout>
            <c:manualLayout>
              <c:x val="0.1488068177738055"/>
              <c:y val="0.1206506340697170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r>
                  <a:rPr lang="en-US" sz="2000" baseline="0"/>
                  <a:t>Gurucool
</a:t>
                </a:r>
                <a:fld id="{F2500888-10F7-4431-A2DC-B76698BDBAE9}" type="PERCENTAGE">
                  <a:rPr lang="en-US" sz="2000" baseline="0"/>
                  <a:pPr>
                    <a:defRPr sz="1200" b="0" i="0" u="none" strike="noStrike" kern="1200" baseline="0">
                      <a:solidFill>
                        <a:schemeClr val="bg1"/>
                      </a:solidFill>
                      <a:latin typeface="+mn-lt"/>
                      <a:ea typeface="+mn-ea"/>
                      <a:cs typeface="+mn-cs"/>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68306259955613"/>
                  <c:h val="0.41363384461805341"/>
                </c:manualLayout>
              </c15:layout>
              <c15:dlblFieldTable/>
              <c15:showDataLabelsRange val="0"/>
            </c:ext>
          </c:extLst>
        </c:dLbl>
      </c:pivotFmt>
    </c:pivotFmts>
    <c:plotArea>
      <c:layout/>
      <c:pieChart>
        <c:varyColors val="1"/>
        <c:ser>
          <c:idx val="0"/>
          <c:order val="0"/>
          <c:tx>
            <c:strRef>
              <c:f>'Pivot Tables'!$B$54</c:f>
              <c:strCache>
                <c:ptCount val="1"/>
                <c:pt idx="0">
                  <c:v>Total</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CF83-4B8F-B348-AE229C7B3837}"/>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CF83-4B8F-B348-AE229C7B3837}"/>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CF83-4B8F-B348-AE229C7B3837}"/>
              </c:ext>
            </c:extLst>
          </c:dPt>
          <c:dLbls>
            <c:dLbl>
              <c:idx val="0"/>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fld id="{13988F29-9573-4C58-9CBA-48E2990C0CF6}" type="CATEGORYNAME">
                      <a:rPr lang="en-US" sz="2000"/>
                      <a:pPr>
                        <a:defRPr sz="1200">
                          <a:solidFill>
                            <a:schemeClr val="bg1"/>
                          </a:solidFill>
                        </a:defRPr>
                      </a:pPr>
                      <a:t>[CATEGORY NAME]</a:t>
                    </a:fld>
                    <a:r>
                      <a:rPr lang="en-US" sz="2000" baseline="0"/>
                      <a:t>
</a:t>
                    </a:r>
                    <a:fld id="{F0D9CF32-05CB-4FFE-9265-105BE034DE72}" type="PERCENTAGE">
                      <a:rPr lang="en-US" sz="2000" baseline="0"/>
                      <a:pPr>
                        <a:defRPr sz="1200">
                          <a:solidFill>
                            <a:schemeClr val="bg1"/>
                          </a:solidFill>
                        </a:defRPr>
                      </a:pPr>
                      <a:t>[PERCENTAGE]</a:t>
                    </a:fld>
                    <a:endParaRPr lang="en-US" sz="2000" baseline="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layout>
                    <c:manualLayout>
                      <c:w val="0.14708992986201347"/>
                      <c:h val="0.29517291105511378"/>
                    </c:manualLayout>
                  </c15:layout>
                  <c15:dlblFieldTable/>
                  <c15:showDataLabelsRange val="0"/>
                </c:ext>
                <c:ext xmlns:c16="http://schemas.microsoft.com/office/drawing/2014/chart" uri="{C3380CC4-5D6E-409C-BE32-E72D297353CC}">
                  <c16:uniqueId val="{00000001-CF83-4B8F-B348-AE229C7B3837}"/>
                </c:ext>
              </c:extLst>
            </c:dLbl>
            <c:dLbl>
              <c:idx val="2"/>
              <c:layout>
                <c:manualLayout>
                  <c:x val="8.4314617610843523E-2"/>
                  <c:y val="8.3149868532445839E-2"/>
                </c:manualLayout>
              </c:layout>
              <c:tx>
                <c:rich>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r>
                      <a:rPr lang="en-US" sz="2000" baseline="0" dirty="0" err="1"/>
                      <a:t>Gurucool</a:t>
                    </a:r>
                    <a:r>
                      <a:rPr lang="en-US" sz="2000" baseline="0" dirty="0"/>
                      <a:t>
</a:t>
                    </a:r>
                    <a:fld id="{F2500888-10F7-4431-A2DC-B76698BDBAE9}" type="PERCENTAGE">
                      <a:rPr lang="en-US" sz="2000" baseline="0"/>
                      <a:pPr>
                        <a:defRPr sz="1200">
                          <a:solidFill>
                            <a:schemeClr val="bg1"/>
                          </a:solidFill>
                        </a:defRPr>
                      </a:pPr>
                      <a:t>[PERCENTAGE]</a:t>
                    </a:fld>
                    <a:endParaRPr lang="en-US" sz="2000" baseline="0" dirty="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68306259955613"/>
                      <c:h val="0.41363384461805341"/>
                    </c:manualLayout>
                  </c15:layout>
                  <c15:dlblFieldTable/>
                  <c15:showDataLabelsRange val="0"/>
                </c:ext>
                <c:ext xmlns:c16="http://schemas.microsoft.com/office/drawing/2014/chart" uri="{C3380CC4-5D6E-409C-BE32-E72D297353CC}">
                  <c16:uniqueId val="{00000005-CF83-4B8F-B348-AE229C7B3837}"/>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Tables'!$A$55:$A$58</c:f>
              <c:strCache>
                <c:ptCount val="3"/>
                <c:pt idx="0">
                  <c:v>app</c:v>
                </c:pt>
                <c:pt idx="1">
                  <c:v>dashboard</c:v>
                </c:pt>
                <c:pt idx="2">
                  <c:v>gurucool</c:v>
                </c:pt>
              </c:strCache>
            </c:strRef>
          </c:cat>
          <c:val>
            <c:numRef>
              <c:f>'Pivot Tables'!$B$55:$B$58</c:f>
              <c:numCache>
                <c:formatCode>General</c:formatCode>
                <c:ptCount val="3"/>
                <c:pt idx="0" formatCode="0">
                  <c:v>125267.38200000001</c:v>
                </c:pt>
                <c:pt idx="2" formatCode="0">
                  <c:v>88719.933333333349</c:v>
                </c:pt>
              </c:numCache>
            </c:numRef>
          </c:val>
          <c:extLst>
            <c:ext xmlns:c16="http://schemas.microsoft.com/office/drawing/2014/chart" uri="{C3380CC4-5D6E-409C-BE32-E72D297353CC}">
              <c16:uniqueId val="{00000006-CF83-4B8F-B348-AE229C7B3837}"/>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0630112961537872"/>
          <c:y val="0.35842749334574631"/>
          <c:w val="0.27937209621951775"/>
          <c:h val="0.4338249962707423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Tables!Astrologer Earnings</c:name>
    <c:fmtId val="1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Tables'!$B$249</c:f>
              <c:strCache>
                <c:ptCount val="1"/>
                <c:pt idx="0">
                  <c:v>Total</c:v>
                </c:pt>
              </c:strCache>
            </c:strRef>
          </c:tx>
          <c:spPr>
            <a:solidFill>
              <a:schemeClr val="accent1">
                <a:alpha val="70000"/>
              </a:schemeClr>
            </a:solidFill>
            <a:ln>
              <a:noFill/>
            </a:ln>
            <a:effectLst/>
          </c:spPr>
          <c:invertIfNegative val="0"/>
          <c:dLbls>
            <c:dLbl>
              <c:idx val="3"/>
              <c:layout>
                <c:manualLayout>
                  <c:x val="-1.2500917882356322E-2"/>
                  <c:y val="-6.266866732858542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E35-4FC5-ADA9-32B1425FD0D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'Pivot Tables'!$A$250:$A$258</c:f>
              <c:multiLvlStrCache>
                <c:ptCount val="5"/>
                <c:lvl>
                  <c:pt idx="0">
                    <c:v>Call</c:v>
                  </c:pt>
                  <c:pt idx="1">
                    <c:v>public_live_Call</c:v>
                  </c:pt>
                  <c:pt idx="2">
                    <c:v>Complementary</c:v>
                  </c:pt>
                  <c:pt idx="3">
                    <c:v>Call</c:v>
                  </c:pt>
                  <c:pt idx="4">
                    <c:v>Chat</c:v>
                  </c:pt>
                </c:lvl>
                <c:lvl>
                  <c:pt idx="0">
                    <c:v>app</c:v>
                  </c:pt>
                  <c:pt idx="2">
                    <c:v>dashboard</c:v>
                  </c:pt>
                  <c:pt idx="3">
                    <c:v>gurucool</c:v>
                  </c:pt>
                </c:lvl>
              </c:multiLvlStrCache>
            </c:multiLvlStrRef>
          </c:cat>
          <c:val>
            <c:numRef>
              <c:f>'Pivot Tables'!$B$250:$B$258</c:f>
              <c:numCache>
                <c:formatCode>0.00</c:formatCode>
                <c:ptCount val="5"/>
                <c:pt idx="0">
                  <c:v>57069.854833333273</c:v>
                </c:pt>
                <c:pt idx="1">
                  <c:v>8.4896166666666595</c:v>
                </c:pt>
                <c:pt idx="3">
                  <c:v>20729.584999999974</c:v>
                </c:pt>
                <c:pt idx="4">
                  <c:v>21338.641500000005</c:v>
                </c:pt>
              </c:numCache>
            </c:numRef>
          </c:val>
          <c:extLst>
            <c:ext xmlns:c16="http://schemas.microsoft.com/office/drawing/2014/chart" uri="{C3380CC4-5D6E-409C-BE32-E72D297353CC}">
              <c16:uniqueId val="{00000000-E522-4435-B931-DE9A4B033F1C}"/>
            </c:ext>
          </c:extLst>
        </c:ser>
        <c:dLbls>
          <c:dLblPos val="outEnd"/>
          <c:showLegendKey val="0"/>
          <c:showVal val="1"/>
          <c:showCatName val="0"/>
          <c:showSerName val="0"/>
          <c:showPercent val="0"/>
          <c:showBubbleSize val="0"/>
        </c:dLbls>
        <c:gapWidth val="300"/>
        <c:axId val="978644912"/>
        <c:axId val="978624752"/>
      </c:barChart>
      <c:catAx>
        <c:axId val="97864491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978624752"/>
        <c:crosses val="autoZero"/>
        <c:auto val="1"/>
        <c:lblAlgn val="ctr"/>
        <c:lblOffset val="100"/>
        <c:noMultiLvlLbl val="0"/>
      </c:catAx>
      <c:valAx>
        <c:axId val="978624752"/>
        <c:scaling>
          <c:orientation val="minMax"/>
        </c:scaling>
        <c:delete val="1"/>
        <c:axPos val="l"/>
        <c:majorGridlines>
          <c:spPr>
            <a:ln w="9525" cap="flat" cmpd="sng" algn="ctr">
              <a:solidFill>
                <a:schemeClr val="tx1">
                  <a:lumMod val="5000"/>
                  <a:lumOff val="95000"/>
                </a:schemeClr>
              </a:solidFill>
              <a:round/>
            </a:ln>
            <a:effectLst/>
          </c:spPr>
        </c:majorGridlines>
        <c:minorGridlines>
          <c:spPr>
            <a:ln>
              <a:solidFill>
                <a:schemeClr val="tx1">
                  <a:lumMod val="5000"/>
                  <a:lumOff val="95000"/>
                </a:schemeClr>
              </a:solidFill>
            </a:ln>
            <a:effectLst/>
          </c:spPr>
        </c:minorGridlines>
        <c:numFmt formatCode="0.00" sourceLinked="1"/>
        <c:majorTickMark val="out"/>
        <c:minorTickMark val="none"/>
        <c:tickLblPos val="nextTo"/>
        <c:crossAx val="978644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CDDEDE"/>
      </a:solidFill>
    </a:ln>
    <a:effectLst>
      <a:outerShdw blurRad="50800" dist="38100" dir="10800000" algn="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[Astrosage_analysis_final.xlsx]Pivot Tables!Rating of count guru</c:name>
    <c:fmtId val="115"/>
  </c:pivotSource>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IN" dirty="0">
                <a:solidFill>
                  <a:schemeClr val="tx1"/>
                </a:solidFill>
              </a:rPr>
              <a:t>Rating count of Gurus</a:t>
            </a:r>
          </a:p>
        </c:rich>
      </c:tx>
      <c:layout>
        <c:manualLayout>
          <c:xMode val="edge"/>
          <c:yMode val="edge"/>
          <c:x val="0.37404420001424055"/>
          <c:y val="6.524310695624548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outerShdw blurRad="50800" dist="38100" dir="2700000" algn="tl" rotWithShape="0">
            <a:prstClr val="black">
              <a:alpha val="40000"/>
            </a:prstClr>
          </a:outerShdw>
        </a:effectLst>
        <a:sp3d/>
      </c:spPr>
    </c:sideWall>
    <c:backWall>
      <c:thickness val="0"/>
      <c:spPr>
        <a:noFill/>
        <a:ln>
          <a:noFill/>
        </a:ln>
        <a:effectLst>
          <a:outerShdw blurRad="50800" dist="38100" dir="2700000" algn="tl" rotWithShape="0">
            <a:prstClr val="black">
              <a:alpha val="40000"/>
            </a:prstClr>
          </a:outerShdw>
        </a:effectLst>
        <a:sp3d/>
      </c:spPr>
    </c:backWall>
    <c:plotArea>
      <c:layout>
        <c:manualLayout>
          <c:layoutTarget val="inner"/>
          <c:xMode val="edge"/>
          <c:yMode val="edge"/>
          <c:x val="4.8600105980443294E-2"/>
          <c:y val="0.19179579656508214"/>
          <c:w val="0.94200303037830047"/>
          <c:h val="0.65604098252822551"/>
        </c:manualLayout>
      </c:layout>
      <c:bar3DChart>
        <c:barDir val="col"/>
        <c:grouping val="clustered"/>
        <c:varyColors val="0"/>
        <c:ser>
          <c:idx val="0"/>
          <c:order val="0"/>
          <c:tx>
            <c:strRef>
              <c:f>'Pivot Tables'!$B$16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 Tables'!$A$17:$A$26</c:f>
              <c:strCache>
                <c:ptCount val="9"/>
                <c:pt idx="0">
                  <c:v>0</c:v>
                </c:pt>
                <c:pt idx="1">
                  <c:v>1</c:v>
                </c:pt>
                <c:pt idx="2">
                  <c:v>2</c:v>
                </c:pt>
                <c:pt idx="3">
                  <c:v>3</c:v>
                </c:pt>
                <c:pt idx="4">
                  <c:v>4</c:v>
                </c:pt>
                <c:pt idx="5">
                  <c:v>5</c:v>
                </c:pt>
                <c:pt idx="6">
                  <c:v>6</c:v>
                </c:pt>
                <c:pt idx="7">
                  <c:v>7</c:v>
                </c:pt>
                <c:pt idx="8">
                  <c:v>8</c:v>
                </c:pt>
              </c:strCache>
            </c:strRef>
          </c:cat>
          <c:val>
            <c:numRef>
              <c:f>'Pivot Tables'!$B$17:$B$26</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02A4-4C8C-AA70-57413DFD2FF4}"/>
            </c:ext>
          </c:extLst>
        </c:ser>
        <c:dLbls>
          <c:showLegendKey val="0"/>
          <c:showVal val="1"/>
          <c:showCatName val="0"/>
          <c:showSerName val="0"/>
          <c:showPercent val="0"/>
          <c:showBubbleSize val="0"/>
        </c:dLbls>
        <c:gapWidth val="150"/>
        <c:shape val="box"/>
        <c:axId val="805072079"/>
        <c:axId val="805067279"/>
        <c:axId val="0"/>
      </c:bar3DChart>
      <c:catAx>
        <c:axId val="80507207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05067279"/>
        <c:crosses val="autoZero"/>
        <c:auto val="1"/>
        <c:lblAlgn val="ctr"/>
        <c:lblOffset val="100"/>
        <c:noMultiLvlLbl val="0"/>
      </c:catAx>
      <c:valAx>
        <c:axId val="805067279"/>
        <c:scaling>
          <c:orientation val="minMax"/>
        </c:scaling>
        <c:delete val="1"/>
        <c:axPos val="l"/>
        <c:numFmt formatCode="General" sourceLinked="1"/>
        <c:majorTickMark val="none"/>
        <c:minorTickMark val="none"/>
        <c:tickLblPos val="nextTo"/>
        <c:crossAx val="805072079"/>
        <c:crosses val="autoZero"/>
        <c:crossBetween val="between"/>
      </c:valAx>
      <c:spPr>
        <a:noFill/>
        <a:ln>
          <a:noFill/>
        </a:ln>
        <a:effectLst>
          <a:outerShdw blurRad="50800" dist="38100" dir="10800000" algn="r"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solidFill>
        <a:schemeClr val="tx1"/>
      </a:solid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86" name="Google Shape;86;p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87" name="Google Shape;87;p1: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90" name="Google Shape;90;p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84" name="Google Shape;284;p1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85" name="Google Shape;285;p19: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1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88" name="Google Shape;288;p1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2162995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58" name="Google Shape;158;p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59" name="Google Shape;159;p8: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62" name="Google Shape;162;p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a:extLst>
            <a:ext uri="{FF2B5EF4-FFF2-40B4-BE49-F238E27FC236}">
              <a16:creationId xmlns:a16="http://schemas.microsoft.com/office/drawing/2014/main" id="{49E1FA2C-BB41-6D90-7460-4EA0084F8D1B}"/>
            </a:ext>
          </a:extLst>
        </p:cNvPr>
        <p:cNvGrpSpPr/>
        <p:nvPr/>
      </p:nvGrpSpPr>
      <p:grpSpPr>
        <a:xfrm>
          <a:off x="0" y="0"/>
          <a:ext cx="0" cy="0"/>
          <a:chOff x="0" y="0"/>
          <a:chExt cx="0" cy="0"/>
        </a:xfrm>
      </p:grpSpPr>
      <p:sp>
        <p:nvSpPr>
          <p:cNvPr id="157" name="Google Shape;157;p8:notes">
            <a:extLst>
              <a:ext uri="{FF2B5EF4-FFF2-40B4-BE49-F238E27FC236}">
                <a16:creationId xmlns:a16="http://schemas.microsoft.com/office/drawing/2014/main" id="{765AE9EF-53F7-76BE-BBCF-467F0DEAA39E}"/>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58" name="Google Shape;158;p8:notes">
            <a:extLst>
              <a:ext uri="{FF2B5EF4-FFF2-40B4-BE49-F238E27FC236}">
                <a16:creationId xmlns:a16="http://schemas.microsoft.com/office/drawing/2014/main" id="{3701E18C-1B8D-72D6-6E4E-28085A84FC87}"/>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59" name="Google Shape;159;p8:notes">
            <a:extLst>
              <a:ext uri="{FF2B5EF4-FFF2-40B4-BE49-F238E27FC236}">
                <a16:creationId xmlns:a16="http://schemas.microsoft.com/office/drawing/2014/main" id="{7BDEEC5F-A989-533F-9CD2-B42E9C1FED2D}"/>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8:notes">
            <a:extLst>
              <a:ext uri="{FF2B5EF4-FFF2-40B4-BE49-F238E27FC236}">
                <a16:creationId xmlns:a16="http://schemas.microsoft.com/office/drawing/2014/main" id="{B55BCD09-6D7E-7F36-6D58-7B186D74E876}"/>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8:notes">
            <a:extLst>
              <a:ext uri="{FF2B5EF4-FFF2-40B4-BE49-F238E27FC236}">
                <a16:creationId xmlns:a16="http://schemas.microsoft.com/office/drawing/2014/main" id="{DFCDFD5F-4B01-06CE-C114-5A84FED50973}"/>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62" name="Google Shape;162;p8:notes">
            <a:extLst>
              <a:ext uri="{FF2B5EF4-FFF2-40B4-BE49-F238E27FC236}">
                <a16:creationId xmlns:a16="http://schemas.microsoft.com/office/drawing/2014/main" id="{6CE65553-A5DE-DC5C-5F23-2E5C58FF9302}"/>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511663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81" name="Google Shape;181;p1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82" name="Google Shape;182;p10: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85" name="Google Shape;185;p1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839B79FE-1F19-971E-570C-4E258A754B4C}"/>
            </a:ext>
          </a:extLst>
        </p:cNvPr>
        <p:cNvGrpSpPr/>
        <p:nvPr/>
      </p:nvGrpSpPr>
      <p:grpSpPr>
        <a:xfrm>
          <a:off x="0" y="0"/>
          <a:ext cx="0" cy="0"/>
          <a:chOff x="0" y="0"/>
          <a:chExt cx="0" cy="0"/>
        </a:xfrm>
      </p:grpSpPr>
      <p:sp>
        <p:nvSpPr>
          <p:cNvPr id="168" name="Google Shape;168;p9:notes">
            <a:extLst>
              <a:ext uri="{FF2B5EF4-FFF2-40B4-BE49-F238E27FC236}">
                <a16:creationId xmlns:a16="http://schemas.microsoft.com/office/drawing/2014/main" id="{6417CE3C-80BC-37F5-2536-19BDFF6CDAEF}"/>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69" name="Google Shape;169;p9:notes">
            <a:extLst>
              <a:ext uri="{FF2B5EF4-FFF2-40B4-BE49-F238E27FC236}">
                <a16:creationId xmlns:a16="http://schemas.microsoft.com/office/drawing/2014/main" id="{2561D766-5429-8E58-8CA1-5C219F9F8158}"/>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70" name="Google Shape;170;p9:notes">
            <a:extLst>
              <a:ext uri="{FF2B5EF4-FFF2-40B4-BE49-F238E27FC236}">
                <a16:creationId xmlns:a16="http://schemas.microsoft.com/office/drawing/2014/main" id="{47515FB4-796B-B85A-E4F5-B0141B54D5B7}"/>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9:notes">
            <a:extLst>
              <a:ext uri="{FF2B5EF4-FFF2-40B4-BE49-F238E27FC236}">
                <a16:creationId xmlns:a16="http://schemas.microsoft.com/office/drawing/2014/main" id="{E9628F32-A728-093D-7680-95F371ED15FB}"/>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a:extLst>
              <a:ext uri="{FF2B5EF4-FFF2-40B4-BE49-F238E27FC236}">
                <a16:creationId xmlns:a16="http://schemas.microsoft.com/office/drawing/2014/main" id="{89834588-78E4-D5F7-C348-46FBB0E077E6}"/>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73" name="Google Shape;173;p9:notes">
            <a:extLst>
              <a:ext uri="{FF2B5EF4-FFF2-40B4-BE49-F238E27FC236}">
                <a16:creationId xmlns:a16="http://schemas.microsoft.com/office/drawing/2014/main" id="{B0CD951D-7929-661A-A564-A299B90E6E75}"/>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3658765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93" name="Google Shape;193;p1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94" name="Google Shape;194;p11: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97" name="Google Shape;197;p1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04" name="Google Shape;204;p1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05" name="Google Shape;205;p12: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08" name="Google Shape;208;p1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15" name="Google Shape;215;p1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16" name="Google Shape;216;p13: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19" name="Google Shape;219;p1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27" name="Google Shape;227;p1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28" name="Google Shape;228;p14: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31" name="Google Shape;231;p1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38" name="Google Shape;238;p1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39" name="Google Shape;239;p15: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42" name="Google Shape;242;p1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01" name="Google Shape;101;p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02" name="Google Shape;102;p3: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05" name="Google Shape;105;p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49" name="Google Shape;249;p1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50" name="Google Shape;250;p16: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53" name="Google Shape;253;p1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61" name="Google Shape;261;p1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62" name="Google Shape;262;p17: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65" name="Google Shape;265;p1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93" name="Google Shape;293;p2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94" name="Google Shape;294;p20: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97" name="Google Shape;297;p2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a:extLst>
            <a:ext uri="{FF2B5EF4-FFF2-40B4-BE49-F238E27FC236}">
              <a16:creationId xmlns:a16="http://schemas.microsoft.com/office/drawing/2014/main" id="{22F92272-9B2B-B062-4981-D1B2A129156B}"/>
            </a:ext>
          </a:extLst>
        </p:cNvPr>
        <p:cNvGrpSpPr/>
        <p:nvPr/>
      </p:nvGrpSpPr>
      <p:grpSpPr>
        <a:xfrm>
          <a:off x="0" y="0"/>
          <a:ext cx="0" cy="0"/>
          <a:chOff x="0" y="0"/>
          <a:chExt cx="0" cy="0"/>
        </a:xfrm>
      </p:grpSpPr>
      <p:sp>
        <p:nvSpPr>
          <p:cNvPr id="271" name="Google Shape;271;p18:notes">
            <a:extLst>
              <a:ext uri="{FF2B5EF4-FFF2-40B4-BE49-F238E27FC236}">
                <a16:creationId xmlns:a16="http://schemas.microsoft.com/office/drawing/2014/main" id="{87CE2ACB-3DC2-7E25-2B3E-9C3BBA124B6C}"/>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72" name="Google Shape;272;p18:notes">
            <a:extLst>
              <a:ext uri="{FF2B5EF4-FFF2-40B4-BE49-F238E27FC236}">
                <a16:creationId xmlns:a16="http://schemas.microsoft.com/office/drawing/2014/main" id="{9E7E07F0-2EE0-0920-F000-5AAE501FF1A9}"/>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73" name="Google Shape;273;p18:notes">
            <a:extLst>
              <a:ext uri="{FF2B5EF4-FFF2-40B4-BE49-F238E27FC236}">
                <a16:creationId xmlns:a16="http://schemas.microsoft.com/office/drawing/2014/main" id="{7B5994F8-0479-2D55-1BE5-B9D0CF8794CE}"/>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18:notes">
            <a:extLst>
              <a:ext uri="{FF2B5EF4-FFF2-40B4-BE49-F238E27FC236}">
                <a16:creationId xmlns:a16="http://schemas.microsoft.com/office/drawing/2014/main" id="{2A0CC1C6-0772-B681-80E2-BC1645CE885C}"/>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8:notes">
            <a:extLst>
              <a:ext uri="{FF2B5EF4-FFF2-40B4-BE49-F238E27FC236}">
                <a16:creationId xmlns:a16="http://schemas.microsoft.com/office/drawing/2014/main" id="{783F085F-EC00-16E9-A7F1-8BB2E08E1205}"/>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76" name="Google Shape;276;p18:notes">
            <a:extLst>
              <a:ext uri="{FF2B5EF4-FFF2-40B4-BE49-F238E27FC236}">
                <a16:creationId xmlns:a16="http://schemas.microsoft.com/office/drawing/2014/main" id="{14C05691-3A33-EDDF-6AB4-40A52B9E316F}"/>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967552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11" name="Google Shape;311;p2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312" name="Google Shape;312;p22: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2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15" name="Google Shape;315;p2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3749355E-5F6E-6C9F-5B06-331CF69A62A1}"/>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82127A56-3CF0-B0A8-2B5F-C5F265D6B327}"/>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01" name="Google Shape;101;p3:notes">
            <a:extLst>
              <a:ext uri="{FF2B5EF4-FFF2-40B4-BE49-F238E27FC236}">
                <a16:creationId xmlns:a16="http://schemas.microsoft.com/office/drawing/2014/main" id="{068E0C2A-554C-7F6B-13D6-2F752D1F6141}"/>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02" name="Google Shape;102;p3:notes">
            <a:extLst>
              <a:ext uri="{FF2B5EF4-FFF2-40B4-BE49-F238E27FC236}">
                <a16:creationId xmlns:a16="http://schemas.microsoft.com/office/drawing/2014/main" id="{F2AF09B4-B12A-3958-EC41-32352BD485F7}"/>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3E66561-E96E-F191-4471-4D24318814FC}"/>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a:extLst>
              <a:ext uri="{FF2B5EF4-FFF2-40B4-BE49-F238E27FC236}">
                <a16:creationId xmlns:a16="http://schemas.microsoft.com/office/drawing/2014/main" id="{5598BA8F-E842-CC2C-059E-1868BF9F964F}"/>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05" name="Google Shape;105;p3:notes">
            <a:extLst>
              <a:ext uri="{FF2B5EF4-FFF2-40B4-BE49-F238E27FC236}">
                <a16:creationId xmlns:a16="http://schemas.microsoft.com/office/drawing/2014/main" id="{0F3C4140-CA6A-89CF-3EC8-F74D5D98E729}"/>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118954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13" name="Google Shape;113;p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14" name="Google Shape;114;p4: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17" name="Google Shape;117;p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25" name="Google Shape;125;p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26" name="Google Shape;126;p5: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29" name="Google Shape;129;p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36" name="Google Shape;136;p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37" name="Google Shape;137;p6: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40" name="Google Shape;140;p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5DF01996-92E4-1A68-2E35-562DA5F56A4B}"/>
            </a:ext>
          </a:extLst>
        </p:cNvPr>
        <p:cNvGrpSpPr/>
        <p:nvPr/>
      </p:nvGrpSpPr>
      <p:grpSpPr>
        <a:xfrm>
          <a:off x="0" y="0"/>
          <a:ext cx="0" cy="0"/>
          <a:chOff x="0" y="0"/>
          <a:chExt cx="0" cy="0"/>
        </a:xfrm>
      </p:grpSpPr>
      <p:sp>
        <p:nvSpPr>
          <p:cNvPr id="135" name="Google Shape;135;p6:notes">
            <a:extLst>
              <a:ext uri="{FF2B5EF4-FFF2-40B4-BE49-F238E27FC236}">
                <a16:creationId xmlns:a16="http://schemas.microsoft.com/office/drawing/2014/main" id="{81C7A7E7-DD0E-2E0F-D15D-711938B0BAFF}"/>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36" name="Google Shape;136;p6:notes">
            <a:extLst>
              <a:ext uri="{FF2B5EF4-FFF2-40B4-BE49-F238E27FC236}">
                <a16:creationId xmlns:a16="http://schemas.microsoft.com/office/drawing/2014/main" id="{ED7B0B36-BCD1-6547-BADF-448A32FCF95D}"/>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37" name="Google Shape;137;p6:notes">
            <a:extLst>
              <a:ext uri="{FF2B5EF4-FFF2-40B4-BE49-F238E27FC236}">
                <a16:creationId xmlns:a16="http://schemas.microsoft.com/office/drawing/2014/main" id="{8FA1BA9E-8AB3-47E2-E9F9-23BADF350AE0}"/>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6:notes">
            <a:extLst>
              <a:ext uri="{FF2B5EF4-FFF2-40B4-BE49-F238E27FC236}">
                <a16:creationId xmlns:a16="http://schemas.microsoft.com/office/drawing/2014/main" id="{EDBBAA97-48FE-F283-9589-421FF95DC70A}"/>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a:extLst>
              <a:ext uri="{FF2B5EF4-FFF2-40B4-BE49-F238E27FC236}">
                <a16:creationId xmlns:a16="http://schemas.microsoft.com/office/drawing/2014/main" id="{D534F48B-4F66-A12C-E717-AA0127BF5720}"/>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40" name="Google Shape;140;p6:notes">
            <a:extLst>
              <a:ext uri="{FF2B5EF4-FFF2-40B4-BE49-F238E27FC236}">
                <a16:creationId xmlns:a16="http://schemas.microsoft.com/office/drawing/2014/main" id="{5699E7BA-B20B-3E9B-E058-C820A593A944}"/>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2044290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4CC94DAA-EF5D-7460-FC4A-2E7F763A7836}"/>
            </a:ext>
          </a:extLst>
        </p:cNvPr>
        <p:cNvGrpSpPr/>
        <p:nvPr/>
      </p:nvGrpSpPr>
      <p:grpSpPr>
        <a:xfrm>
          <a:off x="0" y="0"/>
          <a:ext cx="0" cy="0"/>
          <a:chOff x="0" y="0"/>
          <a:chExt cx="0" cy="0"/>
        </a:xfrm>
      </p:grpSpPr>
      <p:sp>
        <p:nvSpPr>
          <p:cNvPr id="147" name="Google Shape;147;p7:notes">
            <a:extLst>
              <a:ext uri="{FF2B5EF4-FFF2-40B4-BE49-F238E27FC236}">
                <a16:creationId xmlns:a16="http://schemas.microsoft.com/office/drawing/2014/main" id="{0F26F0F0-0217-48CE-9148-4EE78E15D7E8}"/>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48" name="Google Shape;148;p7:notes">
            <a:extLst>
              <a:ext uri="{FF2B5EF4-FFF2-40B4-BE49-F238E27FC236}">
                <a16:creationId xmlns:a16="http://schemas.microsoft.com/office/drawing/2014/main" id="{63A9A44F-2C10-4076-11DB-E4E564B994F6}"/>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49" name="Google Shape;149;p7:notes">
            <a:extLst>
              <a:ext uri="{FF2B5EF4-FFF2-40B4-BE49-F238E27FC236}">
                <a16:creationId xmlns:a16="http://schemas.microsoft.com/office/drawing/2014/main" id="{3CEF0285-6389-7F8C-46ED-43785F8DBDB5}"/>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7:notes">
            <a:extLst>
              <a:ext uri="{FF2B5EF4-FFF2-40B4-BE49-F238E27FC236}">
                <a16:creationId xmlns:a16="http://schemas.microsoft.com/office/drawing/2014/main" id="{4EA739C2-8304-01CA-6268-322F31E3E252}"/>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a:extLst>
              <a:ext uri="{FF2B5EF4-FFF2-40B4-BE49-F238E27FC236}">
                <a16:creationId xmlns:a16="http://schemas.microsoft.com/office/drawing/2014/main" id="{D859720C-6618-15AE-62A7-CFB44F509ADA}"/>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52" name="Google Shape;152;p7:notes">
            <a:extLst>
              <a:ext uri="{FF2B5EF4-FFF2-40B4-BE49-F238E27FC236}">
                <a16:creationId xmlns:a16="http://schemas.microsoft.com/office/drawing/2014/main" id="{F7F9969B-731C-ACE6-0051-227141640833}"/>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1833098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72" name="Google Shape;272;p1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73" name="Google Shape;273;p18: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1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76" name="Google Shape;276;p1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9176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2"/>
          <p:cNvSpPr>
            <a:spLocks noGrp="1"/>
          </p:cNvSpPr>
          <p:nvPr>
            <p:ph type="pic" idx="2"/>
          </p:nvPr>
        </p:nvSpPr>
        <p:spPr>
          <a:xfrm>
            <a:off x="1792288" y="612775"/>
            <a:ext cx="5486400" cy="4114800"/>
          </a:xfrm>
          <a:prstGeom prst="rect">
            <a:avLst/>
          </a:prstGeom>
          <a:noFill/>
          <a:ln>
            <a:noFill/>
          </a:ln>
        </p:spPr>
      </p:sp>
      <p:sp>
        <p:nvSpPr>
          <p:cNvPr id="68" name="Google Shape;68;p3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99191">
            <a:alpha val="30000"/>
          </a:srgbClr>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hart" Target="../charts/chart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chart" Target="../charts/char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9191">
            <a:alpha val="91000"/>
          </a:srgbClr>
        </a:solidFill>
        <a:effectLst/>
      </p:bgPr>
    </p:bg>
    <p:spTree>
      <p:nvGrpSpPr>
        <p:cNvPr id="1" name="Shape 91"/>
        <p:cNvGrpSpPr/>
        <p:nvPr/>
      </p:nvGrpSpPr>
      <p:grpSpPr>
        <a:xfrm>
          <a:off x="0" y="0"/>
          <a:ext cx="0" cy="0"/>
          <a:chOff x="0" y="0"/>
          <a:chExt cx="0" cy="0"/>
        </a:xfrm>
      </p:grpSpPr>
      <p:sp>
        <p:nvSpPr>
          <p:cNvPr id="92" name="Google Shape;92;p1"/>
          <p:cNvSpPr/>
          <p:nvPr/>
        </p:nvSpPr>
        <p:spPr>
          <a:xfrm>
            <a:off x="7343003" y="3788490"/>
            <a:ext cx="1691422" cy="1925034"/>
          </a:xfrm>
          <a:custGeom>
            <a:avLst/>
            <a:gdLst/>
            <a:ahLst/>
            <a:cxnLst/>
            <a:rect l="l" t="t" r="r" b="b"/>
            <a:pathLst>
              <a:path w="1691422" h="1925034" extrusionOk="0">
                <a:moveTo>
                  <a:pt x="0" y="0"/>
                </a:moveTo>
                <a:lnTo>
                  <a:pt x="1691422" y="0"/>
                </a:lnTo>
                <a:lnTo>
                  <a:pt x="1691422" y="1925034"/>
                </a:lnTo>
                <a:lnTo>
                  <a:pt x="0" y="1925034"/>
                </a:lnTo>
                <a:lnTo>
                  <a:pt x="0" y="0"/>
                </a:lnTo>
                <a:close/>
              </a:path>
            </a:pathLst>
          </a:custGeom>
          <a:blipFill rotWithShape="1">
            <a:blip r:embed="rId3">
              <a:alphaModFix/>
            </a:blip>
            <a:stretch>
              <a:fillRect/>
            </a:stretch>
          </a:blipFill>
          <a:ln>
            <a:noFill/>
          </a:ln>
        </p:spPr>
      </p:sp>
      <p:sp>
        <p:nvSpPr>
          <p:cNvPr id="93" name="Google Shape;93;p1"/>
          <p:cNvSpPr/>
          <p:nvPr/>
        </p:nvSpPr>
        <p:spPr>
          <a:xfrm>
            <a:off x="5043503" y="0"/>
            <a:ext cx="3814072" cy="4265626"/>
          </a:xfrm>
          <a:custGeom>
            <a:avLst/>
            <a:gdLst/>
            <a:ahLst/>
            <a:cxnLst/>
            <a:rect l="l" t="t" r="r" b="b"/>
            <a:pathLst>
              <a:path w="3814072" h="4265626" extrusionOk="0">
                <a:moveTo>
                  <a:pt x="0" y="0"/>
                </a:moveTo>
                <a:lnTo>
                  <a:pt x="3814072" y="0"/>
                </a:lnTo>
                <a:lnTo>
                  <a:pt x="3814072" y="4265626"/>
                </a:lnTo>
                <a:lnTo>
                  <a:pt x="0" y="4265626"/>
                </a:lnTo>
                <a:lnTo>
                  <a:pt x="0" y="0"/>
                </a:lnTo>
                <a:close/>
              </a:path>
            </a:pathLst>
          </a:custGeom>
          <a:blipFill rotWithShape="1">
            <a:blip r:embed="rId4">
              <a:alphaModFix/>
            </a:blip>
            <a:stretch>
              <a:fillRect/>
            </a:stretch>
          </a:blipFill>
          <a:ln>
            <a:noFill/>
          </a:ln>
        </p:spPr>
      </p:sp>
      <p:sp>
        <p:nvSpPr>
          <p:cNvPr id="94" name="Google Shape;94;p1"/>
          <p:cNvSpPr txBox="1"/>
          <p:nvPr/>
        </p:nvSpPr>
        <p:spPr>
          <a:xfrm>
            <a:off x="930876" y="4576100"/>
            <a:ext cx="6163696" cy="369332"/>
          </a:xfrm>
          <a:prstGeom prst="rect">
            <a:avLst/>
          </a:prstGeom>
          <a:noFill/>
          <a:ln>
            <a:noFill/>
          </a:ln>
        </p:spPr>
        <p:txBody>
          <a:bodyPr spcFirstLastPara="1" wrap="square" lIns="0" tIns="0" rIns="0" bIns="0" anchor="t" anchorCtr="0">
            <a:spAutoFit/>
          </a:bodyPr>
          <a:lstStyle/>
          <a:p>
            <a:pPr marL="0" marR="0" lvl="0" indent="0" algn="l" rtl="0">
              <a:lnSpc>
                <a:spcPct val="119941"/>
              </a:lnSpc>
              <a:spcBef>
                <a:spcPts val="0"/>
              </a:spcBef>
              <a:spcAft>
                <a:spcPts val="0"/>
              </a:spcAft>
              <a:buNone/>
            </a:pPr>
            <a:r>
              <a:rPr lang="en-US" sz="2000" b="0" i="0" u="none" strike="noStrike" cap="none" dirty="0">
                <a:solidFill>
                  <a:srgbClr val="D7E6A3"/>
                </a:solidFill>
                <a:latin typeface="Roboto"/>
                <a:ea typeface="Roboto"/>
                <a:cs typeface="Roboto"/>
                <a:sym typeface="Roboto"/>
              </a:rPr>
              <a:t>By : Azhar Shaikh</a:t>
            </a:r>
            <a:endParaRPr sz="2000" dirty="0"/>
          </a:p>
        </p:txBody>
      </p:sp>
      <p:grpSp>
        <p:nvGrpSpPr>
          <p:cNvPr id="95" name="Google Shape;95;p1"/>
          <p:cNvGrpSpPr/>
          <p:nvPr/>
        </p:nvGrpSpPr>
        <p:grpSpPr>
          <a:xfrm>
            <a:off x="207238" y="1762225"/>
            <a:ext cx="8069015" cy="2186408"/>
            <a:chOff x="0" y="529633"/>
            <a:chExt cx="10758686" cy="2915211"/>
          </a:xfrm>
        </p:grpSpPr>
        <p:sp>
          <p:nvSpPr>
            <p:cNvPr id="96" name="Google Shape;96;p1"/>
            <p:cNvSpPr txBox="1"/>
            <p:nvPr/>
          </p:nvSpPr>
          <p:spPr>
            <a:xfrm>
              <a:off x="2893108" y="3041619"/>
              <a:ext cx="7865578" cy="403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950" b="1" i="0" u="none" strike="noStrike" cap="none">
                  <a:solidFill>
                    <a:srgbClr val="B6D7A8"/>
                  </a:solidFill>
                  <a:latin typeface="Maven Pro"/>
                  <a:ea typeface="Maven Pro"/>
                  <a:cs typeface="Maven Pro"/>
                  <a:sym typeface="Maven Pro"/>
                </a:rPr>
                <a:t>Improving Efficiency and Customer Satisfaction</a:t>
              </a:r>
              <a:endParaRPr/>
            </a:p>
          </p:txBody>
        </p:sp>
        <p:sp>
          <p:nvSpPr>
            <p:cNvPr id="97" name="Google Shape;97;p1"/>
            <p:cNvSpPr txBox="1"/>
            <p:nvPr/>
          </p:nvSpPr>
          <p:spPr>
            <a:xfrm>
              <a:off x="0" y="1556660"/>
              <a:ext cx="10668000" cy="1457898"/>
            </a:xfrm>
            <a:prstGeom prst="rect">
              <a:avLst/>
            </a:prstGeom>
            <a:noFill/>
            <a:ln>
              <a:noFill/>
            </a:ln>
          </p:spPr>
          <p:txBody>
            <a:bodyPr spcFirstLastPara="1" wrap="square" lIns="0" tIns="0" rIns="0" bIns="0" anchor="t" anchorCtr="0">
              <a:spAutoFit/>
            </a:bodyPr>
            <a:lstStyle/>
            <a:p>
              <a:pPr marL="0" marR="0" lvl="0" indent="0" algn="ctr" rtl="0">
                <a:lnSpc>
                  <a:spcPct val="89995"/>
                </a:lnSpc>
                <a:spcBef>
                  <a:spcPts val="0"/>
                </a:spcBef>
                <a:spcAft>
                  <a:spcPts val="0"/>
                </a:spcAft>
                <a:buNone/>
              </a:pPr>
              <a:r>
                <a:rPr lang="en-US" sz="8386" b="0" i="0" u="none" strike="noStrike" cap="none">
                  <a:solidFill>
                    <a:srgbClr val="B6D7A8"/>
                  </a:solidFill>
                  <a:latin typeface="Arial"/>
                  <a:ea typeface="Arial"/>
                  <a:cs typeface="Arial"/>
                  <a:sym typeface="Arial"/>
                </a:rPr>
                <a:t>Analysis</a:t>
              </a:r>
              <a:endParaRPr/>
            </a:p>
          </p:txBody>
        </p:sp>
        <p:sp>
          <p:nvSpPr>
            <p:cNvPr id="98" name="Google Shape;98;p1"/>
            <p:cNvSpPr txBox="1"/>
            <p:nvPr/>
          </p:nvSpPr>
          <p:spPr>
            <a:xfrm>
              <a:off x="128883" y="529633"/>
              <a:ext cx="7865700" cy="1402200"/>
            </a:xfrm>
            <a:prstGeom prst="rect">
              <a:avLst/>
            </a:prstGeom>
            <a:noFill/>
            <a:ln>
              <a:noFill/>
            </a:ln>
          </p:spPr>
          <p:txBody>
            <a:bodyPr spcFirstLastPara="1" wrap="square" lIns="0" tIns="0" rIns="0" bIns="0" anchor="t" anchorCtr="0">
              <a:spAutoFit/>
            </a:bodyPr>
            <a:lstStyle/>
            <a:p>
              <a:pPr marL="0" marR="0" lvl="0" indent="0" algn="ctr" rtl="0">
                <a:lnSpc>
                  <a:spcPct val="79991"/>
                </a:lnSpc>
                <a:spcBef>
                  <a:spcPts val="0"/>
                </a:spcBef>
                <a:spcAft>
                  <a:spcPts val="0"/>
                </a:spcAft>
                <a:buNone/>
              </a:pPr>
              <a:r>
                <a:rPr lang="en-US" sz="8541" b="1" i="1" u="none" strike="noStrike" cap="none">
                  <a:solidFill>
                    <a:srgbClr val="CFD8DC"/>
                  </a:solidFill>
                  <a:latin typeface="Arial"/>
                  <a:ea typeface="Arial"/>
                  <a:cs typeface="Arial"/>
                  <a:sym typeface="Arial"/>
                </a:rPr>
                <a:t>AstroSage</a:t>
              </a:r>
              <a:endParaRPr sz="8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3" name="Google Shape;385;p30">
            <a:extLst>
              <a:ext uri="{FF2B5EF4-FFF2-40B4-BE49-F238E27FC236}">
                <a16:creationId xmlns:a16="http://schemas.microsoft.com/office/drawing/2014/main" id="{E7A3DD3D-E36B-0B91-7366-502583270AC8}"/>
              </a:ext>
            </a:extLst>
          </p:cNvPr>
          <p:cNvPicPr preferRelativeResize="0"/>
          <p:nvPr/>
        </p:nvPicPr>
        <p:blipFill>
          <a:blip r:embed="rId3">
            <a:alphaModFix/>
          </a:blip>
          <a:stretch>
            <a:fillRect/>
          </a:stretch>
        </p:blipFill>
        <p:spPr>
          <a:xfrm>
            <a:off x="408892" y="152400"/>
            <a:ext cx="5635264" cy="5410200"/>
          </a:xfrm>
          <a:prstGeom prst="rect">
            <a:avLst/>
          </a:prstGeom>
          <a:noFill/>
          <a:ln>
            <a:noFill/>
          </a:ln>
        </p:spPr>
      </p:pic>
    </p:spTree>
    <p:extLst>
      <p:ext uri="{BB962C8B-B14F-4D97-AF65-F5344CB8AC3E}">
        <p14:creationId xmlns:p14="http://schemas.microsoft.com/office/powerpoint/2010/main" val="2794545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65" name="Google Shape;165;p8"/>
          <p:cNvSpPr txBox="1"/>
          <p:nvPr/>
        </p:nvSpPr>
        <p:spPr>
          <a:xfrm>
            <a:off x="375924" y="358772"/>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Day wise call volume</a:t>
            </a:r>
            <a:endParaRPr dirty="0"/>
          </a:p>
        </p:txBody>
      </p:sp>
      <p:graphicFrame>
        <p:nvGraphicFramePr>
          <p:cNvPr id="2" name="Chart 1">
            <a:extLst>
              <a:ext uri="{FF2B5EF4-FFF2-40B4-BE49-F238E27FC236}">
                <a16:creationId xmlns:a16="http://schemas.microsoft.com/office/drawing/2014/main" id="{1D077E78-5184-4AED-B0D6-C97541895946}"/>
              </a:ext>
            </a:extLst>
          </p:cNvPr>
          <p:cNvGraphicFramePr>
            <a:graphicFrameLocks/>
          </p:cNvGraphicFramePr>
          <p:nvPr>
            <p:extLst>
              <p:ext uri="{D42A27DB-BD31-4B8C-83A1-F6EECF244321}">
                <p14:modId xmlns:p14="http://schemas.microsoft.com/office/powerpoint/2010/main" val="3332835014"/>
              </p:ext>
            </p:extLst>
          </p:nvPr>
        </p:nvGraphicFramePr>
        <p:xfrm>
          <a:off x="4118918" y="1073837"/>
          <a:ext cx="4835610" cy="422181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732B2A81-2ADA-F51B-2D5C-3986786743AF}"/>
              </a:ext>
            </a:extLst>
          </p:cNvPr>
          <p:cNvSpPr txBox="1"/>
          <p:nvPr/>
        </p:nvSpPr>
        <p:spPr>
          <a:xfrm>
            <a:off x="375924" y="1529734"/>
            <a:ext cx="1499396" cy="584775"/>
          </a:xfrm>
          <a:prstGeom prst="rect">
            <a:avLst/>
          </a:prstGeom>
          <a:noFill/>
        </p:spPr>
        <p:txBody>
          <a:bodyPr wrap="square" rtlCol="0">
            <a:spAutoFit/>
          </a:bodyPr>
          <a:lstStyle/>
          <a:p>
            <a:r>
              <a:rPr lang="en-IN" sz="1600" b="1" dirty="0">
                <a:latin typeface="Maven Pro Medium" panose="020B0604020202020204"/>
              </a:rPr>
              <a:t>Key Insights</a:t>
            </a:r>
          </a:p>
          <a:p>
            <a:endParaRPr lang="en-IN" sz="1600" b="1" dirty="0">
              <a:latin typeface="Maven Pro Medium" panose="020B0604020202020204"/>
            </a:endParaRPr>
          </a:p>
        </p:txBody>
      </p:sp>
      <p:sp>
        <p:nvSpPr>
          <p:cNvPr id="7" name="TextBox 6">
            <a:extLst>
              <a:ext uri="{FF2B5EF4-FFF2-40B4-BE49-F238E27FC236}">
                <a16:creationId xmlns:a16="http://schemas.microsoft.com/office/drawing/2014/main" id="{26FABC1A-A93F-B09D-C526-8873CDC88798}"/>
              </a:ext>
            </a:extLst>
          </p:cNvPr>
          <p:cNvSpPr txBox="1"/>
          <p:nvPr/>
        </p:nvSpPr>
        <p:spPr>
          <a:xfrm>
            <a:off x="436607" y="2114509"/>
            <a:ext cx="3847071" cy="1384995"/>
          </a:xfrm>
          <a:prstGeom prst="rect">
            <a:avLst/>
          </a:prstGeom>
          <a:noFill/>
        </p:spPr>
        <p:txBody>
          <a:bodyPr wrap="square">
            <a:spAutoFit/>
          </a:bodyPr>
          <a:lstStyle/>
          <a:p>
            <a:pPr marL="285750" indent="-285750">
              <a:buFont typeface="Arial" panose="020B0604020202020204" pitchFamily="34" charset="0"/>
              <a:buChar char="•"/>
            </a:pPr>
            <a:r>
              <a:rPr lang="en-US" dirty="0">
                <a:latin typeface="Maven Pro Medium" panose="020B0604020202020204"/>
              </a:rPr>
              <a:t>Higher call volumes on Sunday, Monday, and Saturday </a:t>
            </a:r>
          </a:p>
          <a:p>
            <a:pPr marL="285750" indent="-285750">
              <a:buFont typeface="Arial" panose="020B0604020202020204" pitchFamily="34" charset="0"/>
              <a:buChar char="•"/>
            </a:pPr>
            <a:endParaRPr lang="en-US" dirty="0">
              <a:latin typeface="Maven Pro Medium" panose="020B0604020202020204"/>
            </a:endParaRPr>
          </a:p>
          <a:p>
            <a:pPr marL="285750" indent="-285750">
              <a:buFont typeface="Arial" panose="020B0604020202020204" pitchFamily="34" charset="0"/>
              <a:buChar char="•"/>
            </a:pPr>
            <a:r>
              <a:rPr lang="en-US" dirty="0">
                <a:latin typeface="Maven Pro Medium" panose="020B0604020202020204"/>
              </a:rPr>
              <a:t>To address this trend that call centers should staff more agents on these days to handle demand efficiently.</a:t>
            </a:r>
            <a:endParaRPr lang="en-IN" dirty="0">
              <a:latin typeface="Maven Pro Medium"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a:extLst>
            <a:ext uri="{FF2B5EF4-FFF2-40B4-BE49-F238E27FC236}">
              <a16:creationId xmlns:a16="http://schemas.microsoft.com/office/drawing/2014/main" id="{5EF19253-3392-647E-696F-F8956C46CD4B}"/>
            </a:ext>
          </a:extLst>
        </p:cNvPr>
        <p:cNvGrpSpPr/>
        <p:nvPr/>
      </p:nvGrpSpPr>
      <p:grpSpPr>
        <a:xfrm>
          <a:off x="0" y="0"/>
          <a:ext cx="0" cy="0"/>
          <a:chOff x="0" y="0"/>
          <a:chExt cx="0" cy="0"/>
        </a:xfrm>
      </p:grpSpPr>
      <p:sp>
        <p:nvSpPr>
          <p:cNvPr id="164" name="Google Shape;164;p8">
            <a:extLst>
              <a:ext uri="{FF2B5EF4-FFF2-40B4-BE49-F238E27FC236}">
                <a16:creationId xmlns:a16="http://schemas.microsoft.com/office/drawing/2014/main" id="{3AD7C6DA-19E7-6800-8333-EA8429A0643C}"/>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65" name="Google Shape;165;p8">
            <a:extLst>
              <a:ext uri="{FF2B5EF4-FFF2-40B4-BE49-F238E27FC236}">
                <a16:creationId xmlns:a16="http://schemas.microsoft.com/office/drawing/2014/main" id="{52F13178-2C4B-EC29-FE5F-A94B13832A27}"/>
              </a:ext>
            </a:extLst>
          </p:cNvPr>
          <p:cNvSpPr txBox="1"/>
          <p:nvPr/>
        </p:nvSpPr>
        <p:spPr>
          <a:xfrm>
            <a:off x="453081" y="420118"/>
            <a:ext cx="6847650" cy="51693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dirty="0">
                <a:solidFill>
                  <a:srgbClr val="424242"/>
                </a:solidFill>
                <a:latin typeface="Maven Pro"/>
                <a:sym typeface="Maven Pro"/>
              </a:rPr>
              <a:t>Call Status completed vs busy</a:t>
            </a:r>
            <a:endParaRPr dirty="0"/>
          </a:p>
        </p:txBody>
      </p:sp>
      <p:graphicFrame>
        <p:nvGraphicFramePr>
          <p:cNvPr id="3" name="Chart 2">
            <a:extLst>
              <a:ext uri="{FF2B5EF4-FFF2-40B4-BE49-F238E27FC236}">
                <a16:creationId xmlns:a16="http://schemas.microsoft.com/office/drawing/2014/main" id="{28BCEA05-F356-56FB-324C-49D1721844DE}"/>
              </a:ext>
            </a:extLst>
          </p:cNvPr>
          <p:cNvGraphicFramePr>
            <a:graphicFrameLocks/>
          </p:cNvGraphicFramePr>
          <p:nvPr>
            <p:extLst>
              <p:ext uri="{D42A27DB-BD31-4B8C-83A1-F6EECF244321}">
                <p14:modId xmlns:p14="http://schemas.microsoft.com/office/powerpoint/2010/main" val="1220604994"/>
              </p:ext>
            </p:extLst>
          </p:nvPr>
        </p:nvGraphicFramePr>
        <p:xfrm>
          <a:off x="5025081" y="1443030"/>
          <a:ext cx="3838833" cy="3334916"/>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67FB1525-C617-C1CD-27D6-86ED694F973D}"/>
              </a:ext>
            </a:extLst>
          </p:cNvPr>
          <p:cNvSpPr txBox="1"/>
          <p:nvPr/>
        </p:nvSpPr>
        <p:spPr>
          <a:xfrm>
            <a:off x="453081" y="1731658"/>
            <a:ext cx="4497860" cy="2123658"/>
          </a:xfrm>
          <a:prstGeom prst="rect">
            <a:avLst/>
          </a:prstGeom>
          <a:noFill/>
        </p:spPr>
        <p:txBody>
          <a:bodyPr wrap="square">
            <a:spAutoFit/>
          </a:bodyPr>
          <a:lstStyle/>
          <a:p>
            <a:r>
              <a:rPr lang="en-US" sz="1600" b="1" dirty="0">
                <a:latin typeface="Maven Pro Medium" panose="020B0604020202020204"/>
              </a:rPr>
              <a:t>Key Insights:</a:t>
            </a:r>
          </a:p>
          <a:p>
            <a:endParaRPr lang="en-US" sz="1600" b="1" dirty="0">
              <a:latin typeface="Maven Pro Medium" panose="020B0604020202020204"/>
            </a:endParaRPr>
          </a:p>
          <a:p>
            <a:pPr marL="285750" indent="-285750">
              <a:buFont typeface="Arial" panose="020B0604020202020204" pitchFamily="34" charset="0"/>
              <a:buChar char="•"/>
            </a:pPr>
            <a:r>
              <a:rPr lang="en-US" dirty="0">
                <a:latin typeface="Maven Pro Medium" panose="020B0604020202020204"/>
              </a:rPr>
              <a:t>Nearly one-fourth of calls result in a busy status, which could indicate peak traffic periods, insufficient staffing, or limitations in infrastructure.</a:t>
            </a:r>
          </a:p>
          <a:p>
            <a:endParaRPr lang="en-US" dirty="0">
              <a:latin typeface="Maven Pro Medium" panose="020B0604020202020204"/>
            </a:endParaRPr>
          </a:p>
          <a:p>
            <a:endParaRPr lang="en-US" dirty="0">
              <a:latin typeface="Maven Pro Medium" panose="020B0604020202020204"/>
            </a:endParaRPr>
          </a:p>
          <a:p>
            <a:r>
              <a:rPr lang="en-US" sz="1600" b="1" dirty="0">
                <a:latin typeface="Maven Pro Medium" panose="020B0604020202020204"/>
              </a:rPr>
              <a:t>Recommendations :</a:t>
            </a:r>
          </a:p>
          <a:p>
            <a:pPr marL="285750" indent="-285750">
              <a:buFont typeface="Arial" panose="020B0604020202020204" pitchFamily="34" charset="0"/>
              <a:buChar char="•"/>
            </a:pPr>
            <a:r>
              <a:rPr lang="en-US" dirty="0">
                <a:latin typeface="Maven Pro Medium" panose="020B0604020202020204"/>
              </a:rPr>
              <a:t>Expanding call-handling capacity during peak hours</a:t>
            </a:r>
            <a:r>
              <a:rPr lang="en-US" dirty="0"/>
              <a:t>.</a:t>
            </a:r>
            <a:endParaRPr lang="en-IN" dirty="0">
              <a:latin typeface="Maven Pro Medium" panose="020B0604020202020204"/>
            </a:endParaRPr>
          </a:p>
        </p:txBody>
      </p:sp>
    </p:spTree>
    <p:extLst>
      <p:ext uri="{BB962C8B-B14F-4D97-AF65-F5344CB8AC3E}">
        <p14:creationId xmlns:p14="http://schemas.microsoft.com/office/powerpoint/2010/main" val="345774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88" name="Google Shape;188;p10"/>
          <p:cNvSpPr txBox="1"/>
          <p:nvPr/>
        </p:nvSpPr>
        <p:spPr>
          <a:xfrm>
            <a:off x="503199" y="387772"/>
            <a:ext cx="6847650" cy="51693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Consultation wise </a:t>
            </a:r>
            <a:r>
              <a:rPr lang="en-US" sz="2799" b="1" dirty="0">
                <a:solidFill>
                  <a:srgbClr val="424242"/>
                </a:solidFill>
                <a:latin typeface="Maven Pro"/>
                <a:ea typeface="Maven Pro"/>
                <a:cs typeface="Maven Pro"/>
                <a:sym typeface="Maven Pro"/>
              </a:rPr>
              <a:t>t</a:t>
            </a:r>
            <a:r>
              <a:rPr lang="en-US" sz="2799" b="1" i="0" u="none" strike="noStrike" cap="none" dirty="0">
                <a:solidFill>
                  <a:srgbClr val="424242"/>
                </a:solidFill>
                <a:latin typeface="Maven Pro"/>
                <a:ea typeface="Maven Pro"/>
                <a:cs typeface="Maven Pro"/>
                <a:sym typeface="Maven Pro"/>
              </a:rPr>
              <a:t>otal Sales Generated</a:t>
            </a:r>
            <a:endParaRPr dirty="0"/>
          </a:p>
        </p:txBody>
      </p:sp>
      <p:graphicFrame>
        <p:nvGraphicFramePr>
          <p:cNvPr id="190" name="Google Shape;190;p10"/>
          <p:cNvGraphicFramePr/>
          <p:nvPr>
            <p:extLst>
              <p:ext uri="{D42A27DB-BD31-4B8C-83A1-F6EECF244321}">
                <p14:modId xmlns:p14="http://schemas.microsoft.com/office/powerpoint/2010/main" val="1195995463"/>
              </p:ext>
            </p:extLst>
          </p:nvPr>
        </p:nvGraphicFramePr>
        <p:xfrm>
          <a:off x="783132" y="1824617"/>
          <a:ext cx="3225800" cy="3005283"/>
        </p:xfrm>
        <a:graphic>
          <a:graphicData uri="http://schemas.openxmlformats.org/drawingml/2006/table">
            <a:tbl>
              <a:tblPr>
                <a:noFill/>
                <a:tableStyleId>{C94A2DB4-678A-481A-8CAC-89C1AE3FEA39}</a:tableStyleId>
              </a:tblPr>
              <a:tblGrid>
                <a:gridCol w="1691050">
                  <a:extLst>
                    <a:ext uri="{9D8B030D-6E8A-4147-A177-3AD203B41FA5}">
                      <a16:colId xmlns:a16="http://schemas.microsoft.com/office/drawing/2014/main" val="20000"/>
                    </a:ext>
                  </a:extLst>
                </a:gridCol>
                <a:gridCol w="1534750">
                  <a:extLst>
                    <a:ext uri="{9D8B030D-6E8A-4147-A177-3AD203B41FA5}">
                      <a16:colId xmlns:a16="http://schemas.microsoft.com/office/drawing/2014/main" val="20001"/>
                    </a:ext>
                  </a:extLst>
                </a:gridCol>
              </a:tblGrid>
              <a:tr h="415750">
                <a:tc>
                  <a:txBody>
                    <a:bodyPr/>
                    <a:lstStyle/>
                    <a:p>
                      <a:pPr marL="0" marR="0" lvl="0" indent="0" algn="l" rtl="0">
                        <a:lnSpc>
                          <a:spcPct val="119916"/>
                        </a:lnSpc>
                        <a:spcBef>
                          <a:spcPts val="0"/>
                        </a:spcBef>
                        <a:spcAft>
                          <a:spcPts val="0"/>
                        </a:spcAft>
                        <a:buNone/>
                      </a:pPr>
                      <a:r>
                        <a:rPr lang="en-US" sz="1200" b="1" u="none" strike="noStrike" cap="none">
                          <a:solidFill>
                            <a:srgbClr val="000000"/>
                          </a:solidFill>
                          <a:latin typeface="Arial"/>
                          <a:ea typeface="Arial"/>
                          <a:cs typeface="Arial"/>
                          <a:sym typeface="Arial"/>
                        </a:rPr>
                        <a:t>Row Labels</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c>
                  <a:txBody>
                    <a:bodyPr/>
                    <a:lstStyle/>
                    <a:p>
                      <a:pPr marL="0" marR="0" lvl="0" indent="0" algn="l" rtl="0">
                        <a:lnSpc>
                          <a:spcPct val="119916"/>
                        </a:lnSpc>
                        <a:spcBef>
                          <a:spcPts val="0"/>
                        </a:spcBef>
                        <a:spcAft>
                          <a:spcPts val="0"/>
                        </a:spcAft>
                        <a:buNone/>
                      </a:pPr>
                      <a:r>
                        <a:rPr lang="en-US" sz="1200" b="1" u="none" strike="noStrike" cap="none" dirty="0">
                          <a:solidFill>
                            <a:srgbClr val="000000"/>
                          </a:solidFill>
                          <a:latin typeface="Arial"/>
                          <a:ea typeface="Arial"/>
                          <a:cs typeface="Arial"/>
                          <a:sym typeface="Arial"/>
                        </a:rPr>
                        <a:t>Sum of Net amount</a:t>
                      </a:r>
                      <a:endParaRPr sz="1100" u="none" strike="noStrike" cap="none"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0"/>
                  </a:ext>
                </a:extLst>
              </a:tr>
              <a:tr h="501250">
                <a:tc>
                  <a:txBody>
                    <a:bodyPr/>
                    <a:lstStyle/>
                    <a:p>
                      <a:pPr marL="0" marR="0" lvl="0" indent="0" algn="l" rtl="0">
                        <a:lnSpc>
                          <a:spcPct val="120000"/>
                        </a:lnSpc>
                        <a:spcBef>
                          <a:spcPts val="0"/>
                        </a:spcBef>
                        <a:spcAft>
                          <a:spcPts val="0"/>
                        </a:spcAft>
                        <a:buNone/>
                      </a:pPr>
                      <a:r>
                        <a:rPr lang="en-US" sz="1600" u="none" strike="noStrike" cap="none">
                          <a:solidFill>
                            <a:srgbClr val="000000"/>
                          </a:solidFill>
                          <a:latin typeface="Arial"/>
                          <a:ea typeface="Arial"/>
                          <a:cs typeface="Arial"/>
                          <a:sym typeface="Arial"/>
                        </a:rPr>
                        <a:t>Call</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38000"/>
                        </a:lnSpc>
                        <a:spcBef>
                          <a:spcPts val="0"/>
                        </a:spcBef>
                        <a:spcAft>
                          <a:spcPts val="0"/>
                        </a:spcAft>
                        <a:buNone/>
                      </a:pPr>
                      <a:r>
                        <a:rPr lang="en-US" sz="1600" u="none" strike="noStrike" cap="none">
                          <a:solidFill>
                            <a:srgbClr val="000000"/>
                          </a:solidFill>
                          <a:latin typeface="Arial"/>
                          <a:ea typeface="Arial"/>
                          <a:cs typeface="Arial"/>
                          <a:sym typeface="Arial"/>
                        </a:rPr>
                        <a:t>168521</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1250">
                <a:tc>
                  <a:txBody>
                    <a:bodyPr/>
                    <a:lstStyle/>
                    <a:p>
                      <a:pPr marL="0" marR="0" lvl="0" indent="0" algn="l" rtl="0">
                        <a:lnSpc>
                          <a:spcPct val="120000"/>
                        </a:lnSpc>
                        <a:spcBef>
                          <a:spcPts val="0"/>
                        </a:spcBef>
                        <a:spcAft>
                          <a:spcPts val="0"/>
                        </a:spcAft>
                        <a:buNone/>
                      </a:pPr>
                      <a:r>
                        <a:rPr lang="en-US" sz="1600" u="none" strike="noStrike" cap="none">
                          <a:solidFill>
                            <a:srgbClr val="000000"/>
                          </a:solidFill>
                          <a:latin typeface="Arial"/>
                          <a:ea typeface="Arial"/>
                          <a:cs typeface="Arial"/>
                          <a:sym typeface="Arial"/>
                        </a:rPr>
                        <a:t>Chat</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38000"/>
                        </a:lnSpc>
                        <a:spcBef>
                          <a:spcPts val="0"/>
                        </a:spcBef>
                        <a:spcAft>
                          <a:spcPts val="0"/>
                        </a:spcAft>
                        <a:buNone/>
                      </a:pPr>
                      <a:r>
                        <a:rPr lang="en-US" sz="1600" u="none" strike="noStrike" cap="none">
                          <a:solidFill>
                            <a:srgbClr val="000000"/>
                          </a:solidFill>
                          <a:latin typeface="Arial"/>
                          <a:ea typeface="Arial"/>
                          <a:cs typeface="Arial"/>
                          <a:sym typeface="Arial"/>
                        </a:rPr>
                        <a:t>45495</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62775">
                <a:tc>
                  <a:txBody>
                    <a:bodyPr/>
                    <a:lstStyle/>
                    <a:p>
                      <a:pPr marL="0" marR="0" lvl="0" indent="0" algn="l" rtl="0">
                        <a:lnSpc>
                          <a:spcPct val="120000"/>
                        </a:lnSpc>
                        <a:spcBef>
                          <a:spcPts val="0"/>
                        </a:spcBef>
                        <a:spcAft>
                          <a:spcPts val="0"/>
                        </a:spcAft>
                        <a:buNone/>
                      </a:pPr>
                      <a:r>
                        <a:rPr lang="en-US" sz="1600" u="none" strike="noStrike" cap="none">
                          <a:solidFill>
                            <a:srgbClr val="000000"/>
                          </a:solidFill>
                          <a:latin typeface="Arial"/>
                          <a:ea typeface="Arial"/>
                          <a:cs typeface="Arial"/>
                          <a:sym typeface="Arial"/>
                        </a:rPr>
                        <a:t>Complementary</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52636"/>
                        </a:lnSpc>
                        <a:spcBef>
                          <a:spcPts val="0"/>
                        </a:spcBef>
                        <a:spcAft>
                          <a:spcPts val="0"/>
                        </a:spcAft>
                        <a:buNone/>
                      </a:pP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01250">
                <a:tc>
                  <a:txBody>
                    <a:bodyPr/>
                    <a:lstStyle/>
                    <a:p>
                      <a:pPr marL="0" marR="0" lvl="0" indent="0" algn="l" rtl="0">
                        <a:lnSpc>
                          <a:spcPct val="120000"/>
                        </a:lnSpc>
                        <a:spcBef>
                          <a:spcPts val="0"/>
                        </a:spcBef>
                        <a:spcAft>
                          <a:spcPts val="0"/>
                        </a:spcAft>
                        <a:buNone/>
                      </a:pPr>
                      <a:r>
                        <a:rPr lang="en-US" sz="1600" u="none" strike="noStrike" cap="none">
                          <a:solidFill>
                            <a:srgbClr val="000000"/>
                          </a:solidFill>
                          <a:latin typeface="Arial"/>
                          <a:ea typeface="Arial"/>
                          <a:cs typeface="Arial"/>
                          <a:sym typeface="Arial"/>
                        </a:rPr>
                        <a:t>public_live_Call</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lnSpc>
                          <a:spcPct val="138000"/>
                        </a:lnSpc>
                        <a:spcBef>
                          <a:spcPts val="0"/>
                        </a:spcBef>
                        <a:spcAft>
                          <a:spcPts val="0"/>
                        </a:spcAft>
                        <a:buNone/>
                      </a:pPr>
                      <a:r>
                        <a:rPr lang="en-US" sz="1600" u="none" strike="noStrike" cap="none">
                          <a:solidFill>
                            <a:srgbClr val="000000"/>
                          </a:solidFill>
                          <a:latin typeface="Arial"/>
                          <a:ea typeface="Arial"/>
                          <a:cs typeface="Arial"/>
                          <a:sym typeface="Arial"/>
                        </a:rPr>
                        <a:t>51</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37125">
                <a:tc>
                  <a:txBody>
                    <a:bodyPr/>
                    <a:lstStyle/>
                    <a:p>
                      <a:pPr marL="0" marR="0" lvl="0" indent="0" algn="l" rtl="0">
                        <a:lnSpc>
                          <a:spcPct val="119916"/>
                        </a:lnSpc>
                        <a:spcBef>
                          <a:spcPts val="0"/>
                        </a:spcBef>
                        <a:spcAft>
                          <a:spcPts val="0"/>
                        </a:spcAft>
                        <a:buNone/>
                      </a:pPr>
                      <a:r>
                        <a:rPr lang="en-US" sz="1200" b="1" u="none" strike="noStrike" cap="none">
                          <a:solidFill>
                            <a:srgbClr val="000000"/>
                          </a:solidFill>
                          <a:latin typeface="Arial"/>
                          <a:ea typeface="Arial"/>
                          <a:cs typeface="Arial"/>
                          <a:sym typeface="Arial"/>
                        </a:rPr>
                        <a:t>Grand Total</a:t>
                      </a:r>
                      <a:endParaRPr sz="11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tc>
                  <a:txBody>
                    <a:bodyPr/>
                    <a:lstStyle/>
                    <a:p>
                      <a:pPr marL="0" marR="0" lvl="0" indent="0" algn="r" rtl="0">
                        <a:lnSpc>
                          <a:spcPct val="137916"/>
                        </a:lnSpc>
                        <a:spcBef>
                          <a:spcPts val="0"/>
                        </a:spcBef>
                        <a:spcAft>
                          <a:spcPts val="0"/>
                        </a:spcAft>
                        <a:buNone/>
                      </a:pPr>
                      <a:r>
                        <a:rPr lang="en-US" sz="1200" b="1" u="none" strike="noStrike" cap="none" dirty="0">
                          <a:solidFill>
                            <a:srgbClr val="000000"/>
                          </a:solidFill>
                          <a:latin typeface="Arial"/>
                          <a:ea typeface="Arial"/>
                          <a:cs typeface="Arial"/>
                          <a:sym typeface="Arial"/>
                        </a:rPr>
                        <a:t>214066</a:t>
                      </a:r>
                      <a:endParaRPr sz="1100" u="none" strike="noStrike" cap="none"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5"/>
                  </a:ext>
                </a:extLst>
              </a:tr>
            </a:tbl>
          </a:graphicData>
        </a:graphic>
      </p:graphicFrame>
      <p:graphicFrame>
        <p:nvGraphicFramePr>
          <p:cNvPr id="3" name="Consultation wise revvenue">
            <a:extLst>
              <a:ext uri="{FF2B5EF4-FFF2-40B4-BE49-F238E27FC236}">
                <a16:creationId xmlns:a16="http://schemas.microsoft.com/office/drawing/2014/main" id="{E8478B84-A634-6672-618D-C7B59D344C8E}"/>
              </a:ext>
            </a:extLst>
          </p:cNvPr>
          <p:cNvGraphicFramePr>
            <a:graphicFrameLocks/>
          </p:cNvGraphicFramePr>
          <p:nvPr>
            <p:extLst>
              <p:ext uri="{D42A27DB-BD31-4B8C-83A1-F6EECF244321}">
                <p14:modId xmlns:p14="http://schemas.microsoft.com/office/powerpoint/2010/main" val="2547957245"/>
              </p:ext>
            </p:extLst>
          </p:nvPr>
        </p:nvGraphicFramePr>
        <p:xfrm>
          <a:off x="4297727" y="1598141"/>
          <a:ext cx="4572000" cy="296967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2569D115-8D8C-DA30-6337-8339B6D1FCCB}"/>
            </a:ext>
          </a:extLst>
        </p:cNvPr>
        <p:cNvGrpSpPr/>
        <p:nvPr/>
      </p:nvGrpSpPr>
      <p:grpSpPr>
        <a:xfrm>
          <a:off x="0" y="0"/>
          <a:ext cx="0" cy="0"/>
          <a:chOff x="0" y="0"/>
          <a:chExt cx="0" cy="0"/>
        </a:xfrm>
      </p:grpSpPr>
      <p:sp>
        <p:nvSpPr>
          <p:cNvPr id="175" name="Google Shape;175;p9">
            <a:extLst>
              <a:ext uri="{FF2B5EF4-FFF2-40B4-BE49-F238E27FC236}">
                <a16:creationId xmlns:a16="http://schemas.microsoft.com/office/drawing/2014/main" id="{743EC743-82CF-FE69-3EC5-86E385EEDE18}"/>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txBody>
          <a:bodyPr/>
          <a:lstStyle/>
          <a:p>
            <a:endParaRPr lang="en-IN" dirty="0"/>
          </a:p>
        </p:txBody>
      </p:sp>
      <p:sp>
        <p:nvSpPr>
          <p:cNvPr id="3" name="Google Shape;176;p9">
            <a:extLst>
              <a:ext uri="{FF2B5EF4-FFF2-40B4-BE49-F238E27FC236}">
                <a16:creationId xmlns:a16="http://schemas.microsoft.com/office/drawing/2014/main" id="{A906272F-7138-945F-3026-F3A721A4C521}"/>
              </a:ext>
            </a:extLst>
          </p:cNvPr>
          <p:cNvSpPr txBox="1"/>
          <p:nvPr/>
        </p:nvSpPr>
        <p:spPr>
          <a:xfrm>
            <a:off x="568301" y="418570"/>
            <a:ext cx="6847650" cy="93697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Chat And Call Revenue</a:t>
            </a:r>
            <a:endParaRPr dirty="0"/>
          </a:p>
        </p:txBody>
      </p:sp>
      <p:graphicFrame>
        <p:nvGraphicFramePr>
          <p:cNvPr id="5" name="Chart 4">
            <a:extLst>
              <a:ext uri="{FF2B5EF4-FFF2-40B4-BE49-F238E27FC236}">
                <a16:creationId xmlns:a16="http://schemas.microsoft.com/office/drawing/2014/main" id="{CD344393-735F-4396-B9E0-D4B38C950BAA}"/>
              </a:ext>
            </a:extLst>
          </p:cNvPr>
          <p:cNvGraphicFramePr>
            <a:graphicFrameLocks/>
          </p:cNvGraphicFramePr>
          <p:nvPr>
            <p:extLst>
              <p:ext uri="{D42A27DB-BD31-4B8C-83A1-F6EECF244321}">
                <p14:modId xmlns:p14="http://schemas.microsoft.com/office/powerpoint/2010/main" val="1842232710"/>
              </p:ext>
            </p:extLst>
          </p:nvPr>
        </p:nvGraphicFramePr>
        <p:xfrm>
          <a:off x="4275438" y="1054444"/>
          <a:ext cx="4629665" cy="4232291"/>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4C9A5970-18CD-C2C3-09A8-F1DC2B30CF0D}"/>
              </a:ext>
            </a:extLst>
          </p:cNvPr>
          <p:cNvSpPr txBox="1"/>
          <p:nvPr/>
        </p:nvSpPr>
        <p:spPr>
          <a:xfrm>
            <a:off x="625966" y="1671709"/>
            <a:ext cx="3740088" cy="2988847"/>
          </a:xfrm>
          <a:prstGeom prst="rect">
            <a:avLst/>
          </a:prstGeom>
          <a:noFill/>
        </p:spPr>
        <p:txBody>
          <a:bodyPr wrap="square">
            <a:noAutofit/>
          </a:bodyPr>
          <a:lstStyle/>
          <a:p>
            <a:pPr marL="0" marR="0" lvl="0" indent="0" algn="l" rtl="0">
              <a:lnSpc>
                <a:spcPct val="120000"/>
              </a:lnSpc>
              <a:spcBef>
                <a:spcPts val="0"/>
              </a:spcBef>
              <a:spcAft>
                <a:spcPts val="0"/>
              </a:spcAft>
              <a:buNone/>
            </a:pPr>
            <a:r>
              <a:rPr lang="en-US" sz="1600" b="1" i="0" u="none" strike="noStrike" cap="none" dirty="0">
                <a:solidFill>
                  <a:schemeClr val="dk1"/>
                </a:solidFill>
                <a:latin typeface="Maven Pro"/>
                <a:ea typeface="Maven Pro"/>
                <a:cs typeface="Maven Pro"/>
                <a:sym typeface="Maven Pro"/>
              </a:rPr>
              <a:t>Insights</a:t>
            </a:r>
            <a:endParaRPr lang="en-US" dirty="0">
              <a:solidFill>
                <a:schemeClr val="dk1"/>
              </a:solidFill>
            </a:endParaRPr>
          </a:p>
          <a:p>
            <a:pPr marL="0" marR="0" lvl="0" indent="0" algn="l" rtl="0">
              <a:lnSpc>
                <a:spcPct val="104937"/>
              </a:lnSpc>
              <a:spcBef>
                <a:spcPts val="0"/>
              </a:spcBef>
              <a:spcAft>
                <a:spcPts val="0"/>
              </a:spcAft>
              <a:buNone/>
            </a:pPr>
            <a:endParaRPr lang="en-US" sz="1600" b="1" i="0" u="none" strike="noStrike" cap="none" dirty="0">
              <a:solidFill>
                <a:srgbClr val="424242"/>
              </a:solidFill>
              <a:latin typeface="Maven Pro"/>
              <a:ea typeface="Maven Pro"/>
              <a:cs typeface="Maven Pro"/>
              <a:sym typeface="Maven Pro"/>
            </a:endParaRPr>
          </a:p>
          <a:p>
            <a:pPr marL="308610" indent="-154304">
              <a:lnSpc>
                <a:spcPct val="120014"/>
              </a:lnSpc>
              <a:buClr>
                <a:srgbClr val="424242"/>
              </a:buClr>
              <a:buSzPts val="1399"/>
              <a:buFont typeface="Maven Pro Medium"/>
              <a:buChar char="•"/>
            </a:pPr>
            <a:r>
              <a:rPr lang="en-US" sz="1399" i="0" u="none" strike="noStrike" cap="none" dirty="0">
                <a:solidFill>
                  <a:srgbClr val="424242"/>
                </a:solidFill>
                <a:latin typeface="Maven Pro Medium"/>
                <a:ea typeface="Maven Pro Medium"/>
                <a:cs typeface="Maven Pro Medium"/>
                <a:sym typeface="Maven Pro Medium"/>
              </a:rPr>
              <a:t>Higher Calls Revenue as compared to chat revenue</a:t>
            </a:r>
            <a:endParaRPr lang="en-US" dirty="0">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lang="en-US" sz="1399" i="0" u="none" strike="noStrike" cap="none" dirty="0">
              <a:solidFill>
                <a:srgbClr val="424242"/>
              </a:solidFill>
              <a:latin typeface="Maven Pro Medium"/>
              <a:ea typeface="Maven Pro Medium"/>
              <a:cs typeface="Maven Pro Medium"/>
              <a:sym typeface="Maven Pro Medium"/>
            </a:endParaRPr>
          </a:p>
          <a:p>
            <a:pPr marL="308610" marR="0" lvl="1" indent="-154304" algn="l" rtl="0">
              <a:lnSpc>
                <a:spcPct val="120014"/>
              </a:lnSpc>
              <a:spcBef>
                <a:spcPts val="0"/>
              </a:spcBef>
              <a:spcAft>
                <a:spcPts val="0"/>
              </a:spcAft>
              <a:buClr>
                <a:srgbClr val="424242"/>
              </a:buClr>
              <a:buSzPts val="1399"/>
              <a:buFont typeface="Maven Pro Medium"/>
              <a:buChar char="•"/>
            </a:pPr>
            <a:r>
              <a:rPr lang="en-US" sz="1399" i="0" u="none" strike="noStrike" cap="none" dirty="0">
                <a:solidFill>
                  <a:srgbClr val="424242"/>
                </a:solidFill>
                <a:latin typeface="Maven Pro Medium"/>
                <a:ea typeface="Maven Pro Medium"/>
                <a:cs typeface="Maven Pro Medium"/>
                <a:sym typeface="Maven Pro Medium"/>
              </a:rPr>
              <a:t>Higher number of chat activity is noticed as compared to calls</a:t>
            </a:r>
            <a:endParaRPr lang="en-US" dirty="0">
              <a:latin typeface="Maven Pro Medium"/>
              <a:ea typeface="Maven Pro Medium"/>
              <a:cs typeface="Maven Pro Medium"/>
              <a:sym typeface="Maven Pro Medium"/>
            </a:endParaRPr>
          </a:p>
        </p:txBody>
      </p:sp>
    </p:spTree>
    <p:extLst>
      <p:ext uri="{BB962C8B-B14F-4D97-AF65-F5344CB8AC3E}">
        <p14:creationId xmlns:p14="http://schemas.microsoft.com/office/powerpoint/2010/main" val="35397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01" name="Google Shape;201;p11"/>
          <p:cNvSpPr txBox="1"/>
          <p:nvPr/>
        </p:nvSpPr>
        <p:spPr>
          <a:xfrm>
            <a:off x="436606" y="406111"/>
            <a:ext cx="6847650" cy="555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Percentage of total sales</a:t>
            </a:r>
            <a:endParaRPr dirty="0"/>
          </a:p>
        </p:txBody>
      </p:sp>
      <p:graphicFrame>
        <p:nvGraphicFramePr>
          <p:cNvPr id="3" name="Chart 2">
            <a:extLst>
              <a:ext uri="{FF2B5EF4-FFF2-40B4-BE49-F238E27FC236}">
                <a16:creationId xmlns:a16="http://schemas.microsoft.com/office/drawing/2014/main" id="{35FFB3D9-8ACC-449A-A918-C2E55F950EBF}"/>
              </a:ext>
            </a:extLst>
          </p:cNvPr>
          <p:cNvGraphicFramePr>
            <a:graphicFrameLocks/>
          </p:cNvGraphicFramePr>
          <p:nvPr>
            <p:extLst>
              <p:ext uri="{D42A27DB-BD31-4B8C-83A1-F6EECF244321}">
                <p14:modId xmlns:p14="http://schemas.microsoft.com/office/powerpoint/2010/main" val="177596536"/>
              </p:ext>
            </p:extLst>
          </p:nvPr>
        </p:nvGraphicFramePr>
        <p:xfrm>
          <a:off x="4572000" y="1371975"/>
          <a:ext cx="4250722" cy="3571984"/>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2A48C348-E7B6-F942-F0E6-57EDD036890A}"/>
              </a:ext>
            </a:extLst>
          </p:cNvPr>
          <p:cNvSpPr txBox="1"/>
          <p:nvPr/>
        </p:nvSpPr>
        <p:spPr>
          <a:xfrm>
            <a:off x="436606" y="3872799"/>
            <a:ext cx="4028301" cy="971051"/>
          </a:xfrm>
          <a:prstGeom prst="rect">
            <a:avLst/>
          </a:prstGeom>
          <a:noFill/>
        </p:spPr>
        <p:txBody>
          <a:bodyPr wrap="square" rtlCol="0">
            <a:normAutofit/>
          </a:bodyPr>
          <a:lstStyle/>
          <a:p>
            <a:pPr marL="285750" indent="-285750">
              <a:buFont typeface="Arial" panose="020B0604020202020204" pitchFamily="34" charset="0"/>
              <a:buChar char="•"/>
            </a:pPr>
            <a:r>
              <a:rPr lang="en-US" dirty="0">
                <a:latin typeface="Maven Pro Medium" panose="020B0604020202020204"/>
              </a:rPr>
              <a:t>Consider customer feedback and performance metrics to identify why the app leads in sales and replicate similar strategies for </a:t>
            </a:r>
            <a:r>
              <a:rPr lang="en-US" dirty="0" err="1">
                <a:latin typeface="Maven Pro Medium" panose="020B0604020202020204"/>
              </a:rPr>
              <a:t>Gurucool</a:t>
            </a:r>
            <a:r>
              <a:rPr lang="en-US" dirty="0">
                <a:latin typeface="Maven Pro Medium" panose="020B0604020202020204"/>
              </a:rPr>
              <a:t>.</a:t>
            </a:r>
            <a:endParaRPr lang="en-IN" dirty="0">
              <a:latin typeface="Maven Pro Medium" panose="020B0604020202020204"/>
            </a:endParaRPr>
          </a:p>
        </p:txBody>
      </p:sp>
      <p:sp>
        <p:nvSpPr>
          <p:cNvPr id="5" name="TextBox 4">
            <a:extLst>
              <a:ext uri="{FF2B5EF4-FFF2-40B4-BE49-F238E27FC236}">
                <a16:creationId xmlns:a16="http://schemas.microsoft.com/office/drawing/2014/main" id="{8C92D3C9-7C89-3012-ECA5-D6FFF741058E}"/>
              </a:ext>
            </a:extLst>
          </p:cNvPr>
          <p:cNvSpPr txBox="1"/>
          <p:nvPr/>
        </p:nvSpPr>
        <p:spPr>
          <a:xfrm>
            <a:off x="436606" y="3515194"/>
            <a:ext cx="1883849" cy="338554"/>
          </a:xfrm>
          <a:prstGeom prst="rect">
            <a:avLst/>
          </a:prstGeom>
          <a:noFill/>
        </p:spPr>
        <p:txBody>
          <a:bodyPr wrap="none" rtlCol="0">
            <a:spAutoFit/>
          </a:bodyPr>
          <a:lstStyle/>
          <a:p>
            <a:r>
              <a:rPr lang="en-IN" sz="1600" b="1" dirty="0">
                <a:latin typeface="Maven Pro Medium" panose="020B0604020202020204"/>
              </a:rPr>
              <a:t>Recommendations :</a:t>
            </a:r>
          </a:p>
        </p:txBody>
      </p:sp>
      <p:sp>
        <p:nvSpPr>
          <p:cNvPr id="9" name="TextBox 8">
            <a:extLst>
              <a:ext uri="{FF2B5EF4-FFF2-40B4-BE49-F238E27FC236}">
                <a16:creationId xmlns:a16="http://schemas.microsoft.com/office/drawing/2014/main" id="{301FAD98-1E70-2B56-34B4-EBEAD8041D3F}"/>
              </a:ext>
            </a:extLst>
          </p:cNvPr>
          <p:cNvSpPr txBox="1"/>
          <p:nvPr/>
        </p:nvSpPr>
        <p:spPr>
          <a:xfrm>
            <a:off x="436606" y="2095508"/>
            <a:ext cx="4028301" cy="1169551"/>
          </a:xfrm>
          <a:prstGeom prst="rect">
            <a:avLst/>
          </a:prstGeom>
          <a:noFill/>
        </p:spPr>
        <p:txBody>
          <a:bodyPr wrap="square">
            <a:spAutoFit/>
          </a:bodyPr>
          <a:lstStyle/>
          <a:p>
            <a:pPr marL="285750" indent="-285750">
              <a:buFont typeface="Arial" panose="020B0604020202020204" pitchFamily="34" charset="0"/>
              <a:buChar char="•"/>
            </a:pPr>
            <a:r>
              <a:rPr lang="en-US" b="1" dirty="0">
                <a:latin typeface="Maven Pro Medium" panose="020B0604020202020204"/>
              </a:rPr>
              <a:t>App Sales Dominate</a:t>
            </a:r>
            <a:r>
              <a:rPr lang="en-US" dirty="0">
                <a:latin typeface="Maven Pro Medium" panose="020B0604020202020204"/>
              </a:rPr>
              <a:t>: With 59% of total sales, the app is the leading channel. </a:t>
            </a:r>
            <a:endParaRPr lang="en-IN" dirty="0">
              <a:latin typeface="Maven Pro Medium" panose="020B0604020202020204"/>
            </a:endParaRPr>
          </a:p>
          <a:p>
            <a:pPr marL="285750" indent="-285750">
              <a:buFont typeface="Arial" panose="020B0604020202020204" pitchFamily="34" charset="0"/>
              <a:buChar char="•"/>
            </a:pPr>
            <a:endParaRPr lang="en-US" b="1" dirty="0">
              <a:latin typeface="Maven Pro Medium" panose="020B0604020202020204"/>
            </a:endParaRPr>
          </a:p>
          <a:p>
            <a:pPr marL="285750" indent="-285750">
              <a:buFont typeface="Arial" panose="020B0604020202020204" pitchFamily="34" charset="0"/>
              <a:buChar char="•"/>
            </a:pPr>
            <a:r>
              <a:rPr lang="en-US" b="1" dirty="0" err="1">
                <a:latin typeface="Maven Pro Medium" panose="020B0604020202020204"/>
              </a:rPr>
              <a:t>Gurucool's</a:t>
            </a:r>
            <a:r>
              <a:rPr lang="en-US" b="1" dirty="0">
                <a:latin typeface="Maven Pro Medium" panose="020B0604020202020204"/>
              </a:rPr>
              <a:t> Contribution</a:t>
            </a:r>
            <a:r>
              <a:rPr lang="en-US" dirty="0">
                <a:latin typeface="Maven Pro Medium" panose="020B0604020202020204"/>
              </a:rPr>
              <a:t>: </a:t>
            </a:r>
            <a:r>
              <a:rPr lang="en-US" dirty="0" err="1">
                <a:latin typeface="Maven Pro Medium" panose="020B0604020202020204"/>
              </a:rPr>
              <a:t>Gurucool</a:t>
            </a:r>
            <a:r>
              <a:rPr lang="en-US" dirty="0">
                <a:latin typeface="Maven Pro Medium" panose="020B0604020202020204"/>
              </a:rPr>
              <a:t> accounts for 41% of sales, a significant share.</a:t>
            </a:r>
            <a:endParaRPr lang="en-IN" dirty="0">
              <a:latin typeface="Maven Pro Medium" panose="020B0604020202020204"/>
            </a:endParaRPr>
          </a:p>
        </p:txBody>
      </p:sp>
      <p:sp>
        <p:nvSpPr>
          <p:cNvPr id="11" name="TextBox 10">
            <a:extLst>
              <a:ext uri="{FF2B5EF4-FFF2-40B4-BE49-F238E27FC236}">
                <a16:creationId xmlns:a16="http://schemas.microsoft.com/office/drawing/2014/main" id="{EF18A1E5-558F-1D5F-CDA2-A79FE7F914AD}"/>
              </a:ext>
            </a:extLst>
          </p:cNvPr>
          <p:cNvSpPr txBox="1"/>
          <p:nvPr/>
        </p:nvSpPr>
        <p:spPr>
          <a:xfrm>
            <a:off x="436606" y="1688220"/>
            <a:ext cx="1303562" cy="338554"/>
          </a:xfrm>
          <a:prstGeom prst="rect">
            <a:avLst/>
          </a:prstGeom>
          <a:noFill/>
        </p:spPr>
        <p:txBody>
          <a:bodyPr wrap="none" rtlCol="0">
            <a:spAutoFit/>
          </a:bodyPr>
          <a:lstStyle/>
          <a:p>
            <a:r>
              <a:rPr lang="en-IN" sz="1600" b="1" dirty="0">
                <a:latin typeface="Maven Pro Medium" panose="020B0604020202020204"/>
              </a:rPr>
              <a:t>Key Insights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2"/>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11" name="Google Shape;211;p12"/>
          <p:cNvSpPr txBox="1"/>
          <p:nvPr/>
        </p:nvSpPr>
        <p:spPr>
          <a:xfrm>
            <a:off x="554585" y="332646"/>
            <a:ext cx="6847650" cy="51693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Category wise Guru Earnings</a:t>
            </a:r>
            <a:endParaRPr dirty="0"/>
          </a:p>
        </p:txBody>
      </p:sp>
      <p:graphicFrame>
        <p:nvGraphicFramePr>
          <p:cNvPr id="2" name="Chart 1">
            <a:extLst>
              <a:ext uri="{FF2B5EF4-FFF2-40B4-BE49-F238E27FC236}">
                <a16:creationId xmlns:a16="http://schemas.microsoft.com/office/drawing/2014/main" id="{8F44FD75-9A16-4C89-F9A7-76B09AAECC6C}"/>
              </a:ext>
            </a:extLst>
          </p:cNvPr>
          <p:cNvGraphicFramePr>
            <a:graphicFrameLocks/>
          </p:cNvGraphicFramePr>
          <p:nvPr>
            <p:extLst>
              <p:ext uri="{D42A27DB-BD31-4B8C-83A1-F6EECF244321}">
                <p14:modId xmlns:p14="http://schemas.microsoft.com/office/powerpoint/2010/main" val="169483021"/>
              </p:ext>
            </p:extLst>
          </p:nvPr>
        </p:nvGraphicFramePr>
        <p:xfrm>
          <a:off x="4415481" y="1443030"/>
          <a:ext cx="4535930" cy="357381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D632EBFB-653D-AF26-D9D6-4858F9373744}"/>
              </a:ext>
            </a:extLst>
          </p:cNvPr>
          <p:cNvSpPr txBox="1"/>
          <p:nvPr/>
        </p:nvSpPr>
        <p:spPr>
          <a:xfrm>
            <a:off x="554585" y="1756025"/>
            <a:ext cx="3534032" cy="1200329"/>
          </a:xfrm>
          <a:prstGeom prst="rect">
            <a:avLst/>
          </a:prstGeom>
          <a:noFill/>
        </p:spPr>
        <p:txBody>
          <a:bodyPr wrap="square" rtlCol="0">
            <a:spAutoFit/>
          </a:bodyPr>
          <a:lstStyle/>
          <a:p>
            <a:r>
              <a:rPr lang="en-IN" sz="1600" b="1" dirty="0">
                <a:latin typeface="Maven Pro Medium" panose="020B0604020202020204"/>
              </a:rPr>
              <a:t>Key Insights :</a:t>
            </a:r>
          </a:p>
          <a:p>
            <a:endParaRPr lang="en-IN" b="1" dirty="0">
              <a:latin typeface="Maven Pro Medium" panose="020B0604020202020204"/>
            </a:endParaRPr>
          </a:p>
          <a:p>
            <a:pPr marL="285750" indent="-285750">
              <a:buFont typeface="Arial" panose="020B0604020202020204" pitchFamily="34" charset="0"/>
              <a:buChar char="•"/>
            </a:pPr>
            <a:r>
              <a:rPr lang="en-US" dirty="0">
                <a:latin typeface="Maven Pro Medium" panose="020B0604020202020204"/>
              </a:rPr>
              <a:t>Higher Earnings on the App Platform as compared to </a:t>
            </a:r>
            <a:r>
              <a:rPr lang="en-US" dirty="0" err="1">
                <a:latin typeface="Maven Pro Medium" panose="020B0604020202020204"/>
              </a:rPr>
              <a:t>gurucool</a:t>
            </a:r>
            <a:r>
              <a:rPr lang="en-US" dirty="0">
                <a:latin typeface="Maven Pro Medium" panose="020B0604020202020204"/>
              </a:rPr>
              <a:t> in calls is seen</a:t>
            </a:r>
          </a:p>
          <a:p>
            <a:pPr marL="285750" indent="-285750">
              <a:buFont typeface="Arial" panose="020B0604020202020204" pitchFamily="34" charset="0"/>
              <a:buChar char="•"/>
            </a:pPr>
            <a:endParaRPr lang="en-IN" dirty="0">
              <a:latin typeface="Maven Pro Medium"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3"/>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22" name="Google Shape;222;p13"/>
          <p:cNvSpPr txBox="1"/>
          <p:nvPr/>
        </p:nvSpPr>
        <p:spPr>
          <a:xfrm>
            <a:off x="306816" y="278525"/>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Rating of Gurus </a:t>
            </a:r>
            <a:endParaRPr dirty="0"/>
          </a:p>
        </p:txBody>
      </p:sp>
      <p:sp>
        <p:nvSpPr>
          <p:cNvPr id="224" name="Google Shape;224;p13"/>
          <p:cNvSpPr txBox="1"/>
          <p:nvPr/>
        </p:nvSpPr>
        <p:spPr>
          <a:xfrm>
            <a:off x="359691" y="1597074"/>
            <a:ext cx="3370950" cy="287963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1" i="0" u="none" strike="noStrike" cap="none" dirty="0">
                <a:solidFill>
                  <a:srgbClr val="000000"/>
                </a:solidFill>
                <a:latin typeface="Maven Pro"/>
                <a:ea typeface="Maven Pro"/>
                <a:cs typeface="Maven Pro"/>
                <a:sym typeface="Maven Pro"/>
              </a:rPr>
              <a:t>Key Insights:</a:t>
            </a:r>
            <a:r>
              <a:rPr lang="en-US" sz="1600" b="0" i="0" u="none" strike="noStrike" cap="none" dirty="0">
                <a:solidFill>
                  <a:srgbClr val="000000"/>
                </a:solidFill>
                <a:latin typeface="Maven Pro"/>
                <a:ea typeface="Maven Pro"/>
                <a:cs typeface="Maven Pro"/>
                <a:sym typeface="Maven Pro"/>
              </a:rPr>
              <a:t> </a:t>
            </a:r>
            <a:endParaRPr dirty="0"/>
          </a:p>
          <a:p>
            <a:pPr marL="0" marR="0" lvl="0" indent="0" algn="l" rtl="0">
              <a:lnSpc>
                <a:spcPct val="104937"/>
              </a:lnSpc>
              <a:spcBef>
                <a:spcPts val="0"/>
              </a:spcBef>
              <a:spcAft>
                <a:spcPts val="0"/>
              </a:spcAft>
              <a:buNone/>
            </a:pPr>
            <a:endParaRPr sz="1600" b="0" i="0" u="none" strike="noStrike" cap="none" dirty="0">
              <a:solidFill>
                <a:srgbClr val="000000"/>
              </a:solidFill>
              <a:latin typeface="Maven Pro"/>
              <a:ea typeface="Maven Pro"/>
              <a:cs typeface="Maven Pro"/>
              <a:sym typeface="Maven Pro"/>
            </a:endParaRPr>
          </a:p>
          <a:p>
            <a:pPr marL="308610" marR="0" lvl="1" indent="-154304" algn="l" rtl="0">
              <a:lnSpc>
                <a:spcPct val="120014"/>
              </a:lnSpc>
              <a:spcBef>
                <a:spcPts val="0"/>
              </a:spcBef>
              <a:spcAft>
                <a:spcPts val="0"/>
              </a:spcAft>
              <a:buClr>
                <a:srgbClr val="000000"/>
              </a:buClr>
              <a:buSzPts val="1399"/>
              <a:buFont typeface="Arial"/>
              <a:buChar char="•"/>
            </a:pPr>
            <a:r>
              <a:rPr lang="en-US" sz="1399" i="0" u="none" strike="noStrike" cap="none" dirty="0">
                <a:solidFill>
                  <a:srgbClr val="000000"/>
                </a:solidFill>
                <a:latin typeface="Maven Pro Medium"/>
                <a:ea typeface="Maven Pro Medium"/>
                <a:cs typeface="Maven Pro Medium"/>
                <a:sym typeface="Maven Pro Medium"/>
              </a:rPr>
              <a:t>Most gurus fall within the 2 to 4 rating range, with a notable peak at rating 3 (4,407 gurus). </a:t>
            </a:r>
            <a:endParaRPr dirty="0"/>
          </a:p>
          <a:p>
            <a:pPr marL="308610" marR="0" lvl="1" indent="-154305" algn="l" rtl="0">
              <a:lnSpc>
                <a:spcPct val="120014"/>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20014"/>
              </a:lnSpc>
              <a:spcBef>
                <a:spcPts val="0"/>
              </a:spcBef>
              <a:spcAft>
                <a:spcPts val="0"/>
              </a:spcAft>
              <a:buClr>
                <a:srgbClr val="000000"/>
              </a:buClr>
              <a:buSzPts val="1399"/>
              <a:buFont typeface="Arial"/>
              <a:buChar char="•"/>
            </a:pPr>
            <a:r>
              <a:rPr lang="en-US" sz="1399" i="0" u="none" strike="noStrike" cap="none" dirty="0">
                <a:solidFill>
                  <a:srgbClr val="000000"/>
                </a:solidFill>
                <a:latin typeface="Maven Pro Medium"/>
                <a:ea typeface="Maven Pro Medium"/>
                <a:cs typeface="Maven Pro Medium"/>
                <a:sym typeface="Maven Pro Medium"/>
              </a:rPr>
              <a:t>There are fewer gurus in the higher rating categories (5 to 8), which signals an opportunity for improvement. Only a small portion of gurus have reached top ratings.</a:t>
            </a:r>
            <a:endParaRPr dirty="0"/>
          </a:p>
        </p:txBody>
      </p:sp>
      <p:graphicFrame>
        <p:nvGraphicFramePr>
          <p:cNvPr id="4" name="Chart 3">
            <a:extLst>
              <a:ext uri="{FF2B5EF4-FFF2-40B4-BE49-F238E27FC236}">
                <a16:creationId xmlns:a16="http://schemas.microsoft.com/office/drawing/2014/main" id="{F1406949-4729-49E3-A88D-908E651F2A42}"/>
              </a:ext>
            </a:extLst>
          </p:cNvPr>
          <p:cNvGraphicFramePr>
            <a:graphicFrameLocks/>
          </p:cNvGraphicFramePr>
          <p:nvPr>
            <p:extLst>
              <p:ext uri="{D42A27DB-BD31-4B8C-83A1-F6EECF244321}">
                <p14:modId xmlns:p14="http://schemas.microsoft.com/office/powerpoint/2010/main" val="76829725"/>
              </p:ext>
            </p:extLst>
          </p:nvPr>
        </p:nvGraphicFramePr>
        <p:xfrm>
          <a:off x="3874132" y="1187654"/>
          <a:ext cx="5046772" cy="36984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4"/>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34" name="Google Shape;234;p14"/>
          <p:cNvSpPr txBox="1"/>
          <p:nvPr/>
        </p:nvSpPr>
        <p:spPr>
          <a:xfrm>
            <a:off x="518874" y="332646"/>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Top 10 High Performing Gurus</a:t>
            </a:r>
            <a:endParaRPr dirty="0"/>
          </a:p>
        </p:txBody>
      </p:sp>
      <p:graphicFrame>
        <p:nvGraphicFramePr>
          <p:cNvPr id="3" name="Chart 2">
            <a:extLst>
              <a:ext uri="{FF2B5EF4-FFF2-40B4-BE49-F238E27FC236}">
                <a16:creationId xmlns:a16="http://schemas.microsoft.com/office/drawing/2014/main" id="{A34E61A3-094F-38C2-0DEA-56BDDB455CF4}"/>
              </a:ext>
            </a:extLst>
          </p:cNvPr>
          <p:cNvGraphicFramePr>
            <a:graphicFrameLocks/>
          </p:cNvGraphicFramePr>
          <p:nvPr>
            <p:extLst>
              <p:ext uri="{D42A27DB-BD31-4B8C-83A1-F6EECF244321}">
                <p14:modId xmlns:p14="http://schemas.microsoft.com/office/powerpoint/2010/main" val="3901064019"/>
              </p:ext>
            </p:extLst>
          </p:nvPr>
        </p:nvGraphicFramePr>
        <p:xfrm>
          <a:off x="3435178" y="1211956"/>
          <a:ext cx="5464775" cy="3574228"/>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E43C44F6-CA28-6F14-18F1-728553860946}"/>
              </a:ext>
            </a:extLst>
          </p:cNvPr>
          <p:cNvSpPr txBox="1"/>
          <p:nvPr/>
        </p:nvSpPr>
        <p:spPr>
          <a:xfrm>
            <a:off x="518874" y="1636636"/>
            <a:ext cx="4572000" cy="368049"/>
          </a:xfrm>
          <a:prstGeom prst="rect">
            <a:avLst/>
          </a:prstGeom>
          <a:noFill/>
        </p:spPr>
        <p:txBody>
          <a:bodyPr wrap="square">
            <a:spAutoFit/>
          </a:bodyPr>
          <a:lstStyle/>
          <a:p>
            <a:pPr marL="0" marR="0" lvl="0" indent="0" algn="l" rtl="0">
              <a:lnSpc>
                <a:spcPct val="120000"/>
              </a:lnSpc>
              <a:spcBef>
                <a:spcPts val="0"/>
              </a:spcBef>
              <a:spcAft>
                <a:spcPts val="0"/>
              </a:spcAft>
              <a:buNone/>
            </a:pPr>
            <a:r>
              <a:rPr lang="en-US" sz="1600" b="1" dirty="0">
                <a:latin typeface="Maven Pro Medium" panose="020B0604020202020204"/>
                <a:ea typeface="Maven Pro"/>
                <a:cs typeface="Maven Pro"/>
                <a:sym typeface="Maven Pro"/>
              </a:rPr>
              <a:t>Recommendations</a:t>
            </a:r>
            <a:r>
              <a:rPr lang="en-US" sz="1600" b="1" i="0" u="none" strike="noStrike" cap="none" dirty="0">
                <a:solidFill>
                  <a:srgbClr val="000000"/>
                </a:solidFill>
                <a:latin typeface="Maven Pro Medium" panose="020B0604020202020204"/>
                <a:ea typeface="Maven Pro"/>
                <a:cs typeface="Maven Pro"/>
                <a:sym typeface="Maven Pro"/>
              </a:rPr>
              <a:t>:</a:t>
            </a:r>
            <a:r>
              <a:rPr lang="en-US" sz="1600" b="0" i="0" u="none" strike="noStrike" cap="none" dirty="0">
                <a:solidFill>
                  <a:srgbClr val="000000"/>
                </a:solidFill>
                <a:latin typeface="Maven Pro Medium" panose="020B0604020202020204"/>
                <a:ea typeface="Maven Pro"/>
                <a:cs typeface="Maven Pro"/>
                <a:sym typeface="Maven Pro"/>
              </a:rPr>
              <a:t> </a:t>
            </a:r>
          </a:p>
        </p:txBody>
      </p:sp>
      <p:sp>
        <p:nvSpPr>
          <p:cNvPr id="5" name="TextBox 4">
            <a:extLst>
              <a:ext uri="{FF2B5EF4-FFF2-40B4-BE49-F238E27FC236}">
                <a16:creationId xmlns:a16="http://schemas.microsoft.com/office/drawing/2014/main" id="{D31E62E8-D4B9-E4DE-3911-7EC5148D8524}"/>
              </a:ext>
            </a:extLst>
          </p:cNvPr>
          <p:cNvSpPr txBox="1"/>
          <p:nvPr/>
        </p:nvSpPr>
        <p:spPr>
          <a:xfrm>
            <a:off x="708345" y="2252652"/>
            <a:ext cx="2553838" cy="73866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Maven Pro Medium" panose="020B0604020202020204"/>
              </a:rPr>
              <a:t>Focus on training programs on lower rated gurus to gain customer satisfaction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45" name="Google Shape;245;p15"/>
          <p:cNvSpPr txBox="1"/>
          <p:nvPr/>
        </p:nvSpPr>
        <p:spPr>
          <a:xfrm>
            <a:off x="1112425" y="3071100"/>
            <a:ext cx="6508500" cy="15447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1" i="0" u="none" strike="noStrike" cap="none" dirty="0">
                <a:solidFill>
                  <a:srgbClr val="000000"/>
                </a:solidFill>
                <a:latin typeface="Maven Pro"/>
                <a:ea typeface="Maven Pro"/>
                <a:cs typeface="Maven Pro"/>
                <a:sym typeface="Maven Pro"/>
              </a:rPr>
              <a:t>Insights</a:t>
            </a:r>
            <a:endParaRPr dirty="0"/>
          </a:p>
          <a:p>
            <a:pPr marL="0" marR="0" lvl="0" indent="0" algn="l" rtl="0">
              <a:lnSpc>
                <a:spcPct val="104937"/>
              </a:lnSpc>
              <a:spcBef>
                <a:spcPts val="0"/>
              </a:spcBef>
              <a:spcAft>
                <a:spcPts val="0"/>
              </a:spcAft>
              <a:buNone/>
            </a:pPr>
            <a:endParaRPr sz="1600" b="1" i="0" u="none" strike="noStrike" cap="none" dirty="0">
              <a:solidFill>
                <a:srgbClr val="000000"/>
              </a:solidFill>
              <a:latin typeface="Maven Pro"/>
              <a:ea typeface="Maven Pro"/>
              <a:cs typeface="Maven Pro"/>
              <a:sym typeface="Maven Pro"/>
            </a:endParaRPr>
          </a:p>
          <a:p>
            <a:pPr marL="308610" marR="0" lvl="1" indent="-154304" algn="l" rtl="0">
              <a:lnSpc>
                <a:spcPct val="120014"/>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Astro </a:t>
            </a:r>
            <a:r>
              <a:rPr lang="en-US" sz="1399" i="0" u="none" strike="noStrike" cap="none" dirty="0" err="1">
                <a:solidFill>
                  <a:srgbClr val="000000"/>
                </a:solidFill>
                <a:latin typeface="Maven Pro Medium"/>
                <a:ea typeface="Maven Pro Medium"/>
                <a:cs typeface="Maven Pro Medium"/>
                <a:sym typeface="Maven Pro Medium"/>
              </a:rPr>
              <a:t>Krishaa</a:t>
            </a:r>
            <a:r>
              <a:rPr lang="en-US" sz="1399" i="0" u="none" strike="noStrike" cap="none" dirty="0">
                <a:solidFill>
                  <a:srgbClr val="000000"/>
                </a:solidFill>
                <a:latin typeface="Maven Pro Medium"/>
                <a:ea typeface="Maven Pro Medium"/>
                <a:cs typeface="Maven Pro Medium"/>
                <a:sym typeface="Maven Pro Medium"/>
              </a:rPr>
              <a:t> has achieved the highest number of ratings, (with a rating exceeding 6). This demonstrates a strong level of customer satisfaction and positive feedback compared to other gurus in the field.</a:t>
            </a:r>
            <a:endParaRPr dirty="0">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sz="1399" b="1" i="0" u="none" strike="noStrike" cap="none" dirty="0">
              <a:solidFill>
                <a:srgbClr val="000000"/>
              </a:solidFill>
              <a:latin typeface="Maven Pro Medium"/>
              <a:ea typeface="Maven Pro Medium"/>
              <a:cs typeface="Maven Pro Medium"/>
              <a:sym typeface="Maven Pro Medium"/>
            </a:endParaRPr>
          </a:p>
        </p:txBody>
      </p:sp>
      <p:sp>
        <p:nvSpPr>
          <p:cNvPr id="246" name="Google Shape;246;p15"/>
          <p:cNvSpPr txBox="1"/>
          <p:nvPr/>
        </p:nvSpPr>
        <p:spPr>
          <a:xfrm>
            <a:off x="1183725" y="993000"/>
            <a:ext cx="6776400" cy="1027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1" i="0" u="none" strike="noStrike" cap="none" dirty="0">
                <a:solidFill>
                  <a:srgbClr val="000000"/>
                </a:solidFill>
                <a:latin typeface="Maven Pro"/>
                <a:ea typeface="Maven Pro"/>
                <a:cs typeface="Maven Pro"/>
                <a:sym typeface="Maven Pro"/>
              </a:rPr>
              <a:t>Approach</a:t>
            </a:r>
            <a:endParaRPr dirty="0"/>
          </a:p>
          <a:p>
            <a:pPr marL="0" marR="0" lvl="0" indent="0" algn="l" rtl="0">
              <a:lnSpc>
                <a:spcPct val="104937"/>
              </a:lnSpc>
              <a:spcBef>
                <a:spcPts val="0"/>
              </a:spcBef>
              <a:spcAft>
                <a:spcPts val="0"/>
              </a:spcAft>
              <a:buNone/>
            </a:pPr>
            <a:endParaRPr sz="1600" b="1" i="0" u="none" strike="noStrike" cap="none" dirty="0">
              <a:solidFill>
                <a:srgbClr val="000000"/>
              </a:solidFill>
              <a:latin typeface="Maven Pro"/>
              <a:ea typeface="Maven Pro"/>
              <a:cs typeface="Maven Pro"/>
              <a:sym typeface="Maven Pro"/>
            </a:endParaRPr>
          </a:p>
          <a:p>
            <a:pPr marL="308610" marR="0" lvl="1" indent="-154304" algn="l" rtl="0">
              <a:lnSpc>
                <a:spcPct val="120014"/>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Created a pivot table on guru names in x axis and ratings on y axis used filter in pivot tables on rating bucket applied filter on high ratings</a:t>
            </a:r>
            <a:endParaRPr dirty="0">
              <a:latin typeface="Maven Pro Medium"/>
              <a:ea typeface="Maven Pro Medium"/>
              <a:cs typeface="Maven Pro Medium"/>
              <a:sym typeface="Maven Pr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08" name="Google Shape;108;p3"/>
          <p:cNvSpPr txBox="1"/>
          <p:nvPr/>
        </p:nvSpPr>
        <p:spPr>
          <a:xfrm>
            <a:off x="403125" y="1536825"/>
            <a:ext cx="5707800" cy="3241200"/>
          </a:xfrm>
          <a:prstGeom prst="rect">
            <a:avLst/>
          </a:prstGeom>
          <a:noFill/>
          <a:ln>
            <a:noFill/>
          </a:ln>
        </p:spPr>
        <p:txBody>
          <a:bodyPr spcFirstLastPara="1" wrap="square" lIns="0" tIns="0" rIns="0" bIns="0" anchor="t" anchorCtr="0">
            <a:spAutoFit/>
          </a:bodyPr>
          <a:lstStyle/>
          <a:p>
            <a:pPr marL="314325" marR="0" lvl="1" indent="-157162" algn="l" rtl="0">
              <a:lnSpc>
                <a:spcPct val="120000"/>
              </a:lnSpc>
              <a:spcBef>
                <a:spcPts val="0"/>
              </a:spcBef>
              <a:spcAft>
                <a:spcPts val="0"/>
              </a:spcAft>
              <a:buClr>
                <a:srgbClr val="000000"/>
              </a:buClr>
              <a:buSzPts val="1500"/>
              <a:buFont typeface="Maven Pro Medium"/>
              <a:buChar char="•"/>
            </a:pPr>
            <a:r>
              <a:rPr lang="en-US" sz="1500" i="0" u="none" strike="noStrike" cap="none" dirty="0" err="1">
                <a:solidFill>
                  <a:srgbClr val="000000"/>
                </a:solidFill>
                <a:latin typeface="Maven Pro Medium"/>
                <a:ea typeface="Maven Pro Medium"/>
                <a:cs typeface="Maven Pro Medium"/>
                <a:sym typeface="Maven Pro Medium"/>
              </a:rPr>
              <a:t>AstroSage</a:t>
            </a:r>
            <a:r>
              <a:rPr lang="en-US" sz="1500" i="0" u="none" strike="noStrike" cap="none" dirty="0">
                <a:solidFill>
                  <a:srgbClr val="000000"/>
                </a:solidFill>
                <a:latin typeface="Maven Pro Medium"/>
                <a:ea typeface="Maven Pro Medium"/>
                <a:cs typeface="Maven Pro Medium"/>
                <a:sym typeface="Maven Pro Medium"/>
              </a:rPr>
              <a:t>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dirty="0">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314325" marR="0" lvl="1" indent="-157162" algn="l" rtl="0">
              <a:lnSpc>
                <a:spcPct val="120000"/>
              </a:lnSpc>
              <a:spcBef>
                <a:spcPts val="0"/>
              </a:spcBef>
              <a:spcAft>
                <a:spcPts val="0"/>
              </a:spcAft>
              <a:buClr>
                <a:srgbClr val="000000"/>
              </a:buClr>
              <a:buSzPts val="1500"/>
              <a:buFont typeface="Maven Pro Medium"/>
              <a:buChar char="•"/>
            </a:pPr>
            <a:r>
              <a:rPr lang="en-US" sz="1500" i="0" u="none" strike="noStrike" cap="none" dirty="0">
                <a:solidFill>
                  <a:srgbClr val="000000"/>
                </a:solidFill>
                <a:latin typeface="Maven Pro Medium"/>
                <a:ea typeface="Maven Pro Medium"/>
                <a:cs typeface="Maven Pro Medium"/>
                <a:sym typeface="Maven Pro Medium"/>
              </a:rPr>
              <a:t>The primary objective of this analysis is to optimize call center operations, enhance agent performance, and elevate overall customer satisfaction.</a:t>
            </a:r>
            <a:endParaRPr dirty="0">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p:txBody>
      </p:sp>
      <p:sp>
        <p:nvSpPr>
          <p:cNvPr id="109" name="Google Shape;109;p3"/>
          <p:cNvSpPr/>
          <p:nvPr/>
        </p:nvSpPr>
        <p:spPr>
          <a:xfrm flipH="1">
            <a:off x="6269930" y="1714500"/>
            <a:ext cx="2302570" cy="2361813"/>
          </a:xfrm>
          <a:custGeom>
            <a:avLst/>
            <a:gdLst/>
            <a:ahLst/>
            <a:cxnLst/>
            <a:rect l="l" t="t" r="r" b="b"/>
            <a:pathLst>
              <a:path w="2302570" h="2361813" extrusionOk="0">
                <a:moveTo>
                  <a:pt x="2302570" y="0"/>
                </a:moveTo>
                <a:lnTo>
                  <a:pt x="0" y="0"/>
                </a:lnTo>
                <a:lnTo>
                  <a:pt x="0" y="2361813"/>
                </a:lnTo>
                <a:lnTo>
                  <a:pt x="2302570" y="2361813"/>
                </a:lnTo>
                <a:lnTo>
                  <a:pt x="2302570" y="0"/>
                </a:lnTo>
                <a:close/>
              </a:path>
            </a:pathLst>
          </a:custGeom>
          <a:blipFill rotWithShape="1">
            <a:blip r:embed="rId4">
              <a:alphaModFix/>
            </a:blip>
            <a:stretch>
              <a:fillRect/>
            </a:stretch>
          </a:blipFill>
          <a:ln>
            <a:noFill/>
          </a:ln>
        </p:spPr>
      </p:sp>
      <p:sp>
        <p:nvSpPr>
          <p:cNvPr id="110" name="Google Shape;110;p3"/>
          <p:cNvSpPr txBox="1"/>
          <p:nvPr/>
        </p:nvSpPr>
        <p:spPr>
          <a:xfrm>
            <a:off x="403125" y="445178"/>
            <a:ext cx="8337750" cy="5196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a:solidFill>
                  <a:srgbClr val="424242"/>
                </a:solidFill>
                <a:latin typeface="Maven Pro"/>
                <a:ea typeface="Maven Pro"/>
                <a:cs typeface="Maven Pro"/>
                <a:sym typeface="Maven Pro"/>
              </a:rPr>
              <a:t>OBJECTIVE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6"/>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56" name="Google Shape;256;p16"/>
          <p:cNvSpPr txBox="1"/>
          <p:nvPr/>
        </p:nvSpPr>
        <p:spPr>
          <a:xfrm>
            <a:off x="551725" y="335994"/>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a:solidFill>
                  <a:srgbClr val="424242"/>
                </a:solidFill>
                <a:latin typeface="Maven Pro"/>
                <a:ea typeface="Maven Pro"/>
                <a:cs typeface="Maven Pro"/>
                <a:sym typeface="Maven Pro"/>
              </a:rPr>
              <a:t>Ratings Percentage of users </a:t>
            </a:r>
            <a:endParaRPr/>
          </a:p>
        </p:txBody>
      </p:sp>
      <p:graphicFrame>
        <p:nvGraphicFramePr>
          <p:cNvPr id="257" name="Google Shape;257;p16"/>
          <p:cNvGraphicFramePr/>
          <p:nvPr/>
        </p:nvGraphicFramePr>
        <p:xfrm>
          <a:off x="686425" y="1915103"/>
          <a:ext cx="2806700" cy="2374875"/>
        </p:xfrm>
        <a:graphic>
          <a:graphicData uri="http://schemas.openxmlformats.org/drawingml/2006/table">
            <a:tbl>
              <a:tblPr>
                <a:noFill/>
                <a:tableStyleId>{C94A2DB4-678A-481A-8CAC-89C1AE3FEA39}</a:tableStyleId>
              </a:tblPr>
              <a:tblGrid>
                <a:gridCol w="1218100">
                  <a:extLst>
                    <a:ext uri="{9D8B030D-6E8A-4147-A177-3AD203B41FA5}">
                      <a16:colId xmlns:a16="http://schemas.microsoft.com/office/drawing/2014/main" val="20000"/>
                    </a:ext>
                  </a:extLst>
                </a:gridCol>
                <a:gridCol w="1588600">
                  <a:extLst>
                    <a:ext uri="{9D8B030D-6E8A-4147-A177-3AD203B41FA5}">
                      <a16:colId xmlns:a16="http://schemas.microsoft.com/office/drawing/2014/main" val="20001"/>
                    </a:ext>
                  </a:extLst>
                </a:gridCol>
              </a:tblGrid>
              <a:tr h="520575">
                <a:tc>
                  <a:txBody>
                    <a:bodyPr/>
                    <a:lstStyle/>
                    <a:p>
                      <a:pPr marL="0" marR="0" lvl="0" indent="0" algn="l" rtl="0">
                        <a:lnSpc>
                          <a:spcPct val="119916"/>
                        </a:lnSpc>
                        <a:spcBef>
                          <a:spcPts val="0"/>
                        </a:spcBef>
                        <a:spcAft>
                          <a:spcPts val="0"/>
                        </a:spcAft>
                        <a:buNone/>
                      </a:pPr>
                      <a:r>
                        <a:rPr lang="en-US" sz="1200" b="1" u="none" strike="noStrike" cap="none">
                          <a:solidFill>
                            <a:srgbClr val="000000"/>
                          </a:solidFill>
                          <a:latin typeface="Arial"/>
                          <a:ea typeface="Arial"/>
                          <a:cs typeface="Arial"/>
                          <a:sym typeface="Arial"/>
                        </a:rPr>
                        <a:t>Row Labels</a:t>
                      </a:r>
                      <a:endParaRPr sz="1100" u="none" strike="noStrike" cap="none"/>
                    </a:p>
                  </a:txBody>
                  <a:tcPr marL="91425" marR="91425" marT="91425" marB="9142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rgbClr val="DCE6F1"/>
                    </a:solidFill>
                  </a:tcPr>
                </a:tc>
                <a:tc>
                  <a:txBody>
                    <a:bodyPr/>
                    <a:lstStyle/>
                    <a:p>
                      <a:pPr marL="0" marR="0" lvl="0" indent="0" algn="l" rtl="0">
                        <a:lnSpc>
                          <a:spcPct val="119916"/>
                        </a:lnSpc>
                        <a:spcBef>
                          <a:spcPts val="0"/>
                        </a:spcBef>
                        <a:spcAft>
                          <a:spcPts val="0"/>
                        </a:spcAft>
                        <a:buNone/>
                      </a:pPr>
                      <a:r>
                        <a:rPr lang="en-US" sz="1200" b="1" u="none" strike="noStrike" cap="none">
                          <a:solidFill>
                            <a:srgbClr val="000000"/>
                          </a:solidFill>
                          <a:latin typeface="Arial"/>
                          <a:ea typeface="Arial"/>
                          <a:cs typeface="Arial"/>
                          <a:sym typeface="Arial"/>
                        </a:rPr>
                        <a:t>Count of uid</a:t>
                      </a:r>
                      <a:endParaRPr sz="1100" u="none" strike="noStrike" cap="none"/>
                    </a:p>
                  </a:txBody>
                  <a:tcPr marL="91425" marR="91425" marT="91425" marB="9142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rgbClr val="DCE6F1"/>
                    </a:solidFill>
                  </a:tcPr>
                </a:tc>
                <a:extLst>
                  <a:ext uri="{0D108BD9-81ED-4DB2-BD59-A6C34878D82A}">
                    <a16:rowId xmlns:a16="http://schemas.microsoft.com/office/drawing/2014/main" val="10000"/>
                  </a:ext>
                </a:extLst>
              </a:tr>
              <a:tr h="618100">
                <a:tc>
                  <a:txBody>
                    <a:bodyPr/>
                    <a:lstStyle/>
                    <a:p>
                      <a:pPr marL="0" marR="0" lvl="0" indent="0" algn="l" rtl="0">
                        <a:lnSpc>
                          <a:spcPct val="120000"/>
                        </a:lnSpc>
                        <a:spcBef>
                          <a:spcPts val="0"/>
                        </a:spcBef>
                        <a:spcAft>
                          <a:spcPts val="0"/>
                        </a:spcAft>
                        <a:buNone/>
                      </a:pPr>
                      <a:r>
                        <a:rPr lang="en-US" sz="1600" u="none" strike="noStrike" cap="none">
                          <a:solidFill>
                            <a:srgbClr val="000000"/>
                          </a:solidFill>
                          <a:latin typeface="Arial"/>
                          <a:ea typeface="Arial"/>
                          <a:cs typeface="Arial"/>
                          <a:sym typeface="Arial"/>
                        </a:rPr>
                        <a:t>Bad</a:t>
                      </a:r>
                      <a:endParaRPr sz="1100" u="none" strike="noStrike" cap="none"/>
                    </a:p>
                  </a:txBody>
                  <a:tcPr marL="91425" marR="91425" marT="91425" marB="9142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r" rtl="0">
                        <a:lnSpc>
                          <a:spcPct val="138000"/>
                        </a:lnSpc>
                        <a:spcBef>
                          <a:spcPts val="0"/>
                        </a:spcBef>
                        <a:spcAft>
                          <a:spcPts val="0"/>
                        </a:spcAft>
                        <a:buNone/>
                      </a:pPr>
                      <a:r>
                        <a:rPr lang="en-US" sz="1600" u="none" strike="noStrike" cap="none">
                          <a:solidFill>
                            <a:srgbClr val="000000"/>
                          </a:solidFill>
                          <a:latin typeface="Arial"/>
                          <a:ea typeface="Arial"/>
                          <a:cs typeface="Arial"/>
                          <a:sym typeface="Arial"/>
                        </a:rPr>
                        <a:t>17204</a:t>
                      </a:r>
                      <a:endParaRPr sz="1100" u="none" strike="noStrike" cap="none"/>
                    </a:p>
                  </a:txBody>
                  <a:tcPr marL="91425" marR="91425" marT="91425" marB="9142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18100">
                <a:tc>
                  <a:txBody>
                    <a:bodyPr/>
                    <a:lstStyle/>
                    <a:p>
                      <a:pPr marL="0" marR="0" lvl="0" indent="0" algn="l" rtl="0">
                        <a:lnSpc>
                          <a:spcPct val="120000"/>
                        </a:lnSpc>
                        <a:spcBef>
                          <a:spcPts val="0"/>
                        </a:spcBef>
                        <a:spcAft>
                          <a:spcPts val="0"/>
                        </a:spcAft>
                        <a:buNone/>
                      </a:pPr>
                      <a:r>
                        <a:rPr lang="en-US" sz="1600" u="none" strike="noStrike" cap="none">
                          <a:solidFill>
                            <a:srgbClr val="000000"/>
                          </a:solidFill>
                          <a:latin typeface="Arial"/>
                          <a:ea typeface="Arial"/>
                          <a:cs typeface="Arial"/>
                          <a:sym typeface="Arial"/>
                        </a:rPr>
                        <a:t>Good</a:t>
                      </a:r>
                      <a:endParaRPr sz="1100" u="none" strike="noStrike" cap="none"/>
                    </a:p>
                  </a:txBody>
                  <a:tcPr marL="91425" marR="91425" marT="91425" marB="9142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r" rtl="0">
                        <a:lnSpc>
                          <a:spcPct val="138000"/>
                        </a:lnSpc>
                        <a:spcBef>
                          <a:spcPts val="0"/>
                        </a:spcBef>
                        <a:spcAft>
                          <a:spcPts val="0"/>
                        </a:spcAft>
                        <a:buNone/>
                      </a:pPr>
                      <a:r>
                        <a:rPr lang="en-US" sz="1600" u="none" strike="noStrike" cap="none">
                          <a:solidFill>
                            <a:srgbClr val="000000"/>
                          </a:solidFill>
                          <a:latin typeface="Arial"/>
                          <a:ea typeface="Arial"/>
                          <a:cs typeface="Arial"/>
                          <a:sym typeface="Arial"/>
                        </a:rPr>
                        <a:t>5809</a:t>
                      </a:r>
                      <a:endParaRPr sz="1100" u="none" strike="noStrike" cap="none"/>
                    </a:p>
                  </a:txBody>
                  <a:tcPr marL="91425" marR="91425" marT="91425" marB="9142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8100">
                <a:tc>
                  <a:txBody>
                    <a:bodyPr/>
                    <a:lstStyle/>
                    <a:p>
                      <a:pPr marL="0" marR="0" lvl="0" indent="0" algn="l" rtl="0">
                        <a:lnSpc>
                          <a:spcPct val="120000"/>
                        </a:lnSpc>
                        <a:spcBef>
                          <a:spcPts val="0"/>
                        </a:spcBef>
                        <a:spcAft>
                          <a:spcPts val="0"/>
                        </a:spcAft>
                        <a:buNone/>
                      </a:pPr>
                      <a:r>
                        <a:rPr lang="en-US" sz="1600" u="none" strike="noStrike" cap="none">
                          <a:solidFill>
                            <a:srgbClr val="000000"/>
                          </a:solidFill>
                          <a:latin typeface="Arial"/>
                          <a:ea typeface="Arial"/>
                          <a:cs typeface="Arial"/>
                          <a:sym typeface="Arial"/>
                        </a:rPr>
                        <a:t>high</a:t>
                      </a:r>
                      <a:endParaRPr sz="1100" u="none" strike="noStrike" cap="none"/>
                    </a:p>
                  </a:txBody>
                  <a:tcPr marL="91425" marR="91425" marT="91425" marB="9142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r" rtl="0">
                        <a:lnSpc>
                          <a:spcPct val="138000"/>
                        </a:lnSpc>
                        <a:spcBef>
                          <a:spcPts val="0"/>
                        </a:spcBef>
                        <a:spcAft>
                          <a:spcPts val="0"/>
                        </a:spcAft>
                        <a:buNone/>
                      </a:pPr>
                      <a:r>
                        <a:rPr lang="en-US" sz="1600" u="none" strike="noStrike" cap="none">
                          <a:solidFill>
                            <a:srgbClr val="000000"/>
                          </a:solidFill>
                          <a:latin typeface="Arial"/>
                          <a:ea typeface="Arial"/>
                          <a:cs typeface="Arial"/>
                          <a:sym typeface="Arial"/>
                        </a:rPr>
                        <a:t>3475</a:t>
                      </a:r>
                      <a:endParaRPr sz="1100" u="none" strike="noStrike" cap="none"/>
                    </a:p>
                  </a:txBody>
                  <a:tcPr marL="91425" marR="91425" marT="91425" marB="91425" anchor="ctr">
                    <a:lnL w="38100" cap="flat" cmpd="sng">
                      <a:solidFill>
                        <a:srgbClr val="000000"/>
                      </a:solidFill>
                      <a:prstDash val="solid"/>
                      <a:round/>
                      <a:headEnd type="none" w="sm" len="sm"/>
                      <a:tailEnd type="none" w="sm" len="sm"/>
                    </a:lnL>
                    <a:lnR w="3810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58" name="Google Shape;258;p16"/>
          <p:cNvSpPr/>
          <p:nvPr/>
        </p:nvSpPr>
        <p:spPr>
          <a:xfrm>
            <a:off x="4181025" y="1509778"/>
            <a:ext cx="4585688" cy="3588800"/>
          </a:xfrm>
          <a:custGeom>
            <a:avLst/>
            <a:gdLst/>
            <a:ahLst/>
            <a:cxnLst/>
            <a:rect l="l" t="t" r="r" b="b"/>
            <a:pathLst>
              <a:path w="4585688" h="3588800" extrusionOk="0">
                <a:moveTo>
                  <a:pt x="0" y="0"/>
                </a:moveTo>
                <a:lnTo>
                  <a:pt x="4585688" y="0"/>
                </a:lnTo>
                <a:lnTo>
                  <a:pt x="4585688" y="3588800"/>
                </a:lnTo>
                <a:lnTo>
                  <a:pt x="0" y="3588800"/>
                </a:lnTo>
                <a:lnTo>
                  <a:pt x="0" y="0"/>
                </a:lnTo>
                <a:close/>
              </a:path>
            </a:pathLst>
          </a:custGeom>
          <a:blipFill rotWithShape="1">
            <a:blip r:embed="rId4">
              <a:alphaModFix/>
            </a:blip>
            <a:stretch>
              <a:fillRect/>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68" name="Google Shape;268;p17"/>
          <p:cNvSpPr txBox="1"/>
          <p:nvPr/>
        </p:nvSpPr>
        <p:spPr>
          <a:xfrm>
            <a:off x="428258" y="322152"/>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Consultation vs users</a:t>
            </a:r>
            <a:endParaRPr dirty="0"/>
          </a:p>
        </p:txBody>
      </p:sp>
      <p:graphicFrame>
        <p:nvGraphicFramePr>
          <p:cNvPr id="3" name="Chart 2">
            <a:extLst>
              <a:ext uri="{FF2B5EF4-FFF2-40B4-BE49-F238E27FC236}">
                <a16:creationId xmlns:a16="http://schemas.microsoft.com/office/drawing/2014/main" id="{D2E99411-7D63-4BBF-A446-65C4AF05D581}"/>
              </a:ext>
            </a:extLst>
          </p:cNvPr>
          <p:cNvGraphicFramePr>
            <a:graphicFrameLocks/>
          </p:cNvGraphicFramePr>
          <p:nvPr>
            <p:extLst>
              <p:ext uri="{D42A27DB-BD31-4B8C-83A1-F6EECF244321}">
                <p14:modId xmlns:p14="http://schemas.microsoft.com/office/powerpoint/2010/main" val="2849978022"/>
              </p:ext>
            </p:extLst>
          </p:nvPr>
        </p:nvGraphicFramePr>
        <p:xfrm>
          <a:off x="4456670" y="852995"/>
          <a:ext cx="4687330" cy="4056756"/>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CF27AF96-1BBA-5844-632D-82A49EAE3AB6}"/>
              </a:ext>
            </a:extLst>
          </p:cNvPr>
          <p:cNvSpPr txBox="1"/>
          <p:nvPr/>
        </p:nvSpPr>
        <p:spPr>
          <a:xfrm>
            <a:off x="428258" y="1494893"/>
            <a:ext cx="4572000" cy="451467"/>
          </a:xfrm>
          <a:prstGeom prst="rect">
            <a:avLst/>
          </a:prstGeom>
          <a:noFill/>
        </p:spPr>
        <p:txBody>
          <a:bodyPr wrap="square">
            <a:noAutofit/>
          </a:bodyPr>
          <a:lstStyle/>
          <a:p>
            <a:pPr marL="0" marR="0" lvl="0" indent="0" algn="l" rtl="0">
              <a:lnSpc>
                <a:spcPct val="120000"/>
              </a:lnSpc>
              <a:spcBef>
                <a:spcPts val="0"/>
              </a:spcBef>
              <a:spcAft>
                <a:spcPts val="0"/>
              </a:spcAft>
              <a:buNone/>
            </a:pPr>
            <a:r>
              <a:rPr lang="en-US" sz="1600" b="1" dirty="0">
                <a:latin typeface="Maven Pro Medium" panose="020B0604020202020204"/>
                <a:ea typeface="Maven Pro"/>
                <a:cs typeface="Maven Pro"/>
                <a:sym typeface="Maven Pro"/>
              </a:rPr>
              <a:t>Key</a:t>
            </a:r>
            <a:r>
              <a:rPr lang="en-US" sz="1400" b="1" i="0" u="none" strike="noStrike" cap="none" dirty="0">
                <a:solidFill>
                  <a:srgbClr val="000000"/>
                </a:solidFill>
                <a:latin typeface="Maven Pro"/>
                <a:ea typeface="Maven Pro"/>
                <a:cs typeface="Maven Pro"/>
                <a:sym typeface="Maven Pro"/>
              </a:rPr>
              <a:t> </a:t>
            </a:r>
            <a:r>
              <a:rPr lang="en-US" sz="1600" b="1" i="0" u="none" strike="noStrike" cap="none" dirty="0">
                <a:solidFill>
                  <a:srgbClr val="000000"/>
                </a:solidFill>
                <a:latin typeface="Maven Pro"/>
                <a:ea typeface="Maven Pro"/>
                <a:cs typeface="Maven Pro"/>
                <a:sym typeface="Maven Pro"/>
              </a:rPr>
              <a:t>Insights:</a:t>
            </a:r>
          </a:p>
          <a:p>
            <a:pPr marL="0" marR="0" lvl="0" indent="0" algn="l" rtl="0">
              <a:lnSpc>
                <a:spcPct val="120000"/>
              </a:lnSpc>
              <a:spcBef>
                <a:spcPts val="0"/>
              </a:spcBef>
              <a:spcAft>
                <a:spcPts val="0"/>
              </a:spcAft>
              <a:buNone/>
            </a:pPr>
            <a:endParaRPr lang="en-US" sz="1600" b="1" dirty="0">
              <a:latin typeface="Maven Pro"/>
              <a:sym typeface="Maven Pro"/>
            </a:endParaRPr>
          </a:p>
          <a:p>
            <a:pPr marL="0" marR="0" lvl="0" indent="0" algn="l" rtl="0">
              <a:lnSpc>
                <a:spcPct val="120000"/>
              </a:lnSpc>
              <a:spcBef>
                <a:spcPts val="0"/>
              </a:spcBef>
              <a:spcAft>
                <a:spcPts val="0"/>
              </a:spcAft>
              <a:buNone/>
            </a:pPr>
            <a:endParaRPr lang="en-US" sz="1600" dirty="0"/>
          </a:p>
        </p:txBody>
      </p:sp>
      <p:sp>
        <p:nvSpPr>
          <p:cNvPr id="7" name="Rectangle 3">
            <a:extLst>
              <a:ext uri="{FF2B5EF4-FFF2-40B4-BE49-F238E27FC236}">
                <a16:creationId xmlns:a16="http://schemas.microsoft.com/office/drawing/2014/main" id="{2E9969F6-0EC5-D521-1DD1-0E94FF85F867}"/>
              </a:ext>
            </a:extLst>
          </p:cNvPr>
          <p:cNvSpPr>
            <a:spLocks noChangeArrowheads="1"/>
          </p:cNvSpPr>
          <p:nvPr/>
        </p:nvSpPr>
        <p:spPr bwMode="auto">
          <a:xfrm>
            <a:off x="510746" y="1824813"/>
            <a:ext cx="4118919" cy="3274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aven Pro Medium" panose="020B0604020202020204"/>
              </a:rPr>
              <a:t>Chat consultations</a:t>
            </a:r>
            <a:r>
              <a:rPr kumimoji="0" lang="en-US" altLang="en-US" b="0" i="0" u="none" strike="noStrike" cap="none" normalizeH="0" baseline="0" dirty="0">
                <a:ln>
                  <a:noFill/>
                </a:ln>
                <a:solidFill>
                  <a:schemeClr val="tx1"/>
                </a:solidFill>
                <a:effectLst/>
                <a:latin typeface="Maven Pro Medium" panose="020B0604020202020204"/>
              </a:rPr>
              <a:t> dominate, making up </a:t>
            </a:r>
            <a:r>
              <a:rPr kumimoji="0" lang="en-US" altLang="en-US" b="1" i="0" u="none" strike="noStrike" cap="none" normalizeH="0" baseline="0" dirty="0">
                <a:ln>
                  <a:noFill/>
                </a:ln>
                <a:solidFill>
                  <a:schemeClr val="tx1"/>
                </a:solidFill>
                <a:effectLst/>
                <a:latin typeface="Maven Pro Medium" panose="020B0604020202020204"/>
              </a:rPr>
              <a:t>69.63%</a:t>
            </a:r>
            <a:r>
              <a:rPr kumimoji="0" lang="en-US" altLang="en-US" b="0" i="0" u="none" strike="noStrike" cap="none" normalizeH="0" baseline="0" dirty="0">
                <a:ln>
                  <a:noFill/>
                </a:ln>
                <a:solidFill>
                  <a:schemeClr val="tx1"/>
                </a:solidFill>
                <a:effectLst/>
                <a:latin typeface="Maven Pro Medium" panose="020B0604020202020204"/>
              </a:rPr>
              <a:t> of the consultations, indicating that users prefer using chat for their consultations.</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aven Pro Medium" panose="020B0604020202020204"/>
              </a:rPr>
              <a:t>Call consultations</a:t>
            </a:r>
            <a:r>
              <a:rPr kumimoji="0" lang="en-US" altLang="en-US" b="0" i="0" u="none" strike="noStrike" cap="none" normalizeH="0" baseline="0" dirty="0">
                <a:ln>
                  <a:noFill/>
                </a:ln>
                <a:solidFill>
                  <a:schemeClr val="tx1"/>
                </a:solidFill>
                <a:effectLst/>
                <a:latin typeface="Maven Pro Medium" panose="020B0604020202020204"/>
              </a:rPr>
              <a:t> contribute </a:t>
            </a:r>
            <a:r>
              <a:rPr kumimoji="0" lang="en-US" altLang="en-US" b="1" i="0" u="none" strike="noStrike" cap="none" normalizeH="0" baseline="0" dirty="0">
                <a:ln>
                  <a:noFill/>
                </a:ln>
                <a:solidFill>
                  <a:schemeClr val="tx1"/>
                </a:solidFill>
                <a:effectLst/>
                <a:latin typeface="Maven Pro Medium" panose="020B0604020202020204"/>
              </a:rPr>
              <a:t>30.36%</a:t>
            </a:r>
            <a:r>
              <a:rPr kumimoji="0" lang="en-US" altLang="en-US" b="0" i="0" u="none" strike="noStrike" cap="none" normalizeH="0" baseline="0" dirty="0">
                <a:ln>
                  <a:noFill/>
                </a:ln>
                <a:solidFill>
                  <a:schemeClr val="tx1"/>
                </a:solidFill>
                <a:effectLst/>
                <a:latin typeface="Maven Pro Medium" panose="020B0604020202020204"/>
              </a:rPr>
              <a:t>, showing that a significant portion still values voice communication.</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aven Pro Medium" panose="020B0604020202020204"/>
              </a:rPr>
              <a:t>Complementary consultations</a:t>
            </a:r>
            <a:r>
              <a:rPr kumimoji="0" lang="en-US" altLang="en-US" b="0" i="0" u="none" strike="noStrike" cap="none" normalizeH="0" baseline="0" dirty="0">
                <a:ln>
                  <a:noFill/>
                </a:ln>
                <a:solidFill>
                  <a:schemeClr val="tx1"/>
                </a:solidFill>
                <a:effectLst/>
                <a:latin typeface="Maven Pro Medium" panose="020B0604020202020204"/>
              </a:rPr>
              <a:t> and </a:t>
            </a:r>
            <a:r>
              <a:rPr kumimoji="0" lang="en-US" altLang="en-US" b="1" i="0" u="none" strike="noStrike" cap="none" normalizeH="0" baseline="0" dirty="0">
                <a:ln>
                  <a:noFill/>
                </a:ln>
                <a:solidFill>
                  <a:schemeClr val="tx1"/>
                </a:solidFill>
                <a:effectLst/>
                <a:latin typeface="Maven Pro Medium" panose="020B0604020202020204"/>
              </a:rPr>
              <a:t>Public Live Calls</a:t>
            </a:r>
            <a:r>
              <a:rPr kumimoji="0" lang="en-US" altLang="en-US" b="0" i="0" u="none" strike="noStrike" cap="none" normalizeH="0" baseline="0" dirty="0">
                <a:ln>
                  <a:noFill/>
                </a:ln>
                <a:solidFill>
                  <a:schemeClr val="tx1"/>
                </a:solidFill>
                <a:effectLst/>
                <a:latin typeface="Maven Pro Medium" panose="020B0604020202020204"/>
              </a:rPr>
              <a:t> are almost negligible, with only </a:t>
            </a:r>
            <a:r>
              <a:rPr kumimoji="0" lang="en-US" altLang="en-US" b="1" i="0" u="none" strike="noStrike" cap="none" normalizeH="0" baseline="0" dirty="0">
                <a:ln>
                  <a:noFill/>
                </a:ln>
                <a:solidFill>
                  <a:schemeClr val="tx1"/>
                </a:solidFill>
                <a:effectLst/>
                <a:latin typeface="Maven Pro Medium" panose="020B0604020202020204"/>
              </a:rPr>
              <a:t>0.01%</a:t>
            </a:r>
            <a:r>
              <a:rPr kumimoji="0" lang="en-US" altLang="en-US" b="0" i="0" u="none" strike="noStrike" cap="none" normalizeH="0" baseline="0" dirty="0">
                <a:ln>
                  <a:noFill/>
                </a:ln>
                <a:solidFill>
                  <a:schemeClr val="tx1"/>
                </a:solidFill>
                <a:effectLst/>
                <a:latin typeface="Maven Pro Medium" panose="020B0604020202020204"/>
              </a:rPr>
              <a:t> each. </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aven Pro Medium"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p:nvPr/>
        </p:nvSpPr>
        <p:spPr>
          <a:xfrm>
            <a:off x="2737972" y="1962974"/>
            <a:ext cx="3668056" cy="1203663"/>
          </a:xfrm>
          <a:prstGeom prst="rect">
            <a:avLst/>
          </a:prstGeom>
          <a:noFill/>
          <a:ln>
            <a:noFill/>
          </a:ln>
        </p:spPr>
        <p:txBody>
          <a:bodyPr spcFirstLastPara="1" wrap="square" lIns="0" tIns="0" rIns="0" bIns="0" anchor="t" anchorCtr="0">
            <a:spAutoFit/>
          </a:bodyPr>
          <a:lstStyle/>
          <a:p>
            <a:pPr marL="0" marR="0" lvl="0" indent="0" algn="ctr" rtl="0">
              <a:lnSpc>
                <a:spcPct val="119975"/>
              </a:lnSpc>
              <a:spcBef>
                <a:spcPts val="0"/>
              </a:spcBef>
              <a:spcAft>
                <a:spcPts val="0"/>
              </a:spcAft>
              <a:buNone/>
            </a:pPr>
            <a:r>
              <a:rPr lang="en-US" sz="3259" b="1" i="0" u="sng" strike="noStrike" cap="none" dirty="0">
                <a:solidFill>
                  <a:schemeClr val="tx1"/>
                </a:solidFill>
                <a:latin typeface="Maven Pro"/>
                <a:ea typeface="Maven Pro"/>
                <a:cs typeface="Maven Pro"/>
                <a:sym typeface="Maven Pro"/>
              </a:rPr>
              <a:t>ANALYSIS DASHBOARD</a:t>
            </a:r>
            <a:endParaRPr u="sng"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7F2FA9-2354-AE8F-A5BE-74479B398F11}"/>
              </a:ext>
            </a:extLst>
          </p:cNvPr>
          <p:cNvPicPr>
            <a:picLocks noChangeAspect="1"/>
          </p:cNvPicPr>
          <p:nvPr/>
        </p:nvPicPr>
        <p:blipFill>
          <a:blip r:embed="rId2"/>
          <a:stretch>
            <a:fillRect/>
          </a:stretch>
        </p:blipFill>
        <p:spPr>
          <a:xfrm>
            <a:off x="0" y="0"/>
            <a:ext cx="9144000" cy="5715000"/>
          </a:xfrm>
          <a:prstGeom prst="rect">
            <a:avLst/>
          </a:prstGeom>
        </p:spPr>
      </p:pic>
    </p:spTree>
    <p:extLst>
      <p:ext uri="{BB962C8B-B14F-4D97-AF65-F5344CB8AC3E}">
        <p14:creationId xmlns:p14="http://schemas.microsoft.com/office/powerpoint/2010/main" val="1787284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a:extLst>
            <a:ext uri="{FF2B5EF4-FFF2-40B4-BE49-F238E27FC236}">
              <a16:creationId xmlns:a16="http://schemas.microsoft.com/office/drawing/2014/main" id="{03DBA566-A9F8-32B7-B3D3-1479E60BA568}"/>
            </a:ext>
          </a:extLst>
        </p:cNvPr>
        <p:cNvGrpSpPr/>
        <p:nvPr/>
      </p:nvGrpSpPr>
      <p:grpSpPr>
        <a:xfrm>
          <a:off x="0" y="0"/>
          <a:ext cx="0" cy="0"/>
          <a:chOff x="0" y="0"/>
          <a:chExt cx="0" cy="0"/>
        </a:xfrm>
      </p:grpSpPr>
      <p:sp>
        <p:nvSpPr>
          <p:cNvPr id="278" name="Google Shape;278;p18">
            <a:extLst>
              <a:ext uri="{FF2B5EF4-FFF2-40B4-BE49-F238E27FC236}">
                <a16:creationId xmlns:a16="http://schemas.microsoft.com/office/drawing/2014/main" id="{5DDE0A5F-EA23-33B2-2B30-E0E71017864C}"/>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79" name="Google Shape;279;p18">
            <a:extLst>
              <a:ext uri="{FF2B5EF4-FFF2-40B4-BE49-F238E27FC236}">
                <a16:creationId xmlns:a16="http://schemas.microsoft.com/office/drawing/2014/main" id="{AD5D3178-F56E-18B4-ECBE-83BEF19E857C}"/>
              </a:ext>
            </a:extLst>
          </p:cNvPr>
          <p:cNvSpPr txBox="1"/>
          <p:nvPr/>
        </p:nvSpPr>
        <p:spPr>
          <a:xfrm>
            <a:off x="625966" y="399820"/>
            <a:ext cx="6847650" cy="51693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dirty="0">
                <a:solidFill>
                  <a:srgbClr val="424242"/>
                </a:solidFill>
                <a:latin typeface="Maven Pro"/>
                <a:sym typeface="Maven Pro"/>
              </a:rPr>
              <a:t>Overall Recommendations</a:t>
            </a:r>
            <a:endParaRPr dirty="0"/>
          </a:p>
        </p:txBody>
      </p:sp>
      <p:sp>
        <p:nvSpPr>
          <p:cNvPr id="280" name="Google Shape;280;p18">
            <a:extLst>
              <a:ext uri="{FF2B5EF4-FFF2-40B4-BE49-F238E27FC236}">
                <a16:creationId xmlns:a16="http://schemas.microsoft.com/office/drawing/2014/main" id="{E2D353E6-F62F-C748-470D-533136A5A9CF}"/>
              </a:ext>
            </a:extLst>
          </p:cNvPr>
          <p:cNvSpPr txBox="1"/>
          <p:nvPr/>
        </p:nvSpPr>
        <p:spPr>
          <a:xfrm>
            <a:off x="1158573" y="1443030"/>
            <a:ext cx="7153405" cy="3323987"/>
          </a:xfrm>
          <a:prstGeom prst="rect">
            <a:avLst/>
          </a:prstGeom>
          <a:noFill/>
          <a:ln>
            <a:noFill/>
          </a:ln>
        </p:spPr>
        <p:txBody>
          <a:bodyPr spcFirstLastPara="1" wrap="square" lIns="0" tIns="0" rIns="0" bIns="0" anchor="t" anchorCtr="0">
            <a:spAutoFit/>
          </a:bodyPr>
          <a:lstStyle/>
          <a:p>
            <a:r>
              <a:rPr lang="en-US" sz="1200" b="1" dirty="0">
                <a:latin typeface="Maven Pro Medium" panose="020B0604020202020204" charset="0"/>
              </a:rPr>
              <a:t>Focus on Peak Period Management</a:t>
            </a:r>
          </a:p>
          <a:p>
            <a:r>
              <a:rPr lang="en-US" sz="1200" dirty="0">
                <a:latin typeface="Maven Pro Medium" panose="020B0604020202020204" charset="0"/>
              </a:rPr>
              <a:t>Insight: The analysis showed distinct peak call hours, particularly during the morning and late evening.</a:t>
            </a:r>
          </a:p>
          <a:p>
            <a:r>
              <a:rPr lang="en-US" sz="1200" dirty="0">
                <a:latin typeface="Maven Pro Medium" panose="020B0604020202020204" charset="0"/>
              </a:rPr>
              <a:t>Recommendation: Allocate a portion of the investment towards increasing agent availability during peak hours, either by hiring additional part-time agents or by incentivizing flexible shifts among current agents. This will help reduce wait times, increase answered call rates, and enhance customer satisfaction.</a:t>
            </a:r>
          </a:p>
          <a:p>
            <a:endParaRPr lang="en-US" sz="1200" dirty="0">
              <a:latin typeface="Maven Pro Medium" panose="020B0604020202020204" charset="0"/>
            </a:endParaRPr>
          </a:p>
          <a:p>
            <a:r>
              <a:rPr lang="en-US" sz="1200" b="1" dirty="0">
                <a:latin typeface="Maven Pro Medium" panose="020B0604020202020204" charset="0"/>
              </a:rPr>
              <a:t>Prioritize Support for Repeat Callers</a:t>
            </a:r>
          </a:p>
          <a:p>
            <a:r>
              <a:rPr lang="en-US" sz="1200" dirty="0">
                <a:latin typeface="Maven Pro Medium" panose="020B0604020202020204" charset="0"/>
              </a:rPr>
              <a:t>Insight: Repeat callers accounted for around 71.9% of total calls, indicating high user engagement but also potential follow-up needs.</a:t>
            </a:r>
          </a:p>
          <a:p>
            <a:r>
              <a:rPr lang="en-US" sz="1200" dirty="0">
                <a:latin typeface="Maven Pro Medium" panose="020B0604020202020204" charset="0"/>
              </a:rPr>
              <a:t>Recommendation: Develop targeted strategies for repeat callers, such as offering proactive customer service or exclusive loyalty programs. This could include dedicated support for high-frequency users, improving their experience and potentially increasing revenue through value-added services.</a:t>
            </a:r>
          </a:p>
          <a:p>
            <a:endParaRPr lang="en-US" sz="1200" dirty="0">
              <a:latin typeface="Maven Pro Medium" panose="020B0604020202020204" charset="0"/>
            </a:endParaRPr>
          </a:p>
          <a:p>
            <a:r>
              <a:rPr lang="en-US" sz="1200" b="1" dirty="0">
                <a:latin typeface="Maven Pro Medium" panose="020B0604020202020204" charset="0"/>
              </a:rPr>
              <a:t>Optimize User Experience on Call and Chat Platforms</a:t>
            </a:r>
            <a:br>
              <a:rPr lang="en-US" sz="1200" dirty="0">
                <a:latin typeface="Maven Pro Medium" panose="020B0604020202020204" charset="0"/>
              </a:rPr>
            </a:br>
            <a:r>
              <a:rPr lang="en-US" sz="1200" i="1" dirty="0">
                <a:latin typeface="Maven Pro Medium" panose="020B0604020202020204" charset="0"/>
              </a:rPr>
              <a:t>Insight</a:t>
            </a:r>
            <a:r>
              <a:rPr lang="en-US" sz="1200" dirty="0">
                <a:latin typeface="Maven Pro Medium" panose="020B0604020202020204" charset="0"/>
              </a:rPr>
              <a:t>: High-quality service across platforms is essential for diverse user engagement.</a:t>
            </a:r>
            <a:br>
              <a:rPr lang="en-US" sz="1200" dirty="0">
                <a:latin typeface="Maven Pro Medium" panose="020B0604020202020204" charset="0"/>
              </a:rPr>
            </a:br>
            <a:r>
              <a:rPr lang="en-US" sz="1200" dirty="0">
                <a:latin typeface="Maven Pro Medium" panose="020B0604020202020204" charset="0"/>
              </a:rPr>
              <a:t>Recommendation: Use chatbots for routine queries to free agents for complex issues, and improve the chat/call interface for smoother interactions.</a:t>
            </a:r>
            <a:endParaRPr lang="en-US" sz="1200" dirty="0">
              <a:latin typeface="Maven Pro Medium" panose="020B0604020202020204" charset="0"/>
              <a:ea typeface="Maven Pro Medium"/>
              <a:cs typeface="Maven Pro Medium"/>
              <a:sym typeface="Maven Pro Medium"/>
            </a:endParaRPr>
          </a:p>
        </p:txBody>
      </p:sp>
    </p:spTree>
    <p:extLst>
      <p:ext uri="{BB962C8B-B14F-4D97-AF65-F5344CB8AC3E}">
        <p14:creationId xmlns:p14="http://schemas.microsoft.com/office/powerpoint/2010/main" val="3838808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2"/>
          <p:cNvSpPr txBox="1"/>
          <p:nvPr/>
        </p:nvSpPr>
        <p:spPr>
          <a:xfrm>
            <a:off x="2787675" y="2252592"/>
            <a:ext cx="3568650" cy="81253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400" b="1" i="0" u="sng" strike="noStrike" cap="none" dirty="0">
                <a:solidFill>
                  <a:schemeClr val="tx1"/>
                </a:solidFill>
                <a:latin typeface="Nunito"/>
                <a:ea typeface="Nunito"/>
                <a:cs typeface="Nunito"/>
                <a:sym typeface="Nunito"/>
              </a:rPr>
              <a:t>THANK YOU!</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65AE8B93-3BE5-01B8-59E4-DD5078B0FC31}"/>
            </a:ext>
          </a:extLst>
        </p:cNvPr>
        <p:cNvGrpSpPr/>
        <p:nvPr/>
      </p:nvGrpSpPr>
      <p:grpSpPr>
        <a:xfrm>
          <a:off x="0" y="0"/>
          <a:ext cx="0" cy="0"/>
          <a:chOff x="0" y="0"/>
          <a:chExt cx="0" cy="0"/>
        </a:xfrm>
      </p:grpSpPr>
      <p:sp>
        <p:nvSpPr>
          <p:cNvPr id="107" name="Google Shape;107;p3">
            <a:extLst>
              <a:ext uri="{FF2B5EF4-FFF2-40B4-BE49-F238E27FC236}">
                <a16:creationId xmlns:a16="http://schemas.microsoft.com/office/drawing/2014/main" id="{4E827333-1915-5F23-C74B-6BECB4114F42}"/>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08" name="Google Shape;108;p3">
            <a:extLst>
              <a:ext uri="{FF2B5EF4-FFF2-40B4-BE49-F238E27FC236}">
                <a16:creationId xmlns:a16="http://schemas.microsoft.com/office/drawing/2014/main" id="{786B847E-F0CB-F5AE-AF8F-178848E93BE0}"/>
              </a:ext>
            </a:extLst>
          </p:cNvPr>
          <p:cNvSpPr txBox="1"/>
          <p:nvPr/>
        </p:nvSpPr>
        <p:spPr>
          <a:xfrm>
            <a:off x="625966" y="1555562"/>
            <a:ext cx="7464010" cy="3257495"/>
          </a:xfrm>
          <a:prstGeom prst="rect">
            <a:avLst/>
          </a:prstGeom>
          <a:noFill/>
          <a:ln>
            <a:noFill/>
          </a:ln>
        </p:spPr>
        <p:txBody>
          <a:bodyPr spcFirstLastPara="1" wrap="square" lIns="0" tIns="0" rIns="0" bIns="0" anchor="t" anchorCtr="0">
            <a:spAutoFit/>
          </a:bodyPr>
          <a:lstStyle/>
          <a:p>
            <a:pPr marL="285750" indent="-285750">
              <a:buFont typeface="Arial" panose="020B0604020202020204" pitchFamily="34" charset="0"/>
              <a:buChar char="•"/>
            </a:pPr>
            <a:r>
              <a:rPr lang="en-US" sz="1500" dirty="0" err="1">
                <a:latin typeface="Maven Pro Medium" panose="020B0604020202020204" charset="0"/>
              </a:rPr>
              <a:t>AstroSage</a:t>
            </a:r>
            <a:r>
              <a:rPr lang="en-US" sz="1500" dirty="0">
                <a:latin typeface="Maven Pro Medium" panose="020B0604020202020204" charset="0"/>
              </a:rPr>
              <a:t> is a comprehensive astrology platform that connects users with astrologers and spiritual advisors for personalized guidance. As a digital call center, </a:t>
            </a:r>
            <a:r>
              <a:rPr lang="en-US" sz="1500" dirty="0" err="1">
                <a:latin typeface="Maven Pro Medium" panose="020B0604020202020204" charset="0"/>
              </a:rPr>
              <a:t>AstroSage</a:t>
            </a:r>
            <a:r>
              <a:rPr lang="en-US" sz="1500" dirty="0">
                <a:latin typeface="Maven Pro Medium" panose="020B0604020202020204" charset="0"/>
              </a:rPr>
              <a:t> provides services through various channels, including calls, chats and allowing users to receive insights about their future, relationship advice, career guidance, and spiritual support. By leveraging a team of experienced astrologers, known as "gurus" </a:t>
            </a:r>
            <a:r>
              <a:rPr lang="en-US" sz="1500" dirty="0" err="1">
                <a:latin typeface="Maven Pro Medium" panose="020B0604020202020204" charset="0"/>
              </a:rPr>
              <a:t>AstroSage</a:t>
            </a:r>
            <a:r>
              <a:rPr lang="en-US" sz="1500" dirty="0">
                <a:latin typeface="Maven Pro Medium" panose="020B0604020202020204" charset="0"/>
              </a:rPr>
              <a:t> enables users to ask questions and gain clarity on life decisions, aligning with the ancient practices of astrology while utilizing modern technology to make these services accessible and convenient.</a:t>
            </a:r>
          </a:p>
          <a:p>
            <a:endParaRPr lang="en-US" sz="1500" dirty="0">
              <a:latin typeface="Maven Pro Medium" panose="020B0604020202020204" charset="0"/>
            </a:endParaRPr>
          </a:p>
          <a:p>
            <a:pPr marL="285750" indent="-285750">
              <a:buFont typeface="Arial" panose="020B0604020202020204" pitchFamily="34" charset="0"/>
              <a:buChar char="•"/>
            </a:pPr>
            <a:r>
              <a:rPr lang="en-US" sz="1500" dirty="0" err="1">
                <a:latin typeface="Maven Pro Medium" panose="020B0604020202020204" charset="0"/>
              </a:rPr>
              <a:t>AstroSage's</a:t>
            </a:r>
            <a:r>
              <a:rPr lang="en-US" sz="1500" dirty="0">
                <a:latin typeface="Maven Pro Medium" panose="020B0604020202020204" charset="0"/>
              </a:rPr>
              <a:t> platform also supports features like free calls, chat consultations, and even region-specific guidance, creating a holistic experience for users from diverse backgrounds. This call center service strives to deliver high-quality, personalized experiences, ensuring that users find meaningful, insightful support to address their individual needs.</a:t>
            </a:r>
          </a:p>
          <a:p>
            <a:pPr marL="432435" marR="0" lvl="1" indent="-285750" algn="l" rtl="0">
              <a:lnSpc>
                <a:spcPct val="111933"/>
              </a:lnSpc>
              <a:spcBef>
                <a:spcPts val="0"/>
              </a:spcBef>
              <a:spcAft>
                <a:spcPts val="0"/>
              </a:spcAft>
              <a:buFont typeface="Arial" panose="020B0604020202020204" pitchFamily="34" charset="0"/>
              <a:buChar char="•"/>
            </a:pPr>
            <a:endParaRPr sz="1500" i="0" u="none" strike="noStrike" cap="none" dirty="0">
              <a:solidFill>
                <a:srgbClr val="000000"/>
              </a:solidFill>
              <a:latin typeface="Maven Pro Medium" panose="020B0604020202020204" charset="0"/>
              <a:ea typeface="Maven Pro Medium"/>
              <a:cs typeface="Maven Pro Medium"/>
              <a:sym typeface="Maven Pro Medium"/>
            </a:endParaRPr>
          </a:p>
        </p:txBody>
      </p:sp>
      <p:sp>
        <p:nvSpPr>
          <p:cNvPr id="110" name="Google Shape;110;p3">
            <a:extLst>
              <a:ext uri="{FF2B5EF4-FFF2-40B4-BE49-F238E27FC236}">
                <a16:creationId xmlns:a16="http://schemas.microsoft.com/office/drawing/2014/main" id="{1088337E-90AC-09F3-7F26-F8CA79B62817}"/>
              </a:ext>
            </a:extLst>
          </p:cNvPr>
          <p:cNvSpPr txBox="1"/>
          <p:nvPr/>
        </p:nvSpPr>
        <p:spPr>
          <a:xfrm>
            <a:off x="403125" y="445178"/>
            <a:ext cx="8337750" cy="51693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dirty="0">
                <a:solidFill>
                  <a:srgbClr val="424242"/>
                </a:solidFill>
                <a:latin typeface="Maven Pro"/>
                <a:sym typeface="Maven Pro"/>
              </a:rPr>
              <a:t>What is </a:t>
            </a:r>
            <a:r>
              <a:rPr lang="en-US" sz="2799" b="1" dirty="0" err="1">
                <a:solidFill>
                  <a:srgbClr val="424242"/>
                </a:solidFill>
                <a:latin typeface="Maven Pro"/>
                <a:sym typeface="Maven Pro"/>
              </a:rPr>
              <a:t>Astrosage</a:t>
            </a:r>
            <a:endParaRPr dirty="0"/>
          </a:p>
        </p:txBody>
      </p:sp>
    </p:spTree>
    <p:extLst>
      <p:ext uri="{BB962C8B-B14F-4D97-AF65-F5344CB8AC3E}">
        <p14:creationId xmlns:p14="http://schemas.microsoft.com/office/powerpoint/2010/main" val="309689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20" name="Google Shape;120;p4"/>
          <p:cNvSpPr txBox="1"/>
          <p:nvPr/>
        </p:nvSpPr>
        <p:spPr>
          <a:xfrm>
            <a:off x="928288" y="1647853"/>
            <a:ext cx="6240600" cy="350544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1" i="0" u="none" strike="noStrike" cap="none" dirty="0">
                <a:solidFill>
                  <a:srgbClr val="000000"/>
                </a:solidFill>
                <a:latin typeface="Maven Pro Medium"/>
                <a:ea typeface="Maven Pro Medium"/>
                <a:cs typeface="Maven Pro Medium"/>
                <a:sym typeface="Maven Pro Medium"/>
              </a:rPr>
              <a:t>Dataset:</a:t>
            </a:r>
            <a:endParaRPr b="1" dirty="0">
              <a:latin typeface="Maven Pro Medium"/>
              <a:ea typeface="Maven Pro Medium"/>
              <a:cs typeface="Maven Pro Medium"/>
              <a:sym typeface="Maven Pro Medium"/>
            </a:endParaRPr>
          </a:p>
          <a:p>
            <a:pPr marL="0" marR="0" lvl="0" indent="0" algn="l" rtl="0">
              <a:lnSpc>
                <a:spcPct val="93277"/>
              </a:lnSpc>
              <a:spcBef>
                <a:spcPts val="0"/>
              </a:spcBef>
              <a:spcAft>
                <a:spcPts val="0"/>
              </a:spcAft>
              <a:buNone/>
            </a:pPr>
            <a:endParaRPr sz="1800" b="1" i="0" u="none" strike="noStrike" cap="none" dirty="0">
              <a:solidFill>
                <a:srgbClr val="000000"/>
              </a:solidFill>
              <a:latin typeface="Maven Pro Medium"/>
              <a:ea typeface="Maven Pro Medium"/>
              <a:cs typeface="Maven Pro Medium"/>
              <a:sym typeface="Maven Pro Medium"/>
            </a:endParaRPr>
          </a:p>
          <a:p>
            <a:pPr marL="0" marR="0" lvl="0" indent="0" algn="l" rtl="0">
              <a:lnSpc>
                <a:spcPct val="138000"/>
              </a:lnSpc>
              <a:spcBef>
                <a:spcPts val="0"/>
              </a:spcBef>
              <a:spcAft>
                <a:spcPts val="0"/>
              </a:spcAft>
              <a:buNone/>
            </a:pPr>
            <a:r>
              <a:rPr lang="en-US" sz="1500" b="1" i="0" u="none" strike="noStrike" cap="none" dirty="0">
                <a:solidFill>
                  <a:srgbClr val="000000"/>
                </a:solidFill>
                <a:latin typeface="Maven Pro Medium"/>
                <a:ea typeface="Maven Pro Medium"/>
                <a:cs typeface="Maven Pro Medium"/>
                <a:sym typeface="Maven Pro Medium"/>
              </a:rPr>
              <a:t>Key Performance Indicators (KPIs)</a:t>
            </a:r>
            <a:endParaRPr b="1" dirty="0">
              <a:latin typeface="Maven Pro Medium"/>
              <a:ea typeface="Maven Pro Medium"/>
              <a:cs typeface="Maven Pro Medium"/>
              <a:sym typeface="Maven Pro Medium"/>
            </a:endParaRPr>
          </a:p>
          <a:p>
            <a:pPr marL="0" marR="0" lvl="0" indent="0" algn="l" rtl="0">
              <a:lnSpc>
                <a:spcPct val="111933"/>
              </a:lnSpc>
              <a:spcBef>
                <a:spcPts val="0"/>
              </a:spcBef>
              <a:spcAft>
                <a:spcPts val="0"/>
              </a:spcAft>
              <a:buNone/>
            </a:pPr>
            <a:endParaRPr sz="1500" b="1"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Total Sessions: 28,027</a:t>
            </a:r>
            <a:endParaRPr dirty="0">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Total Users: 10,344</a:t>
            </a:r>
            <a:endParaRPr dirty="0">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Total Revenue: 214,066</a:t>
            </a:r>
            <a:endParaRPr dirty="0">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Total Calls: 8511</a:t>
            </a:r>
            <a:endParaRPr dirty="0">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Total chats:19514</a:t>
            </a:r>
            <a:endParaRPr dirty="0">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Active Gurus: 131</a:t>
            </a:r>
            <a:endParaRPr dirty="0">
              <a:latin typeface="Maven Pro Medium"/>
              <a:ea typeface="Maven Pro Medium"/>
              <a:cs typeface="Maven Pro Medium"/>
              <a:sym typeface="Maven Pro Medium"/>
            </a:endParaRPr>
          </a:p>
          <a:p>
            <a:pPr marL="308610" marR="0" lvl="1" indent="-154305" algn="l" rtl="0">
              <a:lnSpc>
                <a:spcPct val="138027"/>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sz="1399" b="1" i="0" u="none" strike="noStrike" cap="none" dirty="0">
              <a:solidFill>
                <a:srgbClr val="000000"/>
              </a:solidFill>
              <a:latin typeface="Maven Pro Medium"/>
              <a:ea typeface="Maven Pro Medium"/>
              <a:cs typeface="Maven Pro Medium"/>
              <a:sym typeface="Maven Pro Medium"/>
            </a:endParaRPr>
          </a:p>
        </p:txBody>
      </p:sp>
      <p:sp>
        <p:nvSpPr>
          <p:cNvPr id="121" name="Google Shape;121;p4"/>
          <p:cNvSpPr/>
          <p:nvPr/>
        </p:nvSpPr>
        <p:spPr>
          <a:xfrm>
            <a:off x="4794422" y="1858451"/>
            <a:ext cx="2833602" cy="2779452"/>
          </a:xfrm>
          <a:custGeom>
            <a:avLst/>
            <a:gdLst/>
            <a:ahLst/>
            <a:cxnLst/>
            <a:rect l="l" t="t" r="r" b="b"/>
            <a:pathLst>
              <a:path w="2336022" h="2336022" extrusionOk="0">
                <a:moveTo>
                  <a:pt x="0" y="0"/>
                </a:moveTo>
                <a:lnTo>
                  <a:pt x="2336022" y="0"/>
                </a:lnTo>
                <a:lnTo>
                  <a:pt x="2336022" y="2336022"/>
                </a:lnTo>
                <a:lnTo>
                  <a:pt x="0" y="2336022"/>
                </a:lnTo>
                <a:lnTo>
                  <a:pt x="0" y="0"/>
                </a:lnTo>
                <a:close/>
              </a:path>
            </a:pathLst>
          </a:custGeom>
          <a:blipFill rotWithShape="1">
            <a:blip r:embed="rId4">
              <a:alphaModFix/>
            </a:blip>
            <a:stretch>
              <a:fillRect/>
            </a:stretch>
          </a:blipFill>
          <a:ln>
            <a:noFill/>
          </a:ln>
        </p:spPr>
      </p:sp>
      <p:sp>
        <p:nvSpPr>
          <p:cNvPr id="122" name="Google Shape;122;p4"/>
          <p:cNvSpPr txBox="1"/>
          <p:nvPr/>
        </p:nvSpPr>
        <p:spPr>
          <a:xfrm>
            <a:off x="483811" y="394426"/>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err="1">
                <a:solidFill>
                  <a:srgbClr val="424242"/>
                </a:solidFill>
                <a:latin typeface="Maven Pro"/>
                <a:ea typeface="Maven Pro"/>
                <a:cs typeface="Maven Pro"/>
                <a:sym typeface="Maven Pro"/>
              </a:rPr>
              <a:t>Astrosage</a:t>
            </a:r>
            <a:r>
              <a:rPr lang="en-US" sz="2799" b="1" i="0" u="none" strike="noStrike" cap="none" dirty="0">
                <a:solidFill>
                  <a:srgbClr val="424242"/>
                </a:solidFill>
                <a:latin typeface="Maven Pro"/>
                <a:ea typeface="Maven Pro"/>
                <a:cs typeface="Maven Pro"/>
                <a:sym typeface="Maven Pro"/>
              </a:rPr>
              <a:t> Data overview</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32" name="Google Shape;132;p5"/>
          <p:cNvSpPr txBox="1"/>
          <p:nvPr/>
        </p:nvSpPr>
        <p:spPr>
          <a:xfrm>
            <a:off x="506150" y="396228"/>
            <a:ext cx="6847650" cy="6162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Data Cleaning and Preprocessing</a:t>
            </a:r>
            <a:endParaRPr dirty="0"/>
          </a:p>
        </p:txBody>
      </p:sp>
      <p:sp>
        <p:nvSpPr>
          <p:cNvPr id="133" name="Google Shape;133;p5"/>
          <p:cNvSpPr txBox="1"/>
          <p:nvPr/>
        </p:nvSpPr>
        <p:spPr>
          <a:xfrm>
            <a:off x="896525" y="1760250"/>
            <a:ext cx="6983700" cy="3337500"/>
          </a:xfrm>
          <a:prstGeom prst="rect">
            <a:avLst/>
          </a:prstGeom>
          <a:noFill/>
          <a:ln>
            <a:noFill/>
          </a:ln>
        </p:spPr>
        <p:txBody>
          <a:bodyPr spcFirstLastPara="1" wrap="square" lIns="0" tIns="0" rIns="0" bIns="0" anchor="t" anchorCtr="0">
            <a:noAutofit/>
          </a:bodyPr>
          <a:lstStyle/>
          <a:p>
            <a:pPr marL="308610" marR="0" lvl="1" indent="-154304" algn="l" rtl="0">
              <a:lnSpc>
                <a:spcPct val="120014"/>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Created new columns by applying unique function on guru name ,</a:t>
            </a:r>
            <a:r>
              <a:rPr lang="en-US" sz="1399" i="0" u="none" strike="noStrike" cap="none" dirty="0" err="1">
                <a:solidFill>
                  <a:srgbClr val="000000"/>
                </a:solidFill>
                <a:latin typeface="Maven Pro Medium"/>
                <a:ea typeface="Maven Pro Medium"/>
                <a:cs typeface="Maven Pro Medium"/>
                <a:sym typeface="Maven Pro Medium"/>
              </a:rPr>
              <a:t>user_id,g_id</a:t>
            </a:r>
            <a:r>
              <a:rPr lang="en-US" sz="1399" i="0" u="none" strike="noStrike" cap="none" dirty="0">
                <a:solidFill>
                  <a:srgbClr val="000000"/>
                </a:solidFill>
                <a:latin typeface="Maven Pro Medium"/>
                <a:ea typeface="Maven Pro Medium"/>
                <a:cs typeface="Maven Pro Medium"/>
                <a:sym typeface="Maven Pro Medium"/>
              </a:rPr>
              <a:t> to fetch total no of gurus ,Active Guru and total users</a:t>
            </a:r>
            <a:endParaRPr dirty="0">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20014"/>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Applied Text to columns on date columns to filter dates and time separately</a:t>
            </a:r>
            <a:endParaRPr dirty="0">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20014"/>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Created a new column named Rating Bucket by applying conditional function on Rating column to categorize rating into </a:t>
            </a:r>
            <a:r>
              <a:rPr lang="en-US" sz="1399" i="0" u="none" strike="noStrike" cap="none" dirty="0" err="1">
                <a:solidFill>
                  <a:srgbClr val="000000"/>
                </a:solidFill>
                <a:latin typeface="Maven Pro Medium"/>
                <a:ea typeface="Maven Pro Medium"/>
                <a:cs typeface="Maven Pro Medium"/>
                <a:sym typeface="Maven Pro Medium"/>
              </a:rPr>
              <a:t>High,good</a:t>
            </a:r>
            <a:r>
              <a:rPr lang="en-US" sz="1399" i="0" u="none" strike="noStrike" cap="none" dirty="0">
                <a:solidFill>
                  <a:srgbClr val="000000"/>
                </a:solidFill>
                <a:latin typeface="Maven Pro Medium"/>
                <a:ea typeface="Maven Pro Medium"/>
                <a:cs typeface="Maven Pro Medium"/>
                <a:sym typeface="Maven Pro Medium"/>
              </a:rPr>
              <a:t> or bad</a:t>
            </a:r>
            <a:endParaRPr dirty="0">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Addressed missing values in guru name data field to enhance data integrity.</a:t>
            </a:r>
            <a:endParaRPr dirty="0">
              <a:latin typeface="Maven Pro Medium"/>
              <a:ea typeface="Maven Pro Medium"/>
              <a:cs typeface="Maven Pro Medium"/>
              <a:sym typeface="Maven Pro Medium"/>
            </a:endParaRPr>
          </a:p>
          <a:p>
            <a:pPr marL="308610" marR="0" lvl="1" indent="-154305" algn="l" rtl="0">
              <a:lnSpc>
                <a:spcPct val="138027"/>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Utilized functions  like TRIM, CLEAN, and Remove Duplicates to ensure data accuracy.</a:t>
            </a:r>
            <a:endParaRPr dirty="0">
              <a:latin typeface="Maven Pro Medium"/>
              <a:ea typeface="Maven Pro Medium"/>
              <a:cs typeface="Maven Pro Medium"/>
              <a:sym typeface="Maven Pro Medium"/>
            </a:endParaRPr>
          </a:p>
          <a:p>
            <a:pPr marL="308610" marR="0" lvl="1" indent="-154305" algn="l" rtl="0">
              <a:lnSpc>
                <a:spcPct val="138027"/>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r>
              <a:rPr lang="en-US" sz="1399" i="0" u="none" strike="noStrike" cap="none" dirty="0">
                <a:solidFill>
                  <a:srgbClr val="000000"/>
                </a:solidFill>
                <a:latin typeface="Maven Pro Medium"/>
                <a:ea typeface="Maven Pro Medium"/>
                <a:cs typeface="Maven Pro Medium"/>
                <a:sym typeface="Maven Pro Medium"/>
              </a:rPr>
              <a:t> </a:t>
            </a:r>
            <a:endParaRPr dirty="0">
              <a:latin typeface="Maven Pro Medium"/>
              <a:ea typeface="Maven Pro Medium"/>
              <a:cs typeface="Maven Pro Medium"/>
              <a:sym typeface="Maven Pro Medium"/>
            </a:endParaRPr>
          </a:p>
          <a:p>
            <a:pPr marL="286566" marR="0" lvl="1" indent="-143283" algn="l" rtl="0">
              <a:lnSpc>
                <a:spcPct val="120000"/>
              </a:lnSpc>
              <a:spcBef>
                <a:spcPts val="0"/>
              </a:spcBef>
              <a:spcAft>
                <a:spcPts val="0"/>
              </a:spcAft>
              <a:buNone/>
            </a:pPr>
            <a:r>
              <a:rPr lang="en-US" sz="1300" i="0" u="none" strike="noStrike" cap="none" dirty="0">
                <a:solidFill>
                  <a:srgbClr val="000000"/>
                </a:solidFill>
                <a:latin typeface="Maven Pro Medium"/>
                <a:ea typeface="Maven Pro Medium"/>
                <a:cs typeface="Maven Pro Medium"/>
                <a:sym typeface="Maven Pro Medium"/>
              </a:rPr>
              <a:t>	</a:t>
            </a:r>
            <a:endParaRPr dirty="0">
              <a:latin typeface="Maven Pro Medium"/>
              <a:ea typeface="Maven Pro Medium"/>
              <a:cs typeface="Maven Pro Medium"/>
              <a:sym typeface="Maven Pro Medium"/>
            </a:endParaRPr>
          </a:p>
          <a:p>
            <a:pPr marL="308610" marR="0" lvl="1" indent="-154305" algn="l" rtl="0">
              <a:lnSpc>
                <a:spcPct val="129153"/>
              </a:lnSpc>
              <a:spcBef>
                <a:spcPts val="0"/>
              </a:spcBef>
              <a:spcAft>
                <a:spcPts val="0"/>
              </a:spcAft>
              <a:buNone/>
            </a:pPr>
            <a:endParaRPr sz="1300" i="0" u="none" strike="noStrike" cap="none" dirty="0">
              <a:solidFill>
                <a:srgbClr val="000000"/>
              </a:solidFill>
              <a:latin typeface="Maven Pro Medium"/>
              <a:ea typeface="Maven Pro Medium"/>
              <a:cs typeface="Maven Pro Medium"/>
              <a:sym typeface="Maven Pro Medium"/>
            </a:endParaRPr>
          </a:p>
          <a:p>
            <a:pPr marL="308610" marR="0" lvl="1" indent="-154305" algn="l" rtl="0">
              <a:lnSpc>
                <a:spcPct val="129153"/>
              </a:lnSpc>
              <a:spcBef>
                <a:spcPts val="0"/>
              </a:spcBef>
              <a:spcAft>
                <a:spcPts val="0"/>
              </a:spcAft>
              <a:buNone/>
            </a:pPr>
            <a:endParaRPr sz="1300" i="0" u="none" strike="noStrike" cap="none" dirty="0">
              <a:solidFill>
                <a:srgbClr val="000000"/>
              </a:solidFill>
              <a:latin typeface="Maven Pro Medium"/>
              <a:ea typeface="Maven Pro Medium"/>
              <a:cs typeface="Maven Pro Medium"/>
              <a:sym typeface="Maven Pro Medium"/>
            </a:endParaRPr>
          </a:p>
          <a:p>
            <a:pPr marL="308610" marR="0" lvl="1" indent="-154305" algn="l" rtl="0">
              <a:lnSpc>
                <a:spcPct val="129153"/>
              </a:lnSpc>
              <a:spcBef>
                <a:spcPts val="0"/>
              </a:spcBef>
              <a:spcAft>
                <a:spcPts val="0"/>
              </a:spcAft>
              <a:buNone/>
            </a:pPr>
            <a:endParaRPr sz="1300" i="0" u="none" strike="noStrike" cap="none" dirty="0">
              <a:solidFill>
                <a:srgbClr val="000000"/>
              </a:solidFill>
              <a:latin typeface="Maven Pro Medium"/>
              <a:ea typeface="Maven Pro Medium"/>
              <a:cs typeface="Maven Pro Medium"/>
              <a:sym typeface="Maven Pr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45" name="Google Shape;145;p6"/>
          <p:cNvSpPr txBox="1"/>
          <p:nvPr/>
        </p:nvSpPr>
        <p:spPr>
          <a:xfrm>
            <a:off x="560063" y="370773"/>
            <a:ext cx="6080550"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1" dirty="0">
                <a:solidFill>
                  <a:srgbClr val="424242"/>
                </a:solidFill>
                <a:latin typeface="Maven Pro Medium" panose="020B0604020202020204"/>
                <a:sym typeface="Nunito"/>
              </a:rPr>
              <a:t>Overview</a:t>
            </a:r>
            <a:r>
              <a:rPr lang="en-US" sz="2000" b="1" dirty="0">
                <a:solidFill>
                  <a:srgbClr val="424242"/>
                </a:solidFill>
                <a:latin typeface="Maven Pro Medium" panose="020B0604020202020204"/>
                <a:sym typeface="Nunito"/>
              </a:rPr>
              <a:t> </a:t>
            </a:r>
            <a:r>
              <a:rPr lang="en-US" sz="2800" b="1" dirty="0">
                <a:solidFill>
                  <a:srgbClr val="424242"/>
                </a:solidFill>
                <a:latin typeface="Maven Pro Medium" panose="020B0604020202020204"/>
                <a:sym typeface="Nunito"/>
              </a:rPr>
              <a:t>of call Analysis</a:t>
            </a:r>
            <a:endParaRPr sz="2800" dirty="0">
              <a:latin typeface="Maven Pro Medium" panose="020B0604020202020204"/>
            </a:endParaRPr>
          </a:p>
        </p:txBody>
      </p:sp>
      <p:sp>
        <p:nvSpPr>
          <p:cNvPr id="5" name="Google Shape;108;p3">
            <a:extLst>
              <a:ext uri="{FF2B5EF4-FFF2-40B4-BE49-F238E27FC236}">
                <a16:creationId xmlns:a16="http://schemas.microsoft.com/office/drawing/2014/main" id="{8E290755-52C1-8128-01CA-75979547CEC2}"/>
              </a:ext>
            </a:extLst>
          </p:cNvPr>
          <p:cNvSpPr txBox="1"/>
          <p:nvPr/>
        </p:nvSpPr>
        <p:spPr>
          <a:xfrm>
            <a:off x="1052962" y="2064126"/>
            <a:ext cx="7038075" cy="2908489"/>
          </a:xfrm>
          <a:prstGeom prst="rect">
            <a:avLst/>
          </a:prstGeom>
          <a:noFill/>
          <a:ln>
            <a:noFill/>
          </a:ln>
        </p:spPr>
        <p:txBody>
          <a:bodyPr spcFirstLastPara="1" wrap="square" lIns="0" tIns="0" rIns="0" bIns="0" anchor="t" anchorCtr="0">
            <a:spAutoFit/>
          </a:bodyPr>
          <a:lstStyle/>
          <a:p>
            <a:pPr marL="432435" lvl="1" indent="-285750">
              <a:lnSpc>
                <a:spcPct val="150000"/>
              </a:lnSpc>
              <a:buFont typeface="Arial" panose="020B0604020202020204" pitchFamily="34" charset="0"/>
              <a:buChar char="•"/>
            </a:pPr>
            <a:r>
              <a:rPr lang="en-US" i="0" u="none" strike="noStrike" cap="none" dirty="0">
                <a:solidFill>
                  <a:srgbClr val="000000"/>
                </a:solidFill>
                <a:latin typeface="Maven Pro Medium" panose="020B0604020202020204" charset="0"/>
                <a:ea typeface="Maven Pro Medium"/>
                <a:cs typeface="Maven Pro Medium"/>
                <a:sym typeface="Maven Pro Medium"/>
              </a:rPr>
              <a:t>Total no of users who made calls :  </a:t>
            </a:r>
            <a:r>
              <a:rPr lang="en-US" i="0" u="none" strike="noStrike" cap="none" dirty="0">
                <a:latin typeface="Maven Pro Medium" panose="020B0604020202020204" charset="0"/>
                <a:ea typeface="Maven Pro Medium"/>
                <a:cs typeface="Maven Pro Medium"/>
                <a:sym typeface="Maven Pro Medium"/>
              </a:rPr>
              <a:t>3628</a:t>
            </a:r>
            <a:endParaRPr lang="en-IN" i="0" u="none" strike="noStrike" cap="none" dirty="0">
              <a:latin typeface="Maven Pro Medium" panose="020B0604020202020204" charset="0"/>
              <a:ea typeface="Maven Pro Medium"/>
              <a:cs typeface="Maven Pro Medium"/>
              <a:sym typeface="Maven Pro Medium"/>
            </a:endParaRPr>
          </a:p>
          <a:p>
            <a:pPr marL="432435" marR="0" lvl="1" indent="-285750" algn="l" rtl="0">
              <a:lnSpc>
                <a:spcPct val="150000"/>
              </a:lnSpc>
              <a:spcBef>
                <a:spcPts val="0"/>
              </a:spcBef>
              <a:spcAft>
                <a:spcPts val="0"/>
              </a:spcAft>
              <a:buFont typeface="Arial" panose="020B0604020202020204" pitchFamily="34" charset="0"/>
              <a:buChar char="•"/>
            </a:pPr>
            <a:r>
              <a:rPr lang="en-IN" dirty="0">
                <a:latin typeface="Maven Pro Medium" panose="020B0604020202020204" charset="0"/>
                <a:ea typeface="Maven Pro Medium"/>
                <a:cs typeface="Maven Pro Medium"/>
                <a:sym typeface="Maven Pro Medium"/>
              </a:rPr>
              <a:t>One Time Callers :  2353 (These users only made one call)</a:t>
            </a:r>
          </a:p>
          <a:p>
            <a:pPr marL="432435" marR="0" lvl="1" indent="-285750" algn="l" rtl="0">
              <a:lnSpc>
                <a:spcPct val="150000"/>
              </a:lnSpc>
              <a:spcBef>
                <a:spcPts val="0"/>
              </a:spcBef>
              <a:spcAft>
                <a:spcPts val="0"/>
              </a:spcAft>
              <a:buFont typeface="Arial" panose="020B0604020202020204" pitchFamily="34" charset="0"/>
              <a:buChar char="•"/>
            </a:pPr>
            <a:r>
              <a:rPr lang="en-IN" i="0" u="none" strike="noStrike" cap="none" dirty="0">
                <a:solidFill>
                  <a:srgbClr val="000000"/>
                </a:solidFill>
                <a:latin typeface="Maven Pro Medium" panose="020B0604020202020204" charset="0"/>
                <a:ea typeface="Maven Pro Medium"/>
                <a:cs typeface="Maven Pro Medium"/>
                <a:sym typeface="Maven Pro Medium"/>
              </a:rPr>
              <a:t>Repeat Callers</a:t>
            </a:r>
            <a:r>
              <a:rPr lang="en-IN" dirty="0">
                <a:latin typeface="Maven Pro Medium" panose="020B0604020202020204" charset="0"/>
                <a:ea typeface="Maven Pro Medium"/>
                <a:cs typeface="Maven Pro Medium"/>
                <a:sym typeface="Maven Pro Medium"/>
              </a:rPr>
              <a:t> :  1275 </a:t>
            </a:r>
          </a:p>
          <a:p>
            <a:pPr marL="432435" marR="0" lvl="1" indent="-285750" algn="l" rtl="0">
              <a:lnSpc>
                <a:spcPct val="150000"/>
              </a:lnSpc>
              <a:spcBef>
                <a:spcPts val="0"/>
              </a:spcBef>
              <a:spcAft>
                <a:spcPts val="0"/>
              </a:spcAft>
              <a:buFont typeface="Arial" panose="020B0604020202020204" pitchFamily="34" charset="0"/>
              <a:buChar char="•"/>
            </a:pPr>
            <a:r>
              <a:rPr lang="en-IN" dirty="0">
                <a:latin typeface="Maven Pro Medium" panose="020B0604020202020204" charset="0"/>
                <a:ea typeface="Maven Pro Medium"/>
                <a:cs typeface="Maven Pro Medium"/>
                <a:sym typeface="Maven Pro Medium"/>
              </a:rPr>
              <a:t>Total </a:t>
            </a:r>
            <a:r>
              <a:rPr lang="en-US" dirty="0">
                <a:latin typeface="Maven Pro Medium" panose="020B0604020202020204" charset="0"/>
              </a:rPr>
              <a:t>Calls by Repeat Users: 6,012 calls</a:t>
            </a:r>
          </a:p>
          <a:p>
            <a:pPr marL="432435" marR="0" lvl="1" indent="-285750" algn="l" rtl="0">
              <a:lnSpc>
                <a:spcPct val="150000"/>
              </a:lnSpc>
              <a:spcBef>
                <a:spcPts val="0"/>
              </a:spcBef>
              <a:spcAft>
                <a:spcPts val="0"/>
              </a:spcAft>
              <a:buFont typeface="Arial" panose="020B0604020202020204" pitchFamily="34" charset="0"/>
              <a:buChar char="•"/>
            </a:pPr>
            <a:r>
              <a:rPr lang="en-US" dirty="0">
                <a:latin typeface="Maven Pro Medium" panose="020B0604020202020204" charset="0"/>
                <a:ea typeface="Maven Pro Medium"/>
                <a:cs typeface="Maven Pro Medium"/>
                <a:sym typeface="Maven Pro Medium"/>
              </a:rPr>
              <a:t>Percentage of repeat callers excluding initial calls : 56.6%</a:t>
            </a:r>
            <a:endParaRPr lang="en-IN" dirty="0">
              <a:latin typeface="Maven Pro Medium" panose="020B0604020202020204" charset="0"/>
              <a:ea typeface="Maven Pro Medium"/>
              <a:cs typeface="Maven Pro Medium"/>
              <a:sym typeface="Maven Pro Medium"/>
            </a:endParaRPr>
          </a:p>
          <a:p>
            <a:pPr marL="146685" lvl="3">
              <a:lnSpc>
                <a:spcPct val="150000"/>
              </a:lnSpc>
            </a:pPr>
            <a:endParaRPr lang="en-IN" dirty="0">
              <a:latin typeface="Maven Pro"/>
              <a:ea typeface="Maven Pro Medium"/>
              <a:cs typeface="Maven Pro Medium"/>
              <a:sym typeface="Maven Pro Medium"/>
            </a:endParaRPr>
          </a:p>
          <a:p>
            <a:pPr marL="432435" marR="0" lvl="1" indent="-285750" algn="l" rtl="0">
              <a:lnSpc>
                <a:spcPct val="150000"/>
              </a:lnSpc>
              <a:spcBef>
                <a:spcPts val="0"/>
              </a:spcBef>
              <a:spcAft>
                <a:spcPts val="0"/>
              </a:spcAft>
              <a:buFont typeface="Arial" panose="020B0604020202020204" pitchFamily="34" charset="0"/>
              <a:buChar char="•"/>
            </a:pPr>
            <a:endParaRPr lang="en-IN" dirty="0">
              <a:latin typeface="Maven Pro"/>
              <a:ea typeface="Maven Pro Medium"/>
              <a:cs typeface="Maven Pro Medium"/>
              <a:sym typeface="Maven Pro Medium"/>
            </a:endParaRPr>
          </a:p>
          <a:p>
            <a:pPr marL="432435" marR="0" lvl="1" indent="-285750" algn="l" rtl="0">
              <a:lnSpc>
                <a:spcPct val="150000"/>
              </a:lnSpc>
              <a:spcBef>
                <a:spcPts val="0"/>
              </a:spcBef>
              <a:spcAft>
                <a:spcPts val="0"/>
              </a:spcAft>
              <a:buFont typeface="Arial" panose="020B0604020202020204" pitchFamily="34" charset="0"/>
              <a:buChar char="•"/>
            </a:pPr>
            <a:endParaRPr lang="en-IN" dirty="0">
              <a:latin typeface="Maven Pro"/>
              <a:ea typeface="Maven Pro Medium"/>
              <a:cs typeface="Maven Pro Medium"/>
              <a:sym typeface="Maven Pro Medium"/>
            </a:endParaRPr>
          </a:p>
          <a:p>
            <a:pPr marL="146685" marR="0" lvl="1" algn="l" rtl="0">
              <a:lnSpc>
                <a:spcPct val="150000"/>
              </a:lnSpc>
              <a:spcBef>
                <a:spcPts val="0"/>
              </a:spcBef>
              <a:spcAft>
                <a:spcPts val="0"/>
              </a:spcAft>
            </a:pPr>
            <a:r>
              <a:rPr lang="en-IN" i="0" u="none" strike="noStrike" cap="none" dirty="0">
                <a:solidFill>
                  <a:srgbClr val="000000"/>
                </a:solidFill>
                <a:latin typeface="Maven Pro"/>
                <a:ea typeface="Maven Pro Medium"/>
                <a:cs typeface="Maven Pro Medium"/>
                <a:sym typeface="Maven Pro Medium"/>
              </a:rPr>
              <a:t> </a:t>
            </a:r>
            <a:endParaRPr i="0" u="none" strike="noStrike" cap="none" dirty="0">
              <a:solidFill>
                <a:srgbClr val="000000"/>
              </a:solidFill>
              <a:latin typeface="Maven Pro"/>
              <a:ea typeface="Maven Pro Medium"/>
              <a:cs typeface="Maven Pro Medium"/>
              <a:sym typeface="Maven Pr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6C84B70A-1A27-7252-C02C-1F91420B8511}"/>
            </a:ext>
          </a:extLst>
        </p:cNvPr>
        <p:cNvGrpSpPr/>
        <p:nvPr/>
      </p:nvGrpSpPr>
      <p:grpSpPr>
        <a:xfrm>
          <a:off x="0" y="0"/>
          <a:ext cx="0" cy="0"/>
          <a:chOff x="0" y="0"/>
          <a:chExt cx="0" cy="0"/>
        </a:xfrm>
      </p:grpSpPr>
      <p:sp>
        <p:nvSpPr>
          <p:cNvPr id="142" name="Google Shape;142;p6">
            <a:extLst>
              <a:ext uri="{FF2B5EF4-FFF2-40B4-BE49-F238E27FC236}">
                <a16:creationId xmlns:a16="http://schemas.microsoft.com/office/drawing/2014/main" id="{4DBFAA21-6F0B-2EEA-0664-6A74115A9EAD}"/>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45" name="Google Shape;145;p6">
            <a:extLst>
              <a:ext uri="{FF2B5EF4-FFF2-40B4-BE49-F238E27FC236}">
                <a16:creationId xmlns:a16="http://schemas.microsoft.com/office/drawing/2014/main" id="{BB898BF8-2DDD-D8F5-DCC7-6775B89FDCD1}"/>
              </a:ext>
            </a:extLst>
          </p:cNvPr>
          <p:cNvSpPr txBox="1"/>
          <p:nvPr/>
        </p:nvSpPr>
        <p:spPr>
          <a:xfrm>
            <a:off x="477685" y="332646"/>
            <a:ext cx="6080550"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1" i="0" u="none" strike="noStrike" cap="none" dirty="0">
                <a:solidFill>
                  <a:srgbClr val="424242"/>
                </a:solidFill>
                <a:latin typeface="Nunito"/>
                <a:ea typeface="Nunito"/>
                <a:cs typeface="Nunito"/>
                <a:sym typeface="Nunito"/>
              </a:rPr>
              <a:t>Daily Call Analysis</a:t>
            </a:r>
            <a:endParaRPr sz="2800" dirty="0"/>
          </a:p>
        </p:txBody>
      </p:sp>
      <p:graphicFrame>
        <p:nvGraphicFramePr>
          <p:cNvPr id="2" name="Chart 1">
            <a:extLst>
              <a:ext uri="{FF2B5EF4-FFF2-40B4-BE49-F238E27FC236}">
                <a16:creationId xmlns:a16="http://schemas.microsoft.com/office/drawing/2014/main" id="{A36FDFB6-A948-4A16-806A-7F3B6EFBC31E}"/>
              </a:ext>
            </a:extLst>
          </p:cNvPr>
          <p:cNvGraphicFramePr>
            <a:graphicFrameLocks/>
          </p:cNvGraphicFramePr>
          <p:nvPr>
            <p:extLst>
              <p:ext uri="{D42A27DB-BD31-4B8C-83A1-F6EECF244321}">
                <p14:modId xmlns:p14="http://schemas.microsoft.com/office/powerpoint/2010/main" val="2753659184"/>
              </p:ext>
            </p:extLst>
          </p:nvPr>
        </p:nvGraphicFramePr>
        <p:xfrm>
          <a:off x="3476367" y="953742"/>
          <a:ext cx="5552705" cy="396424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0A9FE63B-80D1-CC53-F46D-949C89849A96}"/>
              </a:ext>
            </a:extLst>
          </p:cNvPr>
          <p:cNvSpPr txBox="1"/>
          <p:nvPr/>
        </p:nvSpPr>
        <p:spPr>
          <a:xfrm>
            <a:off x="379345" y="1688756"/>
            <a:ext cx="3319444" cy="3416320"/>
          </a:xfrm>
          <a:prstGeom prst="rect">
            <a:avLst/>
          </a:prstGeom>
          <a:noFill/>
        </p:spPr>
        <p:txBody>
          <a:bodyPr wrap="square" rtlCol="0">
            <a:spAutoFit/>
          </a:bodyPr>
          <a:lstStyle/>
          <a:p>
            <a:r>
              <a:rPr lang="en-IN" sz="1600" b="1" dirty="0">
                <a:latin typeface="Maven Pro Medium" panose="020B0604020202020204"/>
              </a:rPr>
              <a:t>Key Insights :</a:t>
            </a:r>
          </a:p>
          <a:p>
            <a:endParaRPr lang="en-IN" b="1" dirty="0">
              <a:latin typeface="Maven Pro Medium" panose="020B0604020202020204"/>
            </a:endParaRPr>
          </a:p>
          <a:p>
            <a:pPr marL="285750" indent="-285750">
              <a:buFont typeface="Arial" panose="020B0604020202020204" pitchFamily="34" charset="0"/>
              <a:buChar char="•"/>
            </a:pPr>
            <a:r>
              <a:rPr lang="en-IN" b="1" dirty="0">
                <a:latin typeface="Maven Pro Medium" panose="020B0604020202020204"/>
              </a:rPr>
              <a:t>1.91</a:t>
            </a:r>
            <a:r>
              <a:rPr lang="en-IN" dirty="0">
                <a:latin typeface="Maven Pro Medium" panose="020B0604020202020204"/>
              </a:rPr>
              <a:t> calls are handled per agent per day</a:t>
            </a:r>
          </a:p>
          <a:p>
            <a:pPr marL="285750" indent="-285750">
              <a:buFont typeface="Arial" panose="020B0604020202020204" pitchFamily="34" charset="0"/>
              <a:buChar char="•"/>
            </a:pPr>
            <a:r>
              <a:rPr lang="en-IN" dirty="0">
                <a:latin typeface="Maven Pro Medium" panose="020B0604020202020204"/>
              </a:rPr>
              <a:t>Decreasing call volume is noticed day by day</a:t>
            </a:r>
          </a:p>
          <a:p>
            <a:pPr marL="285750" indent="-285750">
              <a:buFont typeface="Arial" panose="020B0604020202020204" pitchFamily="34" charset="0"/>
              <a:buChar char="•"/>
            </a:pPr>
            <a:endParaRPr lang="en-IN" dirty="0">
              <a:latin typeface="Maven Pro Medium" panose="020B0604020202020204"/>
            </a:endParaRPr>
          </a:p>
          <a:p>
            <a:pPr marL="285750" indent="-285750">
              <a:buFont typeface="Arial" panose="020B0604020202020204" pitchFamily="34" charset="0"/>
              <a:buChar char="•"/>
            </a:pPr>
            <a:endParaRPr lang="en-IN" dirty="0">
              <a:latin typeface="Maven Pro Medium" panose="020B0604020202020204"/>
            </a:endParaRPr>
          </a:p>
          <a:p>
            <a:r>
              <a:rPr lang="en-IN" sz="1600" b="1" dirty="0" err="1">
                <a:latin typeface="Maven Pro Medium" panose="020B0604020202020204"/>
              </a:rPr>
              <a:t>Recommedations</a:t>
            </a:r>
            <a:r>
              <a:rPr lang="en-IN" sz="1600" b="1" dirty="0">
                <a:latin typeface="Maven Pro Medium" panose="020B0604020202020204"/>
              </a:rPr>
              <a:t> :</a:t>
            </a:r>
          </a:p>
          <a:p>
            <a:pPr marL="285750" indent="-285750">
              <a:buFont typeface="Arial" panose="020B0604020202020204" pitchFamily="34" charset="0"/>
              <a:buChar char="•"/>
            </a:pPr>
            <a:endParaRPr lang="en-IN" b="1" dirty="0">
              <a:latin typeface="Maven Pro Medium" panose="020B0604020202020204"/>
            </a:endParaRPr>
          </a:p>
          <a:p>
            <a:pPr marL="285750" indent="-285750">
              <a:buFont typeface="Arial" panose="020B0604020202020204" pitchFamily="34" charset="0"/>
              <a:buChar char="•"/>
            </a:pPr>
            <a:r>
              <a:rPr lang="en-US" i="0" u="none" strike="noStrike" cap="none" dirty="0">
                <a:solidFill>
                  <a:srgbClr val="000000"/>
                </a:solidFill>
                <a:latin typeface="Maven Pro Medium" panose="020B0604020202020204"/>
                <a:ea typeface="Maven Pro Medium" panose="020B0604020202020204"/>
                <a:cs typeface="Maven Pro Medium" panose="020B0604020202020204"/>
                <a:sym typeface="Maven Pro Medium"/>
              </a:rPr>
              <a:t>Need to improve by adding some offers or providing some complimentary calls to gain customer satisfaction</a:t>
            </a:r>
            <a:endParaRPr lang="en-US" dirty="0">
              <a:latin typeface="Maven Pro Medium" panose="020B0604020202020204"/>
              <a:ea typeface="Maven Pro Medium" panose="020B0604020202020204"/>
              <a:cs typeface="Maven Pro Medium" panose="020B0604020202020204"/>
              <a:sym typeface="Maven Pro Medium"/>
            </a:endParaRPr>
          </a:p>
          <a:p>
            <a:endParaRPr lang="en-IN" sz="1600" b="1" dirty="0">
              <a:latin typeface="Maven Pro Medium" panose="020B0604020202020204"/>
            </a:endParaRPr>
          </a:p>
        </p:txBody>
      </p:sp>
    </p:spTree>
    <p:extLst>
      <p:ext uri="{BB962C8B-B14F-4D97-AF65-F5344CB8AC3E}">
        <p14:creationId xmlns:p14="http://schemas.microsoft.com/office/powerpoint/2010/main" val="85334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5164BBB6-66EF-281C-DC63-FC4A66B981E1}"/>
            </a:ext>
          </a:extLst>
        </p:cNvPr>
        <p:cNvGrpSpPr/>
        <p:nvPr/>
      </p:nvGrpSpPr>
      <p:grpSpPr>
        <a:xfrm>
          <a:off x="0" y="0"/>
          <a:ext cx="0" cy="0"/>
          <a:chOff x="0" y="0"/>
          <a:chExt cx="0" cy="0"/>
        </a:xfrm>
      </p:grpSpPr>
      <p:sp>
        <p:nvSpPr>
          <p:cNvPr id="154" name="Google Shape;154;p7">
            <a:extLst>
              <a:ext uri="{FF2B5EF4-FFF2-40B4-BE49-F238E27FC236}">
                <a16:creationId xmlns:a16="http://schemas.microsoft.com/office/drawing/2014/main" id="{13B5A48C-71B3-BF6B-7FFF-F56692D5518C}"/>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graphicFrame>
        <p:nvGraphicFramePr>
          <p:cNvPr id="2" name="Chart 1">
            <a:extLst>
              <a:ext uri="{FF2B5EF4-FFF2-40B4-BE49-F238E27FC236}">
                <a16:creationId xmlns:a16="http://schemas.microsoft.com/office/drawing/2014/main" id="{9384F058-E5DD-4741-9657-349268AC186D}"/>
              </a:ext>
            </a:extLst>
          </p:cNvPr>
          <p:cNvGraphicFramePr>
            <a:graphicFrameLocks/>
          </p:cNvGraphicFramePr>
          <p:nvPr>
            <p:extLst>
              <p:ext uri="{D42A27DB-BD31-4B8C-83A1-F6EECF244321}">
                <p14:modId xmlns:p14="http://schemas.microsoft.com/office/powerpoint/2010/main" val="381349928"/>
              </p:ext>
            </p:extLst>
          </p:nvPr>
        </p:nvGraphicFramePr>
        <p:xfrm>
          <a:off x="4011827" y="805249"/>
          <a:ext cx="5016843" cy="4406404"/>
        </p:xfrm>
        <a:graphic>
          <a:graphicData uri="http://schemas.openxmlformats.org/drawingml/2006/chart">
            <c:chart xmlns:c="http://schemas.openxmlformats.org/drawingml/2006/chart" xmlns:r="http://schemas.openxmlformats.org/officeDocument/2006/relationships" r:id="rId4"/>
          </a:graphicData>
        </a:graphic>
      </p:graphicFrame>
      <p:sp>
        <p:nvSpPr>
          <p:cNvPr id="3" name="Google Shape;165;p8">
            <a:extLst>
              <a:ext uri="{FF2B5EF4-FFF2-40B4-BE49-F238E27FC236}">
                <a16:creationId xmlns:a16="http://schemas.microsoft.com/office/drawing/2014/main" id="{E9FFDB40-6C86-BF84-DB2F-F5DF56726707}"/>
              </a:ext>
            </a:extLst>
          </p:cNvPr>
          <p:cNvSpPr txBox="1"/>
          <p:nvPr/>
        </p:nvSpPr>
        <p:spPr>
          <a:xfrm>
            <a:off x="462397" y="400591"/>
            <a:ext cx="6847650" cy="51693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dirty="0">
                <a:solidFill>
                  <a:srgbClr val="424242"/>
                </a:solidFill>
                <a:latin typeface="Maven Pro"/>
                <a:sym typeface="Maven Pro"/>
              </a:rPr>
              <a:t>Calls per hour</a:t>
            </a:r>
            <a:endParaRPr dirty="0"/>
          </a:p>
        </p:txBody>
      </p:sp>
      <p:sp>
        <p:nvSpPr>
          <p:cNvPr id="4" name="TextBox 3">
            <a:extLst>
              <a:ext uri="{FF2B5EF4-FFF2-40B4-BE49-F238E27FC236}">
                <a16:creationId xmlns:a16="http://schemas.microsoft.com/office/drawing/2014/main" id="{9AE98923-02E9-08F7-5ECC-A813D6A3F8D4}"/>
              </a:ext>
            </a:extLst>
          </p:cNvPr>
          <p:cNvSpPr txBox="1"/>
          <p:nvPr/>
        </p:nvSpPr>
        <p:spPr>
          <a:xfrm>
            <a:off x="528299" y="1639331"/>
            <a:ext cx="3483528" cy="3270420"/>
          </a:xfrm>
          <a:prstGeom prst="rect">
            <a:avLst/>
          </a:prstGeom>
          <a:noFill/>
        </p:spPr>
        <p:txBody>
          <a:bodyPr wrap="square">
            <a:noAutofit/>
          </a:bodyPr>
          <a:lstStyle/>
          <a:p>
            <a:pPr marL="0" marR="0" lvl="0" indent="0" algn="l" rtl="0">
              <a:lnSpc>
                <a:spcPct val="120000"/>
              </a:lnSpc>
              <a:spcBef>
                <a:spcPts val="0"/>
              </a:spcBef>
              <a:spcAft>
                <a:spcPts val="0"/>
              </a:spcAft>
              <a:buNone/>
            </a:pPr>
            <a:r>
              <a:rPr lang="en-US" sz="1600" b="1" i="0" u="none" strike="noStrike" cap="none" dirty="0">
                <a:solidFill>
                  <a:schemeClr val="dk1"/>
                </a:solidFill>
                <a:latin typeface="Maven Pro Medium" panose="020B0604020202020204" charset="0"/>
                <a:ea typeface="Maven Pro"/>
                <a:cs typeface="Maven Pro"/>
                <a:sym typeface="Maven Pro"/>
              </a:rPr>
              <a:t>Key</a:t>
            </a:r>
            <a:r>
              <a:rPr lang="en-US" sz="1600" b="1" i="0" u="none" strike="noStrike" cap="none" dirty="0">
                <a:solidFill>
                  <a:schemeClr val="dk1"/>
                </a:solidFill>
                <a:latin typeface="Maven Pro"/>
                <a:ea typeface="Maven Pro"/>
                <a:cs typeface="Maven Pro"/>
                <a:sym typeface="Maven Pro"/>
              </a:rPr>
              <a:t> Insights :</a:t>
            </a:r>
          </a:p>
          <a:p>
            <a:pPr marL="0" marR="0" lvl="0" indent="0" algn="l" rtl="0">
              <a:lnSpc>
                <a:spcPct val="120000"/>
              </a:lnSpc>
              <a:spcBef>
                <a:spcPts val="0"/>
              </a:spcBef>
              <a:spcAft>
                <a:spcPts val="0"/>
              </a:spcAft>
              <a:buNone/>
            </a:pPr>
            <a:endParaRPr lang="en-US" dirty="0">
              <a:solidFill>
                <a:schemeClr val="dk1"/>
              </a:solidFill>
            </a:endParaRPr>
          </a:p>
          <a:p>
            <a:pPr marL="342900" marR="0" lvl="0" indent="-342900" algn="l" rtl="0">
              <a:lnSpc>
                <a:spcPct val="104937"/>
              </a:lnSpc>
              <a:spcBef>
                <a:spcPts val="0"/>
              </a:spcBef>
              <a:spcAft>
                <a:spcPts val="0"/>
              </a:spcAft>
              <a:buFont typeface="Arial" panose="020B0604020202020204" pitchFamily="34" charset="0"/>
              <a:buChar char="•"/>
            </a:pPr>
            <a:r>
              <a:rPr lang="en-US" dirty="0">
                <a:solidFill>
                  <a:schemeClr val="tx1">
                    <a:lumMod val="75000"/>
                    <a:lumOff val="25000"/>
                  </a:schemeClr>
                </a:solidFill>
                <a:latin typeface="Maven Pro Medium" panose="020B0604020202020204" charset="0"/>
              </a:rPr>
              <a:t>The call volume peaks between 6 AM and 11 AM, with the highest number of calls at 660 during 8 AM.</a:t>
            </a:r>
          </a:p>
          <a:p>
            <a:pPr marL="342900" marR="0" lvl="0" indent="-342900" algn="l" rtl="0">
              <a:lnSpc>
                <a:spcPct val="104937"/>
              </a:lnSpc>
              <a:spcBef>
                <a:spcPts val="0"/>
              </a:spcBef>
              <a:spcAft>
                <a:spcPts val="0"/>
              </a:spcAft>
              <a:buFont typeface="Arial" panose="020B0604020202020204" pitchFamily="34" charset="0"/>
              <a:buChar char="•"/>
            </a:pPr>
            <a:endParaRPr lang="en-US" dirty="0">
              <a:solidFill>
                <a:schemeClr val="tx1">
                  <a:lumMod val="75000"/>
                  <a:lumOff val="25000"/>
                </a:schemeClr>
              </a:solidFill>
              <a:latin typeface="Maven Pro Medium" panose="020B0604020202020204" charset="0"/>
            </a:endParaRPr>
          </a:p>
          <a:p>
            <a:pPr marL="342900" marR="0" lvl="0" indent="-342900" algn="l" rtl="0">
              <a:lnSpc>
                <a:spcPct val="104937"/>
              </a:lnSpc>
              <a:spcBef>
                <a:spcPts val="0"/>
              </a:spcBef>
              <a:spcAft>
                <a:spcPts val="0"/>
              </a:spcAft>
              <a:buFont typeface="Arial" panose="020B0604020202020204" pitchFamily="34" charset="0"/>
              <a:buChar char="•"/>
            </a:pPr>
            <a:endParaRPr lang="en-US" dirty="0">
              <a:solidFill>
                <a:schemeClr val="tx1">
                  <a:lumMod val="75000"/>
                  <a:lumOff val="25000"/>
                </a:schemeClr>
              </a:solidFill>
              <a:latin typeface="Maven Pro Medium" panose="020B0604020202020204" charset="0"/>
            </a:endParaRPr>
          </a:p>
          <a:p>
            <a:pPr marL="342900" marR="0" lvl="0" indent="-342900" algn="l" rtl="0">
              <a:lnSpc>
                <a:spcPct val="104937"/>
              </a:lnSpc>
              <a:spcBef>
                <a:spcPts val="0"/>
              </a:spcBef>
              <a:spcAft>
                <a:spcPts val="0"/>
              </a:spcAft>
              <a:buFont typeface="Arial" panose="020B0604020202020204" pitchFamily="34" charset="0"/>
              <a:buChar char="•"/>
            </a:pPr>
            <a:r>
              <a:rPr lang="en-US" dirty="0">
                <a:solidFill>
                  <a:schemeClr val="tx1">
                    <a:lumMod val="75000"/>
                    <a:lumOff val="25000"/>
                  </a:schemeClr>
                </a:solidFill>
                <a:latin typeface="Maven Pro Medium" panose="020B0604020202020204" charset="0"/>
              </a:rPr>
              <a:t>Allocate more agents during peak hours, especially from 7 AM to 11 AM, to ensure adequate support and reduce wait times.</a:t>
            </a:r>
            <a:endParaRPr lang="en-US" b="1" i="0" u="none" strike="noStrike" cap="none" dirty="0">
              <a:solidFill>
                <a:schemeClr val="tx1">
                  <a:lumMod val="75000"/>
                  <a:lumOff val="25000"/>
                </a:schemeClr>
              </a:solidFill>
              <a:latin typeface="Maven Pro Medium" panose="020B0604020202020204" charset="0"/>
              <a:ea typeface="Maven Pro"/>
              <a:cs typeface="Maven Pro"/>
              <a:sym typeface="Maven Pro"/>
            </a:endParaRPr>
          </a:p>
          <a:p>
            <a:pPr marR="0" lvl="0" algn="l" rtl="0">
              <a:lnSpc>
                <a:spcPct val="104937"/>
              </a:lnSpc>
              <a:spcBef>
                <a:spcPts val="0"/>
              </a:spcBef>
              <a:spcAft>
                <a:spcPts val="0"/>
              </a:spcAft>
            </a:pPr>
            <a:endParaRPr lang="en-US" b="1" i="0" u="none" strike="noStrike" cap="none" dirty="0">
              <a:solidFill>
                <a:srgbClr val="424242"/>
              </a:solidFill>
              <a:latin typeface="Maven Pro Medium" panose="020B0604020202020204" charset="0"/>
              <a:ea typeface="Maven Pro"/>
              <a:cs typeface="Maven Pro"/>
              <a:sym typeface="Maven Pro"/>
            </a:endParaRPr>
          </a:p>
        </p:txBody>
      </p:sp>
    </p:spTree>
    <p:extLst>
      <p:ext uri="{BB962C8B-B14F-4D97-AF65-F5344CB8AC3E}">
        <p14:creationId xmlns:p14="http://schemas.microsoft.com/office/powerpoint/2010/main" val="383701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79" name="Google Shape;279;p18"/>
          <p:cNvSpPr txBox="1"/>
          <p:nvPr/>
        </p:nvSpPr>
        <p:spPr>
          <a:xfrm>
            <a:off x="625966" y="419350"/>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Peak hours Traffic</a:t>
            </a:r>
            <a:endParaRPr dirty="0"/>
          </a:p>
        </p:txBody>
      </p:sp>
      <p:sp>
        <p:nvSpPr>
          <p:cNvPr id="280" name="Google Shape;280;p18"/>
          <p:cNvSpPr txBox="1"/>
          <p:nvPr/>
        </p:nvSpPr>
        <p:spPr>
          <a:xfrm>
            <a:off x="1197950" y="1591450"/>
            <a:ext cx="6404700" cy="3157788"/>
          </a:xfrm>
          <a:prstGeom prst="rect">
            <a:avLst/>
          </a:prstGeom>
          <a:noFill/>
          <a:ln>
            <a:noFill/>
          </a:ln>
        </p:spPr>
        <p:txBody>
          <a:bodyPr spcFirstLastPara="1" wrap="square" lIns="0" tIns="0" rIns="0" bIns="0" anchor="t" anchorCtr="0">
            <a:spAutoFit/>
          </a:bodyPr>
          <a:lstStyle/>
          <a:p>
            <a:pPr marL="314325" marR="0" lvl="1" indent="-157162" algn="l" rtl="0">
              <a:lnSpc>
                <a:spcPct val="120000"/>
              </a:lnSpc>
              <a:spcBef>
                <a:spcPts val="0"/>
              </a:spcBef>
              <a:spcAft>
                <a:spcPts val="0"/>
              </a:spcAft>
              <a:buClr>
                <a:srgbClr val="000000"/>
              </a:buClr>
              <a:buSzPts val="1500"/>
              <a:buFont typeface="Maven Pro Medium"/>
              <a:buChar char="•"/>
            </a:pPr>
            <a:r>
              <a:rPr lang="en-US" sz="1500" i="0" u="none" strike="noStrike" cap="none" dirty="0">
                <a:solidFill>
                  <a:srgbClr val="000000"/>
                </a:solidFill>
                <a:latin typeface="Maven Pro Medium"/>
                <a:ea typeface="Maven Pro Medium"/>
                <a:cs typeface="Maven Pro Medium"/>
                <a:sym typeface="Maven Pro Medium"/>
              </a:rPr>
              <a:t>The highest demand times appear to be in the early morning (6-11 AM) and late afternoon to early evening (4-6 PM) based on average durations.</a:t>
            </a:r>
            <a:endParaRPr dirty="0">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314325" marR="0" lvl="1" indent="-157162" algn="l" rtl="0">
              <a:lnSpc>
                <a:spcPct val="120000"/>
              </a:lnSpc>
              <a:spcBef>
                <a:spcPts val="0"/>
              </a:spcBef>
              <a:spcAft>
                <a:spcPts val="0"/>
              </a:spcAft>
              <a:buClr>
                <a:srgbClr val="000000"/>
              </a:buClr>
              <a:buSzPts val="1500"/>
              <a:buFont typeface="Maven Pro Medium"/>
              <a:buChar char="•"/>
            </a:pPr>
            <a:r>
              <a:rPr lang="en-US" sz="1500" i="0" u="none" strike="noStrike" cap="none" dirty="0">
                <a:solidFill>
                  <a:srgbClr val="000000"/>
                </a:solidFill>
                <a:latin typeface="Maven Pro Medium"/>
                <a:ea typeface="Maven Pro Medium"/>
                <a:cs typeface="Maven Pro Medium"/>
                <a:sym typeface="Maven Pro Medium"/>
              </a:rPr>
              <a:t>Peak periods are often identified by hours with the highest average on-call durations, such as 7 AM and 4 PM in </a:t>
            </a:r>
            <a:r>
              <a:rPr lang="en-US" sz="1500" dirty="0">
                <a:latin typeface="Maven Pro Medium"/>
                <a:ea typeface="Maven Pro Medium"/>
                <a:cs typeface="Maven Pro Medium"/>
                <a:sym typeface="Maven Pro Medium"/>
              </a:rPr>
              <a:t>dataset.</a:t>
            </a:r>
            <a:endParaRPr dirty="0">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72415" marR="0" lvl="1" indent="-136208" algn="l" rtl="0">
              <a:lnSpc>
                <a:spcPct val="120000"/>
              </a:lnSpc>
              <a:spcBef>
                <a:spcPts val="0"/>
              </a:spcBef>
              <a:spcAft>
                <a:spcPts val="0"/>
              </a:spcAft>
              <a:buNone/>
            </a:pPr>
            <a:r>
              <a:rPr lang="en-US" sz="1300" i="0" u="none" strike="noStrike" cap="none" dirty="0">
                <a:solidFill>
                  <a:srgbClr val="000000"/>
                </a:solidFill>
                <a:latin typeface="Maven Pro Medium"/>
                <a:ea typeface="Maven Pro Medium"/>
                <a:cs typeface="Maven Pro Medium"/>
                <a:sym typeface="Maven Pro Medium"/>
              </a:rPr>
              <a:t> * Based on the pivot table provided below</a:t>
            </a:r>
            <a:endParaRPr dirty="0">
              <a:latin typeface="Maven Pro Medium"/>
              <a:ea typeface="Maven Pro Medium"/>
              <a:cs typeface="Maven Pro Medium"/>
              <a:sym typeface="Maven Pro Medium"/>
            </a:endParaRPr>
          </a:p>
        </p:txBody>
      </p:sp>
      <p:sp>
        <p:nvSpPr>
          <p:cNvPr id="281" name="Google Shape;281;p18"/>
          <p:cNvSpPr/>
          <p:nvPr/>
        </p:nvSpPr>
        <p:spPr>
          <a:xfrm>
            <a:off x="6732350" y="3433400"/>
            <a:ext cx="1845750" cy="1714500"/>
          </a:xfrm>
          <a:custGeom>
            <a:avLst/>
            <a:gdLst/>
            <a:ahLst/>
            <a:cxnLst/>
            <a:rect l="l" t="t" r="r" b="b"/>
            <a:pathLst>
              <a:path w="1845750" h="1714500" extrusionOk="0">
                <a:moveTo>
                  <a:pt x="0" y="0"/>
                </a:moveTo>
                <a:lnTo>
                  <a:pt x="1845750" y="0"/>
                </a:lnTo>
                <a:lnTo>
                  <a:pt x="1845750" y="1714500"/>
                </a:lnTo>
                <a:lnTo>
                  <a:pt x="0" y="1714500"/>
                </a:lnTo>
                <a:lnTo>
                  <a:pt x="0" y="0"/>
                </a:lnTo>
                <a:close/>
              </a:path>
            </a:pathLst>
          </a:custGeom>
          <a:blipFill rotWithShape="1">
            <a:blip r:embed="rId4">
              <a:alphaModFix/>
            </a:blip>
            <a:stretch>
              <a:fillRect t="-3825" b="-3824"/>
            </a:stretch>
          </a:blipFill>
          <a:ln>
            <a:noFill/>
          </a:ln>
        </p:spPr>
      </p:sp>
    </p:spTree>
    <p:extLst>
      <p:ext uri="{BB962C8B-B14F-4D97-AF65-F5344CB8AC3E}">
        <p14:creationId xmlns:p14="http://schemas.microsoft.com/office/powerpoint/2010/main" val="20844439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4774</TotalTime>
  <Words>1288</Words>
  <Application>Microsoft Office PowerPoint</Application>
  <PresentationFormat>On-screen Show (16:10)</PresentationFormat>
  <Paragraphs>221</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Nunito</vt:lpstr>
      <vt:lpstr>Roboto</vt:lpstr>
      <vt:lpstr>Arial</vt:lpstr>
      <vt:lpstr>Calibri</vt:lpstr>
      <vt:lpstr>Maven Pro Medium</vt:lpstr>
      <vt:lpstr>Maven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Azhar shaikh</cp:lastModifiedBy>
  <cp:revision>76</cp:revision>
  <dcterms:created xsi:type="dcterms:W3CDTF">2006-08-16T00:00:00Z</dcterms:created>
  <dcterms:modified xsi:type="dcterms:W3CDTF">2024-11-20T13:24:52Z</dcterms:modified>
</cp:coreProperties>
</file>