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Oswald Bold" charset="1" panose="00000800000000000000"/>
      <p:regular r:id="rId23"/>
    </p:embeddedFont>
    <p:embeddedFont>
      <p:font typeface="Montserrat Classic Bold" charset="1" panose="00000800000000000000"/>
      <p:regular r:id="rId24"/>
    </p:embeddedFont>
    <p:embeddedFont>
      <p:font typeface="DM Sans" charset="1" panose="00000000000000000000"/>
      <p:regular r:id="rId25"/>
    </p:embeddedFont>
    <p:embeddedFont>
      <p:font typeface="Open Sans" charset="1" panose="020B0606030504020204"/>
      <p:regular r:id="rId26"/>
    </p:embeddedFont>
    <p:embeddedFont>
      <p:font typeface="Open Sans Bold" charset="1" panose="020B08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Abstract  Shape Illustration"/>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Thin Line Abstract  Shape Illustration"/>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984704" y="5143500"/>
            <a:ext cx="9357445" cy="3629353"/>
            <a:chOff x="0" y="0"/>
            <a:chExt cx="12476594" cy="4839137"/>
          </a:xfrm>
        </p:grpSpPr>
        <p:sp>
          <p:nvSpPr>
            <p:cNvPr name="TextBox 6" id="6"/>
            <p:cNvSpPr txBox="true"/>
            <p:nvPr/>
          </p:nvSpPr>
          <p:spPr>
            <a:xfrm rot="0">
              <a:off x="0" y="0"/>
              <a:ext cx="12476594" cy="3556000"/>
            </a:xfrm>
            <a:prstGeom prst="rect">
              <a:avLst/>
            </a:prstGeom>
          </p:spPr>
          <p:txBody>
            <a:bodyPr anchor="t" rtlCol="false" tIns="0" lIns="0" bIns="0" rIns="0">
              <a:spAutoFit/>
            </a:bodyPr>
            <a:lstStyle/>
            <a:p>
              <a:pPr algn="l" marL="0" indent="0" lvl="0">
                <a:lnSpc>
                  <a:spcPts val="10559"/>
                </a:lnSpc>
              </a:pPr>
              <a:r>
                <a:rPr lang="en-US" b="true" sz="8799" spc="862">
                  <a:solidFill>
                    <a:srgbClr val="231F20"/>
                  </a:solidFill>
                  <a:latin typeface="Oswald Bold"/>
                  <a:ea typeface="Oswald Bold"/>
                  <a:cs typeface="Oswald Bold"/>
                  <a:sym typeface="Oswald Bold"/>
                </a:rPr>
                <a:t>CHINOOK MUSIC   STORE ANALYSIS</a:t>
              </a:r>
            </a:p>
          </p:txBody>
        </p:sp>
        <p:sp>
          <p:nvSpPr>
            <p:cNvPr name="TextBox 7" id="7"/>
            <p:cNvSpPr txBox="true"/>
            <p:nvPr/>
          </p:nvSpPr>
          <p:spPr>
            <a:xfrm rot="0">
              <a:off x="0" y="4216414"/>
              <a:ext cx="9776775" cy="622723"/>
            </a:xfrm>
            <a:prstGeom prst="rect">
              <a:avLst/>
            </a:prstGeom>
          </p:spPr>
          <p:txBody>
            <a:bodyPr anchor="t" rtlCol="false" tIns="0" lIns="0" bIns="0" rIns="0">
              <a:spAutoFit/>
            </a:bodyPr>
            <a:lstStyle/>
            <a:p>
              <a:pPr algn="l" marL="0" indent="0" lvl="0">
                <a:lnSpc>
                  <a:spcPts val="3920"/>
                </a:lnSpc>
              </a:pPr>
              <a:r>
                <a:rPr lang="en-US" b="true" sz="2800" spc="148">
                  <a:solidFill>
                    <a:srgbClr val="231F20"/>
                  </a:solidFill>
                  <a:latin typeface="Montserrat Classic Bold"/>
                  <a:ea typeface="Montserrat Classic Bold"/>
                  <a:cs typeface="Montserrat Classic Bold"/>
                  <a:sym typeface="Montserrat Classic Bold"/>
                </a:rPr>
                <a:t>BY : AZHAR SHAIKH</a:t>
              </a:r>
            </a:p>
          </p:txBody>
        </p:sp>
      </p:grpSp>
      <p:sp>
        <p:nvSpPr>
          <p:cNvPr name="Freeform 8" id="8"/>
          <p:cNvSpPr/>
          <p:nvPr/>
        </p:nvSpPr>
        <p:spPr>
          <a:xfrm flipH="false" flipV="false" rot="0">
            <a:off x="1028700" y="8644732"/>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279479" y="3558122"/>
            <a:ext cx="8979821" cy="3170755"/>
          </a:xfrm>
          <a:custGeom>
            <a:avLst/>
            <a:gdLst/>
            <a:ahLst/>
            <a:cxnLst/>
            <a:rect r="r" b="b" t="t" l="l"/>
            <a:pathLst>
              <a:path h="3170755" w="8979821">
                <a:moveTo>
                  <a:pt x="0" y="0"/>
                </a:moveTo>
                <a:lnTo>
                  <a:pt x="8979821" y="0"/>
                </a:lnTo>
                <a:lnTo>
                  <a:pt x="8979821" y="3170756"/>
                </a:lnTo>
                <a:lnTo>
                  <a:pt x="0" y="3170756"/>
                </a:lnTo>
                <a:lnTo>
                  <a:pt x="0" y="0"/>
                </a:lnTo>
                <a:close/>
              </a:path>
            </a:pathLst>
          </a:custGeom>
          <a:blipFill>
            <a:blip r:embed="rId2"/>
            <a:stretch>
              <a:fillRect l="0" t="-501" r="-2567" b="-17"/>
            </a:stretch>
          </a:blipFill>
        </p:spPr>
      </p:sp>
      <p:sp>
        <p:nvSpPr>
          <p:cNvPr name="TextBox 3" id="3"/>
          <p:cNvSpPr txBox="true"/>
          <p:nvPr/>
        </p:nvSpPr>
        <p:spPr>
          <a:xfrm rot="0">
            <a:off x="1028700" y="1019175"/>
            <a:ext cx="14089277" cy="10001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Total Revenue by Country</a:t>
            </a:r>
          </a:p>
        </p:txBody>
      </p:sp>
      <p:sp>
        <p:nvSpPr>
          <p:cNvPr name="TextBox 4" id="4"/>
          <p:cNvSpPr txBox="true"/>
          <p:nvPr/>
        </p:nvSpPr>
        <p:spPr>
          <a:xfrm rot="0">
            <a:off x="1234841" y="3481922"/>
            <a:ext cx="6736058" cy="2588895"/>
          </a:xfrm>
          <a:prstGeom prst="rect">
            <a:avLst/>
          </a:prstGeom>
        </p:spPr>
        <p:txBody>
          <a:bodyPr anchor="t" rtlCol="false" tIns="0" lIns="0" bIns="0" rIns="0">
            <a:spAutoFit/>
          </a:bodyPr>
          <a:lstStyle/>
          <a:p>
            <a:pPr algn="l" marL="0" indent="0" lvl="0">
              <a:lnSpc>
                <a:spcPts val="4199"/>
              </a:lnSpc>
              <a:spcBef>
                <a:spcPct val="0"/>
              </a:spcBef>
            </a:pPr>
            <a:r>
              <a:rPr lang="en-US" b="true" sz="2799">
                <a:solidFill>
                  <a:srgbClr val="000000"/>
                </a:solidFill>
                <a:latin typeface="Open Sans Bold"/>
                <a:ea typeface="Open Sans Bold"/>
                <a:cs typeface="Open Sans Bold"/>
                <a:sym typeface="Open Sans Bold"/>
              </a:rPr>
              <a:t>Insights : </a:t>
            </a:r>
            <a:r>
              <a:rPr lang="en-US" sz="2799">
                <a:solidFill>
                  <a:srgbClr val="000000"/>
                </a:solidFill>
                <a:latin typeface="Open Sans"/>
                <a:ea typeface="Open Sans"/>
                <a:cs typeface="Open Sans"/>
                <a:sym typeface="Open Sans"/>
              </a:rPr>
              <a:t> </a:t>
            </a:r>
          </a:p>
          <a:p>
            <a:pPr algn="l" marL="0" indent="0" lvl="0">
              <a:lnSpc>
                <a:spcPts val="4199"/>
              </a:lnSpc>
              <a:spcBef>
                <a:spcPct val="0"/>
              </a:spcBef>
            </a:pPr>
          </a:p>
          <a:p>
            <a:pPr algn="l" marL="604519" indent="-302260" lvl="1">
              <a:lnSpc>
                <a:spcPts val="4199"/>
              </a:lnSpc>
              <a:buFont typeface="Arial"/>
              <a:buChar char="•"/>
            </a:pPr>
            <a:r>
              <a:rPr lang="en-US" sz="2799" u="none">
                <a:solidFill>
                  <a:srgbClr val="000000"/>
                </a:solidFill>
                <a:latin typeface="Open Sans"/>
                <a:ea typeface="Open Sans"/>
                <a:cs typeface="Open Sans"/>
                <a:sym typeface="Open Sans"/>
              </a:rPr>
              <a:t>Czech Republic ,Brazil,USA </a:t>
            </a:r>
          </a:p>
          <a:p>
            <a:pPr algn="l">
              <a:lnSpc>
                <a:spcPts val="4199"/>
              </a:lnSpc>
            </a:pPr>
            <a:r>
              <a:rPr lang="en-US" sz="2799" u="none">
                <a:solidFill>
                  <a:srgbClr val="000000"/>
                </a:solidFill>
                <a:latin typeface="Open Sans"/>
                <a:ea typeface="Open Sans"/>
                <a:cs typeface="Open Sans"/>
                <a:sym typeface="Open Sans"/>
              </a:rPr>
              <a:t>      these are the top 3 countries </a:t>
            </a:r>
          </a:p>
          <a:p>
            <a:pPr algn="l">
              <a:lnSpc>
                <a:spcPts val="4199"/>
              </a:lnSpc>
            </a:pPr>
            <a:r>
              <a:rPr lang="en-US" sz="2799" u="none">
                <a:solidFill>
                  <a:srgbClr val="000000"/>
                </a:solidFill>
                <a:latin typeface="Open Sans"/>
                <a:ea typeface="Open Sans"/>
                <a:cs typeface="Open Sans"/>
                <a:sym typeface="Open Sans"/>
              </a:rPr>
              <a:t>      </a:t>
            </a:r>
            <a:r>
              <a:rPr lang="en-US" sz="2799" u="none">
                <a:solidFill>
                  <a:srgbClr val="000000"/>
                </a:solidFill>
                <a:latin typeface="Open Sans"/>
                <a:ea typeface="Open Sans"/>
                <a:cs typeface="Open Sans"/>
                <a:sym typeface="Open Sans"/>
              </a:rPr>
              <a:t>according to the revenue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9844130" y="3178594"/>
            <a:ext cx="6417824" cy="5529919"/>
          </a:xfrm>
          <a:custGeom>
            <a:avLst/>
            <a:gdLst/>
            <a:ahLst/>
            <a:cxnLst/>
            <a:rect r="r" b="b" t="t" l="l"/>
            <a:pathLst>
              <a:path h="5529919" w="6417824">
                <a:moveTo>
                  <a:pt x="0" y="0"/>
                </a:moveTo>
                <a:lnTo>
                  <a:pt x="6417824" y="0"/>
                </a:lnTo>
                <a:lnTo>
                  <a:pt x="6417824" y="5529919"/>
                </a:lnTo>
                <a:lnTo>
                  <a:pt x="0" y="5529919"/>
                </a:lnTo>
                <a:lnTo>
                  <a:pt x="0" y="0"/>
                </a:lnTo>
                <a:close/>
              </a:path>
            </a:pathLst>
          </a:custGeom>
          <a:blipFill>
            <a:blip r:embed="rId2"/>
            <a:stretch>
              <a:fillRect l="0" t="-1711" r="-1370" b="-249"/>
            </a:stretch>
          </a:blipFill>
        </p:spPr>
      </p:sp>
      <p:sp>
        <p:nvSpPr>
          <p:cNvPr name="TextBox 3" id="3"/>
          <p:cNvSpPr txBox="true"/>
          <p:nvPr/>
        </p:nvSpPr>
        <p:spPr>
          <a:xfrm rot="0">
            <a:off x="1028700" y="1019175"/>
            <a:ext cx="14089277" cy="19907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Top 5 Customers by Total Revenue in each Country</a:t>
            </a:r>
          </a:p>
        </p:txBody>
      </p:sp>
      <p:sp>
        <p:nvSpPr>
          <p:cNvPr name="TextBox 4" id="4"/>
          <p:cNvSpPr txBox="true"/>
          <p:nvPr/>
        </p:nvSpPr>
        <p:spPr>
          <a:xfrm rot="0">
            <a:off x="1028700" y="3092869"/>
            <a:ext cx="6204411" cy="5631303"/>
          </a:xfrm>
          <a:prstGeom prst="rect">
            <a:avLst/>
          </a:prstGeom>
        </p:spPr>
        <p:txBody>
          <a:bodyPr anchor="t" rtlCol="false" tIns="0" lIns="0" bIns="0" rIns="0">
            <a:spAutoFit/>
          </a:bodyPr>
          <a:lstStyle/>
          <a:p>
            <a:pPr algn="l" marL="0" indent="0" lvl="0">
              <a:lnSpc>
                <a:spcPts val="3928"/>
              </a:lnSpc>
              <a:spcBef>
                <a:spcPct val="0"/>
              </a:spcBef>
            </a:pPr>
            <a:r>
              <a:rPr lang="en-US" b="true" sz="2618">
                <a:solidFill>
                  <a:srgbClr val="000000"/>
                </a:solidFill>
                <a:latin typeface="Open Sans Bold"/>
                <a:ea typeface="Open Sans Bold"/>
                <a:cs typeface="Open Sans Bold"/>
                <a:sym typeface="Open Sans Bold"/>
              </a:rPr>
              <a:t>Insights : </a:t>
            </a:r>
            <a:r>
              <a:rPr lang="en-US" sz="2618">
                <a:solidFill>
                  <a:srgbClr val="000000"/>
                </a:solidFill>
                <a:latin typeface="Open Sans"/>
                <a:ea typeface="Open Sans"/>
                <a:cs typeface="Open Sans"/>
                <a:sym typeface="Open Sans"/>
              </a:rPr>
              <a:t> </a:t>
            </a:r>
          </a:p>
          <a:p>
            <a:pPr algn="l" marL="0" indent="0" lvl="0">
              <a:lnSpc>
                <a:spcPts val="3412"/>
              </a:lnSpc>
              <a:spcBef>
                <a:spcPct val="0"/>
              </a:spcBef>
            </a:pPr>
          </a:p>
          <a:p>
            <a:pPr algn="l" marL="491125" indent="-245563" lvl="1">
              <a:lnSpc>
                <a:spcPts val="3412"/>
              </a:lnSpc>
              <a:spcBef>
                <a:spcPct val="0"/>
              </a:spcBef>
              <a:buFont typeface="Arial"/>
              <a:buChar char="•"/>
            </a:pPr>
            <a:r>
              <a:rPr lang="en-US" sz="2274" u="none">
                <a:solidFill>
                  <a:srgbClr val="000000"/>
                </a:solidFill>
                <a:latin typeface="Open Sans"/>
                <a:ea typeface="Open Sans"/>
                <a:cs typeface="Open Sans"/>
                <a:sym typeface="Open Sans"/>
              </a:rPr>
              <a:t>The highest revenue-generating customer is František Wichterlová from the Czech Republic, with a total revenue of 144.54.</a:t>
            </a:r>
          </a:p>
          <a:p>
            <a:pPr algn="l">
              <a:lnSpc>
                <a:spcPts val="3412"/>
              </a:lnSpc>
              <a:spcBef>
                <a:spcPct val="0"/>
              </a:spcBef>
            </a:pPr>
          </a:p>
          <a:p>
            <a:pPr algn="l" marL="491125" indent="-245563" lvl="1">
              <a:lnSpc>
                <a:spcPts val="3412"/>
              </a:lnSpc>
              <a:spcBef>
                <a:spcPct val="0"/>
              </a:spcBef>
              <a:buFont typeface="Arial"/>
              <a:buChar char="•"/>
            </a:pPr>
            <a:r>
              <a:rPr lang="en-US" sz="2274" u="none">
                <a:solidFill>
                  <a:srgbClr val="000000"/>
                </a:solidFill>
                <a:latin typeface="Open Sans"/>
                <a:ea typeface="Open Sans"/>
                <a:cs typeface="Open Sans"/>
                <a:sym typeface="Open Sans"/>
              </a:rPr>
              <a:t>Customers are spread across various countries, with notable contributions from Brazil, the USA, Canada, and the Czech Republic.</a:t>
            </a:r>
          </a:p>
          <a:p>
            <a:pPr algn="l">
              <a:lnSpc>
                <a:spcPts val="3412"/>
              </a:lnSpc>
              <a:spcBef>
                <a:spcPct val="0"/>
              </a:spcBef>
            </a:pPr>
          </a:p>
          <a:p>
            <a:pPr algn="l">
              <a:lnSpc>
                <a:spcPts val="3412"/>
              </a:lnSpc>
              <a:spcBef>
                <a:spcPct val="0"/>
              </a:spcBef>
            </a:pPr>
          </a:p>
          <a:p>
            <a:pPr algn="l">
              <a:lnSpc>
                <a:spcPts val="341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073339" y="2815252"/>
            <a:ext cx="9400935" cy="5247003"/>
          </a:xfrm>
          <a:custGeom>
            <a:avLst/>
            <a:gdLst/>
            <a:ahLst/>
            <a:cxnLst/>
            <a:rect r="r" b="b" t="t" l="l"/>
            <a:pathLst>
              <a:path h="5247003" w="9400935">
                <a:moveTo>
                  <a:pt x="0" y="0"/>
                </a:moveTo>
                <a:lnTo>
                  <a:pt x="9400934" y="0"/>
                </a:lnTo>
                <a:lnTo>
                  <a:pt x="9400934" y="5247003"/>
                </a:lnTo>
                <a:lnTo>
                  <a:pt x="0" y="5247003"/>
                </a:lnTo>
                <a:lnTo>
                  <a:pt x="0" y="0"/>
                </a:lnTo>
                <a:close/>
              </a:path>
            </a:pathLst>
          </a:custGeom>
          <a:blipFill>
            <a:blip r:embed="rId2"/>
            <a:stretch>
              <a:fillRect l="-12487" t="0" r="-4094" b="0"/>
            </a:stretch>
          </a:blipFill>
        </p:spPr>
      </p:sp>
      <p:sp>
        <p:nvSpPr>
          <p:cNvPr name="TextBox 3" id="3"/>
          <p:cNvSpPr txBox="true"/>
          <p:nvPr/>
        </p:nvSpPr>
        <p:spPr>
          <a:xfrm rot="0">
            <a:off x="1028700" y="1019175"/>
            <a:ext cx="14089277" cy="10001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Genre Sales Analysis</a:t>
            </a:r>
          </a:p>
        </p:txBody>
      </p:sp>
      <p:sp>
        <p:nvSpPr>
          <p:cNvPr name="TextBox 4" id="4"/>
          <p:cNvSpPr txBox="true"/>
          <p:nvPr/>
        </p:nvSpPr>
        <p:spPr>
          <a:xfrm rot="0">
            <a:off x="1028700" y="2729527"/>
            <a:ext cx="6090867" cy="5631303"/>
          </a:xfrm>
          <a:prstGeom prst="rect">
            <a:avLst/>
          </a:prstGeom>
        </p:spPr>
        <p:txBody>
          <a:bodyPr anchor="t" rtlCol="false" tIns="0" lIns="0" bIns="0" rIns="0">
            <a:spAutoFit/>
          </a:bodyPr>
          <a:lstStyle/>
          <a:p>
            <a:pPr algn="l" marL="0" indent="0" lvl="0">
              <a:lnSpc>
                <a:spcPts val="3928"/>
              </a:lnSpc>
              <a:spcBef>
                <a:spcPct val="0"/>
              </a:spcBef>
            </a:pPr>
            <a:r>
              <a:rPr lang="en-US" b="true" sz="2618">
                <a:solidFill>
                  <a:srgbClr val="000000"/>
                </a:solidFill>
                <a:latin typeface="Open Sans Bold"/>
                <a:ea typeface="Open Sans Bold"/>
                <a:cs typeface="Open Sans Bold"/>
                <a:sym typeface="Open Sans Bold"/>
              </a:rPr>
              <a:t>Insights : </a:t>
            </a:r>
            <a:r>
              <a:rPr lang="en-US" sz="2618">
                <a:solidFill>
                  <a:srgbClr val="000000"/>
                </a:solidFill>
                <a:latin typeface="Open Sans"/>
                <a:ea typeface="Open Sans"/>
                <a:cs typeface="Open Sans"/>
                <a:sym typeface="Open Sans"/>
              </a:rPr>
              <a:t> </a:t>
            </a:r>
          </a:p>
          <a:p>
            <a:pPr algn="l" marL="0" indent="0" lvl="0">
              <a:lnSpc>
                <a:spcPts val="3412"/>
              </a:lnSpc>
              <a:spcBef>
                <a:spcPct val="0"/>
              </a:spcBef>
            </a:pPr>
          </a:p>
          <a:p>
            <a:pPr algn="l" marL="491125" indent="-245563" lvl="1">
              <a:lnSpc>
                <a:spcPts val="3412"/>
              </a:lnSpc>
              <a:spcBef>
                <a:spcPct val="0"/>
              </a:spcBef>
              <a:buFont typeface="Arial"/>
              <a:buChar char="•"/>
            </a:pPr>
            <a:r>
              <a:rPr lang="en-US" sz="2274" u="none">
                <a:solidFill>
                  <a:srgbClr val="000000"/>
                </a:solidFill>
                <a:latin typeface="Open Sans"/>
                <a:ea typeface="Open Sans"/>
                <a:cs typeface="Open Sans"/>
                <a:sym typeface="Open Sans"/>
              </a:rPr>
              <a:t> While Rock leads by a wide margin, there is notable diversity in preferences for other genres such as Metal, Alternative &amp; Punk, and Latin, which show moderate levels of interest. Genres like Pop (62.37) and Easy Listening (73.26), however, have relatively low engagement, suggesting limited appeal.</a:t>
            </a:r>
          </a:p>
          <a:p>
            <a:pPr algn="l">
              <a:lnSpc>
                <a:spcPts val="3412"/>
              </a:lnSpc>
              <a:spcBef>
                <a:spcPct val="0"/>
              </a:spcBef>
            </a:pPr>
          </a:p>
          <a:p>
            <a:pPr algn="l">
              <a:lnSpc>
                <a:spcPts val="3412"/>
              </a:lnSpc>
              <a:spcBef>
                <a:spcPct val="0"/>
              </a:spcBef>
            </a:pPr>
          </a:p>
          <a:p>
            <a:pPr algn="l">
              <a:lnSpc>
                <a:spcPts val="341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506568" y="3360264"/>
            <a:ext cx="8396961" cy="4811957"/>
          </a:xfrm>
          <a:custGeom>
            <a:avLst/>
            <a:gdLst/>
            <a:ahLst/>
            <a:cxnLst/>
            <a:rect r="r" b="b" t="t" l="l"/>
            <a:pathLst>
              <a:path h="4811957" w="8396961">
                <a:moveTo>
                  <a:pt x="0" y="0"/>
                </a:moveTo>
                <a:lnTo>
                  <a:pt x="8396960" y="0"/>
                </a:lnTo>
                <a:lnTo>
                  <a:pt x="8396960" y="4811957"/>
                </a:lnTo>
                <a:lnTo>
                  <a:pt x="0" y="4811957"/>
                </a:lnTo>
                <a:lnTo>
                  <a:pt x="0" y="0"/>
                </a:lnTo>
                <a:close/>
              </a:path>
            </a:pathLst>
          </a:custGeom>
          <a:blipFill>
            <a:blip r:embed="rId2"/>
            <a:stretch>
              <a:fillRect l="0" t="0" r="0" b="0"/>
            </a:stretch>
          </a:blipFill>
        </p:spPr>
      </p:sp>
      <p:sp>
        <p:nvSpPr>
          <p:cNvPr name="TextBox 3" id="3"/>
          <p:cNvSpPr txBox="true"/>
          <p:nvPr/>
        </p:nvSpPr>
        <p:spPr>
          <a:xfrm rot="0">
            <a:off x="1028700" y="1019175"/>
            <a:ext cx="14089277" cy="19907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Customers who have purchased track from 3 diffrent genre</a:t>
            </a:r>
          </a:p>
        </p:txBody>
      </p:sp>
      <p:sp>
        <p:nvSpPr>
          <p:cNvPr name="TextBox 4" id="4"/>
          <p:cNvSpPr txBox="true"/>
          <p:nvPr/>
        </p:nvSpPr>
        <p:spPr>
          <a:xfrm rot="0">
            <a:off x="1028700" y="3284064"/>
            <a:ext cx="5693815" cy="6272623"/>
          </a:xfrm>
          <a:prstGeom prst="rect">
            <a:avLst/>
          </a:prstGeom>
        </p:spPr>
        <p:txBody>
          <a:bodyPr anchor="t" rtlCol="false" tIns="0" lIns="0" bIns="0" rIns="0">
            <a:spAutoFit/>
          </a:bodyPr>
          <a:lstStyle/>
          <a:p>
            <a:pPr algn="l" marL="0" indent="0" lvl="0">
              <a:lnSpc>
                <a:spcPts val="4086"/>
              </a:lnSpc>
              <a:spcBef>
                <a:spcPct val="0"/>
              </a:spcBef>
            </a:pPr>
            <a:r>
              <a:rPr lang="en-US" b="true" sz="2724">
                <a:solidFill>
                  <a:srgbClr val="000000"/>
                </a:solidFill>
                <a:latin typeface="Open Sans Bold"/>
                <a:ea typeface="Open Sans Bold"/>
                <a:cs typeface="Open Sans Bold"/>
                <a:sym typeface="Open Sans Bold"/>
              </a:rPr>
              <a:t>Insights : </a:t>
            </a:r>
            <a:r>
              <a:rPr lang="en-US" sz="2724">
                <a:solidFill>
                  <a:srgbClr val="000000"/>
                </a:solidFill>
                <a:latin typeface="Open Sans"/>
                <a:ea typeface="Open Sans"/>
                <a:cs typeface="Open Sans"/>
                <a:sym typeface="Open Sans"/>
              </a:rPr>
              <a:t> </a:t>
            </a:r>
          </a:p>
          <a:p>
            <a:pPr algn="l" marL="0" indent="0" lvl="0">
              <a:lnSpc>
                <a:spcPts val="3550"/>
              </a:lnSpc>
              <a:spcBef>
                <a:spcPct val="0"/>
              </a:spcBef>
            </a:pPr>
          </a:p>
          <a:p>
            <a:pPr algn="l" marL="510985" indent="-255493" lvl="1">
              <a:lnSpc>
                <a:spcPts val="3550"/>
              </a:lnSpc>
              <a:spcBef>
                <a:spcPct val="0"/>
              </a:spcBef>
              <a:buFont typeface="Arial"/>
              <a:buChar char="•"/>
            </a:pPr>
            <a:r>
              <a:rPr lang="en-US" sz="2366" u="none">
                <a:solidFill>
                  <a:srgbClr val="000000"/>
                </a:solidFill>
                <a:latin typeface="Open Sans"/>
                <a:ea typeface="Open Sans"/>
                <a:cs typeface="Open Sans"/>
                <a:sym typeface="Open Sans"/>
              </a:rPr>
              <a:t>Leonie Köhler is the customer with the highest genre diversity, having purchased tracks across 14 different genres.</a:t>
            </a:r>
          </a:p>
          <a:p>
            <a:pPr algn="l">
              <a:lnSpc>
                <a:spcPts val="3550"/>
              </a:lnSpc>
              <a:spcBef>
                <a:spcPct val="0"/>
              </a:spcBef>
            </a:pPr>
          </a:p>
          <a:p>
            <a:pPr algn="l" marL="510985" indent="-255493" lvl="1">
              <a:lnSpc>
                <a:spcPts val="3550"/>
              </a:lnSpc>
              <a:spcBef>
                <a:spcPct val="0"/>
              </a:spcBef>
              <a:buFont typeface="Arial"/>
              <a:buChar char="•"/>
            </a:pPr>
            <a:r>
              <a:rPr lang="en-US" sz="2366" u="none">
                <a:solidFill>
                  <a:srgbClr val="000000"/>
                </a:solidFill>
                <a:latin typeface="Open Sans"/>
                <a:ea typeface="Open Sans"/>
                <a:cs typeface="Open Sans"/>
                <a:sym typeface="Open Sans"/>
              </a:rPr>
              <a:t>Several customers, including František Wichterlová, Terhi Hämäläinen, Madalena Sampaio, and others, have purchased from 13 different genres, indicating a broad music taste.</a:t>
            </a:r>
          </a:p>
          <a:p>
            <a:pPr algn="l">
              <a:lnSpc>
                <a:spcPts val="355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627998" y="3360264"/>
            <a:ext cx="8631302" cy="5024596"/>
          </a:xfrm>
          <a:custGeom>
            <a:avLst/>
            <a:gdLst/>
            <a:ahLst/>
            <a:cxnLst/>
            <a:rect r="r" b="b" t="t" l="l"/>
            <a:pathLst>
              <a:path h="5024596" w="8631302">
                <a:moveTo>
                  <a:pt x="0" y="0"/>
                </a:moveTo>
                <a:lnTo>
                  <a:pt x="8631302" y="0"/>
                </a:lnTo>
                <a:lnTo>
                  <a:pt x="8631302" y="5024596"/>
                </a:lnTo>
                <a:lnTo>
                  <a:pt x="0" y="5024596"/>
                </a:lnTo>
                <a:lnTo>
                  <a:pt x="0" y="0"/>
                </a:lnTo>
                <a:close/>
              </a:path>
            </a:pathLst>
          </a:custGeom>
          <a:blipFill>
            <a:blip r:embed="rId2"/>
            <a:stretch>
              <a:fillRect l="-3706" t="-100" r="-3706" b="0"/>
            </a:stretch>
          </a:blipFill>
        </p:spPr>
      </p:sp>
      <p:sp>
        <p:nvSpPr>
          <p:cNvPr name="TextBox 3" id="3"/>
          <p:cNvSpPr txBox="true"/>
          <p:nvPr/>
        </p:nvSpPr>
        <p:spPr>
          <a:xfrm rot="0">
            <a:off x="1302967" y="1019175"/>
            <a:ext cx="14089277" cy="19907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Genres based on their sales performance in the USA</a:t>
            </a:r>
          </a:p>
        </p:txBody>
      </p:sp>
      <p:sp>
        <p:nvSpPr>
          <p:cNvPr name="TextBox 4" id="4"/>
          <p:cNvSpPr txBox="true"/>
          <p:nvPr/>
        </p:nvSpPr>
        <p:spPr>
          <a:xfrm rot="0">
            <a:off x="1302967" y="3274539"/>
            <a:ext cx="6782079" cy="6468908"/>
          </a:xfrm>
          <a:prstGeom prst="rect">
            <a:avLst/>
          </a:prstGeom>
        </p:spPr>
        <p:txBody>
          <a:bodyPr anchor="t" rtlCol="false" tIns="0" lIns="0" bIns="0" rIns="0">
            <a:spAutoFit/>
          </a:bodyPr>
          <a:lstStyle/>
          <a:p>
            <a:pPr algn="l" marL="0" indent="0" lvl="0">
              <a:lnSpc>
                <a:spcPts val="3928"/>
              </a:lnSpc>
              <a:spcBef>
                <a:spcPct val="0"/>
              </a:spcBef>
            </a:pPr>
            <a:r>
              <a:rPr lang="en-US" b="true" sz="2618">
                <a:solidFill>
                  <a:srgbClr val="000000"/>
                </a:solidFill>
                <a:latin typeface="Open Sans Bold"/>
                <a:ea typeface="Open Sans Bold"/>
                <a:cs typeface="Open Sans Bold"/>
                <a:sym typeface="Open Sans Bold"/>
              </a:rPr>
              <a:t>Insights : </a:t>
            </a:r>
            <a:r>
              <a:rPr lang="en-US" sz="2618">
                <a:solidFill>
                  <a:srgbClr val="000000"/>
                </a:solidFill>
                <a:latin typeface="Open Sans"/>
                <a:ea typeface="Open Sans"/>
                <a:cs typeface="Open Sans"/>
                <a:sym typeface="Open Sans"/>
              </a:rPr>
              <a:t> </a:t>
            </a:r>
          </a:p>
          <a:p>
            <a:pPr algn="l" marL="0" indent="0" lvl="0">
              <a:lnSpc>
                <a:spcPts val="3412"/>
              </a:lnSpc>
              <a:spcBef>
                <a:spcPct val="0"/>
              </a:spcBef>
            </a:pPr>
          </a:p>
          <a:p>
            <a:pPr algn="l" marL="491124" indent="-245562" lvl="1">
              <a:lnSpc>
                <a:spcPts val="3412"/>
              </a:lnSpc>
              <a:spcBef>
                <a:spcPct val="0"/>
              </a:spcBef>
              <a:buFont typeface="Arial"/>
              <a:buChar char="•"/>
            </a:pPr>
            <a:r>
              <a:rPr lang="en-US" sz="2274" u="none">
                <a:solidFill>
                  <a:srgbClr val="000000"/>
                </a:solidFill>
                <a:latin typeface="Open Sans"/>
                <a:ea typeface="Open Sans"/>
                <a:cs typeface="Open Sans"/>
                <a:sym typeface="Open Sans"/>
              </a:rPr>
              <a:t>Dominance of the Rock Genre: The Rock genre has significantly higher sales (555.39) compared to other genres. It is the most popular by a wide margin, indicating a strong customer preference for Rock music.</a:t>
            </a:r>
          </a:p>
          <a:p>
            <a:pPr algn="l">
              <a:lnSpc>
                <a:spcPts val="3412"/>
              </a:lnSpc>
              <a:spcBef>
                <a:spcPct val="0"/>
              </a:spcBef>
            </a:pPr>
          </a:p>
          <a:p>
            <a:pPr algn="l" marL="491124" indent="-245562" lvl="1">
              <a:lnSpc>
                <a:spcPts val="3412"/>
              </a:lnSpc>
              <a:spcBef>
                <a:spcPct val="0"/>
              </a:spcBef>
              <a:buFont typeface="Arial"/>
              <a:buChar char="•"/>
            </a:pPr>
            <a:r>
              <a:rPr lang="en-US" sz="2274" u="none">
                <a:solidFill>
                  <a:srgbClr val="000000"/>
                </a:solidFill>
                <a:latin typeface="Open Sans"/>
                <a:ea typeface="Open Sans"/>
                <a:cs typeface="Open Sans"/>
                <a:sym typeface="Open Sans"/>
              </a:rPr>
              <a:t>Steep Drop After Top Three: The next two genres, Alternative &amp; Punk (128.7) and Metal (122.76), show significantly lower sales than Rock but are still well ahead of the remaining genres.</a:t>
            </a:r>
          </a:p>
          <a:p>
            <a:pPr algn="l">
              <a:lnSpc>
                <a:spcPts val="3412"/>
              </a:lnSpc>
              <a:spcBef>
                <a:spcPct val="0"/>
              </a:spcBef>
            </a:pPr>
          </a:p>
          <a:p>
            <a:pPr algn="l">
              <a:lnSpc>
                <a:spcPts val="341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932758" y="3576390"/>
            <a:ext cx="8498118" cy="1599401"/>
          </a:xfrm>
          <a:custGeom>
            <a:avLst/>
            <a:gdLst/>
            <a:ahLst/>
            <a:cxnLst/>
            <a:rect r="r" b="b" t="t" l="l"/>
            <a:pathLst>
              <a:path h="1599401" w="8498118">
                <a:moveTo>
                  <a:pt x="0" y="0"/>
                </a:moveTo>
                <a:lnTo>
                  <a:pt x="8498118" y="0"/>
                </a:lnTo>
                <a:lnTo>
                  <a:pt x="8498118" y="1599402"/>
                </a:lnTo>
                <a:lnTo>
                  <a:pt x="0" y="1599402"/>
                </a:lnTo>
                <a:lnTo>
                  <a:pt x="0" y="0"/>
                </a:lnTo>
                <a:close/>
              </a:path>
            </a:pathLst>
          </a:custGeom>
          <a:blipFill>
            <a:blip r:embed="rId2"/>
            <a:stretch>
              <a:fillRect l="-5296" t="0" r="-5296" b="0"/>
            </a:stretch>
          </a:blipFill>
        </p:spPr>
      </p:sp>
      <p:sp>
        <p:nvSpPr>
          <p:cNvPr name="TextBox 3" id="3"/>
          <p:cNvSpPr txBox="true"/>
          <p:nvPr/>
        </p:nvSpPr>
        <p:spPr>
          <a:xfrm rot="0">
            <a:off x="1302967" y="1019175"/>
            <a:ext cx="14089277" cy="10001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Long term and Short term Users</a:t>
            </a:r>
          </a:p>
        </p:txBody>
      </p:sp>
      <p:sp>
        <p:nvSpPr>
          <p:cNvPr name="TextBox 4" id="4"/>
          <p:cNvSpPr txBox="true"/>
          <p:nvPr/>
        </p:nvSpPr>
        <p:spPr>
          <a:xfrm rot="0">
            <a:off x="1302967" y="2729527"/>
            <a:ext cx="7044639" cy="6059928"/>
          </a:xfrm>
          <a:prstGeom prst="rect">
            <a:avLst/>
          </a:prstGeom>
        </p:spPr>
        <p:txBody>
          <a:bodyPr anchor="t" rtlCol="false" tIns="0" lIns="0" bIns="0" rIns="0">
            <a:spAutoFit/>
          </a:bodyPr>
          <a:lstStyle/>
          <a:p>
            <a:pPr algn="l" marL="0" indent="0" lvl="0">
              <a:lnSpc>
                <a:spcPts val="3928"/>
              </a:lnSpc>
              <a:spcBef>
                <a:spcPct val="0"/>
              </a:spcBef>
            </a:pPr>
            <a:r>
              <a:rPr lang="en-US" b="true" sz="2618">
                <a:solidFill>
                  <a:srgbClr val="000000"/>
                </a:solidFill>
                <a:latin typeface="Open Sans Bold"/>
                <a:ea typeface="Open Sans Bold"/>
                <a:cs typeface="Open Sans Bold"/>
                <a:sym typeface="Open Sans Bold"/>
              </a:rPr>
              <a:t>Insights : </a:t>
            </a:r>
            <a:r>
              <a:rPr lang="en-US" sz="2618">
                <a:solidFill>
                  <a:srgbClr val="000000"/>
                </a:solidFill>
                <a:latin typeface="Open Sans"/>
                <a:ea typeface="Open Sans"/>
                <a:cs typeface="Open Sans"/>
                <a:sym typeface="Open Sans"/>
              </a:rPr>
              <a:t> </a:t>
            </a:r>
          </a:p>
          <a:p>
            <a:pPr algn="l" marL="0" indent="0" lvl="0">
              <a:lnSpc>
                <a:spcPts val="3412"/>
              </a:lnSpc>
              <a:spcBef>
                <a:spcPct val="0"/>
              </a:spcBef>
            </a:pPr>
          </a:p>
          <a:p>
            <a:pPr algn="l" marL="491125" indent="-245563" lvl="1">
              <a:lnSpc>
                <a:spcPts val="3412"/>
              </a:lnSpc>
              <a:spcBef>
                <a:spcPct val="0"/>
              </a:spcBef>
              <a:buFont typeface="Arial"/>
              <a:buChar char="•"/>
            </a:pPr>
            <a:r>
              <a:rPr lang="en-US" sz="2274" u="none">
                <a:solidFill>
                  <a:srgbClr val="000000"/>
                </a:solidFill>
                <a:latin typeface="Open Sans"/>
                <a:ea typeface="Open Sans"/>
                <a:cs typeface="Open Sans"/>
                <a:sym typeface="Open Sans"/>
              </a:rPr>
              <a:t>Long-term customers have higher metrics across all categories compared to short-term customers:</a:t>
            </a:r>
          </a:p>
          <a:p>
            <a:pPr algn="l">
              <a:lnSpc>
                <a:spcPts val="3412"/>
              </a:lnSpc>
            </a:pPr>
            <a:r>
              <a:rPr lang="en-US" sz="2274" u="none">
                <a:solidFill>
                  <a:srgbClr val="000000"/>
                </a:solidFill>
                <a:latin typeface="Open Sans"/>
                <a:ea typeface="Open Sans"/>
                <a:cs typeface="Open Sans"/>
                <a:sym typeface="Open Sans"/>
              </a:rPr>
              <a:t>             Frequency: 86.31 vs. 73.89 </a:t>
            </a:r>
          </a:p>
          <a:p>
            <a:pPr algn="l">
              <a:lnSpc>
                <a:spcPts val="3412"/>
              </a:lnSpc>
            </a:pPr>
            <a:r>
              <a:rPr lang="en-US" sz="2274" u="none">
                <a:solidFill>
                  <a:srgbClr val="000000"/>
                </a:solidFill>
                <a:latin typeface="Open Sans"/>
                <a:ea typeface="Open Sans"/>
                <a:cs typeface="Open Sans"/>
                <a:sym typeface="Open Sans"/>
              </a:rPr>
              <a:t>             Basket Size: 86.31 vs. 73.89</a:t>
            </a:r>
          </a:p>
          <a:p>
            <a:pPr algn="l">
              <a:lnSpc>
                <a:spcPts val="3412"/>
              </a:lnSpc>
            </a:pPr>
            <a:r>
              <a:rPr lang="en-US" sz="2274" u="none">
                <a:solidFill>
                  <a:srgbClr val="000000"/>
                </a:solidFill>
                <a:latin typeface="Open Sans"/>
                <a:ea typeface="Open Sans"/>
                <a:cs typeface="Open Sans"/>
                <a:sym typeface="Open Sans"/>
              </a:rPr>
              <a:t>             Total Amount Spent: 876.09 vs. 721.05</a:t>
            </a:r>
          </a:p>
          <a:p>
            <a:pPr algn="l" marL="491125" indent="-245563" lvl="1">
              <a:lnSpc>
                <a:spcPts val="3412"/>
              </a:lnSpc>
              <a:spcBef>
                <a:spcPct val="0"/>
              </a:spcBef>
              <a:buFont typeface="Arial"/>
              <a:buChar char="•"/>
            </a:pPr>
            <a:r>
              <a:rPr lang="en-US" sz="2274" u="none">
                <a:solidFill>
                  <a:srgbClr val="000000"/>
                </a:solidFill>
                <a:latin typeface="Open Sans"/>
                <a:ea typeface="Open Sans"/>
                <a:cs typeface="Open Sans"/>
                <a:sym typeface="Open Sans"/>
              </a:rPr>
              <a:t>This suggests that long-term customers are more consistent and valuable in terms of overall contribution to sales.</a:t>
            </a:r>
          </a:p>
          <a:p>
            <a:pPr algn="l">
              <a:lnSpc>
                <a:spcPts val="3412"/>
              </a:lnSpc>
              <a:spcBef>
                <a:spcPct val="0"/>
              </a:spcBef>
            </a:pPr>
          </a:p>
          <a:p>
            <a:pPr algn="l">
              <a:lnSpc>
                <a:spcPts val="3412"/>
              </a:lnSpc>
              <a:spcBef>
                <a:spcPct val="0"/>
              </a:spcBef>
            </a:pPr>
          </a:p>
          <a:p>
            <a:pPr algn="l">
              <a:lnSpc>
                <a:spcPts val="3412"/>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894982" y="1319351"/>
            <a:ext cx="14084886"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Oswald Bold"/>
                <a:ea typeface="Oswald Bold"/>
                <a:cs typeface="Oswald Bold"/>
                <a:sym typeface="Oswald Bold"/>
              </a:rPr>
              <a:t>Conclusion</a:t>
            </a:r>
          </a:p>
        </p:txBody>
      </p:sp>
      <p:sp>
        <p:nvSpPr>
          <p:cNvPr name="TextBox 3" id="3"/>
          <p:cNvSpPr txBox="true"/>
          <p:nvPr/>
        </p:nvSpPr>
        <p:spPr>
          <a:xfrm rot="0">
            <a:off x="2094970" y="2975666"/>
            <a:ext cx="14089277" cy="5461635"/>
          </a:xfrm>
          <a:prstGeom prst="rect">
            <a:avLst/>
          </a:prstGeom>
        </p:spPr>
        <p:txBody>
          <a:bodyPr anchor="t" rtlCol="false" tIns="0" lIns="0" bIns="0" rIns="0">
            <a:spAutoFit/>
          </a:bodyPr>
          <a:lstStyle/>
          <a:p>
            <a:pPr algn="l" marL="518162" indent="-259081" lvl="1">
              <a:lnSpc>
                <a:spcPts val="3600"/>
              </a:lnSpc>
              <a:spcBef>
                <a:spcPct val="0"/>
              </a:spcBef>
              <a:buFont typeface="Arial"/>
              <a:buChar char="•"/>
            </a:pPr>
            <a:r>
              <a:rPr lang="en-US" b="true" sz="2400">
                <a:solidFill>
                  <a:srgbClr val="000000"/>
                </a:solidFill>
                <a:latin typeface="Open Sans Bold"/>
                <a:ea typeface="Open Sans Bold"/>
                <a:cs typeface="Open Sans Bold"/>
                <a:sym typeface="Open Sans Bold"/>
              </a:rPr>
              <a:t>Data Integrity and Accu</a:t>
            </a:r>
            <a:r>
              <a:rPr lang="en-US" b="true" sz="2400" u="none">
                <a:solidFill>
                  <a:srgbClr val="000000"/>
                </a:solidFill>
                <a:latin typeface="Open Sans Bold"/>
                <a:ea typeface="Open Sans Bold"/>
                <a:cs typeface="Open Sans Bold"/>
                <a:sym typeface="Open Sans Bold"/>
              </a:rPr>
              <a:t>racy:</a:t>
            </a:r>
            <a:r>
              <a:rPr lang="en-US" sz="2400" u="none">
                <a:solidFill>
                  <a:srgbClr val="000000"/>
                </a:solidFill>
                <a:latin typeface="Open Sans"/>
                <a:ea typeface="Open Sans"/>
                <a:cs typeface="Open Sans"/>
                <a:sym typeface="Open Sans"/>
              </a:rPr>
              <a:t> Steps to address null values and duplicate entries have ensured the accuracy and reliability of the Chinook database for meaningful analysis.</a:t>
            </a:r>
          </a:p>
          <a:p>
            <a:pPr algn="l">
              <a:lnSpc>
                <a:spcPts val="3600"/>
              </a:lnSpc>
              <a:spcBef>
                <a:spcPct val="0"/>
              </a:spcBef>
            </a:pPr>
          </a:p>
          <a:p>
            <a:pPr algn="l" marL="518162" indent="-259081" lvl="1">
              <a:lnSpc>
                <a:spcPts val="3600"/>
              </a:lnSpc>
              <a:spcBef>
                <a:spcPct val="0"/>
              </a:spcBef>
              <a:buFont typeface="Arial"/>
              <a:buChar char="•"/>
            </a:pPr>
            <a:r>
              <a:rPr lang="en-US" b="true" sz="2400" u="none">
                <a:solidFill>
                  <a:srgbClr val="000000"/>
                </a:solidFill>
                <a:latin typeface="Open Sans Bold"/>
                <a:ea typeface="Open Sans Bold"/>
                <a:cs typeface="Open Sans Bold"/>
                <a:sym typeface="Open Sans Bold"/>
              </a:rPr>
              <a:t>Genre Popularity:</a:t>
            </a:r>
            <a:r>
              <a:rPr lang="en-US" sz="2400" u="none">
                <a:solidFill>
                  <a:srgbClr val="000000"/>
                </a:solidFill>
                <a:latin typeface="Open Sans"/>
                <a:ea typeface="Open Sans"/>
                <a:cs typeface="Open Sans"/>
                <a:sym typeface="Open Sans"/>
              </a:rPr>
              <a:t> Rock emerges as the dominant genre, especially in the USA, contributing significantly to sales. Strategic investment in Rock music can drive customer engagement and revenue growth. Regions like Brazil show unique preferences for genres such as Alternative &amp; Punk and Metal, indicating the need for regionalized marketing strategies.</a:t>
            </a:r>
          </a:p>
          <a:p>
            <a:pPr algn="l">
              <a:lnSpc>
                <a:spcPts val="3600"/>
              </a:lnSpc>
              <a:spcBef>
                <a:spcPct val="0"/>
              </a:spcBef>
            </a:pPr>
          </a:p>
          <a:p>
            <a:pPr algn="l" marL="518162" indent="-259081" lvl="1">
              <a:lnSpc>
                <a:spcPts val="3600"/>
              </a:lnSpc>
              <a:spcBef>
                <a:spcPct val="0"/>
              </a:spcBef>
              <a:buFont typeface="Arial"/>
              <a:buChar char="•"/>
            </a:pPr>
            <a:r>
              <a:rPr lang="en-US" b="true" sz="2400" u="none">
                <a:solidFill>
                  <a:srgbClr val="000000"/>
                </a:solidFill>
                <a:latin typeface="Open Sans Bold"/>
                <a:ea typeface="Open Sans Bold"/>
                <a:cs typeface="Open Sans Bold"/>
                <a:sym typeface="Open Sans Bold"/>
              </a:rPr>
              <a:t>Customer Insights:</a:t>
            </a:r>
            <a:r>
              <a:rPr lang="en-US" sz="2400" u="none">
                <a:solidFill>
                  <a:srgbClr val="000000"/>
                </a:solidFill>
                <a:latin typeface="Open Sans"/>
                <a:ea typeface="Open Sans"/>
                <a:cs typeface="Open Sans"/>
                <a:sym typeface="Open Sans"/>
              </a:rPr>
              <a:t> Long-term customers demonstrate higher spending and loyalty, offering opportunities for premium services and exclusive promotions. Meanwhile, new customers represent growth potential through personalized marketing efforts.</a:t>
            </a:r>
          </a:p>
          <a:p>
            <a:pPr algn="l" marL="0" indent="0" lvl="0">
              <a:lnSpc>
                <a:spcPts val="360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894982" y="1319351"/>
            <a:ext cx="14084886"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Oswald Bold"/>
                <a:ea typeface="Oswald Bold"/>
                <a:cs typeface="Oswald Bold"/>
                <a:sym typeface="Oswald Bold"/>
              </a:rPr>
              <a:t>Recommendations</a:t>
            </a:r>
          </a:p>
        </p:txBody>
      </p:sp>
      <p:sp>
        <p:nvSpPr>
          <p:cNvPr name="TextBox 3" id="3"/>
          <p:cNvSpPr txBox="true"/>
          <p:nvPr/>
        </p:nvSpPr>
        <p:spPr>
          <a:xfrm rot="0">
            <a:off x="1894982" y="3130120"/>
            <a:ext cx="14307043" cy="3741009"/>
          </a:xfrm>
          <a:prstGeom prst="rect">
            <a:avLst/>
          </a:prstGeom>
        </p:spPr>
        <p:txBody>
          <a:bodyPr anchor="t" rtlCol="false" tIns="0" lIns="0" bIns="0" rIns="0">
            <a:spAutoFit/>
          </a:bodyPr>
          <a:lstStyle/>
          <a:p>
            <a:pPr algn="l" marL="526170" indent="-263085" lvl="1">
              <a:lnSpc>
                <a:spcPts val="6092"/>
              </a:lnSpc>
              <a:buFont typeface="Arial"/>
              <a:buChar char="•"/>
            </a:pPr>
            <a:r>
              <a:rPr lang="en-US" sz="2437">
                <a:solidFill>
                  <a:srgbClr val="000000"/>
                </a:solidFill>
                <a:latin typeface="Open Sans"/>
                <a:ea typeface="Open Sans"/>
                <a:cs typeface="Open Sans"/>
                <a:sym typeface="Open Sans"/>
              </a:rPr>
              <a:t>Prioritize high-performing genres like Rock for global promotions.</a:t>
            </a:r>
          </a:p>
          <a:p>
            <a:pPr algn="l" marL="526170" indent="-263085" lvl="1">
              <a:lnSpc>
                <a:spcPts val="6092"/>
              </a:lnSpc>
              <a:buFont typeface="Arial"/>
              <a:buChar char="•"/>
            </a:pPr>
            <a:r>
              <a:rPr lang="en-US" sz="2437">
                <a:solidFill>
                  <a:srgbClr val="000000"/>
                </a:solidFill>
                <a:latin typeface="Open Sans"/>
                <a:ea typeface="Open Sans"/>
                <a:cs typeface="Open Sans"/>
                <a:sym typeface="Open Sans"/>
              </a:rPr>
              <a:t>Develop region-specific strategies for markets with unique preferences, such as Brazil.</a:t>
            </a:r>
          </a:p>
          <a:p>
            <a:pPr algn="l" marL="526170" indent="-263085" lvl="1">
              <a:lnSpc>
                <a:spcPts val="6092"/>
              </a:lnSpc>
              <a:buFont typeface="Arial"/>
              <a:buChar char="•"/>
            </a:pPr>
            <a:r>
              <a:rPr lang="en-US" sz="2437">
                <a:solidFill>
                  <a:srgbClr val="000000"/>
                </a:solidFill>
                <a:latin typeface="Open Sans"/>
                <a:ea typeface="Open Sans"/>
                <a:cs typeface="Open Sans"/>
                <a:sym typeface="Open Sans"/>
              </a:rPr>
              <a:t>Implement loyalty programs for long-term customers to strengthen retention.</a:t>
            </a:r>
          </a:p>
          <a:p>
            <a:pPr algn="l" marL="526170" indent="-263085" lvl="1">
              <a:lnSpc>
                <a:spcPts val="6092"/>
              </a:lnSpc>
              <a:buFont typeface="Arial"/>
              <a:buChar char="•"/>
            </a:pPr>
            <a:r>
              <a:rPr lang="en-US" sz="2437">
                <a:solidFill>
                  <a:srgbClr val="000000"/>
                </a:solidFill>
                <a:latin typeface="Open Sans"/>
                <a:ea typeface="Open Sans"/>
                <a:cs typeface="Open Sans"/>
                <a:sym typeface="Open Sans"/>
              </a:rPr>
              <a:t>Utilize affinity insights to optimize product recommendations and cross-selling efforts.</a:t>
            </a:r>
          </a:p>
          <a:p>
            <a:pPr algn="l" marL="0" indent="0" lvl="0">
              <a:lnSpc>
                <a:spcPts val="609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descr="Thin Line Abstract  Shape Illustration"/>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Purple Abstract Wavy Lines"/>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76673" y="1844151"/>
            <a:ext cx="6714386" cy="1047750"/>
          </a:xfrm>
          <a:prstGeom prst="rect">
            <a:avLst/>
          </a:prstGeom>
        </p:spPr>
        <p:txBody>
          <a:bodyPr anchor="t" rtlCol="false" tIns="0" lIns="0" bIns="0" rIns="0">
            <a:spAutoFit/>
          </a:bodyPr>
          <a:lstStyle/>
          <a:p>
            <a:pPr algn="l" marL="0" indent="0" lvl="0">
              <a:lnSpc>
                <a:spcPts val="8399"/>
              </a:lnSpc>
            </a:pPr>
            <a:r>
              <a:rPr lang="en-US" b="true" sz="6999" spc="685">
                <a:solidFill>
                  <a:srgbClr val="231F20"/>
                </a:solidFill>
                <a:latin typeface="Oswald Bold"/>
                <a:ea typeface="Oswald Bold"/>
                <a:cs typeface="Oswald Bold"/>
                <a:sym typeface="Oswald Bold"/>
              </a:rPr>
              <a:t>AGENDA</a:t>
            </a:r>
          </a:p>
        </p:txBody>
      </p:sp>
      <p:grpSp>
        <p:nvGrpSpPr>
          <p:cNvPr name="Group 5" id="5"/>
          <p:cNvGrpSpPr/>
          <p:nvPr/>
        </p:nvGrpSpPr>
        <p:grpSpPr>
          <a:xfrm rot="0">
            <a:off x="10021708" y="1834626"/>
            <a:ext cx="6870942" cy="6588737"/>
            <a:chOff x="0" y="0"/>
            <a:chExt cx="9161256" cy="8784983"/>
          </a:xfrm>
        </p:grpSpPr>
        <p:sp>
          <p:nvSpPr>
            <p:cNvPr name="TextBox 6" id="6"/>
            <p:cNvSpPr txBox="true"/>
            <p:nvPr/>
          </p:nvSpPr>
          <p:spPr>
            <a:xfrm rot="0">
              <a:off x="0" y="-47625"/>
              <a:ext cx="9161256" cy="579593"/>
            </a:xfrm>
            <a:prstGeom prst="rect">
              <a:avLst/>
            </a:prstGeom>
          </p:spPr>
          <p:txBody>
            <a:bodyPr anchor="t" rtlCol="false" tIns="0" lIns="0" bIns="0" rIns="0">
              <a:spAutoFit/>
            </a:bodyPr>
            <a:lstStyle/>
            <a:p>
              <a:pPr algn="l" marL="0" indent="0" lvl="0">
                <a:lnSpc>
                  <a:spcPts val="3734"/>
                </a:lnSpc>
              </a:pPr>
              <a:r>
                <a:rPr lang="en-US" sz="2667" spc="261">
                  <a:solidFill>
                    <a:srgbClr val="231F20"/>
                  </a:solidFill>
                  <a:latin typeface="DM Sans"/>
                  <a:ea typeface="DM Sans"/>
                  <a:cs typeface="DM Sans"/>
                  <a:sym typeface="DM Sans"/>
                </a:rPr>
                <a:t>ABOUT CHINOOK</a:t>
              </a:r>
            </a:p>
          </p:txBody>
        </p:sp>
        <p:sp>
          <p:nvSpPr>
            <p:cNvPr name="AutoShape 7" id="7"/>
            <p:cNvSpPr/>
            <p:nvPr/>
          </p:nvSpPr>
          <p:spPr>
            <a:xfrm>
              <a:off x="0" y="1297611"/>
              <a:ext cx="9161256" cy="0"/>
            </a:xfrm>
            <a:prstGeom prst="line">
              <a:avLst/>
            </a:prstGeom>
            <a:ln cap="rnd" w="12700">
              <a:solidFill>
                <a:srgbClr val="040506"/>
              </a:solidFill>
              <a:prstDash val="solid"/>
              <a:headEnd type="none" len="sm" w="sm"/>
              <a:tailEnd type="none" len="sm" w="sm"/>
            </a:ln>
          </p:spPr>
        </p:sp>
        <p:sp>
          <p:nvSpPr>
            <p:cNvPr name="TextBox 8" id="8"/>
            <p:cNvSpPr txBox="true"/>
            <p:nvPr/>
          </p:nvSpPr>
          <p:spPr>
            <a:xfrm rot="0">
              <a:off x="0" y="2015629"/>
              <a:ext cx="9161256" cy="579593"/>
            </a:xfrm>
            <a:prstGeom prst="rect">
              <a:avLst/>
            </a:prstGeom>
          </p:spPr>
          <p:txBody>
            <a:bodyPr anchor="t" rtlCol="false" tIns="0" lIns="0" bIns="0" rIns="0">
              <a:spAutoFit/>
            </a:bodyPr>
            <a:lstStyle/>
            <a:p>
              <a:pPr algn="l" marL="0" indent="0" lvl="0">
                <a:lnSpc>
                  <a:spcPts val="3734"/>
                </a:lnSpc>
              </a:pPr>
              <a:r>
                <a:rPr lang="en-US" sz="2667" spc="261">
                  <a:solidFill>
                    <a:srgbClr val="231F20"/>
                  </a:solidFill>
                  <a:latin typeface="DM Sans"/>
                  <a:ea typeface="DM Sans"/>
                  <a:cs typeface="DM Sans"/>
                  <a:sym typeface="DM Sans"/>
                </a:rPr>
                <a:t>OBJECTIVE</a:t>
              </a:r>
            </a:p>
          </p:txBody>
        </p:sp>
        <p:sp>
          <p:nvSpPr>
            <p:cNvPr name="AutoShape 9" id="9"/>
            <p:cNvSpPr/>
            <p:nvPr/>
          </p:nvSpPr>
          <p:spPr>
            <a:xfrm>
              <a:off x="0" y="3360865"/>
              <a:ext cx="9161256" cy="0"/>
            </a:xfrm>
            <a:prstGeom prst="line">
              <a:avLst/>
            </a:prstGeom>
            <a:ln cap="rnd" w="12700">
              <a:solidFill>
                <a:srgbClr val="040506"/>
              </a:solidFill>
              <a:prstDash val="solid"/>
              <a:headEnd type="none" len="sm" w="sm"/>
              <a:tailEnd type="none" len="sm" w="sm"/>
            </a:ln>
          </p:spPr>
        </p:sp>
        <p:sp>
          <p:nvSpPr>
            <p:cNvPr name="TextBox 10" id="10"/>
            <p:cNvSpPr txBox="true"/>
            <p:nvPr/>
          </p:nvSpPr>
          <p:spPr>
            <a:xfrm rot="0">
              <a:off x="0" y="4078882"/>
              <a:ext cx="9161256" cy="579593"/>
            </a:xfrm>
            <a:prstGeom prst="rect">
              <a:avLst/>
            </a:prstGeom>
          </p:spPr>
          <p:txBody>
            <a:bodyPr anchor="t" rtlCol="false" tIns="0" lIns="0" bIns="0" rIns="0">
              <a:spAutoFit/>
            </a:bodyPr>
            <a:lstStyle/>
            <a:p>
              <a:pPr algn="l" marL="0" indent="0" lvl="0">
                <a:lnSpc>
                  <a:spcPts val="3734"/>
                </a:lnSpc>
              </a:pPr>
              <a:r>
                <a:rPr lang="en-US" sz="2667" spc="261">
                  <a:solidFill>
                    <a:srgbClr val="231F20"/>
                  </a:solidFill>
                  <a:latin typeface="DM Sans"/>
                  <a:ea typeface="DM Sans"/>
                  <a:cs typeface="DM Sans"/>
                  <a:sym typeface="DM Sans"/>
                </a:rPr>
                <a:t>DATABASE SCHEMA</a:t>
              </a:r>
            </a:p>
          </p:txBody>
        </p:sp>
        <p:sp>
          <p:nvSpPr>
            <p:cNvPr name="AutoShape 11" id="11"/>
            <p:cNvSpPr/>
            <p:nvPr/>
          </p:nvSpPr>
          <p:spPr>
            <a:xfrm>
              <a:off x="0" y="5424118"/>
              <a:ext cx="9161256" cy="0"/>
            </a:xfrm>
            <a:prstGeom prst="line">
              <a:avLst/>
            </a:prstGeom>
            <a:ln cap="rnd" w="12700">
              <a:solidFill>
                <a:srgbClr val="040506"/>
              </a:solidFill>
              <a:prstDash val="solid"/>
              <a:headEnd type="none" len="sm" w="sm"/>
              <a:tailEnd type="none" len="sm" w="sm"/>
            </a:ln>
          </p:spPr>
        </p:sp>
        <p:sp>
          <p:nvSpPr>
            <p:cNvPr name="TextBox 12" id="12"/>
            <p:cNvSpPr txBox="true"/>
            <p:nvPr/>
          </p:nvSpPr>
          <p:spPr>
            <a:xfrm rot="0">
              <a:off x="0" y="6142136"/>
              <a:ext cx="9161256" cy="579593"/>
            </a:xfrm>
            <a:prstGeom prst="rect">
              <a:avLst/>
            </a:prstGeom>
          </p:spPr>
          <p:txBody>
            <a:bodyPr anchor="t" rtlCol="false" tIns="0" lIns="0" bIns="0" rIns="0">
              <a:spAutoFit/>
            </a:bodyPr>
            <a:lstStyle/>
            <a:p>
              <a:pPr algn="l" marL="0" indent="0" lvl="0">
                <a:lnSpc>
                  <a:spcPts val="3734"/>
                </a:lnSpc>
              </a:pPr>
              <a:r>
                <a:rPr lang="en-US" sz="2667" spc="261">
                  <a:solidFill>
                    <a:srgbClr val="231F20"/>
                  </a:solidFill>
                  <a:latin typeface="DM Sans"/>
                  <a:ea typeface="DM Sans"/>
                  <a:cs typeface="DM Sans"/>
                  <a:sym typeface="DM Sans"/>
                </a:rPr>
                <a:t>RECOMMEDATIONS</a:t>
              </a:r>
            </a:p>
          </p:txBody>
        </p:sp>
        <p:sp>
          <p:nvSpPr>
            <p:cNvPr name="AutoShape 13" id="13"/>
            <p:cNvSpPr/>
            <p:nvPr/>
          </p:nvSpPr>
          <p:spPr>
            <a:xfrm>
              <a:off x="0" y="7487372"/>
              <a:ext cx="9161256" cy="0"/>
            </a:xfrm>
            <a:prstGeom prst="line">
              <a:avLst/>
            </a:prstGeom>
            <a:ln cap="rnd" w="12700">
              <a:solidFill>
                <a:srgbClr val="040506"/>
              </a:solidFill>
              <a:prstDash val="solid"/>
              <a:headEnd type="none" len="sm" w="sm"/>
              <a:tailEnd type="none" len="sm" w="sm"/>
            </a:ln>
          </p:spPr>
        </p:sp>
        <p:sp>
          <p:nvSpPr>
            <p:cNvPr name="TextBox 14" id="14"/>
            <p:cNvSpPr txBox="true"/>
            <p:nvPr/>
          </p:nvSpPr>
          <p:spPr>
            <a:xfrm rot="0">
              <a:off x="0" y="8205390"/>
              <a:ext cx="9161256" cy="579593"/>
            </a:xfrm>
            <a:prstGeom prst="rect">
              <a:avLst/>
            </a:prstGeom>
          </p:spPr>
          <p:txBody>
            <a:bodyPr anchor="t" rtlCol="false" tIns="0" lIns="0" bIns="0" rIns="0">
              <a:spAutoFit/>
            </a:bodyPr>
            <a:lstStyle/>
            <a:p>
              <a:pPr algn="l" marL="0" indent="0" lvl="0">
                <a:lnSpc>
                  <a:spcPts val="3734"/>
                </a:lnSpc>
              </a:pPr>
              <a:r>
                <a:rPr lang="en-US" sz="2667" spc="261">
                  <a:solidFill>
                    <a:srgbClr val="231F20"/>
                  </a:solidFill>
                  <a:latin typeface="DM Sans"/>
                  <a:ea typeface="DM Sans"/>
                  <a:cs typeface="DM Sans"/>
                  <a:sym typeface="DM Sans"/>
                </a:rPr>
                <a:t>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Abstract  Shape Illustration"/>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210699" y="2276722"/>
            <a:ext cx="8022194" cy="993977"/>
          </a:xfrm>
          <a:prstGeom prst="rect">
            <a:avLst/>
          </a:prstGeom>
        </p:spPr>
        <p:txBody>
          <a:bodyPr anchor="t" rtlCol="false" tIns="0" lIns="0" bIns="0" rIns="0">
            <a:spAutoFit/>
          </a:bodyPr>
          <a:lstStyle/>
          <a:p>
            <a:pPr algn="l" marL="0" indent="0" lvl="0">
              <a:lnSpc>
                <a:spcPts val="7536"/>
              </a:lnSpc>
            </a:pPr>
            <a:r>
              <a:rPr lang="en-US" b="true" sz="7177" spc="703">
                <a:solidFill>
                  <a:srgbClr val="231F20"/>
                </a:solidFill>
                <a:latin typeface="Oswald Bold"/>
                <a:ea typeface="Oswald Bold"/>
                <a:cs typeface="Oswald Bold"/>
                <a:sym typeface="Oswald Bold"/>
              </a:rPr>
              <a:t>ABOUT CHINOOK</a:t>
            </a:r>
          </a:p>
        </p:txBody>
      </p:sp>
      <p:sp>
        <p:nvSpPr>
          <p:cNvPr name="TextBox 5" id="5"/>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sz="2499">
                <a:solidFill>
                  <a:srgbClr val="231F20"/>
                </a:solidFill>
                <a:latin typeface="Open Sans"/>
                <a:ea typeface="Open Sans"/>
                <a:cs typeface="Open Sans"/>
                <a:sym typeface="Open Sans"/>
              </a:rPr>
              <a:t>Chinook Music Store is a renowned platform that offers a diverse collection of music records in physical formats, catering to a global audience of music enthusiasts. With a rich catalog spanning various genres and artists, Chinook has established itself as a trusted destination for quality music. As the music industry evolves, understanding customer preferences and market dynamics has become increasingly vital for maintaining a competitive edge and driving business growth.</a:t>
            </a:r>
          </a:p>
        </p:txBody>
      </p:sp>
      <p:sp>
        <p:nvSpPr>
          <p:cNvPr name="AutoShape 6" id="6"/>
          <p:cNvSpPr/>
          <p:nvPr/>
        </p:nvSpPr>
        <p:spPr>
          <a:xfrm>
            <a:off x="2210699" y="4069111"/>
            <a:ext cx="13844095" cy="0"/>
          </a:xfrm>
          <a:prstGeom prst="line">
            <a:avLst/>
          </a:prstGeom>
          <a:ln cap="flat" w="38100">
            <a:solidFill>
              <a:srgbClr val="040506"/>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008951" y="1688012"/>
            <a:ext cx="7241638" cy="1061700"/>
          </a:xfrm>
          <a:prstGeom prst="rect">
            <a:avLst/>
          </a:prstGeom>
        </p:spPr>
        <p:txBody>
          <a:bodyPr anchor="t" rtlCol="false" tIns="0" lIns="0" bIns="0" rIns="0">
            <a:spAutoFit/>
          </a:bodyPr>
          <a:lstStyle/>
          <a:p>
            <a:pPr algn="l" marL="0" indent="0" lvl="0">
              <a:lnSpc>
                <a:spcPts val="8118"/>
              </a:lnSpc>
            </a:pPr>
            <a:r>
              <a:rPr lang="en-US" b="true" sz="7732" spc="757">
                <a:solidFill>
                  <a:srgbClr val="231F20"/>
                </a:solidFill>
                <a:latin typeface="Oswald Bold"/>
                <a:ea typeface="Oswald Bold"/>
                <a:cs typeface="Oswald Bold"/>
                <a:sym typeface="Oswald Bold"/>
              </a:rPr>
              <a:t>OBJECTIVE</a:t>
            </a:r>
          </a:p>
        </p:txBody>
      </p:sp>
      <p:sp>
        <p:nvSpPr>
          <p:cNvPr name="TextBox 6" id="6"/>
          <p:cNvSpPr txBox="true"/>
          <p:nvPr/>
        </p:nvSpPr>
        <p:spPr>
          <a:xfrm rot="0">
            <a:off x="1783156" y="3406884"/>
            <a:ext cx="11698233" cy="3194802"/>
          </a:xfrm>
          <a:prstGeom prst="rect">
            <a:avLst/>
          </a:prstGeom>
        </p:spPr>
        <p:txBody>
          <a:bodyPr anchor="t" rtlCol="false" tIns="0" lIns="0" bIns="0" rIns="0">
            <a:spAutoFit/>
          </a:bodyPr>
          <a:lstStyle/>
          <a:p>
            <a:pPr algn="l" marL="502657" indent="-251329" lvl="1">
              <a:lnSpc>
                <a:spcPts val="3212"/>
              </a:lnSpc>
              <a:buFont typeface="Arial"/>
              <a:buChar char="•"/>
            </a:pPr>
            <a:r>
              <a:rPr lang="en-US" sz="2328" spc="228">
                <a:solidFill>
                  <a:srgbClr val="231F20"/>
                </a:solidFill>
                <a:latin typeface="Open Sans"/>
                <a:ea typeface="Open Sans"/>
                <a:cs typeface="Open Sans"/>
                <a:sym typeface="Open Sans"/>
              </a:rPr>
              <a:t>The primary objective of this analysis is to examine Chinook's sales data to uncover actionable insights that can inform strategic decisions. By analyzing customer demographics, purchasing patterns, and sales performance across genres and geographies, the aim is to identify key trends and opportunities. These insights will be used to recommend strategies that enhance customer engagement, optimize inventory management, and boost revenue in the physical music market.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2345813"/>
            <a:ext cx="8903500" cy="6792852"/>
          </a:xfrm>
          <a:prstGeom prst="rect">
            <a:avLst/>
          </a:prstGeom>
        </p:spPr>
        <p:txBody>
          <a:bodyPr anchor="t" rtlCol="false" tIns="0" lIns="0" bIns="0" rIns="0">
            <a:spAutoFit/>
          </a:bodyPr>
          <a:lstStyle/>
          <a:p>
            <a:pPr algn="l">
              <a:lnSpc>
                <a:spcPts val="2582"/>
              </a:lnSpc>
            </a:pPr>
            <a:r>
              <a:rPr lang="en-US" sz="2099" spc="186" b="true">
                <a:solidFill>
                  <a:srgbClr val="000000"/>
                </a:solidFill>
                <a:latin typeface="Open Sans Bold"/>
                <a:ea typeface="Open Sans Bold"/>
                <a:cs typeface="Open Sans Bold"/>
                <a:sym typeface="Open Sans Bold"/>
              </a:rPr>
              <a:t>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customer_i</a:t>
            </a:r>
            <a:r>
              <a:rPr lang="en-US" sz="2099" spc="186">
                <a:solidFill>
                  <a:srgbClr val="000000"/>
                </a:solidFill>
                <a:latin typeface="Open Sans"/>
                <a:ea typeface="Open Sans"/>
                <a:cs typeface="Open Sans"/>
                <a:sym typeface="Open Sans"/>
              </a:rPr>
              <a:t>d: Unique identifier assigned to each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first_name: The given name or first name of a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last_name: The surname or family name of a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company: The name of the company associated with a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address: The street address of a customer's location.</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city: The city where a customer is located.</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state: The state or province where a customer is located.</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country: The country where a customer is located.</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postal_code: The postal or zip code of a customer's address.</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phone: The phone number of a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fax: The fax number associated with a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email: The email address of a customer.</a:t>
            </a:r>
          </a:p>
          <a:p>
            <a:pPr algn="l" marL="453231" indent="-226616" lvl="1">
              <a:lnSpc>
                <a:spcPts val="2582"/>
              </a:lnSpc>
              <a:buFont typeface="Arial"/>
              <a:buChar char="•"/>
            </a:pPr>
            <a:r>
              <a:rPr lang="en-US" sz="2099" spc="186">
                <a:solidFill>
                  <a:srgbClr val="000000"/>
                </a:solidFill>
                <a:latin typeface="Open Sans"/>
                <a:ea typeface="Open Sans"/>
                <a:cs typeface="Open Sans"/>
                <a:sym typeface="Open Sans"/>
              </a:rPr>
              <a:t>support_rep_id: The employee ID of the support representative assigned to a customer.</a:t>
            </a:r>
          </a:p>
          <a:p>
            <a:pPr algn="l">
              <a:lnSpc>
                <a:spcPts val="2582"/>
              </a:lnSpc>
            </a:pPr>
          </a:p>
          <a:p>
            <a:pPr algn="l">
              <a:lnSpc>
                <a:spcPts val="2582"/>
              </a:lnSpc>
            </a:pPr>
          </a:p>
          <a:p>
            <a:pPr algn="l">
              <a:lnSpc>
                <a:spcPts val="2582"/>
              </a:lnSpc>
            </a:pPr>
          </a:p>
        </p:txBody>
      </p:sp>
      <p:sp>
        <p:nvSpPr>
          <p:cNvPr name="TextBox 3" id="3"/>
          <p:cNvSpPr txBox="true"/>
          <p:nvPr/>
        </p:nvSpPr>
        <p:spPr>
          <a:xfrm rot="0">
            <a:off x="1028700" y="1019175"/>
            <a:ext cx="15912385" cy="110490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Oswald Bold"/>
                <a:ea typeface="Oswald Bold"/>
                <a:cs typeface="Oswald Bold"/>
                <a:sym typeface="Oswald Bold"/>
              </a:rPr>
              <a:t>DATA OVERVIEW</a:t>
            </a:r>
          </a:p>
        </p:txBody>
      </p:sp>
      <p:sp>
        <p:nvSpPr>
          <p:cNvPr name="TextBox 4" id="4"/>
          <p:cNvSpPr txBox="true"/>
          <p:nvPr/>
        </p:nvSpPr>
        <p:spPr>
          <a:xfrm rot="0">
            <a:off x="10136871" y="2336288"/>
            <a:ext cx="7636032" cy="5991606"/>
          </a:xfrm>
          <a:prstGeom prst="rect">
            <a:avLst/>
          </a:prstGeom>
        </p:spPr>
        <p:txBody>
          <a:bodyPr anchor="t" rtlCol="false" tIns="0" lIns="0" bIns="0" rIns="0">
            <a:spAutoFit/>
          </a:bodyPr>
          <a:lstStyle/>
          <a:p>
            <a:pPr algn="l">
              <a:lnSpc>
                <a:spcPts val="2667"/>
              </a:lnSpc>
            </a:pPr>
            <a:r>
              <a:rPr lang="en-US" b="true" sz="2100" spc="186">
                <a:solidFill>
                  <a:srgbClr val="000000"/>
                </a:solidFill>
                <a:latin typeface="Open Sans Bold"/>
                <a:ea typeface="Open Sans Bold"/>
                <a:cs typeface="Open Sans Bold"/>
                <a:sym typeface="Open Sans Bold"/>
              </a:rPr>
              <a:t>invoice:</a:t>
            </a:r>
          </a:p>
          <a:p>
            <a:pPr algn="l">
              <a:lnSpc>
                <a:spcPts val="2667"/>
              </a:lnSpc>
            </a:pPr>
            <a:r>
              <a:rPr lang="en-US" sz="2100" spc="186">
                <a:solidFill>
                  <a:srgbClr val="000000"/>
                </a:solidFill>
                <a:latin typeface="Open Sans"/>
                <a:ea typeface="Open Sans"/>
                <a:cs typeface="Open Sans"/>
                <a:sym typeface="Open Sans"/>
              </a:rPr>
              <a:t>invoice_id: Unique identifier assigned to each invoice.</a:t>
            </a:r>
          </a:p>
          <a:p>
            <a:pPr algn="l">
              <a:lnSpc>
                <a:spcPts val="2667"/>
              </a:lnSpc>
            </a:pPr>
            <a:r>
              <a:rPr lang="en-US" sz="2100" spc="186">
                <a:solidFill>
                  <a:srgbClr val="000000"/>
                </a:solidFill>
                <a:latin typeface="Open Sans"/>
                <a:ea typeface="Open Sans"/>
                <a:cs typeface="Open Sans"/>
                <a:sym typeface="Open Sans"/>
              </a:rPr>
              <a:t>customer_id: The customer ID associated with the invoice.</a:t>
            </a:r>
          </a:p>
          <a:p>
            <a:pPr algn="l">
              <a:lnSpc>
                <a:spcPts val="2667"/>
              </a:lnSpc>
            </a:pPr>
            <a:r>
              <a:rPr lang="en-US" sz="2100" spc="186">
                <a:solidFill>
                  <a:srgbClr val="000000"/>
                </a:solidFill>
                <a:latin typeface="Open Sans"/>
                <a:ea typeface="Open Sans"/>
                <a:cs typeface="Open Sans"/>
                <a:sym typeface="Open Sans"/>
              </a:rPr>
              <a:t>invoice_date: The date when the invoice was generated or issued.</a:t>
            </a:r>
          </a:p>
          <a:p>
            <a:pPr algn="l">
              <a:lnSpc>
                <a:spcPts val="2667"/>
              </a:lnSpc>
            </a:pPr>
            <a:r>
              <a:rPr lang="en-US" sz="2100" spc="186">
                <a:solidFill>
                  <a:srgbClr val="000000"/>
                </a:solidFill>
                <a:latin typeface="Open Sans"/>
                <a:ea typeface="Open Sans"/>
                <a:cs typeface="Open Sans"/>
                <a:sym typeface="Open Sans"/>
              </a:rPr>
              <a:t>billing_address: The street address used for billing purposes.</a:t>
            </a:r>
          </a:p>
          <a:p>
            <a:pPr algn="l">
              <a:lnSpc>
                <a:spcPts val="2667"/>
              </a:lnSpc>
            </a:pPr>
            <a:r>
              <a:rPr lang="en-US" sz="2100" spc="186">
                <a:solidFill>
                  <a:srgbClr val="000000"/>
                </a:solidFill>
                <a:latin typeface="Open Sans"/>
                <a:ea typeface="Open Sans"/>
                <a:cs typeface="Open Sans"/>
                <a:sym typeface="Open Sans"/>
              </a:rPr>
              <a:t>billing_city: The city used for billing purposes.</a:t>
            </a:r>
          </a:p>
          <a:p>
            <a:pPr algn="l">
              <a:lnSpc>
                <a:spcPts val="2667"/>
              </a:lnSpc>
            </a:pPr>
            <a:r>
              <a:rPr lang="en-US" sz="2100" spc="186">
                <a:solidFill>
                  <a:srgbClr val="000000"/>
                </a:solidFill>
                <a:latin typeface="Open Sans"/>
                <a:ea typeface="Open Sans"/>
                <a:cs typeface="Open Sans"/>
                <a:sym typeface="Open Sans"/>
              </a:rPr>
              <a:t>billing_state: The state or province used for billing purposes.</a:t>
            </a:r>
          </a:p>
          <a:p>
            <a:pPr algn="l">
              <a:lnSpc>
                <a:spcPts val="2667"/>
              </a:lnSpc>
            </a:pPr>
            <a:r>
              <a:rPr lang="en-US" sz="2100" spc="186">
                <a:solidFill>
                  <a:srgbClr val="000000"/>
                </a:solidFill>
                <a:latin typeface="Open Sans"/>
                <a:ea typeface="Open Sans"/>
                <a:cs typeface="Open Sans"/>
                <a:sym typeface="Open Sans"/>
              </a:rPr>
              <a:t>billing_country: The country used for billing purposes.</a:t>
            </a:r>
          </a:p>
          <a:p>
            <a:pPr algn="l">
              <a:lnSpc>
                <a:spcPts val="2667"/>
              </a:lnSpc>
            </a:pPr>
            <a:r>
              <a:rPr lang="en-US" sz="2100" spc="186">
                <a:solidFill>
                  <a:srgbClr val="000000"/>
                </a:solidFill>
                <a:latin typeface="Open Sans"/>
                <a:ea typeface="Open Sans"/>
                <a:cs typeface="Open Sans"/>
                <a:sym typeface="Open Sans"/>
              </a:rPr>
              <a:t>billing_postal_code: The postal or zip code used for billing purposes.</a:t>
            </a:r>
          </a:p>
          <a:p>
            <a:pPr algn="l">
              <a:lnSpc>
                <a:spcPts val="2667"/>
              </a:lnSpc>
            </a:pPr>
            <a:r>
              <a:rPr lang="en-US" sz="2100" spc="186">
                <a:solidFill>
                  <a:srgbClr val="000000"/>
                </a:solidFill>
                <a:latin typeface="Open Sans"/>
                <a:ea typeface="Open Sans"/>
                <a:cs typeface="Open Sans"/>
                <a:sym typeface="Open Sans"/>
              </a:rPr>
              <a:t>total: The total amount due on the invoice.</a:t>
            </a:r>
          </a:p>
          <a:p>
            <a:pPr algn="l">
              <a:lnSpc>
                <a:spcPts val="2667"/>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19701" y="1028700"/>
            <a:ext cx="8524299" cy="7229475"/>
          </a:xfrm>
          <a:prstGeom prst="rect">
            <a:avLst/>
          </a:prstGeom>
        </p:spPr>
        <p:txBody>
          <a:bodyPr anchor="t" rtlCol="false" tIns="0" lIns="0" bIns="0" rIns="0">
            <a:spAutoFit/>
          </a:bodyPr>
          <a:lstStyle/>
          <a:p>
            <a:pPr algn="l">
              <a:lnSpc>
                <a:spcPts val="2520"/>
              </a:lnSpc>
              <a:spcBef>
                <a:spcPct val="0"/>
              </a:spcBef>
            </a:pPr>
            <a:r>
              <a:rPr lang="en-US" b="true" sz="2100" spc="132">
                <a:solidFill>
                  <a:srgbClr val="000000"/>
                </a:solidFill>
                <a:latin typeface="Open Sans Bold"/>
                <a:ea typeface="Open Sans Bold"/>
                <a:cs typeface="Open Sans Bold"/>
                <a:sym typeface="Open Sans Bold"/>
              </a:rPr>
              <a:t>invoice:</a:t>
            </a:r>
          </a:p>
          <a:p>
            <a:pPr algn="l">
              <a:lnSpc>
                <a:spcPts val="2520"/>
              </a:lnSpc>
              <a:spcBef>
                <a:spcPct val="0"/>
              </a:spcBef>
            </a:pPr>
            <a:r>
              <a:rPr lang="en-US" sz="2100" spc="132">
                <a:solidFill>
                  <a:srgbClr val="000000"/>
                </a:solidFill>
                <a:latin typeface="Open Sans"/>
                <a:ea typeface="Open Sans"/>
                <a:cs typeface="Open Sans"/>
                <a:sym typeface="Open Sans"/>
              </a:rPr>
              <a:t>invoice_id: Unique identifier assigned to each invoice.</a:t>
            </a:r>
          </a:p>
          <a:p>
            <a:pPr algn="l">
              <a:lnSpc>
                <a:spcPts val="2520"/>
              </a:lnSpc>
              <a:spcBef>
                <a:spcPct val="0"/>
              </a:spcBef>
            </a:pPr>
            <a:r>
              <a:rPr lang="en-US" sz="2100" spc="132">
                <a:solidFill>
                  <a:srgbClr val="000000"/>
                </a:solidFill>
                <a:latin typeface="Open Sans"/>
                <a:ea typeface="Open Sans"/>
                <a:cs typeface="Open Sans"/>
                <a:sym typeface="Open Sans"/>
              </a:rPr>
              <a:t>customer_id: The customer ID associated with the invoice.</a:t>
            </a:r>
          </a:p>
          <a:p>
            <a:pPr algn="l">
              <a:lnSpc>
                <a:spcPts val="2520"/>
              </a:lnSpc>
              <a:spcBef>
                <a:spcPct val="0"/>
              </a:spcBef>
            </a:pPr>
            <a:r>
              <a:rPr lang="en-US" sz="2100" spc="132">
                <a:solidFill>
                  <a:srgbClr val="000000"/>
                </a:solidFill>
                <a:latin typeface="Open Sans"/>
                <a:ea typeface="Open Sans"/>
                <a:cs typeface="Open Sans"/>
                <a:sym typeface="Open Sans"/>
              </a:rPr>
              <a:t>invoice_date: The date when the invoice was generated or issued.</a:t>
            </a:r>
          </a:p>
          <a:p>
            <a:pPr algn="l">
              <a:lnSpc>
                <a:spcPts val="2520"/>
              </a:lnSpc>
              <a:spcBef>
                <a:spcPct val="0"/>
              </a:spcBef>
            </a:pPr>
            <a:r>
              <a:rPr lang="en-US" sz="2100" spc="132">
                <a:solidFill>
                  <a:srgbClr val="000000"/>
                </a:solidFill>
                <a:latin typeface="Open Sans"/>
                <a:ea typeface="Open Sans"/>
                <a:cs typeface="Open Sans"/>
                <a:sym typeface="Open Sans"/>
              </a:rPr>
              <a:t>billing_address: The street address used for billing purposes.</a:t>
            </a:r>
          </a:p>
          <a:p>
            <a:pPr algn="l">
              <a:lnSpc>
                <a:spcPts val="2520"/>
              </a:lnSpc>
              <a:spcBef>
                <a:spcPct val="0"/>
              </a:spcBef>
            </a:pPr>
            <a:r>
              <a:rPr lang="en-US" sz="2100" spc="132">
                <a:solidFill>
                  <a:srgbClr val="000000"/>
                </a:solidFill>
                <a:latin typeface="Open Sans"/>
                <a:ea typeface="Open Sans"/>
                <a:cs typeface="Open Sans"/>
                <a:sym typeface="Open Sans"/>
              </a:rPr>
              <a:t>billing_city: The city used for billing purposes.</a:t>
            </a:r>
          </a:p>
          <a:p>
            <a:pPr algn="l">
              <a:lnSpc>
                <a:spcPts val="2520"/>
              </a:lnSpc>
              <a:spcBef>
                <a:spcPct val="0"/>
              </a:spcBef>
            </a:pPr>
            <a:r>
              <a:rPr lang="en-US" sz="2100" spc="132">
                <a:solidFill>
                  <a:srgbClr val="000000"/>
                </a:solidFill>
                <a:latin typeface="Open Sans"/>
                <a:ea typeface="Open Sans"/>
                <a:cs typeface="Open Sans"/>
                <a:sym typeface="Open Sans"/>
              </a:rPr>
              <a:t>billing_state: The state or province used for billing purposes.</a:t>
            </a:r>
          </a:p>
          <a:p>
            <a:pPr algn="l">
              <a:lnSpc>
                <a:spcPts val="2520"/>
              </a:lnSpc>
              <a:spcBef>
                <a:spcPct val="0"/>
              </a:spcBef>
            </a:pPr>
            <a:r>
              <a:rPr lang="en-US" sz="2100" spc="132">
                <a:solidFill>
                  <a:srgbClr val="000000"/>
                </a:solidFill>
                <a:latin typeface="Open Sans"/>
                <a:ea typeface="Open Sans"/>
                <a:cs typeface="Open Sans"/>
                <a:sym typeface="Open Sans"/>
              </a:rPr>
              <a:t>billing_country: The country used for billing purposes.</a:t>
            </a:r>
          </a:p>
          <a:p>
            <a:pPr algn="l">
              <a:lnSpc>
                <a:spcPts val="2520"/>
              </a:lnSpc>
              <a:spcBef>
                <a:spcPct val="0"/>
              </a:spcBef>
            </a:pPr>
            <a:r>
              <a:rPr lang="en-US" sz="2100" spc="132">
                <a:solidFill>
                  <a:srgbClr val="000000"/>
                </a:solidFill>
                <a:latin typeface="Open Sans"/>
                <a:ea typeface="Open Sans"/>
                <a:cs typeface="Open Sans"/>
                <a:sym typeface="Open Sans"/>
              </a:rPr>
              <a:t>billing_postal_code: The postal or zip code used for billing purposes.</a:t>
            </a:r>
          </a:p>
          <a:p>
            <a:pPr algn="l">
              <a:lnSpc>
                <a:spcPts val="2520"/>
              </a:lnSpc>
              <a:spcBef>
                <a:spcPct val="0"/>
              </a:spcBef>
            </a:pPr>
            <a:r>
              <a:rPr lang="en-US" sz="2100" spc="132">
                <a:solidFill>
                  <a:srgbClr val="000000"/>
                </a:solidFill>
                <a:latin typeface="Open Sans"/>
                <a:ea typeface="Open Sans"/>
                <a:cs typeface="Open Sans"/>
                <a:sym typeface="Open Sans"/>
              </a:rPr>
              <a:t>total: The total amount due on the invoice.</a:t>
            </a:r>
          </a:p>
          <a:p>
            <a:pPr algn="l">
              <a:lnSpc>
                <a:spcPts val="2520"/>
              </a:lnSpc>
              <a:spcBef>
                <a:spcPct val="0"/>
              </a:spcBef>
            </a:pPr>
          </a:p>
          <a:p>
            <a:pPr algn="l">
              <a:lnSpc>
                <a:spcPts val="2520"/>
              </a:lnSpc>
              <a:spcBef>
                <a:spcPct val="0"/>
              </a:spcBef>
            </a:pPr>
            <a:r>
              <a:rPr lang="en-US" b="true" sz="2100" spc="132">
                <a:solidFill>
                  <a:srgbClr val="000000"/>
                </a:solidFill>
                <a:latin typeface="Open Sans Bold"/>
                <a:ea typeface="Open Sans Bold"/>
                <a:cs typeface="Open Sans Bold"/>
                <a:sym typeface="Open Sans Bold"/>
              </a:rPr>
              <a:t>invoice_line</a:t>
            </a:r>
            <a:r>
              <a:rPr lang="en-US" sz="2100" spc="132">
                <a:solidFill>
                  <a:srgbClr val="000000"/>
                </a:solidFill>
                <a:latin typeface="Open Sans"/>
                <a:ea typeface="Open Sans"/>
                <a:cs typeface="Open Sans"/>
                <a:sym typeface="Open Sans"/>
              </a:rPr>
              <a:t>:</a:t>
            </a:r>
          </a:p>
          <a:p>
            <a:pPr algn="l">
              <a:lnSpc>
                <a:spcPts val="2520"/>
              </a:lnSpc>
              <a:spcBef>
                <a:spcPct val="0"/>
              </a:spcBef>
            </a:pPr>
            <a:r>
              <a:rPr lang="en-US" sz="2100" spc="132">
                <a:solidFill>
                  <a:srgbClr val="000000"/>
                </a:solidFill>
                <a:latin typeface="Open Sans"/>
                <a:ea typeface="Open Sans"/>
                <a:cs typeface="Open Sans"/>
                <a:sym typeface="Open Sans"/>
              </a:rPr>
              <a:t>invoice_line_id: Unique identifier assigned to each line item on an invoice.</a:t>
            </a:r>
          </a:p>
          <a:p>
            <a:pPr algn="l">
              <a:lnSpc>
                <a:spcPts val="2520"/>
              </a:lnSpc>
              <a:spcBef>
                <a:spcPct val="0"/>
              </a:spcBef>
            </a:pPr>
            <a:r>
              <a:rPr lang="en-US" sz="2100" spc="132">
                <a:solidFill>
                  <a:srgbClr val="000000"/>
                </a:solidFill>
                <a:latin typeface="Open Sans"/>
                <a:ea typeface="Open Sans"/>
                <a:cs typeface="Open Sans"/>
                <a:sym typeface="Open Sans"/>
              </a:rPr>
              <a:t>invoice_id: The invoice ID to which the line item belongs.</a:t>
            </a:r>
          </a:p>
          <a:p>
            <a:pPr algn="l">
              <a:lnSpc>
                <a:spcPts val="2520"/>
              </a:lnSpc>
              <a:spcBef>
                <a:spcPct val="0"/>
              </a:spcBef>
            </a:pPr>
            <a:r>
              <a:rPr lang="en-US" sz="2100" spc="132">
                <a:solidFill>
                  <a:srgbClr val="000000"/>
                </a:solidFill>
                <a:latin typeface="Open Sans"/>
                <a:ea typeface="Open Sans"/>
                <a:cs typeface="Open Sans"/>
                <a:sym typeface="Open Sans"/>
              </a:rPr>
              <a:t>track_id: The ID of the track or product included in the line item.</a:t>
            </a:r>
          </a:p>
          <a:p>
            <a:pPr algn="l">
              <a:lnSpc>
                <a:spcPts val="2520"/>
              </a:lnSpc>
              <a:spcBef>
                <a:spcPct val="0"/>
              </a:spcBef>
            </a:pPr>
            <a:r>
              <a:rPr lang="en-US" sz="2100" spc="132">
                <a:solidFill>
                  <a:srgbClr val="000000"/>
                </a:solidFill>
                <a:latin typeface="Open Sans"/>
                <a:ea typeface="Open Sans"/>
                <a:cs typeface="Open Sans"/>
                <a:sym typeface="Open Sans"/>
              </a:rPr>
              <a:t>unit_price: The price per unit for the line item.</a:t>
            </a:r>
          </a:p>
          <a:p>
            <a:pPr algn="l">
              <a:lnSpc>
                <a:spcPts val="2520"/>
              </a:lnSpc>
              <a:spcBef>
                <a:spcPct val="0"/>
              </a:spcBef>
            </a:pPr>
            <a:r>
              <a:rPr lang="en-US" sz="2100" spc="132">
                <a:solidFill>
                  <a:srgbClr val="000000"/>
                </a:solidFill>
                <a:latin typeface="Open Sans"/>
                <a:ea typeface="Open Sans"/>
                <a:cs typeface="Open Sans"/>
                <a:sym typeface="Open Sans"/>
              </a:rPr>
              <a:t>quantity: The quantity of units for the line item.</a:t>
            </a:r>
          </a:p>
          <a:p>
            <a:pPr algn="l">
              <a:lnSpc>
                <a:spcPts val="2520"/>
              </a:lnSpc>
              <a:spcBef>
                <a:spcPct val="0"/>
              </a:spcBef>
            </a:pPr>
          </a:p>
        </p:txBody>
      </p:sp>
      <p:sp>
        <p:nvSpPr>
          <p:cNvPr name="TextBox 3" id="3"/>
          <p:cNvSpPr txBox="true"/>
          <p:nvPr/>
        </p:nvSpPr>
        <p:spPr>
          <a:xfrm rot="0">
            <a:off x="9460030" y="1143000"/>
            <a:ext cx="7799270" cy="7543800"/>
          </a:xfrm>
          <a:prstGeom prst="rect">
            <a:avLst/>
          </a:prstGeom>
        </p:spPr>
        <p:txBody>
          <a:bodyPr anchor="t" rtlCol="false" tIns="0" lIns="0" bIns="0" rIns="0">
            <a:spAutoFit/>
          </a:bodyPr>
          <a:lstStyle/>
          <a:p>
            <a:pPr algn="l">
              <a:lnSpc>
                <a:spcPts val="2520"/>
              </a:lnSpc>
              <a:spcBef>
                <a:spcPct val="0"/>
              </a:spcBef>
            </a:pPr>
            <a:r>
              <a:rPr lang="en-US" b="true" sz="2100" spc="121">
                <a:solidFill>
                  <a:srgbClr val="000000"/>
                </a:solidFill>
                <a:latin typeface="Open Sans Bold"/>
                <a:ea typeface="Open Sans Bold"/>
                <a:cs typeface="Open Sans Bold"/>
                <a:sym typeface="Open Sans Bold"/>
              </a:rPr>
              <a:t>playlist:</a:t>
            </a:r>
          </a:p>
          <a:p>
            <a:pPr algn="l">
              <a:lnSpc>
                <a:spcPts val="2520"/>
              </a:lnSpc>
              <a:spcBef>
                <a:spcPct val="0"/>
              </a:spcBef>
            </a:pPr>
            <a:r>
              <a:rPr lang="en-US" sz="2100" spc="121">
                <a:solidFill>
                  <a:srgbClr val="000000"/>
                </a:solidFill>
                <a:latin typeface="Open Sans"/>
                <a:ea typeface="Open Sans"/>
                <a:cs typeface="Open Sans"/>
                <a:sym typeface="Open Sans"/>
              </a:rPr>
              <a:t>playlist_id: Unique identifier assigned to each playlist.</a:t>
            </a:r>
          </a:p>
          <a:p>
            <a:pPr algn="l">
              <a:lnSpc>
                <a:spcPts val="2520"/>
              </a:lnSpc>
              <a:spcBef>
                <a:spcPct val="0"/>
              </a:spcBef>
            </a:pPr>
            <a:r>
              <a:rPr lang="en-US" sz="2100" spc="121">
                <a:solidFill>
                  <a:srgbClr val="000000"/>
                </a:solidFill>
                <a:latin typeface="Open Sans"/>
                <a:ea typeface="Open Sans"/>
                <a:cs typeface="Open Sans"/>
                <a:sym typeface="Open Sans"/>
              </a:rPr>
              <a:t>name: The name or title of the playlist.</a:t>
            </a:r>
          </a:p>
          <a:p>
            <a:pPr algn="l">
              <a:lnSpc>
                <a:spcPts val="2520"/>
              </a:lnSpc>
              <a:spcBef>
                <a:spcPct val="0"/>
              </a:spcBef>
            </a:pPr>
          </a:p>
          <a:p>
            <a:pPr algn="l">
              <a:lnSpc>
                <a:spcPts val="2520"/>
              </a:lnSpc>
              <a:spcBef>
                <a:spcPct val="0"/>
              </a:spcBef>
            </a:pPr>
            <a:r>
              <a:rPr lang="en-US" b="true" sz="2100" spc="121">
                <a:solidFill>
                  <a:srgbClr val="000000"/>
                </a:solidFill>
                <a:latin typeface="Open Sans Bold"/>
                <a:ea typeface="Open Sans Bold"/>
                <a:cs typeface="Open Sans Bold"/>
                <a:sym typeface="Open Sans Bold"/>
              </a:rPr>
              <a:t>playlist_track:</a:t>
            </a:r>
          </a:p>
          <a:p>
            <a:pPr algn="l">
              <a:lnSpc>
                <a:spcPts val="2520"/>
              </a:lnSpc>
              <a:spcBef>
                <a:spcPct val="0"/>
              </a:spcBef>
            </a:pPr>
            <a:r>
              <a:rPr lang="en-US" sz="2100" spc="121">
                <a:solidFill>
                  <a:srgbClr val="000000"/>
                </a:solidFill>
                <a:latin typeface="Open Sans"/>
                <a:ea typeface="Open Sans"/>
                <a:cs typeface="Open Sans"/>
                <a:sym typeface="Open Sans"/>
              </a:rPr>
              <a:t>playlist_id: The ID of the playlist to which the track belongs.</a:t>
            </a:r>
          </a:p>
          <a:p>
            <a:pPr algn="l">
              <a:lnSpc>
                <a:spcPts val="2520"/>
              </a:lnSpc>
              <a:spcBef>
                <a:spcPct val="0"/>
              </a:spcBef>
            </a:pPr>
            <a:r>
              <a:rPr lang="en-US" sz="2100" spc="121">
                <a:solidFill>
                  <a:srgbClr val="000000"/>
                </a:solidFill>
                <a:latin typeface="Open Sans"/>
                <a:ea typeface="Open Sans"/>
                <a:cs typeface="Open Sans"/>
                <a:sym typeface="Open Sans"/>
              </a:rPr>
              <a:t>track_id: The ID of the track included in the playlist.</a:t>
            </a:r>
          </a:p>
          <a:p>
            <a:pPr algn="l">
              <a:lnSpc>
                <a:spcPts val="2520"/>
              </a:lnSpc>
              <a:spcBef>
                <a:spcPct val="0"/>
              </a:spcBef>
            </a:pPr>
          </a:p>
          <a:p>
            <a:pPr algn="l">
              <a:lnSpc>
                <a:spcPts val="2520"/>
              </a:lnSpc>
              <a:spcBef>
                <a:spcPct val="0"/>
              </a:spcBef>
            </a:pPr>
            <a:r>
              <a:rPr lang="en-US" b="true" sz="2100" spc="121">
                <a:solidFill>
                  <a:srgbClr val="000000"/>
                </a:solidFill>
                <a:latin typeface="Open Sans Bold"/>
                <a:ea typeface="Open Sans Bold"/>
                <a:cs typeface="Open Sans Bold"/>
                <a:sym typeface="Open Sans Bold"/>
              </a:rPr>
              <a:t>track:</a:t>
            </a:r>
          </a:p>
          <a:p>
            <a:pPr algn="l">
              <a:lnSpc>
                <a:spcPts val="2520"/>
              </a:lnSpc>
              <a:spcBef>
                <a:spcPct val="0"/>
              </a:spcBef>
            </a:pPr>
            <a:r>
              <a:rPr lang="en-US" sz="2100" spc="121">
                <a:solidFill>
                  <a:srgbClr val="000000"/>
                </a:solidFill>
                <a:latin typeface="Open Sans"/>
                <a:ea typeface="Open Sans"/>
                <a:cs typeface="Open Sans"/>
                <a:sym typeface="Open Sans"/>
              </a:rPr>
              <a:t>track_id: Unique identifier assigned to each track or song.</a:t>
            </a:r>
          </a:p>
          <a:p>
            <a:pPr algn="l">
              <a:lnSpc>
                <a:spcPts val="2520"/>
              </a:lnSpc>
              <a:spcBef>
                <a:spcPct val="0"/>
              </a:spcBef>
            </a:pPr>
            <a:r>
              <a:rPr lang="en-US" sz="2100" spc="121">
                <a:solidFill>
                  <a:srgbClr val="000000"/>
                </a:solidFill>
                <a:latin typeface="Open Sans"/>
                <a:ea typeface="Open Sans"/>
                <a:cs typeface="Open Sans"/>
                <a:sym typeface="Open Sans"/>
              </a:rPr>
              <a:t>name: The title or name of the track.</a:t>
            </a:r>
          </a:p>
          <a:p>
            <a:pPr algn="l">
              <a:lnSpc>
                <a:spcPts val="2520"/>
              </a:lnSpc>
              <a:spcBef>
                <a:spcPct val="0"/>
              </a:spcBef>
            </a:pPr>
            <a:r>
              <a:rPr lang="en-US" sz="2100" spc="121">
                <a:solidFill>
                  <a:srgbClr val="000000"/>
                </a:solidFill>
                <a:latin typeface="Open Sans"/>
                <a:ea typeface="Open Sans"/>
                <a:cs typeface="Open Sans"/>
                <a:sym typeface="Open Sans"/>
              </a:rPr>
              <a:t>album_id: The ID of the album to which the track belongs.</a:t>
            </a:r>
          </a:p>
          <a:p>
            <a:pPr algn="l">
              <a:lnSpc>
                <a:spcPts val="2520"/>
              </a:lnSpc>
              <a:spcBef>
                <a:spcPct val="0"/>
              </a:spcBef>
            </a:pPr>
            <a:r>
              <a:rPr lang="en-US" sz="2100" spc="121">
                <a:solidFill>
                  <a:srgbClr val="000000"/>
                </a:solidFill>
                <a:latin typeface="Open Sans"/>
                <a:ea typeface="Open Sans"/>
                <a:cs typeface="Open Sans"/>
                <a:sym typeface="Open Sans"/>
              </a:rPr>
              <a:t>media_type_id: The ID of the media type associated with the track.</a:t>
            </a:r>
          </a:p>
          <a:p>
            <a:pPr algn="l">
              <a:lnSpc>
                <a:spcPts val="2520"/>
              </a:lnSpc>
              <a:spcBef>
                <a:spcPct val="0"/>
              </a:spcBef>
            </a:pPr>
            <a:r>
              <a:rPr lang="en-US" sz="2100" spc="121">
                <a:solidFill>
                  <a:srgbClr val="000000"/>
                </a:solidFill>
                <a:latin typeface="Open Sans"/>
                <a:ea typeface="Open Sans"/>
                <a:cs typeface="Open Sans"/>
                <a:sym typeface="Open Sans"/>
              </a:rPr>
              <a:t>genre_id: The ID of the genre associated with the track.</a:t>
            </a:r>
          </a:p>
          <a:p>
            <a:pPr algn="l">
              <a:lnSpc>
                <a:spcPts val="2520"/>
              </a:lnSpc>
              <a:spcBef>
                <a:spcPct val="0"/>
              </a:spcBef>
            </a:pPr>
            <a:r>
              <a:rPr lang="en-US" sz="2100" spc="121">
                <a:solidFill>
                  <a:srgbClr val="000000"/>
                </a:solidFill>
                <a:latin typeface="Open Sans"/>
                <a:ea typeface="Open Sans"/>
                <a:cs typeface="Open Sans"/>
                <a:sym typeface="Open Sans"/>
              </a:rPr>
              <a:t>composer: The name of the composer or artist who composed the track.</a:t>
            </a:r>
          </a:p>
          <a:p>
            <a:pPr algn="l">
              <a:lnSpc>
                <a:spcPts val="2520"/>
              </a:lnSpc>
              <a:spcBef>
                <a:spcPct val="0"/>
              </a:spcBef>
            </a:pPr>
            <a:r>
              <a:rPr lang="en-US" sz="2100" spc="121">
                <a:solidFill>
                  <a:srgbClr val="000000"/>
                </a:solidFill>
                <a:latin typeface="Open Sans"/>
                <a:ea typeface="Open Sans"/>
                <a:cs typeface="Open Sans"/>
                <a:sym typeface="Open Sans"/>
              </a:rPr>
              <a:t>milliseconds: The duration of the track in milliseconds.</a:t>
            </a:r>
          </a:p>
          <a:p>
            <a:pPr algn="l">
              <a:lnSpc>
                <a:spcPts val="2520"/>
              </a:lnSpc>
              <a:spcBef>
                <a:spcPct val="0"/>
              </a:spcBef>
            </a:pPr>
            <a:r>
              <a:rPr lang="en-US" sz="2100" spc="121">
                <a:solidFill>
                  <a:srgbClr val="000000"/>
                </a:solidFill>
                <a:latin typeface="Open Sans"/>
                <a:ea typeface="Open Sans"/>
                <a:cs typeface="Open Sans"/>
                <a:sym typeface="Open Sans"/>
              </a:rPr>
              <a:t>bytes: The file size of the track in bytes.</a:t>
            </a:r>
          </a:p>
          <a:p>
            <a:pPr algn="l">
              <a:lnSpc>
                <a:spcPts val="2520"/>
              </a:lnSpc>
              <a:spcBef>
                <a:spcPct val="0"/>
              </a:spcBef>
            </a:pPr>
            <a:r>
              <a:rPr lang="en-US" sz="2100" spc="121">
                <a:solidFill>
                  <a:srgbClr val="000000"/>
                </a:solidFill>
                <a:latin typeface="Open Sans"/>
                <a:ea typeface="Open Sans"/>
                <a:cs typeface="Open Sans"/>
                <a:sym typeface="Open Sans"/>
              </a:rPr>
              <a:t>unit_price: The price per unit for the track.</a:t>
            </a:r>
          </a:p>
          <a:p>
            <a:pPr algn="l">
              <a:lnSpc>
                <a:spcPts val="25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766421" y="2240603"/>
            <a:ext cx="12007713" cy="7153950"/>
          </a:xfrm>
          <a:custGeom>
            <a:avLst/>
            <a:gdLst/>
            <a:ahLst/>
            <a:cxnLst/>
            <a:rect r="r" b="b" t="t" l="l"/>
            <a:pathLst>
              <a:path h="7153950" w="12007713">
                <a:moveTo>
                  <a:pt x="0" y="0"/>
                </a:moveTo>
                <a:lnTo>
                  <a:pt x="12007714" y="0"/>
                </a:lnTo>
                <a:lnTo>
                  <a:pt x="12007714" y="7153950"/>
                </a:lnTo>
                <a:lnTo>
                  <a:pt x="0" y="7153950"/>
                </a:lnTo>
                <a:lnTo>
                  <a:pt x="0" y="0"/>
                </a:lnTo>
                <a:close/>
              </a:path>
            </a:pathLst>
          </a:custGeom>
          <a:blipFill>
            <a:blip r:embed="rId2"/>
            <a:stretch>
              <a:fillRect l="0" t="-7741" r="0" b="-7024"/>
            </a:stretch>
          </a:blipFill>
        </p:spPr>
      </p:sp>
      <p:sp>
        <p:nvSpPr>
          <p:cNvPr name="TextBox 3" id="3"/>
          <p:cNvSpPr txBox="true"/>
          <p:nvPr/>
        </p:nvSpPr>
        <p:spPr>
          <a:xfrm rot="0">
            <a:off x="1346915" y="1135703"/>
            <a:ext cx="15912385" cy="110490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Oswald Bold"/>
                <a:ea typeface="Oswald Bold"/>
                <a:cs typeface="Oswald Bold"/>
                <a:sym typeface="Oswald Bold"/>
              </a:rPr>
              <a:t>DATABASE SCHEMA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884834" y="2651728"/>
            <a:ext cx="5651961" cy="5698577"/>
          </a:xfrm>
          <a:custGeom>
            <a:avLst/>
            <a:gdLst/>
            <a:ahLst/>
            <a:cxnLst/>
            <a:rect r="r" b="b" t="t" l="l"/>
            <a:pathLst>
              <a:path h="5698577" w="5651961">
                <a:moveTo>
                  <a:pt x="0" y="0"/>
                </a:moveTo>
                <a:lnTo>
                  <a:pt x="5651961" y="0"/>
                </a:lnTo>
                <a:lnTo>
                  <a:pt x="5651961" y="5698577"/>
                </a:lnTo>
                <a:lnTo>
                  <a:pt x="0" y="5698577"/>
                </a:lnTo>
                <a:lnTo>
                  <a:pt x="0" y="0"/>
                </a:lnTo>
                <a:close/>
              </a:path>
            </a:pathLst>
          </a:custGeom>
          <a:blipFill>
            <a:blip r:embed="rId2"/>
            <a:stretch>
              <a:fillRect l="-663" t="0" r="-663" b="-2617"/>
            </a:stretch>
          </a:blipFill>
        </p:spPr>
      </p:sp>
      <p:sp>
        <p:nvSpPr>
          <p:cNvPr name="TextBox 3" id="3"/>
          <p:cNvSpPr txBox="true"/>
          <p:nvPr/>
        </p:nvSpPr>
        <p:spPr>
          <a:xfrm rot="0">
            <a:off x="1482201" y="1160208"/>
            <a:ext cx="14089277" cy="10001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Customer’s Demographic Breakdown</a:t>
            </a:r>
          </a:p>
        </p:txBody>
      </p:sp>
      <p:sp>
        <p:nvSpPr>
          <p:cNvPr name="TextBox 4" id="4"/>
          <p:cNvSpPr txBox="true"/>
          <p:nvPr/>
        </p:nvSpPr>
        <p:spPr>
          <a:xfrm rot="0">
            <a:off x="1790781" y="3287077"/>
            <a:ext cx="6736058" cy="3636645"/>
          </a:xfrm>
          <a:prstGeom prst="rect">
            <a:avLst/>
          </a:prstGeom>
        </p:spPr>
        <p:txBody>
          <a:bodyPr anchor="t" rtlCol="false" tIns="0" lIns="0" bIns="0" rIns="0">
            <a:spAutoFit/>
          </a:bodyPr>
          <a:lstStyle/>
          <a:p>
            <a:pPr algn="l" marL="0" indent="0" lvl="0">
              <a:lnSpc>
                <a:spcPts val="4199"/>
              </a:lnSpc>
              <a:spcBef>
                <a:spcPct val="0"/>
              </a:spcBef>
            </a:pPr>
            <a:r>
              <a:rPr lang="en-US" b="true" sz="2799">
                <a:solidFill>
                  <a:srgbClr val="000000"/>
                </a:solidFill>
                <a:latin typeface="Open Sans Bold"/>
                <a:ea typeface="Open Sans Bold"/>
                <a:cs typeface="Open Sans Bold"/>
                <a:sym typeface="Open Sans Bold"/>
              </a:rPr>
              <a:t>Insights : </a:t>
            </a:r>
            <a:r>
              <a:rPr lang="en-US" sz="2799">
                <a:solidFill>
                  <a:srgbClr val="000000"/>
                </a:solidFill>
                <a:latin typeface="Open Sans"/>
                <a:ea typeface="Open Sans"/>
                <a:cs typeface="Open Sans"/>
                <a:sym typeface="Open Sans"/>
              </a:rPr>
              <a:t> </a:t>
            </a:r>
          </a:p>
          <a:p>
            <a:pPr algn="l" marL="0" indent="0" lvl="0">
              <a:lnSpc>
                <a:spcPts val="4199"/>
              </a:lnSpc>
              <a:spcBef>
                <a:spcPct val="0"/>
              </a:spcBef>
            </a:pPr>
          </a:p>
          <a:p>
            <a:pPr algn="l" marL="604519" indent="-302260" lvl="1">
              <a:lnSpc>
                <a:spcPts val="4199"/>
              </a:lnSpc>
              <a:buFont typeface="Arial"/>
              <a:buChar char="•"/>
            </a:pPr>
            <a:r>
              <a:rPr lang="en-US" sz="2799" u="none">
                <a:solidFill>
                  <a:srgbClr val="000000"/>
                </a:solidFill>
                <a:latin typeface="Open Sans"/>
                <a:ea typeface="Open Sans"/>
                <a:cs typeface="Open Sans"/>
                <a:sym typeface="Open Sans"/>
              </a:rPr>
              <a:t>USA , CANADA , Brazil , France shows largest customer base </a:t>
            </a:r>
          </a:p>
          <a:p>
            <a:pPr algn="l">
              <a:lnSpc>
                <a:spcPts val="4199"/>
              </a:lnSpc>
            </a:pPr>
          </a:p>
          <a:p>
            <a:pPr algn="l" marL="604519" indent="-302260" lvl="1">
              <a:lnSpc>
                <a:spcPts val="4199"/>
              </a:lnSpc>
              <a:buFont typeface="Arial"/>
              <a:buChar char="•"/>
            </a:pPr>
            <a:r>
              <a:rPr lang="en-US" sz="2799" u="none">
                <a:solidFill>
                  <a:srgbClr val="000000"/>
                </a:solidFill>
                <a:latin typeface="Open Sans"/>
                <a:ea typeface="Open Sans"/>
                <a:cs typeface="Open Sans"/>
                <a:sym typeface="Open Sans"/>
              </a:rPr>
              <a:t>Norway , Italy , Spain are among the least customer base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719259" y="2627071"/>
            <a:ext cx="12243997" cy="6234566"/>
          </a:xfrm>
          <a:custGeom>
            <a:avLst/>
            <a:gdLst/>
            <a:ahLst/>
            <a:cxnLst/>
            <a:rect r="r" b="b" t="t" l="l"/>
            <a:pathLst>
              <a:path h="6234566" w="12243997">
                <a:moveTo>
                  <a:pt x="0" y="0"/>
                </a:moveTo>
                <a:lnTo>
                  <a:pt x="12243997" y="0"/>
                </a:lnTo>
                <a:lnTo>
                  <a:pt x="12243997" y="6234566"/>
                </a:lnTo>
                <a:lnTo>
                  <a:pt x="0" y="6234566"/>
                </a:lnTo>
                <a:lnTo>
                  <a:pt x="0" y="0"/>
                </a:lnTo>
                <a:close/>
              </a:path>
            </a:pathLst>
          </a:custGeom>
          <a:blipFill>
            <a:blip r:embed="rId2"/>
            <a:stretch>
              <a:fillRect l="0" t="-2411" r="0" b="-2411"/>
            </a:stretch>
          </a:blipFill>
        </p:spPr>
      </p:sp>
      <p:sp>
        <p:nvSpPr>
          <p:cNvPr name="TextBox 3" id="3"/>
          <p:cNvSpPr txBox="true"/>
          <p:nvPr/>
        </p:nvSpPr>
        <p:spPr>
          <a:xfrm rot="0">
            <a:off x="1540984" y="1160208"/>
            <a:ext cx="14747834" cy="1000125"/>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Oswald Bold"/>
                <a:ea typeface="Oswald Bold"/>
                <a:cs typeface="Oswald Bold"/>
                <a:sym typeface="Oswald Bold"/>
              </a:rPr>
              <a:t>Customer’s Demographic Breakdown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DAGaxaZsu34</dc:identifier>
  <dcterms:modified xsi:type="dcterms:W3CDTF">2011-08-01T06:04:30Z</dcterms:modified>
  <cp:revision>1</cp:revision>
  <dc:title>CHINOOK MUSIC</dc:title>
</cp:coreProperties>
</file>