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80" r:id="rId3"/>
    <p:sldId id="258" r:id="rId4"/>
    <p:sldId id="259" r:id="rId5"/>
    <p:sldId id="260" r:id="rId6"/>
    <p:sldId id="261" r:id="rId7"/>
    <p:sldId id="262" r:id="rId8"/>
    <p:sldId id="275" r:id="rId9"/>
    <p:sldId id="277" r:id="rId10"/>
    <p:sldId id="278" r:id="rId11"/>
    <p:sldId id="276" r:id="rId12"/>
    <p:sldId id="265" r:id="rId13"/>
    <p:sldId id="281" r:id="rId14"/>
    <p:sldId id="263" r:id="rId15"/>
    <p:sldId id="264" r:id="rId16"/>
    <p:sldId id="266" r:id="rId17"/>
    <p:sldId id="267" r:id="rId18"/>
    <p:sldId id="283" r:id="rId19"/>
    <p:sldId id="268" r:id="rId20"/>
    <p:sldId id="274" r:id="rId21"/>
    <p:sldId id="269" r:id="rId22"/>
    <p:sldId id="270" r:id="rId23"/>
    <p:sldId id="271" r:id="rId24"/>
    <p:sldId id="272" r:id="rId25"/>
    <p:sldId id="273" r:id="rId26"/>
    <p:sldId id="282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372F8-7519-453F-967C-C24C24C0EFC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8313A-9D0B-4CE2-BE07-86C78ECAC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0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4611-06DF-4A94-A153-A7A3237FD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14AAE-8A80-48E9-BAE3-F68E7A0E4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F9FEA-67CC-4504-9B22-7FC30F44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09B8-C836-44B6-AE73-F7E32EED790D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CBDE1-7CBF-43BF-8968-7D8334EB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25C15-EC28-4D25-814F-160749B4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5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6306-8D50-4F73-A54E-EF43DBB9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2456C-3EEE-432C-AEEA-E314291E4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1334-B6CF-4477-8AA4-2D154ADC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2F92-27FF-43FD-A6D8-6AB5193148E9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9CFC9-F7F6-43E9-98CE-99D5607E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28C0A-0F17-4CDF-9E98-18BFBB12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7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33C12-88BC-4FF2-A58E-134664771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9B755-82B1-4BDA-ABCC-24A5017D4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D220B-7B90-46BA-9E30-BCE96085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A27F-BB23-475C-9D92-5152AB010ECE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F8A38-34C5-4428-8707-414CEDC5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50DE0-775E-4322-8859-5C36737F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4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E879-1300-4E58-A10C-7612F039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900A6-2E3E-4F8E-8435-C0C3B3164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C59CA-A63E-4155-8FAF-726AC95C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36FE-B092-4C0C-8902-09CD09EE6C9A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EEAA3-1B70-4D87-B42E-949C23EC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84CF-39E4-490D-97CA-2D838ECD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9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2470-6FF5-49E2-89CA-F5144F5C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590CD-A3C9-4719-88C1-0CD08C1D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05620-91E7-4C6D-AD51-3336786B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E772-BE9E-4F25-89BC-7C27A4103B78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EA383-16FC-4945-875E-B95D09A3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D711B-447E-4423-92FB-5271BB08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7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FC65-C7CF-42BA-AFFE-D2E6CCEB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8ABE-E72D-449C-91D5-ABDF655DA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811B8-1CD8-4E9C-AA53-4B2E9D6D3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22619-0CCC-46DA-B0B0-DF3E3997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2E5D-B8B8-46FC-9B07-4DB2E76A9E75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DD0BB-B8BD-4B8B-BF13-7AD6856D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E3BA5-F803-4AAF-BC04-62C52C23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3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6442-87C6-4871-9688-A5252C935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1082A-1B31-4332-AC82-99D48AEA5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5F5A2-D3B1-4974-9E8E-19A2E7C6F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2CCB4-4D86-46B5-9378-DE3D1E658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88A26-E3CB-4552-81CB-806F5FFB7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5BDBB-4CFF-4D76-9E39-35A1FBDD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B18E-E859-4754-9D2D-A2FD6DD627F1}" type="datetime1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36D8D-71D6-482A-B7A9-09FC3DE0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4C3C49-4026-4A94-ADCA-E431D3A6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3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0F04-4662-4856-A7F8-AB916F6C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261FC-1E56-438E-B96D-9CC2B3BC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D3D6-364C-4DED-9CFE-A63321CF5219}" type="datetime1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2E358-9994-449D-B7C8-B83447C3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F063B-2906-48F7-B1E1-CA61DFEE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7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4B69C-DCE5-4DD3-9EEA-717AE29A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1B81-7F9D-4472-B4A4-ED1C09BE0B28}" type="datetime1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DEF0B-72A1-4F75-A92C-A080D0D5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1CF34-45CA-4CD6-ACF6-7E60F15A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2480-8BE0-42F0-A109-451ED7A3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E577F-5514-4DAB-84F6-D0CC3FD85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D692E-40A1-4471-A4BA-5EA9B491C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E4CF5-BB40-4E96-BEDD-47A0B7B0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67F-88A3-4EAA-A061-D94FCA9720C8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3F7AF-56D9-4656-9644-DE047FD7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A6B35-7D54-46EE-B845-298F0106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2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55CC-C185-4C71-996D-6A7D845AC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9245E-8604-4D96-90D3-EB5F49051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6B722-5E77-4C13-8C6F-F6B2C083B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39475-91B6-42C4-B007-2DAFEC1B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0FF5-D9FE-4F68-BF28-3AFA5077AA60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95601-A22F-4AF7-AF55-B69CBD7E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B041C-58CF-42B1-878D-08BD51F7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6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FA063-55C4-4EA2-99D0-44BDAEAAA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B12B1-B473-44D3-94CC-63D2D58A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2F093-E06F-4A6A-B678-999F87B73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579D2-A393-4902-ABF2-829CD36889D4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47F59-5298-42A8-8530-EFD5BAAEB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83E3D-4E2E-4BD5-A638-D0136ADC8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107FB-B014-46F9-809A-E0761CD8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2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java_oop.asp" TargetMode="External"/><Relationship Id="rId2" Type="http://schemas.openxmlformats.org/officeDocument/2006/relationships/hyperlink" Target="https://www.javatpoint.com/java-oops-concep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D317-61CF-4893-A923-C12C55A5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44519"/>
          </a:xfrm>
        </p:spPr>
        <p:txBody>
          <a:bodyPr/>
          <a:lstStyle/>
          <a:p>
            <a:pPr algn="ctr"/>
            <a:r>
              <a:rPr lang="en-US" dirty="0"/>
              <a:t>Java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B0B9F-020F-401C-90DB-BB327A11F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330429"/>
            <a:ext cx="5181600" cy="284653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Sunanda Das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Dept. of CSE, KUET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89BC6-8104-4A94-B944-0B0146EAE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330427"/>
            <a:ext cx="5181600" cy="28465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Argha Dhar</a:t>
            </a:r>
          </a:p>
          <a:p>
            <a:pPr marL="0" indent="0" algn="ctr">
              <a:buNone/>
            </a:pPr>
            <a:r>
              <a:rPr lang="en-US" dirty="0"/>
              <a:t>Lecturer</a:t>
            </a:r>
          </a:p>
          <a:p>
            <a:pPr marL="0" indent="0" algn="ctr">
              <a:buNone/>
            </a:pPr>
            <a:r>
              <a:rPr lang="en-US" dirty="0"/>
              <a:t>Dept. of CSE, KUET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76D00-73D8-885C-C136-4972538D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C84-6168-4076-B012-22E35CB7EA50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5780C-5138-90AE-A90A-B972436D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1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07A3-D91D-6709-CB4B-4AE38A78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 Packages(Cont.)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2CD3D-ED08-3EB0-D611-0EFEE344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094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java.awt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AWTExample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AWTExample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Frame fr1=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Frame();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Label la =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Label(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"Welcome to the java               graphics GEEKSFORGEEKS"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fr1.add(la);              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fr1.setSize(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fr1.setVisible(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800" b="0" i="0" u="none" strike="noStrike" dirty="0" err="1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[])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Testawt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Testawt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FBC846-925C-2BA9-2FA0-4C8BA7ABE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908" y="1690688"/>
            <a:ext cx="3614601" cy="359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86510-8026-08D7-6FF0-459A25F1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19CB-AC84-4CC0-8CB0-EA2F4F2B0232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9B31C-7DDC-1FFF-3280-68A8D376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4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E234-0981-C0D2-A376-D18FDDD9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 Packages(Cont.)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4DEB-54B6-A3D0-2D5F-944A8E63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846" y="1799499"/>
            <a:ext cx="561485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//save by A.java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pack;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);}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//save by B.java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mypack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pack.*;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800" b="0" i="0" u="none" strike="noStrike" dirty="0" err="1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[])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 obj =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A();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obj.msg();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D50FC-FAE1-7953-33F2-8DED11EB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18E1-EA46-4D09-9531-EC92932D543F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2A7A8-8A31-92B6-ED8A-4F9C9097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24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6F60-E5E4-495D-9F28-456B72B8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 Access Modifiers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FC81E5-0FE7-4A21-8D1D-BE50F005FF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0272" y="2759234"/>
          <a:ext cx="10131455" cy="2484120"/>
        </p:xfrm>
        <a:graphic>
          <a:graphicData uri="http://schemas.openxmlformats.org/drawingml/2006/table">
            <a:tbl>
              <a:tblPr/>
              <a:tblGrid>
                <a:gridCol w="2026291">
                  <a:extLst>
                    <a:ext uri="{9D8B030D-6E8A-4147-A177-3AD203B41FA5}">
                      <a16:colId xmlns:a16="http://schemas.microsoft.com/office/drawing/2014/main" val="3816319824"/>
                    </a:ext>
                  </a:extLst>
                </a:gridCol>
                <a:gridCol w="2026291">
                  <a:extLst>
                    <a:ext uri="{9D8B030D-6E8A-4147-A177-3AD203B41FA5}">
                      <a16:colId xmlns:a16="http://schemas.microsoft.com/office/drawing/2014/main" val="250195462"/>
                    </a:ext>
                  </a:extLst>
                </a:gridCol>
                <a:gridCol w="2026291">
                  <a:extLst>
                    <a:ext uri="{9D8B030D-6E8A-4147-A177-3AD203B41FA5}">
                      <a16:colId xmlns:a16="http://schemas.microsoft.com/office/drawing/2014/main" val="3914858548"/>
                    </a:ext>
                  </a:extLst>
                </a:gridCol>
                <a:gridCol w="2026291">
                  <a:extLst>
                    <a:ext uri="{9D8B030D-6E8A-4147-A177-3AD203B41FA5}">
                      <a16:colId xmlns:a16="http://schemas.microsoft.com/office/drawing/2014/main" val="228351967"/>
                    </a:ext>
                  </a:extLst>
                </a:gridCol>
                <a:gridCol w="2026291">
                  <a:extLst>
                    <a:ext uri="{9D8B030D-6E8A-4147-A177-3AD203B41FA5}">
                      <a16:colId xmlns:a16="http://schemas.microsoft.com/office/drawing/2014/main" val="1718635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Access Modifier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800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0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0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within class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800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0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0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within package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800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0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0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outside package by subclass only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800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0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0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outside package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800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0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0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353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Private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43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Default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873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Protected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238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Public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299799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DF4F7-9F9A-8DB8-BECE-3951DB6A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89AC-927F-460C-8A9B-B273D4D05722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3F77B-8482-36BD-61A1-C14511F7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86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905E-6ADB-2C00-508A-ACE18670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 Access Modifiers(Cont.)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74CF0-8008-9420-2D59-379F59724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 The access level of a private modifier is only within the class. It cannot be accessed from outside the class.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Default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 The access level of a default modifier is only within the package. It cannot be accessed from outside the package. If you do not specify any access level, it will be the default.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Protected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 The access level of a protected modifier is within the package and outside the package through child class. If you do not make the child class, it cannot be accessed from outside the package.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 The access level of a public modifier is everywhere. It can be accessed from within the class, outside the class, within the package and outside the package.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9C3A-86AE-DFFE-76FC-396F0EAA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36FE-B092-4C0C-8902-09CD09EE6C9A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A679A-3E5E-5289-8B66-61798108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28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6815-06C7-48B2-A433-C2E68AB3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B0B86-C460-4F06-88C0-1E2C616243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name;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Getter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800" b="0" i="0" u="none" strike="noStrike" dirty="0" err="1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Setter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800" b="0" i="0" u="none" strike="noStrike" dirty="0" err="1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newName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 =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newName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A9C41-86B3-429D-B694-0BB09DC5D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271016"/>
            <a:ext cx="5714998" cy="2586984"/>
          </a:xfrm>
        </p:spPr>
        <p:txBody>
          <a:bodyPr/>
          <a:lstStyle/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(String[] </a:t>
            </a:r>
            <a:r>
              <a:rPr lang="en-US" sz="1800" b="0" i="0" u="none" strike="noStrike" dirty="0" err="1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Person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myObj.setName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Set the value of the name variable to "John"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myObj.getName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F7A8BD9-B332-466C-A6A9-71677B7FE3A1}"/>
              </a:ext>
            </a:extLst>
          </p:cNvPr>
          <p:cNvSpPr txBox="1">
            <a:spLocks/>
          </p:cNvSpPr>
          <p:nvPr/>
        </p:nvSpPr>
        <p:spPr>
          <a:xfrm>
            <a:off x="6172202" y="1690688"/>
            <a:ext cx="5714998" cy="2586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(String[] </a:t>
            </a:r>
            <a:r>
              <a:rPr lang="en-US" sz="1800" b="0" i="0" u="none" strike="noStrike" dirty="0" err="1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Person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myObj.name = 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 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error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(myObj.name);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error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D65DC11-E6ED-0637-2201-5D7981EA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E766-F8B1-4585-8455-FB15FC20CD2D}" type="datetime1">
              <a:rPr lang="en-US" smtClean="0"/>
              <a:t>8/16/2023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8BD51-8E23-B52A-8CF7-B82CFF95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8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80D5-3922-46CE-953A-CB5643CA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‘this’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AA703-FD64-4A2F-9832-D57C2A88F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 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 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String name;  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fee;  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Student(</a:t>
            </a:r>
            <a:r>
              <a:rPr lang="en-US" sz="20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rollno,String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name,</a:t>
            </a:r>
            <a:r>
              <a:rPr lang="en-US" sz="2000" b="0" i="0" u="none" strike="noStrike" dirty="0" err="1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  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dirty="0" err="1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.rollno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 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.name=name;  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dirty="0" err="1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.fee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=fee;  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904D4-E79C-4DD1-B4C7-CA89F91C40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C26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 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rollno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String name; 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fee; 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Student(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r,String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n,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 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rollno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=r; 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name=n; 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fee=f; 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6101E-3FC6-78D6-38B8-F4C46819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1C75-9DD5-4696-B9D9-DEB0620D4B29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F4388-3760-8873-5301-E3D861C3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44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5F06-DE70-4607-AF59-A6AD42A4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Inheritance</a:t>
            </a:r>
          </a:p>
        </p:txBody>
      </p:sp>
      <p:pic>
        <p:nvPicPr>
          <p:cNvPr id="2050" name="Picture 2" descr="Types of inheritance in Java">
            <a:extLst>
              <a:ext uri="{FF2B5EF4-FFF2-40B4-BE49-F238E27FC236}">
                <a16:creationId xmlns:a16="http://schemas.microsoft.com/office/drawing/2014/main" id="{497890BF-24E1-44CB-B223-4E61FD8754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21" y="1745092"/>
            <a:ext cx="71437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ultiple inheritance in Java">
            <a:extLst>
              <a:ext uri="{FF2B5EF4-FFF2-40B4-BE49-F238E27FC236}">
                <a16:creationId xmlns:a16="http://schemas.microsoft.com/office/drawing/2014/main" id="{292321B0-26D8-4F25-AEDA-7B9CE4D541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20"/>
          <a:stretch/>
        </p:blipFill>
        <p:spPr bwMode="auto">
          <a:xfrm>
            <a:off x="7877001" y="1690688"/>
            <a:ext cx="3389414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2E2C3-ADD6-70D8-712A-B6BB4C9C7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56DDF-2290-4937-9EA0-2DC932D3B417}" type="datetime1">
              <a:rPr lang="en-US" smtClean="0"/>
              <a:t>8/16/2023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0D65A-7CB4-5E8A-F0CF-DA45E079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34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DEE7-E54B-4A9F-9D26-C41D8896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Single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A503-4D85-4CA6-B053-FA89CDC9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brand = 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       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Vehicle attribute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honk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                    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Vehicle method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i="0" u="none" strike="noStrike" dirty="0" err="1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Tuut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u="none" strike="noStrike" dirty="0" err="1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tuut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modelName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   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Car attribute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(String[] </a:t>
            </a:r>
            <a:r>
              <a:rPr lang="en-US" sz="1800" b="0" i="0" u="none" strike="noStrike" dirty="0" err="1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Car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Car();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myCar.honk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myCar.brand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myCar.modelName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79C5E-7816-159A-0E4A-7660F9CE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1DB4-F05B-47E3-A934-88495F7ADC56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F76B1-1260-E040-0FC0-0DC72CD7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23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2EAD5-9E97-10F2-327C-BA9BDD34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Super()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8FB66-F396-98B0-52E9-57956C44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name;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Constructor in the superclass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(String name)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 = name;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"Animal constructor"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800" b="0" i="0" u="none" strike="noStrike" dirty="0" err="1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breed;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Constructor in the subclass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(String name, String breed)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(name);  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Call the superclass constructor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i="0" u="none" strike="noStrike" dirty="0" err="1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.breed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breed;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"Dog constructor"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800" b="0" i="0" u="none" strike="noStrike" dirty="0" err="1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getBreed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breed;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(String[] </a:t>
            </a:r>
            <a:r>
              <a:rPr lang="en-US" sz="1800" b="0" i="0" u="none" strike="noStrike" dirty="0" err="1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Dog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myDog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Dog(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"Buddy"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"Labrador"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"Name: 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myDog.getName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"Breed: 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myDog.getBreed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03BB1-7F2B-19F2-99E2-DC6A36FA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36FE-B092-4C0C-8902-09CD09EE6C9A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729A4-9C77-04DB-13B2-FB862AC1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00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FCDF-C6C8-48F1-AFEE-EC98CE9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multiple inheritance is not supported in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38DA3-4F3B-46DA-B37E-41144530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);}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"Welcome"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);}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//suppose if it were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800" b="0" i="0" u="none" strike="noStrike" dirty="0" err="1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[])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 obj=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C();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obj.msg();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//Now which msg() method would be invoked?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E82F8-E6B2-6412-1A69-B7ED6764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610A-95FD-468B-AFCE-B23414071EEC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A440B-DA83-7AD0-D8D5-A454E46E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6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4C4A-5F1D-D05B-84F7-1F5DBFF5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0" dirty="0">
                <a:effectLst/>
              </a:rPr>
              <a:t>Object-Oriented</a:t>
            </a:r>
            <a:r>
              <a:rPr lang="en-US" b="1" i="0" dirty="0">
                <a:effectLst/>
              </a:rPr>
              <a:t> </a:t>
            </a:r>
            <a:r>
              <a:rPr lang="en-US" i="0" dirty="0">
                <a:effectLst/>
              </a:rPr>
              <a:t>Programming</a:t>
            </a:r>
            <a:r>
              <a:rPr lang="en-US" dirty="0"/>
              <a:t>(OOP)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FAA6A-4F1C-EC1E-E224-9DF9AE595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</a:rPr>
              <a:t>Object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means a real-world entity such as a pen, chair, table, computer, watch, etc. 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</a:rPr>
              <a:t>Object-Oriented Programming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is a methodology or paradigm to design a program using classes and objects.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It simplifies software development and maintenance by providing some concepts:</a:t>
            </a:r>
          </a:p>
          <a:p>
            <a:pPr lvl="1" algn="just"/>
            <a:r>
              <a:rPr lang="en-US" b="0" i="0" u="none" strike="noStrike" dirty="0">
                <a:effectLst/>
              </a:rPr>
              <a:t>Object</a:t>
            </a:r>
            <a:endParaRPr lang="en-US" b="0" i="0" dirty="0">
              <a:effectLst/>
            </a:endParaRPr>
          </a:p>
          <a:p>
            <a:pPr lvl="1" algn="just"/>
            <a:r>
              <a:rPr lang="en-US" b="0" i="0" dirty="0">
                <a:effectLst/>
              </a:rPr>
              <a:t>Class</a:t>
            </a:r>
          </a:p>
          <a:p>
            <a:pPr lvl="1" algn="just"/>
            <a:r>
              <a:rPr lang="en-US" b="0" i="0" u="none" strike="noStrike" dirty="0">
                <a:effectLst/>
              </a:rPr>
              <a:t>Inheritance</a:t>
            </a:r>
            <a:endParaRPr lang="en-US" b="0" i="0" dirty="0">
              <a:effectLst/>
            </a:endParaRPr>
          </a:p>
          <a:p>
            <a:pPr lvl="1" algn="just"/>
            <a:r>
              <a:rPr lang="en-US" b="0" i="0" u="none" strike="noStrike" dirty="0">
                <a:effectLst/>
              </a:rPr>
              <a:t>Polymorphism</a:t>
            </a:r>
            <a:endParaRPr lang="en-US" b="0" i="0" dirty="0">
              <a:effectLst/>
            </a:endParaRPr>
          </a:p>
          <a:p>
            <a:pPr lvl="1" algn="just"/>
            <a:r>
              <a:rPr lang="en-US" b="0" i="0" u="none" strike="noStrike" dirty="0">
                <a:effectLst/>
              </a:rPr>
              <a:t>Abstraction</a:t>
            </a:r>
            <a:endParaRPr lang="en-US" b="0" i="0" dirty="0">
              <a:effectLst/>
            </a:endParaRPr>
          </a:p>
          <a:p>
            <a:pPr lvl="1" algn="just"/>
            <a:r>
              <a:rPr lang="en-US" b="0" i="0" u="none" strike="noStrike" dirty="0">
                <a:effectLst/>
              </a:rPr>
              <a:t>Encapsulation</a:t>
            </a:r>
            <a:endParaRPr lang="en-US" b="0" i="0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F7DED-7B73-A9CB-5780-3BB42053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36FE-B092-4C0C-8902-09CD09EE6C9A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698BB-D91E-AA89-FA53-1476BBAD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2</a:t>
            </a:fld>
            <a:endParaRPr lang="en-US"/>
          </a:p>
        </p:txBody>
      </p:sp>
      <p:pic>
        <p:nvPicPr>
          <p:cNvPr id="5122" name="Picture 2" descr="Java OOPs Concepts">
            <a:extLst>
              <a:ext uri="{FF2B5EF4-FFF2-40B4-BE49-F238E27FC236}">
                <a16:creationId xmlns:a16="http://schemas.microsoft.com/office/drawing/2014/main" id="{6B6E9A21-97AD-9A27-B053-0B0F32EAE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821" y="3874763"/>
            <a:ext cx="3105558" cy="239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95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89A7-180F-4FA9-82F4-FF27D740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A329-389A-4ABB-916E-8FBD5A524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6764" cy="3618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city,state,country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(String city, String state, String country)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.city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city;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state;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.country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country;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497878-8517-4AB8-832C-6C04C416B860}"/>
              </a:ext>
            </a:extLst>
          </p:cNvPr>
          <p:cNvSpPr txBox="1">
            <a:spLocks/>
          </p:cNvSpPr>
          <p:nvPr/>
        </p:nvSpPr>
        <p:spPr>
          <a:xfrm>
            <a:off x="4812135" y="1825625"/>
            <a:ext cx="7167344" cy="48268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id;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name;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 id, String </a:t>
            </a:r>
            <a:r>
              <a:rPr lang="en-US" sz="1800" b="0" i="0" u="none" strike="noStrike" dirty="0" err="1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name,Address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 address)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.id = id;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 = name;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.address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=address;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(id+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+name);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address.city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address.state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address.country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(String[] </a:t>
            </a:r>
            <a:r>
              <a:rPr lang="en-US" sz="1800" b="0" i="0" u="none" strike="noStrike" dirty="0" err="1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 address1=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Address(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i="0" u="none" strike="noStrike" dirty="0" err="1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gzb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"UP"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i="0" u="none" strike="noStrike" dirty="0" err="1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india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 address2=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Address(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i="0" u="none" strike="noStrike" dirty="0" err="1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gno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"UP"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i="0" u="none" strike="noStrike" dirty="0" err="1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india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 e=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Emp(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111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"varun"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,address1);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 e2=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Emp(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112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"arun"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,address2);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e.display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e2.display();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78DE4-3D49-8AFB-66CA-284A986C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E7E8-56F3-4B8B-A5D7-69080F7DF6C2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01385-7F7C-D227-66AB-5D83A729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6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A4C1-C89B-44FE-8F04-D4EAC76A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E7E0-1BF2-4FD4-98D3-113BD6A21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603375"/>
          </a:xfrm>
        </p:spPr>
        <p:txBody>
          <a:bodyPr/>
          <a:lstStyle/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animalSound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"The animal makes a sound"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F7506-6AC0-4D88-94F9-F32208C3CC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(String[] </a:t>
            </a:r>
            <a:r>
              <a:rPr lang="en-US" sz="1800" b="0" i="0" u="none" strike="noStrike" dirty="0" err="1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Animal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myAnimal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Animal();  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Create a Animal object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Animal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myPig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Pig();  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Create a Pig object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Animal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myDog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Dog();  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Create a Dog object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myAnimal.animalSound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myPig.animalSound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myDog.animalSound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AE15ED-FD7A-4EEC-8CAB-066BAD2DCBC6}"/>
              </a:ext>
            </a:extLst>
          </p:cNvPr>
          <p:cNvSpPr txBox="1">
            <a:spLocks/>
          </p:cNvSpPr>
          <p:nvPr/>
        </p:nvSpPr>
        <p:spPr>
          <a:xfrm>
            <a:off x="838200" y="3664212"/>
            <a:ext cx="5181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Pig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animalSound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"The pig says: wee wee"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F8B6AF-3FC6-476B-ABBE-396CA7896B6C}"/>
              </a:ext>
            </a:extLst>
          </p:cNvPr>
          <p:cNvSpPr txBox="1">
            <a:spLocks/>
          </p:cNvSpPr>
          <p:nvPr/>
        </p:nvSpPr>
        <p:spPr>
          <a:xfrm>
            <a:off x="838200" y="5254625"/>
            <a:ext cx="5181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animalSound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"The dog says: bow wow"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CD089-945E-082A-F92C-36D1727B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4D7A-8EA5-4F3C-9613-D8D70F8C3A18}" type="datetime1">
              <a:rPr lang="en-US" smtClean="0"/>
              <a:t>8/16/2023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B7D0CB-84EF-61E4-0674-202305B8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21</a:t>
            </a:fld>
            <a:endParaRPr lang="en-US"/>
          </a:p>
        </p:txBody>
      </p:sp>
      <p:pic>
        <p:nvPicPr>
          <p:cNvPr id="3074" name="Picture 2" descr="Polymorphism in Java">
            <a:extLst>
              <a:ext uri="{FF2B5EF4-FFF2-40B4-BE49-F238E27FC236}">
                <a16:creationId xmlns:a16="http://schemas.microsoft.com/office/drawing/2014/main" id="{90BAE392-733A-9DFD-5C7F-722D7F263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461" y="198120"/>
            <a:ext cx="2469403" cy="183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34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B74C-37C1-444B-ADD7-335336BF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Inner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9F25-79C7-425A-8B6A-D09027290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OuterClass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InnerClass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= 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(String[] </a:t>
            </a:r>
            <a:r>
              <a:rPr lang="en-US" sz="1800" b="0" i="0" u="none" strike="noStrike" dirty="0" err="1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OuterClass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myOuter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OuterClass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OuterClass.InnerClass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myInner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myOuter.new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myInner.y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myOuter.x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Outputs 15 (5 + 10)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89F62-5DCC-91BA-4569-FC896949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F33-1465-4805-B4D2-C89CC2BB379C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F217F-D4EB-F17F-D8EF-CA273DAD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61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2ADC-55AD-4157-8942-47CAF0FF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89FF9-6057-4886-A6D9-744F24987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16489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Abstract class</a:t>
            </a: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Abstract method (does not have a body)</a:t>
            </a: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dirty="0" err="1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animalSound</a:t>
            </a:r>
            <a:r>
              <a:rPr lang="en-US" sz="16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Regular method</a:t>
            </a: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sz="16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i="0" u="none" strike="noStrike" dirty="0" err="1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Zzz</a:t>
            </a:r>
            <a:r>
              <a:rPr lang="en-US" sz="16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Subclass (inherit from Animal)</a:t>
            </a: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Pig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dirty="0" err="1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animalSound</a:t>
            </a:r>
            <a:r>
              <a:rPr lang="en-US" sz="16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The body of </a:t>
            </a:r>
            <a:r>
              <a:rPr lang="en-US" sz="1600" b="0" i="0" u="none" strike="noStrike" dirty="0" err="1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animalSound</a:t>
            </a:r>
            <a:r>
              <a:rPr lang="en-US" sz="16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() is provided here</a:t>
            </a: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"The pig says: wee wee"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(String[] </a:t>
            </a:r>
            <a:r>
              <a:rPr lang="en-US" sz="1600" b="0" i="0" u="none" strike="noStrike" dirty="0" err="1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Pig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myPig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Pig(); </a:t>
            </a:r>
            <a:r>
              <a:rPr lang="en-US" sz="16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Create a Pig object</a:t>
            </a: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myPig.animalSound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myPig.sleep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F7616-8A06-4DAF-B006-17A167CB4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3295" y="1825625"/>
            <a:ext cx="533050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Data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abstraction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is the process of hiding certain details and showing only essential information to the user.</a:t>
            </a:r>
            <a:endParaRPr lang="en-US" sz="2400" b="1" i="0" dirty="0">
              <a:solidFill>
                <a:srgbClr val="000000"/>
              </a:solidFill>
              <a:effectLst/>
            </a:endParaRPr>
          </a:p>
          <a:p>
            <a:r>
              <a:rPr lang="en-US" sz="2400" b="1" i="0" dirty="0">
                <a:solidFill>
                  <a:srgbClr val="000000"/>
                </a:solidFill>
                <a:effectLst/>
              </a:rPr>
              <a:t>Abstract class: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is a restricted class that cannot be used to create objects (to access it, it must be inherited from another class).</a:t>
            </a:r>
          </a:p>
          <a:p>
            <a:r>
              <a:rPr lang="en-US" sz="2400" dirty="0"/>
              <a:t>Abstract method: can only be used in an abstract class, and it does not have a body. The body is provided by the subclass (inherited from).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5733D-1737-5098-C76F-28D402F5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76B9-2EBC-4F28-8C27-E34516109C7F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2BDB7-4B7F-C1E7-9B1A-02E9C430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98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94B6-2ADF-40A6-9E03-4C5813BC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1B00A-B0AF-4C45-AA45-B1494C97A6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Interface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 err="1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animalSound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interface method (does not have a body)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interface method (does not have a body)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Pig "implements" the Animal interface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Pig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animalSound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The body of </a:t>
            </a:r>
            <a:r>
              <a:rPr lang="en-US" sz="1800" b="0" i="0" u="none" strike="noStrike" dirty="0" err="1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animalSound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() is provided here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"The pig says: wee wee"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The body of sleep() is provided here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i="0" u="none" strike="noStrike" dirty="0" err="1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Zzz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(String[] </a:t>
            </a:r>
            <a:r>
              <a:rPr lang="en-US" sz="1800" b="0" i="0" u="none" strike="noStrike" dirty="0" err="1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Pig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myPig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Pig();  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Create a Pig object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myPig.animalSound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myPig.sleep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A4AFD-7C7F-473E-918F-10D71C8C92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Like abstract classes, interfaces cannot be used to create objects </a:t>
            </a:r>
          </a:p>
          <a:p>
            <a:r>
              <a:rPr lang="en-US" dirty="0"/>
              <a:t>Interface methods do not have a body - the body is provided by the "implement" class</a:t>
            </a:r>
          </a:p>
          <a:p>
            <a:r>
              <a:rPr lang="en-US" dirty="0"/>
              <a:t>On implementation of an interface, you must override all of its methods</a:t>
            </a:r>
          </a:p>
          <a:p>
            <a:r>
              <a:rPr lang="en-US" dirty="0"/>
              <a:t>An interface cannot contain a constructor (as it cannot be used to create objects)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Java does not support "multiple inheritance" (a class can only inherit from one superclass). However, it can be achieved with interfaces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9021B-1741-306C-1FE6-CB1E9BEE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26EE-6628-4CF7-91D2-34601C1C5D59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44D09-35DE-A08B-5D3C-6A757055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56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505F-9E1E-4362-8BC0-C9CB221F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Interface(Cont.)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2DCA-8B4B-42B4-B435-A2F1664AD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FirstInterface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myMethod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interface method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SecondInterface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myOtherMethod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interface method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DemoClass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FirstInterface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u="none" strike="noStrike" dirty="0" err="1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SecondInterface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myMethod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"Some text.."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myOtherMethod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"Some other text..."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(String[] </a:t>
            </a:r>
            <a:r>
              <a:rPr lang="en-US" sz="1800" b="0" i="0" u="none" strike="noStrike" dirty="0" err="1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myObj.myMethod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myObj.myOtherMethod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B4D6A-B777-B3A9-18C7-E9542A78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32AE-FA74-40DB-AB91-12BE9C0C5F1F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FC077-88F5-8D93-3B83-C5EB011C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30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0745-CC70-80FA-3818-D1B4C33F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check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AD433-0A59-3382-E2D0-9B7108EC6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(String[] </a:t>
            </a:r>
            <a:r>
              <a:rPr lang="en-US" sz="1800" b="0" i="0" u="none" strike="noStrike" dirty="0" err="1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Animal dog =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Dog();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Animal cat =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Cat();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(dog </a:t>
            </a:r>
            <a:r>
              <a:rPr lang="en-US" sz="1800" b="0" i="0" u="none" strike="noStrike" dirty="0" err="1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Animal); 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true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(dog </a:t>
            </a:r>
            <a:r>
              <a:rPr lang="en-US" sz="1800" b="0" i="0" u="none" strike="noStrike" dirty="0" err="1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Dog);    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true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(cat </a:t>
            </a:r>
            <a:r>
              <a:rPr lang="en-US" sz="1800" b="0" i="0" u="none" strike="noStrike" dirty="0" err="1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Animal); 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true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(cat </a:t>
            </a:r>
            <a:r>
              <a:rPr lang="en-US" sz="1800" b="0" i="0" u="none" strike="noStrike" dirty="0" err="1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Cat);    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true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(dog </a:t>
            </a:r>
            <a:r>
              <a:rPr lang="en-US" sz="1800" b="0" i="0" u="none" strike="noStrike" dirty="0" err="1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Cat);    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false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(cat </a:t>
            </a:r>
            <a:r>
              <a:rPr lang="en-US" sz="1800" b="0" i="0" u="none" strike="noStrike" dirty="0" err="1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Dog);    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false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80A2A-4E05-A7EA-F58F-57184F6A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36FE-B092-4C0C-8902-09CD09EE6C9A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4221C-6FB4-BE00-AC15-52718F2F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4421-7B60-066D-E611-2C1E9972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BBD56-7E49-4F07-C9F4-8539B7A6E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Reference 1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Reference 2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61045-800C-CE3B-DA17-335D6A25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5AC4-2155-4D3C-A8F8-C7AF3629D10A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01972-5A26-6CCC-8C69-6B0A8121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4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3245-83C4-4CF0-AA1A-451CE139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 Classes/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682B9-F20C-4963-8EF4-3D65FF5EA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sz="24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(String[] </a:t>
            </a:r>
            <a:r>
              <a:rPr lang="en-US" sz="2400" b="0" i="0" u="none" strike="noStrike" dirty="0" err="1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Main myObj1 = </a:t>
            </a:r>
            <a:r>
              <a:rPr lang="en-US" sz="24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Main();  </a:t>
            </a:r>
            <a:r>
              <a:rPr lang="en-US" sz="24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Object 1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Main myObj2 = </a:t>
            </a:r>
            <a:r>
              <a:rPr lang="en-US" sz="24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Main();  </a:t>
            </a:r>
            <a:r>
              <a:rPr lang="en-US" sz="24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Object 2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(myObj1.x);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(myObj2.x);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CFC06-E5BE-E9C8-5363-6F4A712A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996-9524-47AE-A314-4DD02D5C1818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97009-395F-9E9B-EE73-51147F10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3</a:t>
            </a:fld>
            <a:endParaRPr lang="en-US"/>
          </a:p>
        </p:txBody>
      </p:sp>
      <p:pic>
        <p:nvPicPr>
          <p:cNvPr id="4098" name="Picture 2" descr="Java Object">
            <a:extLst>
              <a:ext uri="{FF2B5EF4-FFF2-40B4-BE49-F238E27FC236}">
                <a16:creationId xmlns:a16="http://schemas.microsoft.com/office/drawing/2014/main" id="{A9E40E14-F279-3BF1-244D-FAE1C5430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644" y="1996032"/>
            <a:ext cx="30575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90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EC6C-CAFD-406F-B2D8-A3FD7425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 Class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CCF1C-740D-48E2-B2D7-A1A9E8C07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sz="24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(String[] </a:t>
            </a:r>
            <a:r>
              <a:rPr lang="en-US" sz="2400" b="0" i="0" u="none" strike="noStrike" dirty="0" err="1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Main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Main();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myObj.x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x is now 25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myObj.x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91F3-6591-F2E0-ECC3-F80238E2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789C-09AC-400F-9E18-126DF5A5FD64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BC9D5-6619-F48F-3E53-A168386D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6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EC6C-CAFD-406F-B2D8-A3FD7425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 Class Attributes(Cont.)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CCF1C-740D-48E2-B2D7-A1A9E8C07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sz="24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(String[] </a:t>
            </a:r>
            <a:r>
              <a:rPr lang="en-US" sz="2400" b="0" i="0" u="none" strike="noStrike" dirty="0" err="1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Main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Main();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myObj.x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4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will generate an error: cannot assign a value to a final variable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myObj.x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B187B-BAEC-4E34-EDE1-7808C028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00FCB-344A-47F4-8D5A-70795B5E95D8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562F1-DF58-3045-A272-BFD3919A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4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F119-C1A8-4BE5-ACC4-7A2BF01F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 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50B55-0066-4BB5-9022-EAE942122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Static method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myStaticMethod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"Static methods can be called without creating objects"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Public method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myPublicMethod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"Public methods must be called by creating objects"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Main method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(String[] </a:t>
            </a:r>
            <a:r>
              <a:rPr lang="en-US" sz="1800" b="0" i="0" u="none" strike="noStrike" dirty="0" err="1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myStaticMethod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Call the static method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800" b="0" i="0" u="none" strike="noStrike" dirty="0" err="1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myPublicMethod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(); This would compile an error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Main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Main(); 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Create an object of Main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myObj.myPublicMethod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Call the public method on the object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4DA31-1F8F-EB19-2F01-C7FF703C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A784-53B5-4DE9-8439-158FC0E94501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411F7-A736-2984-766F-80DEA3A3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0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4B46-6DE8-44B2-9C4E-815AE3C5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2EC5-3B6B-4105-A73B-FE5FB84FD7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modelYear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String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modelName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 year, String name)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modelYear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year;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modelName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name;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(String[] </a:t>
            </a:r>
            <a:r>
              <a:rPr lang="en-US" sz="1800" b="0" i="0" u="none" strike="noStrike" dirty="0" err="1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800" b="0" i="0" u="none" strike="noStrike" dirty="0">
                <a:solidFill>
                  <a:srgbClr val="5C26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Main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sz="1800" b="0" i="0" u="none" strike="noStrike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1969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myCar.modelYear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myCar.modelName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6A00"/>
                </a:solidFill>
                <a:effectLst/>
                <a:latin typeface="Consolas" panose="020B0609020204030204" pitchFamily="49" charset="0"/>
              </a:rPr>
              <a:t>// Outputs 1969 Mustang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6EAC9-5C64-4C70-BA91-25B7C7CF32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 i="0" dirty="0">
                <a:solidFill>
                  <a:srgbClr val="000000"/>
                </a:solidFill>
                <a:effectLst/>
              </a:rPr>
              <a:t>A constructor in Java is a special method that is used to initialize objects</a:t>
            </a:r>
          </a:p>
          <a:p>
            <a:r>
              <a:rPr lang="en-US" sz="2400" i="0" dirty="0">
                <a:solidFill>
                  <a:srgbClr val="000000"/>
                </a:solidFill>
                <a:effectLst/>
              </a:rPr>
              <a:t>The constructor is called when an object of a class is created</a:t>
            </a:r>
          </a:p>
          <a:p>
            <a:r>
              <a:rPr lang="en-US" sz="2400" dirty="0"/>
              <a:t>constructor name must match the class name</a:t>
            </a:r>
          </a:p>
          <a:p>
            <a:r>
              <a:rPr lang="en-US" sz="2400" dirty="0"/>
              <a:t>It cannot have return type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F31B8-0C31-2178-B230-DCE364D6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C39-D24A-4BC8-BEBA-51892C1A99FA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C8A5E-95FD-A025-C243-A9CE3D95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2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738A-9083-AD5E-AF4A-39AD9973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7E37-CEAF-A19F-D823-F939C5734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56569"/>
          </a:xfrm>
        </p:spPr>
        <p:txBody>
          <a:bodyPr/>
          <a:lstStyle/>
          <a:p>
            <a:r>
              <a:rPr lang="en-US" sz="3200" b="0" i="0" dirty="0">
                <a:effectLst/>
              </a:rPr>
              <a:t>A </a:t>
            </a:r>
            <a:r>
              <a:rPr lang="en-US" sz="3200" i="0" dirty="0">
                <a:effectLst/>
              </a:rPr>
              <a:t>java package </a:t>
            </a:r>
            <a:r>
              <a:rPr lang="en-US" sz="3200" b="0" i="0" dirty="0">
                <a:effectLst/>
              </a:rPr>
              <a:t>is a group of similar types of classes, interfaces and sub-packages.</a:t>
            </a:r>
          </a:p>
          <a:p>
            <a:r>
              <a:rPr lang="en-US" sz="3200" dirty="0"/>
              <a:t>Advantage of Java Package</a:t>
            </a:r>
          </a:p>
          <a:p>
            <a:pPr lvl="1"/>
            <a:r>
              <a:rPr lang="en-US" sz="2800" b="0" i="0" dirty="0">
                <a:effectLst/>
              </a:rPr>
              <a:t>Java package is used to categorize the classes and interfaces so that they can be easily maintained.</a:t>
            </a:r>
          </a:p>
          <a:p>
            <a:pPr lvl="1"/>
            <a:r>
              <a:rPr lang="en-US" sz="2800" b="0" i="0" dirty="0">
                <a:effectLst/>
              </a:rPr>
              <a:t>Java package provides access protection.</a:t>
            </a:r>
            <a:endParaRPr lang="en-US" sz="2800" dirty="0"/>
          </a:p>
          <a:p>
            <a:pPr lvl="1"/>
            <a:r>
              <a:rPr lang="en-US" sz="2800" b="0" i="0" dirty="0">
                <a:effectLst/>
              </a:rPr>
              <a:t>Java package removes naming collision.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C8790-CD3C-92B8-C3E4-B21243E4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A7A8-1A5E-4D2E-ABDB-B2A96F930F2A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E4A58-0788-DC7F-2F4E-F8221FC7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0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D51D-71F9-72FD-6C4E-C40279E4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 Packages(Cont.)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B610D-8C10-8261-13F2-0C638BBF4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i="0" dirty="0">
                <a:solidFill>
                  <a:srgbClr val="273239"/>
                </a:solidFill>
                <a:effectLst/>
              </a:rPr>
              <a:t>Packages are divided into </a:t>
            </a:r>
            <a:r>
              <a:rPr lang="en-US" b="1" i="0" dirty="0">
                <a:solidFill>
                  <a:srgbClr val="273239"/>
                </a:solidFill>
                <a:effectLst/>
              </a:rPr>
              <a:t>two</a:t>
            </a:r>
            <a:r>
              <a:rPr lang="en-US" i="0" dirty="0">
                <a:solidFill>
                  <a:srgbClr val="273239"/>
                </a:solidFill>
                <a:effectLst/>
              </a:rPr>
              <a:t> parts: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</a:rPr>
              <a:t>Built-in packages</a:t>
            </a:r>
            <a:r>
              <a:rPr lang="en-US" i="0" dirty="0">
                <a:solidFill>
                  <a:srgbClr val="273239"/>
                </a:solidFill>
                <a:effectLst/>
              </a:rPr>
              <a:t>: In java, we already have various pre-defined packages and these packages contain large numbers of classes and interfaces that we used in java are known as Built-in packages.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</a:rPr>
              <a:t>User-defined packages</a:t>
            </a:r>
            <a:r>
              <a:rPr lang="en-US" i="0" dirty="0">
                <a:solidFill>
                  <a:srgbClr val="273239"/>
                </a:solidFill>
                <a:effectLst/>
              </a:rPr>
              <a:t>: As the name suggests user-defined packages are a package that is defined by the user or programmer.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2F07C-FBE9-49EA-FDE2-85F32690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4B66-856E-420C-8A24-EB653B2C2D77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EED90-2631-E009-1B2E-08404021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7FB-B014-46F9-809A-E0761CD878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3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3119</Words>
  <Application>Microsoft Office PowerPoint</Application>
  <PresentationFormat>Widescreen</PresentationFormat>
  <Paragraphs>175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inter-bold</vt:lpstr>
      <vt:lpstr>inter-regular</vt:lpstr>
      <vt:lpstr>times new roman</vt:lpstr>
      <vt:lpstr>Office Theme</vt:lpstr>
      <vt:lpstr>Java Classes</vt:lpstr>
      <vt:lpstr>Object-Oriented Programming(OOP)</vt:lpstr>
      <vt:lpstr>Java Classes/ Objects</vt:lpstr>
      <vt:lpstr>Java Class Attributes</vt:lpstr>
      <vt:lpstr>Java Class Attributes(Cont.)</vt:lpstr>
      <vt:lpstr>Java Class Methods</vt:lpstr>
      <vt:lpstr>Java Constructors</vt:lpstr>
      <vt:lpstr>Java Packages</vt:lpstr>
      <vt:lpstr>Java Packages(Cont.)</vt:lpstr>
      <vt:lpstr>Java Packages(Cont.)</vt:lpstr>
      <vt:lpstr>Java Packages(Cont.)</vt:lpstr>
      <vt:lpstr>Java Access Modifiers</vt:lpstr>
      <vt:lpstr>Java Access Modifiers(Cont.)</vt:lpstr>
      <vt:lpstr>Java Encapsulation</vt:lpstr>
      <vt:lpstr>‘this’ keyword</vt:lpstr>
      <vt:lpstr>Inheritance</vt:lpstr>
      <vt:lpstr>Single Inheritance</vt:lpstr>
      <vt:lpstr>Super()</vt:lpstr>
      <vt:lpstr>Why multiple inheritance is not supported in Java?</vt:lpstr>
      <vt:lpstr>Aggregation</vt:lpstr>
      <vt:lpstr>Polymorphism</vt:lpstr>
      <vt:lpstr>Inner Class</vt:lpstr>
      <vt:lpstr>Abstraction</vt:lpstr>
      <vt:lpstr>Interface</vt:lpstr>
      <vt:lpstr>Interface(Cont.)</vt:lpstr>
      <vt:lpstr> check Instance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Argha Dhar</dc:creator>
  <cp:lastModifiedBy>PC</cp:lastModifiedBy>
  <cp:revision>55</cp:revision>
  <dcterms:created xsi:type="dcterms:W3CDTF">2023-08-12T14:45:21Z</dcterms:created>
  <dcterms:modified xsi:type="dcterms:W3CDTF">2023-08-16T20:27:57Z</dcterms:modified>
</cp:coreProperties>
</file>