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8" r:id="rId2"/>
    <p:sldId id="256" r:id="rId3"/>
    <p:sldId id="257" r:id="rId4"/>
    <p:sldId id="259" r:id="rId5"/>
    <p:sldId id="260" r:id="rId6"/>
    <p:sldId id="261" r:id="rId7"/>
    <p:sldId id="262" r:id="rId8"/>
    <p:sldId id="263" r:id="rId9"/>
    <p:sldId id="265" r:id="rId10"/>
    <p:sldId id="266" r:id="rId11"/>
    <p:sldId id="270" r:id="rId12"/>
    <p:sldId id="268" r:id="rId13"/>
    <p:sldId id="273" r:id="rId14"/>
    <p:sldId id="267" r:id="rId15"/>
    <p:sldId id="269" r:id="rId16"/>
    <p:sldId id="272"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1D8BD707-D9CF-40AE-B4C6-C98DA3205C09}" type="datetimeFigureOut">
              <a:rPr lang="en-US" smtClean="0"/>
              <a:pPr/>
              <a:t>1/11/2024</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pPr/>
              <a:t>1/11/2024</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B6F15528-21DE-4FAA-801E-634DDDAF4B2B}" type="slidenum">
              <a:rPr lang="en-US" smtClean="0"/>
              <a:pPr/>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1D8BD707-D9CF-40AE-B4C6-C98DA3205C09}" type="datetimeFigureOut">
              <a:rPr lang="en-US" smtClean="0"/>
              <a:pPr/>
              <a:t>1/11/2024</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cuemath.com/data/probability/" TargetMode="External"/><Relationship Id="rId2" Type="http://schemas.openxmlformats.org/officeDocument/2006/relationships/hyperlink" Target="https://www.cuemath.com/p-value-formula/"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britannica.com/science/sampling-statistics"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britannica.com/dictionary/concept"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IN" b="1" dirty="0">
                <a:solidFill>
                  <a:srgbClr val="FFC000"/>
                </a:solidFill>
              </a:rPr>
              <a:t>Hypothesis Testing</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133600"/>
            <a:ext cx="2133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011090" y="5943600"/>
            <a:ext cx="2916183" cy="769441"/>
          </a:xfrm>
          <a:prstGeom prst="rect">
            <a:avLst/>
          </a:prstGeom>
          <a:noFill/>
        </p:spPr>
        <p:txBody>
          <a:bodyPr wrap="none" lIns="91440" tIns="45720" rIns="91440" bIns="45720">
            <a:spAutoFit/>
          </a:bodyPr>
          <a:lstStyle/>
          <a:p>
            <a:pPr algn="ctr"/>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Azharuddin</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2178034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67887"/>
            <a:ext cx="8610600" cy="5355312"/>
          </a:xfrm>
          <a:prstGeom prst="rect">
            <a:avLst/>
          </a:prstGeom>
        </p:spPr>
        <p:txBody>
          <a:bodyPr wrap="square">
            <a:spAutoFit/>
          </a:bodyPr>
          <a:lstStyle/>
          <a:p>
            <a:endParaRPr lang="en-IN" dirty="0" smtClean="0"/>
          </a:p>
          <a:p>
            <a:r>
              <a:rPr lang="en-IN" dirty="0"/>
              <a:t>It is widely employed across diverse fields, including science, medicine, economics, and the social sciences, to validate research questions and hypotheses.</a:t>
            </a:r>
          </a:p>
          <a:p>
            <a:endParaRPr lang="en-IN" dirty="0" smtClean="0"/>
          </a:p>
          <a:p>
            <a:endParaRPr lang="en-IN" dirty="0" smtClean="0"/>
          </a:p>
          <a:p>
            <a:r>
              <a:rPr lang="en-IN" dirty="0" smtClean="0"/>
              <a:t>Hypothesis </a:t>
            </a:r>
            <a:r>
              <a:rPr lang="en-IN" dirty="0"/>
              <a:t>testing is an essential tool for </a:t>
            </a:r>
            <a:r>
              <a:rPr lang="en-IN" dirty="0" smtClean="0"/>
              <a:t>data-</a:t>
            </a:r>
          </a:p>
          <a:p>
            <a:r>
              <a:rPr lang="en-IN" dirty="0" smtClean="0"/>
              <a:t>driven </a:t>
            </a:r>
            <a:r>
              <a:rPr lang="en-IN" dirty="0"/>
              <a:t>decision-making and drawing </a:t>
            </a:r>
            <a:r>
              <a:rPr lang="en-IN" dirty="0" smtClean="0"/>
              <a:t>population-</a:t>
            </a:r>
          </a:p>
          <a:p>
            <a:r>
              <a:rPr lang="en-IN" dirty="0" smtClean="0"/>
              <a:t>based </a:t>
            </a:r>
            <a:r>
              <a:rPr lang="en-IN" dirty="0"/>
              <a:t>conclusions from samples. </a:t>
            </a:r>
          </a:p>
          <a:p>
            <a:endParaRPr lang="en-IN" dirty="0"/>
          </a:p>
          <a:p>
            <a:endParaRPr lang="en-IN" dirty="0"/>
          </a:p>
          <a:p>
            <a:r>
              <a:rPr lang="en-IN" dirty="0"/>
              <a:t>Our detective starts by considering two scenarios</a:t>
            </a:r>
            <a:r>
              <a:rPr lang="en-IN" dirty="0" smtClean="0"/>
              <a:t>.</a:t>
            </a:r>
          </a:p>
          <a:p>
            <a:endParaRPr lang="en-IN" dirty="0" smtClean="0"/>
          </a:p>
          <a:p>
            <a:pPr marL="285750" indent="-285750">
              <a:buFont typeface="Wingdings" pitchFamily="2" charset="2"/>
              <a:buChar char="Ø"/>
            </a:pPr>
            <a:r>
              <a:rPr lang="en-IN" dirty="0" smtClean="0"/>
              <a:t> The </a:t>
            </a:r>
            <a:r>
              <a:rPr lang="en-IN" dirty="0"/>
              <a:t>null hypothesis (</a:t>
            </a:r>
            <a:r>
              <a:rPr lang="en-IN" i="1" dirty="0"/>
              <a:t>H0</a:t>
            </a:r>
            <a:r>
              <a:rPr lang="en-IN" dirty="0"/>
              <a:t>) is the skeptical </a:t>
            </a:r>
            <a:endParaRPr lang="en-IN" dirty="0" smtClean="0"/>
          </a:p>
          <a:p>
            <a:r>
              <a:rPr lang="en-IN" dirty="0"/>
              <a:t> </a:t>
            </a:r>
            <a:r>
              <a:rPr lang="en-IN" dirty="0" smtClean="0"/>
              <a:t>     sidekick</a:t>
            </a:r>
            <a:r>
              <a:rPr lang="en-IN" dirty="0"/>
              <a:t>, </a:t>
            </a:r>
            <a:r>
              <a:rPr lang="en-IN" dirty="0" smtClean="0"/>
              <a:t>assuming </a:t>
            </a:r>
            <a:r>
              <a:rPr lang="en-IN" dirty="0"/>
              <a:t>that the new strategy </a:t>
            </a:r>
            <a:endParaRPr lang="en-IN" dirty="0" smtClean="0"/>
          </a:p>
          <a:p>
            <a:r>
              <a:rPr lang="en-IN" dirty="0"/>
              <a:t> </a:t>
            </a:r>
            <a:r>
              <a:rPr lang="en-IN" dirty="0" smtClean="0"/>
              <a:t>     made </a:t>
            </a:r>
            <a:r>
              <a:rPr lang="en-IN" dirty="0"/>
              <a:t>no difference</a:t>
            </a:r>
            <a:r>
              <a:rPr lang="en-IN" dirty="0" smtClean="0"/>
              <a:t>.</a:t>
            </a:r>
          </a:p>
          <a:p>
            <a:endParaRPr lang="en-IN" dirty="0"/>
          </a:p>
          <a:p>
            <a:pPr marL="285750" indent="-285750">
              <a:buFont typeface="Wingdings" pitchFamily="2" charset="2"/>
              <a:buChar char="Ø"/>
            </a:pPr>
            <a:r>
              <a:rPr lang="en-IN" dirty="0" smtClean="0"/>
              <a:t> </a:t>
            </a:r>
            <a:r>
              <a:rPr lang="en-IN" dirty="0"/>
              <a:t>The alternate hypothesis (</a:t>
            </a:r>
            <a:r>
              <a:rPr lang="en-IN" i="1" dirty="0"/>
              <a:t>H1</a:t>
            </a:r>
            <a:r>
              <a:rPr lang="en-IN" dirty="0"/>
              <a:t>) is the optimistic partner, believing in the success of the strategy. They can't both be right, so the detective sets out to find which one to trust.</a:t>
            </a:r>
          </a:p>
        </p:txBody>
      </p:sp>
      <p:sp>
        <p:nvSpPr>
          <p:cNvPr id="5" name="AutoShape 2" descr="Hypothesis testing in Statistics Geography - QGEO"/>
          <p:cNvSpPr>
            <a:spLocks noChangeAspect="1" noChangeArrowheads="1"/>
          </p:cNvSpPr>
          <p:nvPr/>
        </p:nvSpPr>
        <p:spPr bwMode="auto">
          <a:xfrm>
            <a:off x="155575" y="-852488"/>
            <a:ext cx="2552700" cy="17907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524000"/>
            <a:ext cx="3657600" cy="2659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11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Plot Twist: The p-value Method</a:t>
            </a:r>
            <a:br>
              <a:rPr lang="en-IN" b="1" dirty="0"/>
            </a:br>
            <a:endParaRPr lang="en-IN" dirty="0"/>
          </a:p>
        </p:txBody>
      </p:sp>
      <p:sp>
        <p:nvSpPr>
          <p:cNvPr id="3" name="Rectangle 2"/>
          <p:cNvSpPr/>
          <p:nvPr/>
        </p:nvSpPr>
        <p:spPr>
          <a:xfrm>
            <a:off x="228600" y="1676401"/>
            <a:ext cx="8763000" cy="4524315"/>
          </a:xfrm>
          <a:prstGeom prst="rect">
            <a:avLst/>
          </a:prstGeom>
        </p:spPr>
        <p:txBody>
          <a:bodyPr wrap="square">
            <a:spAutoFit/>
          </a:bodyPr>
          <a:lstStyle/>
          <a:p>
            <a:r>
              <a:rPr lang="en-IN" dirty="0"/>
              <a:t>With a magnifying glass in hand, the analyst collects evidence – data on sales before and after the strategy's launch. They're looking for clues that can either convict the null hypothesis of being false or let it go free. </a:t>
            </a:r>
            <a:endParaRPr lang="en-IN" dirty="0" smtClean="0"/>
          </a:p>
          <a:p>
            <a:endParaRPr lang="en-IN" dirty="0"/>
          </a:p>
          <a:p>
            <a:r>
              <a:rPr lang="en-IN" dirty="0"/>
              <a:t>The detective compares the evidence against critical values – benchmarks that help decide if the evidence is strong enough to reject the null hypothesis. </a:t>
            </a:r>
            <a:endParaRPr lang="en-IN" dirty="0" smtClean="0"/>
          </a:p>
          <a:p>
            <a:endParaRPr lang="en-IN" dirty="0"/>
          </a:p>
          <a:p>
            <a:r>
              <a:rPr lang="en-IN" dirty="0"/>
              <a:t>Sometimes, the detective uses a different tactic: the p-value method. This tells them the odds of finding the collected evidence if the null hypothesis were true</a:t>
            </a:r>
            <a:r>
              <a:rPr lang="en-IN" dirty="0" smtClean="0"/>
              <a:t>.</a:t>
            </a:r>
          </a:p>
          <a:p>
            <a:endParaRPr lang="en-IN" dirty="0"/>
          </a:p>
          <a:p>
            <a:r>
              <a:rPr lang="en-IN" dirty="0" smtClean="0"/>
              <a:t>The </a:t>
            </a:r>
            <a:r>
              <a:rPr lang="en-IN" dirty="0">
                <a:hlinkClick r:id="rId2"/>
              </a:rPr>
              <a:t>p value</a:t>
            </a:r>
            <a:r>
              <a:rPr lang="en-IN" dirty="0"/>
              <a:t> is used to indicate whether the results obtained after conducting a test are statistically significant or not. It also indicates the </a:t>
            </a:r>
            <a:r>
              <a:rPr lang="en-IN" dirty="0">
                <a:hlinkClick r:id="rId3"/>
              </a:rPr>
              <a:t>probability</a:t>
            </a:r>
            <a:r>
              <a:rPr lang="en-IN" dirty="0"/>
              <a:t> of making an error in rejecting or not rejecting the null </a:t>
            </a:r>
            <a:r>
              <a:rPr lang="en-IN" dirty="0" smtClean="0"/>
              <a:t>hypothesis. This </a:t>
            </a:r>
            <a:r>
              <a:rPr lang="en-IN" dirty="0"/>
              <a:t>value is always a number between 0 and 1. The p value is compared to an alpha level, α or significance level. The alpha level can be defined as the acceptable risk of incorrectly rejecting the null hypothesis. The alpha level is usually chosen between 1% to 5%.</a:t>
            </a:r>
          </a:p>
        </p:txBody>
      </p:sp>
    </p:spTree>
    <p:extLst>
      <p:ext uri="{BB962C8B-B14F-4D97-AF65-F5344CB8AC3E}">
        <p14:creationId xmlns:p14="http://schemas.microsoft.com/office/powerpoint/2010/main" val="3692145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745" y="962891"/>
            <a:ext cx="8686800" cy="5909310"/>
          </a:xfrm>
          <a:prstGeom prst="rect">
            <a:avLst/>
          </a:prstGeom>
        </p:spPr>
        <p:txBody>
          <a:bodyPr wrap="square">
            <a:spAutoFit/>
          </a:bodyPr>
          <a:lstStyle/>
          <a:p>
            <a:endParaRPr lang="en-IN" dirty="0">
              <a:latin typeface="Calibri" pitchFamily="34" charset="0"/>
              <a:cs typeface="Calibri" pitchFamily="34" charset="0"/>
            </a:endParaRPr>
          </a:p>
          <a:p>
            <a:r>
              <a:rPr lang="en-IN" b="1" dirty="0">
                <a:latin typeface="Calibri" pitchFamily="34" charset="0"/>
                <a:cs typeface="Calibri" pitchFamily="34" charset="0"/>
              </a:rPr>
              <a:t>Formulate Hypotheses:</a:t>
            </a:r>
            <a:r>
              <a:rPr lang="en-IN" dirty="0">
                <a:latin typeface="Calibri" pitchFamily="34" charset="0"/>
                <a:cs typeface="Calibri" pitchFamily="34" charset="0"/>
              </a:rPr>
              <a:t> Start with defining the null and alternative hypotheses, making clear the statement being tested.</a:t>
            </a:r>
          </a:p>
          <a:p>
            <a:endParaRPr lang="en-IN" dirty="0">
              <a:latin typeface="Calibri" pitchFamily="34" charset="0"/>
              <a:cs typeface="Calibri" pitchFamily="34" charset="0"/>
            </a:endParaRPr>
          </a:p>
          <a:p>
            <a:r>
              <a:rPr lang="en-IN" b="1" dirty="0">
                <a:latin typeface="Calibri" pitchFamily="34" charset="0"/>
                <a:cs typeface="Calibri" pitchFamily="34" charset="0"/>
              </a:rPr>
              <a:t>Collect Data:</a:t>
            </a:r>
            <a:r>
              <a:rPr lang="en-IN" dirty="0">
                <a:latin typeface="Calibri" pitchFamily="34" charset="0"/>
                <a:cs typeface="Calibri" pitchFamily="34" charset="0"/>
              </a:rPr>
              <a:t> Gather data through experimentation or sampling.</a:t>
            </a:r>
          </a:p>
          <a:p>
            <a:endParaRPr lang="en-IN" dirty="0">
              <a:latin typeface="Calibri" pitchFamily="34" charset="0"/>
              <a:cs typeface="Calibri" pitchFamily="34" charset="0"/>
            </a:endParaRPr>
          </a:p>
          <a:p>
            <a:r>
              <a:rPr lang="en-IN" b="1" dirty="0">
                <a:latin typeface="Calibri" pitchFamily="34" charset="0"/>
                <a:cs typeface="Calibri" pitchFamily="34" charset="0"/>
              </a:rPr>
              <a:t>Choose a Significance Level:</a:t>
            </a:r>
            <a:r>
              <a:rPr lang="en-IN" dirty="0">
                <a:latin typeface="Calibri" pitchFamily="34" charset="0"/>
                <a:cs typeface="Calibri" pitchFamily="34" charset="0"/>
              </a:rPr>
              <a:t> Set the level of significance (alpha), which represents the probability of making a Type I error (incorrectly rejecting a true null hypothesis).</a:t>
            </a:r>
          </a:p>
          <a:p>
            <a:endParaRPr lang="en-IN" dirty="0">
              <a:latin typeface="Calibri" pitchFamily="34" charset="0"/>
              <a:cs typeface="Calibri" pitchFamily="34" charset="0"/>
            </a:endParaRPr>
          </a:p>
          <a:p>
            <a:r>
              <a:rPr lang="en-IN" b="1" dirty="0">
                <a:latin typeface="Calibri" pitchFamily="34" charset="0"/>
                <a:cs typeface="Calibri" pitchFamily="34" charset="0"/>
              </a:rPr>
              <a:t>Perform a Test:</a:t>
            </a:r>
            <a:r>
              <a:rPr lang="en-IN" dirty="0">
                <a:latin typeface="Calibri" pitchFamily="34" charset="0"/>
                <a:cs typeface="Calibri" pitchFamily="34" charset="0"/>
              </a:rPr>
              <a:t> Calculate a test statistic (e.g., t-test, chi-squared test) based on the sample data and chosen statistical test.</a:t>
            </a:r>
          </a:p>
          <a:p>
            <a:endParaRPr lang="en-IN" dirty="0">
              <a:latin typeface="Calibri" pitchFamily="34" charset="0"/>
              <a:cs typeface="Calibri" pitchFamily="34" charset="0"/>
            </a:endParaRPr>
          </a:p>
          <a:p>
            <a:r>
              <a:rPr lang="en-IN" b="1" dirty="0">
                <a:latin typeface="Calibri" pitchFamily="34" charset="0"/>
                <a:cs typeface="Calibri" pitchFamily="34" charset="0"/>
              </a:rPr>
              <a:t>Determine the P-value:</a:t>
            </a:r>
            <a:r>
              <a:rPr lang="en-IN" dirty="0">
                <a:latin typeface="Calibri" pitchFamily="34" charset="0"/>
                <a:cs typeface="Calibri" pitchFamily="34" charset="0"/>
              </a:rPr>
              <a:t> Calculate the p-value, which represents the probability of observing the data if the null hypothesis is true.</a:t>
            </a:r>
          </a:p>
          <a:p>
            <a:endParaRPr lang="en-IN" dirty="0">
              <a:latin typeface="Calibri" pitchFamily="34" charset="0"/>
              <a:cs typeface="Calibri" pitchFamily="34" charset="0"/>
            </a:endParaRPr>
          </a:p>
          <a:p>
            <a:r>
              <a:rPr lang="en-IN" b="1" dirty="0">
                <a:latin typeface="Calibri" pitchFamily="34" charset="0"/>
                <a:cs typeface="Calibri" pitchFamily="34" charset="0"/>
              </a:rPr>
              <a:t>Make a Decision:</a:t>
            </a:r>
            <a:r>
              <a:rPr lang="en-IN" dirty="0">
                <a:latin typeface="Calibri" pitchFamily="34" charset="0"/>
                <a:cs typeface="Calibri" pitchFamily="34" charset="0"/>
              </a:rPr>
              <a:t> If the p-value is less than the significance level, reject the null hypothesis; otherwise, fail to reject it.</a:t>
            </a:r>
          </a:p>
          <a:p>
            <a:endParaRPr lang="en-IN" dirty="0">
              <a:latin typeface="Calibri" pitchFamily="34" charset="0"/>
              <a:cs typeface="Calibri" pitchFamily="34" charset="0"/>
            </a:endParaRPr>
          </a:p>
          <a:p>
            <a:pPr algn="ctr"/>
            <a:r>
              <a:rPr lang="en-IN" b="1" dirty="0">
                <a:latin typeface="Calibri" pitchFamily="34" charset="0"/>
                <a:cs typeface="Calibri" pitchFamily="34" charset="0"/>
              </a:rPr>
              <a:t>Draw Conclusions:</a:t>
            </a:r>
            <a:r>
              <a:rPr lang="en-IN" dirty="0">
                <a:latin typeface="Calibri" pitchFamily="34" charset="0"/>
                <a:cs typeface="Calibri" pitchFamily="34" charset="0"/>
              </a:rPr>
              <a:t> Based on the decision, draw conclusions about the population parameter and its relationship to the sample data.</a:t>
            </a:r>
          </a:p>
          <a:p>
            <a:endParaRPr lang="en-IN" dirty="0">
              <a:latin typeface="Calibri" pitchFamily="34" charset="0"/>
              <a:cs typeface="Calibri" pitchFamily="34" charset="0"/>
            </a:endParaRP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8" y="162791"/>
            <a:ext cx="9040091" cy="904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5194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85800"/>
            <a:ext cx="830739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7615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Rectangle 2"/>
          <p:cNvSpPr/>
          <p:nvPr/>
        </p:nvSpPr>
        <p:spPr>
          <a:xfrm>
            <a:off x="166255" y="1676400"/>
            <a:ext cx="8991600" cy="5078313"/>
          </a:xfrm>
          <a:prstGeom prst="rect">
            <a:avLst/>
          </a:prstGeom>
        </p:spPr>
        <p:txBody>
          <a:bodyPr wrap="square">
            <a:spAutoFit/>
          </a:bodyPr>
          <a:lstStyle/>
          <a:p>
            <a:r>
              <a:rPr lang="en-IN" dirty="0"/>
              <a:t>For </a:t>
            </a:r>
            <a:r>
              <a:rPr lang="en-IN" dirty="0" smtClean="0"/>
              <a:t>example:</a:t>
            </a:r>
          </a:p>
          <a:p>
            <a:endParaRPr lang="en-IN" dirty="0" smtClean="0"/>
          </a:p>
          <a:p>
            <a:r>
              <a:rPr lang="en-IN" dirty="0"/>
              <a:t>A</a:t>
            </a:r>
            <a:r>
              <a:rPr lang="en-IN" dirty="0" smtClean="0"/>
              <a:t>ssume </a:t>
            </a:r>
            <a:r>
              <a:rPr lang="en-IN" dirty="0"/>
              <a:t>that a radio station selects the music it plays based on the assumption that the average age of its listening audience is 30 years. </a:t>
            </a:r>
            <a:endParaRPr lang="en-IN" dirty="0" smtClean="0"/>
          </a:p>
          <a:p>
            <a:endParaRPr lang="en-IN" dirty="0"/>
          </a:p>
          <a:p>
            <a:r>
              <a:rPr lang="en-IN" dirty="0" smtClean="0"/>
              <a:t>To </a:t>
            </a:r>
            <a:r>
              <a:rPr lang="en-IN" dirty="0"/>
              <a:t>determine whether this assumption is valid, a hypothesis test could be conducted with the null hypothesis given as </a:t>
            </a:r>
            <a:r>
              <a:rPr lang="en-IN" i="1" dirty="0"/>
              <a:t>H</a:t>
            </a:r>
            <a:r>
              <a:rPr lang="en-IN" baseline="-25000" dirty="0"/>
              <a:t>0</a:t>
            </a:r>
            <a:r>
              <a:rPr lang="en-IN" dirty="0"/>
              <a:t>: μ = 30 and the alternative hypothesis given as </a:t>
            </a:r>
            <a:r>
              <a:rPr lang="en-IN" i="1" dirty="0"/>
              <a:t>H</a:t>
            </a:r>
            <a:r>
              <a:rPr lang="en-IN" i="1" baseline="-25000" dirty="0"/>
              <a:t>a</a:t>
            </a:r>
            <a:r>
              <a:rPr lang="en-IN" dirty="0"/>
              <a:t>: μ ≠ 30</a:t>
            </a:r>
            <a:r>
              <a:rPr lang="en-IN" dirty="0" smtClean="0"/>
              <a:t>.</a:t>
            </a:r>
          </a:p>
          <a:p>
            <a:endParaRPr lang="en-IN" dirty="0"/>
          </a:p>
          <a:p>
            <a:r>
              <a:rPr lang="en-IN" dirty="0" smtClean="0"/>
              <a:t>Based </a:t>
            </a:r>
            <a:r>
              <a:rPr lang="en-IN" dirty="0"/>
              <a:t>on a sample of individuals from the listening audience, the sample mean age, </a:t>
            </a:r>
            <a:r>
              <a:rPr lang="en-IN" i="1" dirty="0"/>
              <a:t>x̄</a:t>
            </a:r>
            <a:r>
              <a:rPr lang="en-IN" dirty="0"/>
              <a:t>, can be computed and used to determine whether there </a:t>
            </a:r>
            <a:r>
              <a:rPr lang="en-IN" dirty="0" smtClean="0"/>
              <a:t>is </a:t>
            </a:r>
            <a:r>
              <a:rPr lang="en-IN" u="sng" dirty="0" smtClean="0"/>
              <a:t>sufficient </a:t>
            </a:r>
            <a:r>
              <a:rPr lang="en-IN" dirty="0" smtClean="0"/>
              <a:t>statistical </a:t>
            </a:r>
            <a:r>
              <a:rPr lang="en-IN" dirty="0"/>
              <a:t>evidence to reject </a:t>
            </a:r>
            <a:r>
              <a:rPr lang="en-IN" i="1" dirty="0"/>
              <a:t>H</a:t>
            </a:r>
            <a:r>
              <a:rPr lang="en-IN" baseline="-25000" dirty="0"/>
              <a:t>0</a:t>
            </a:r>
            <a:r>
              <a:rPr lang="en-IN" dirty="0"/>
              <a:t>. </a:t>
            </a:r>
            <a:endParaRPr lang="en-IN" dirty="0" smtClean="0"/>
          </a:p>
          <a:p>
            <a:endParaRPr lang="en-IN" dirty="0"/>
          </a:p>
          <a:p>
            <a:r>
              <a:rPr lang="en-IN" dirty="0" smtClean="0"/>
              <a:t>Conceptually</a:t>
            </a:r>
            <a:r>
              <a:rPr lang="en-IN" dirty="0"/>
              <a:t>, a value of the sample mean that is “close” to 30 is consistent with the null hypothesis, while a value of the sample mean that is “not close” to 30 provides support for the alternative hypothesis. </a:t>
            </a:r>
            <a:endParaRPr lang="en-IN" dirty="0" smtClean="0"/>
          </a:p>
          <a:p>
            <a:endParaRPr lang="en-IN" dirty="0"/>
          </a:p>
          <a:p>
            <a:r>
              <a:rPr lang="en-IN" dirty="0" smtClean="0"/>
              <a:t>What </a:t>
            </a:r>
            <a:r>
              <a:rPr lang="en-IN" dirty="0"/>
              <a:t>is considered “close” and “not close” is determined by using the </a:t>
            </a:r>
            <a:r>
              <a:rPr lang="en-IN" dirty="0">
                <a:hlinkClick r:id="rId2"/>
              </a:rPr>
              <a:t>sampling</a:t>
            </a:r>
            <a:r>
              <a:rPr lang="en-IN" dirty="0"/>
              <a:t> distribution of </a:t>
            </a:r>
            <a:r>
              <a:rPr lang="en-IN" i="1" dirty="0"/>
              <a:t>x̄</a:t>
            </a:r>
            <a:r>
              <a:rPr lang="en-IN" dirty="0"/>
              <a:t>.</a:t>
            </a:r>
          </a:p>
        </p:txBody>
      </p:sp>
    </p:spTree>
    <p:extLst>
      <p:ext uri="{BB962C8B-B14F-4D97-AF65-F5344CB8AC3E}">
        <p14:creationId xmlns:p14="http://schemas.microsoft.com/office/powerpoint/2010/main" val="463436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764" y="1676400"/>
            <a:ext cx="8763000" cy="5632311"/>
          </a:xfrm>
          <a:prstGeom prst="rect">
            <a:avLst/>
          </a:prstGeom>
        </p:spPr>
        <p:txBody>
          <a:bodyPr wrap="square">
            <a:spAutoFit/>
          </a:bodyPr>
          <a:lstStyle/>
          <a:p>
            <a:endParaRPr lang="en-IN" dirty="0" smtClean="0"/>
          </a:p>
          <a:p>
            <a:endParaRPr lang="en-IN" dirty="0"/>
          </a:p>
          <a:p>
            <a:r>
              <a:rPr lang="en-IN" dirty="0" smtClean="0"/>
              <a:t>Ideally</a:t>
            </a:r>
            <a:r>
              <a:rPr lang="en-IN" dirty="0"/>
              <a:t>, the hypothesis-testing procedure leads to the acceptance of </a:t>
            </a:r>
            <a:r>
              <a:rPr lang="en-IN" i="1" dirty="0"/>
              <a:t>H</a:t>
            </a:r>
            <a:r>
              <a:rPr lang="en-IN" baseline="-25000" dirty="0"/>
              <a:t>0</a:t>
            </a:r>
            <a:r>
              <a:rPr lang="en-IN" dirty="0"/>
              <a:t> when </a:t>
            </a:r>
            <a:r>
              <a:rPr lang="en-IN" i="1" dirty="0"/>
              <a:t>H</a:t>
            </a:r>
            <a:r>
              <a:rPr lang="en-IN" baseline="-25000" dirty="0"/>
              <a:t>0</a:t>
            </a:r>
            <a:r>
              <a:rPr lang="en-IN" dirty="0"/>
              <a:t> is true and the rejection of </a:t>
            </a:r>
            <a:r>
              <a:rPr lang="en-IN" i="1" dirty="0"/>
              <a:t>H</a:t>
            </a:r>
            <a:r>
              <a:rPr lang="en-IN" baseline="-25000" dirty="0"/>
              <a:t>0</a:t>
            </a:r>
            <a:r>
              <a:rPr lang="en-IN" dirty="0"/>
              <a:t> when </a:t>
            </a:r>
            <a:r>
              <a:rPr lang="en-IN" i="1" dirty="0"/>
              <a:t>H</a:t>
            </a:r>
            <a:r>
              <a:rPr lang="en-IN" baseline="-25000" dirty="0"/>
              <a:t>0</a:t>
            </a:r>
            <a:r>
              <a:rPr lang="en-IN" dirty="0"/>
              <a:t> is false. </a:t>
            </a:r>
            <a:endParaRPr lang="en-IN" dirty="0" smtClean="0"/>
          </a:p>
          <a:p>
            <a:endParaRPr lang="en-IN" dirty="0"/>
          </a:p>
          <a:p>
            <a:r>
              <a:rPr lang="en-IN" dirty="0"/>
              <a:t>Unfortunately, since hypothesis tests are based on sample information, the possibility of errors must be considered</a:t>
            </a:r>
            <a:r>
              <a:rPr lang="en-IN" dirty="0" smtClean="0"/>
              <a:t>.</a:t>
            </a:r>
          </a:p>
          <a:p>
            <a:endParaRPr lang="en-IN" dirty="0"/>
          </a:p>
          <a:p>
            <a:r>
              <a:rPr lang="en-IN" dirty="0"/>
              <a:t>A </a:t>
            </a:r>
            <a:r>
              <a:rPr lang="en-IN" dirty="0">
                <a:hlinkClick r:id="rId2"/>
              </a:rPr>
              <a:t>concept</a:t>
            </a:r>
            <a:r>
              <a:rPr lang="en-IN" dirty="0"/>
              <a:t> known as the </a:t>
            </a:r>
            <a:r>
              <a:rPr lang="en-IN" i="1" dirty="0"/>
              <a:t>p</a:t>
            </a:r>
            <a:r>
              <a:rPr lang="en-IN" dirty="0"/>
              <a:t>-value provides a convenient basis for drawing conclusions in hypothesis-testing applications. </a:t>
            </a:r>
            <a:endParaRPr lang="en-IN" dirty="0" smtClean="0"/>
          </a:p>
          <a:p>
            <a:endParaRPr lang="en-IN" dirty="0"/>
          </a:p>
          <a:p>
            <a:r>
              <a:rPr lang="en-IN" dirty="0" smtClean="0"/>
              <a:t>The </a:t>
            </a:r>
            <a:r>
              <a:rPr lang="en-IN" i="1" dirty="0"/>
              <a:t>p</a:t>
            </a:r>
            <a:r>
              <a:rPr lang="en-IN" dirty="0"/>
              <a:t>-value is a measure of how likely the sample results are, assuming the null hypothesis is true; the smaller the </a:t>
            </a:r>
            <a:r>
              <a:rPr lang="en-IN" i="1" dirty="0"/>
              <a:t>p</a:t>
            </a:r>
            <a:r>
              <a:rPr lang="en-IN" dirty="0"/>
              <a:t>-value, the less likely the sample results. If the </a:t>
            </a:r>
            <a:r>
              <a:rPr lang="en-IN" i="1" dirty="0"/>
              <a:t>p</a:t>
            </a:r>
            <a:r>
              <a:rPr lang="en-IN" dirty="0"/>
              <a:t>-value is less than α, the null hypothesis can be rejected; otherwise, the null hypothesis cannot be rejected. </a:t>
            </a:r>
            <a:endParaRPr lang="en-IN" dirty="0" smtClean="0"/>
          </a:p>
          <a:p>
            <a:endParaRPr lang="en-IN" dirty="0"/>
          </a:p>
          <a:p>
            <a:r>
              <a:rPr lang="en-IN" dirty="0" smtClean="0"/>
              <a:t>The </a:t>
            </a:r>
            <a:r>
              <a:rPr lang="en-IN" i="1" dirty="0"/>
              <a:t>p</a:t>
            </a:r>
            <a:r>
              <a:rPr lang="en-IN" dirty="0"/>
              <a:t>-value is often called the observed level of significance for the test.</a:t>
            </a:r>
            <a:endParaRPr lang="en-IN" dirty="0" smtClean="0"/>
          </a:p>
          <a:p>
            <a:endParaRPr lang="en-IN" dirty="0"/>
          </a:p>
          <a:p>
            <a:endParaRPr lang="en-IN" dirty="0"/>
          </a:p>
          <a:p>
            <a:endParaRPr lang="en-IN"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535673"/>
            <a:ext cx="2886075" cy="143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1697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a:t>
            </a:r>
            <a:r>
              <a:rPr lang="en-IN" b="1" dirty="0"/>
              <a:t>of </a:t>
            </a:r>
            <a:r>
              <a:rPr lang="en-IN" b="1" dirty="0" smtClean="0"/>
              <a:t>Errors</a:t>
            </a:r>
            <a:endParaRPr lang="en-IN" dirty="0"/>
          </a:p>
        </p:txBody>
      </p:sp>
      <p:sp>
        <p:nvSpPr>
          <p:cNvPr id="3" name="Rectangle 2"/>
          <p:cNvSpPr/>
          <p:nvPr/>
        </p:nvSpPr>
        <p:spPr>
          <a:xfrm>
            <a:off x="381000" y="1752600"/>
            <a:ext cx="8534400" cy="4801314"/>
          </a:xfrm>
          <a:prstGeom prst="rect">
            <a:avLst/>
          </a:prstGeom>
        </p:spPr>
        <p:txBody>
          <a:bodyPr wrap="square">
            <a:spAutoFit/>
          </a:bodyPr>
          <a:lstStyle/>
          <a:p>
            <a:pPr marL="285750" indent="-285750">
              <a:buFont typeface="Wingdings" pitchFamily="2" charset="2"/>
              <a:buChar char="Ø"/>
            </a:pPr>
            <a:endParaRPr lang="en-IN" dirty="0"/>
          </a:p>
          <a:p>
            <a:pPr marL="285750" indent="-285750">
              <a:buFont typeface="Wingdings" pitchFamily="2" charset="2"/>
              <a:buChar char="Ø"/>
            </a:pPr>
            <a:r>
              <a:rPr lang="en-IN" b="1" dirty="0"/>
              <a:t>Type I Error</a:t>
            </a:r>
            <a:r>
              <a:rPr lang="en-IN" dirty="0"/>
              <a:t>: </a:t>
            </a:r>
            <a:r>
              <a:rPr lang="en-IN" dirty="0" smtClean="0"/>
              <a:t> </a:t>
            </a:r>
            <a:r>
              <a:rPr lang="en-IN" dirty="0" smtClean="0">
                <a:latin typeface="Calibri" pitchFamily="34" charset="0"/>
                <a:cs typeface="Calibri" pitchFamily="34" charset="0"/>
              </a:rPr>
              <a:t>Rejecting </a:t>
            </a:r>
            <a:r>
              <a:rPr lang="en-IN" dirty="0">
                <a:latin typeface="Calibri" pitchFamily="34" charset="0"/>
                <a:cs typeface="Calibri" pitchFamily="34" charset="0"/>
              </a:rPr>
              <a:t>the null hypothesis when it is true (false positive).</a:t>
            </a:r>
          </a:p>
          <a:p>
            <a:pPr marL="285750" indent="-285750">
              <a:buFont typeface="Wingdings" pitchFamily="2" charset="2"/>
              <a:buChar char="Ø"/>
            </a:pPr>
            <a:r>
              <a:rPr lang="en-IN" b="1" dirty="0"/>
              <a:t>Type II Error</a:t>
            </a:r>
            <a:r>
              <a:rPr lang="en-IN" dirty="0"/>
              <a:t>: </a:t>
            </a:r>
            <a:r>
              <a:rPr lang="en-IN" dirty="0" smtClean="0"/>
              <a:t> </a:t>
            </a:r>
            <a:r>
              <a:rPr lang="en-IN" dirty="0" smtClean="0">
                <a:latin typeface="Calibri" pitchFamily="34" charset="0"/>
                <a:cs typeface="Calibri" pitchFamily="34" charset="0"/>
              </a:rPr>
              <a:t>Failing </a:t>
            </a:r>
            <a:r>
              <a:rPr lang="en-IN" dirty="0">
                <a:latin typeface="Calibri" pitchFamily="34" charset="0"/>
                <a:cs typeface="Calibri" pitchFamily="34" charset="0"/>
              </a:rPr>
              <a:t>to reject the null hypothesis when it is false (false negative</a:t>
            </a:r>
            <a:r>
              <a:rPr lang="en-IN" dirty="0" smtClean="0">
                <a:latin typeface="Calibri" pitchFamily="34" charset="0"/>
                <a:cs typeface="Calibri" pitchFamily="34" charset="0"/>
              </a:rPr>
              <a:t>).</a:t>
            </a:r>
          </a:p>
          <a:p>
            <a:endParaRPr lang="en-IN" dirty="0"/>
          </a:p>
          <a:p>
            <a:endParaRPr lang="en-IN" dirty="0"/>
          </a:p>
          <a:p>
            <a:r>
              <a:rPr lang="en-IN" dirty="0">
                <a:latin typeface="Calibri" pitchFamily="34" charset="0"/>
                <a:cs typeface="Calibri" pitchFamily="34" charset="0"/>
              </a:rPr>
              <a:t>Even the best detectives can make mistakes. </a:t>
            </a:r>
            <a:endParaRPr lang="en-IN" dirty="0" smtClean="0">
              <a:latin typeface="Calibri" pitchFamily="34" charset="0"/>
              <a:cs typeface="Calibri" pitchFamily="34" charset="0"/>
            </a:endParaRPr>
          </a:p>
          <a:p>
            <a:endParaRPr lang="en-IN" dirty="0">
              <a:latin typeface="Calibri" pitchFamily="34" charset="0"/>
              <a:cs typeface="Calibri" pitchFamily="34" charset="0"/>
            </a:endParaRPr>
          </a:p>
          <a:p>
            <a:r>
              <a:rPr lang="en-IN" dirty="0" smtClean="0">
                <a:latin typeface="Calibri" pitchFamily="34" charset="0"/>
                <a:cs typeface="Calibri" pitchFamily="34" charset="0"/>
              </a:rPr>
              <a:t>In </a:t>
            </a:r>
            <a:r>
              <a:rPr lang="en-IN" dirty="0">
                <a:latin typeface="Calibri" pitchFamily="34" charset="0"/>
                <a:cs typeface="Calibri" pitchFamily="34" charset="0"/>
              </a:rPr>
              <a:t>hypothesis testing, there are two main errors to watch out for. </a:t>
            </a:r>
            <a:endParaRPr lang="en-IN" dirty="0" smtClean="0">
              <a:latin typeface="Calibri" pitchFamily="34" charset="0"/>
              <a:cs typeface="Calibri" pitchFamily="34" charset="0"/>
            </a:endParaRPr>
          </a:p>
          <a:p>
            <a:endParaRPr lang="en-IN" dirty="0" smtClean="0">
              <a:latin typeface="Calibri" pitchFamily="34" charset="0"/>
              <a:cs typeface="Calibri" pitchFamily="34" charset="0"/>
            </a:endParaRPr>
          </a:p>
          <a:p>
            <a:pPr marL="285750" indent="-285750">
              <a:buFont typeface="Wingdings" pitchFamily="2" charset="2"/>
              <a:buChar char="Ø"/>
            </a:pPr>
            <a:r>
              <a:rPr lang="en-IN" dirty="0" smtClean="0">
                <a:latin typeface="Calibri" pitchFamily="34" charset="0"/>
                <a:cs typeface="Calibri" pitchFamily="34" charset="0"/>
              </a:rPr>
              <a:t>A </a:t>
            </a:r>
            <a:r>
              <a:rPr lang="en-IN" dirty="0">
                <a:latin typeface="Calibri" pitchFamily="34" charset="0"/>
                <a:cs typeface="Calibri" pitchFamily="34" charset="0"/>
              </a:rPr>
              <a:t>Type I error is like accusing an innocent suspect, while </a:t>
            </a:r>
            <a:endParaRPr lang="en-IN" dirty="0" smtClean="0">
              <a:latin typeface="Calibri" pitchFamily="34" charset="0"/>
              <a:cs typeface="Calibri" pitchFamily="34" charset="0"/>
            </a:endParaRPr>
          </a:p>
          <a:p>
            <a:pPr marL="285750" indent="-285750">
              <a:buFont typeface="Wingdings" pitchFamily="2" charset="2"/>
              <a:buChar char="Ø"/>
            </a:pPr>
            <a:r>
              <a:rPr lang="en-IN" dirty="0" smtClean="0">
                <a:latin typeface="Calibri" pitchFamily="34" charset="0"/>
                <a:cs typeface="Calibri" pitchFamily="34" charset="0"/>
              </a:rPr>
              <a:t>A </a:t>
            </a:r>
            <a:r>
              <a:rPr lang="en-IN" dirty="0">
                <a:latin typeface="Calibri" pitchFamily="34" charset="0"/>
                <a:cs typeface="Calibri" pitchFamily="34" charset="0"/>
              </a:rPr>
              <a:t>Type II error is like letting the guilty party walk free. </a:t>
            </a:r>
            <a:endParaRPr lang="en-IN" dirty="0" smtClean="0">
              <a:latin typeface="Calibri" pitchFamily="34" charset="0"/>
              <a:cs typeface="Calibri" pitchFamily="34" charset="0"/>
            </a:endParaRPr>
          </a:p>
          <a:p>
            <a:endParaRPr lang="en-IN" dirty="0" smtClean="0">
              <a:latin typeface="Calibri" pitchFamily="34" charset="0"/>
              <a:cs typeface="Calibri" pitchFamily="34" charset="0"/>
            </a:endParaRPr>
          </a:p>
          <a:p>
            <a:r>
              <a:rPr lang="en-IN" dirty="0" smtClean="0">
                <a:latin typeface="Calibri" pitchFamily="34" charset="0"/>
                <a:cs typeface="Calibri" pitchFamily="34" charset="0"/>
              </a:rPr>
              <a:t>The </a:t>
            </a:r>
            <a:r>
              <a:rPr lang="en-IN" dirty="0">
                <a:latin typeface="Calibri" pitchFamily="34" charset="0"/>
                <a:cs typeface="Calibri" pitchFamily="34" charset="0"/>
              </a:rPr>
              <a:t>detective must weigh the evidence carefully to avoid these blunders. </a:t>
            </a:r>
            <a:endParaRPr lang="en-IN" dirty="0" smtClean="0">
              <a:latin typeface="Calibri" pitchFamily="34" charset="0"/>
              <a:cs typeface="Calibri" pitchFamily="34" charset="0"/>
            </a:endParaRPr>
          </a:p>
          <a:p>
            <a:endParaRPr lang="en-IN" dirty="0">
              <a:latin typeface="Calibri" pitchFamily="34" charset="0"/>
              <a:cs typeface="Calibri" pitchFamily="34" charset="0"/>
            </a:endParaRPr>
          </a:p>
          <a:p>
            <a:r>
              <a:rPr lang="en-IN" dirty="0" smtClean="0">
                <a:latin typeface="Calibri" pitchFamily="34" charset="0"/>
                <a:cs typeface="Calibri" pitchFamily="34" charset="0"/>
              </a:rPr>
              <a:t>Hypothesis </a:t>
            </a:r>
            <a:r>
              <a:rPr lang="en-IN" dirty="0">
                <a:latin typeface="Calibri" pitchFamily="34" charset="0"/>
                <a:cs typeface="Calibri" pitchFamily="34" charset="0"/>
              </a:rPr>
              <a:t>testing is the detective's method for making sense of the data-driven mysteries in the business world. It's a way to make informed decisions that are backed by solid evidence, not just hunches.</a:t>
            </a:r>
          </a:p>
        </p:txBody>
      </p:sp>
    </p:spTree>
    <p:extLst>
      <p:ext uri="{BB962C8B-B14F-4D97-AF65-F5344CB8AC3E}">
        <p14:creationId xmlns:p14="http://schemas.microsoft.com/office/powerpoint/2010/main" val="2390128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114800"/>
            <a:ext cx="8839200" cy="1754326"/>
          </a:xfrm>
          <a:prstGeom prst="rect">
            <a:avLst/>
          </a:prstGeom>
        </p:spPr>
        <p:txBody>
          <a:bodyPr wrap="square">
            <a:spAutoFit/>
          </a:bodyPr>
          <a:lstStyle/>
          <a:p>
            <a:endParaRPr lang="en-IN" b="1" dirty="0" smtClean="0"/>
          </a:p>
          <a:p>
            <a:r>
              <a:rPr lang="en-IN" b="1" dirty="0" smtClean="0"/>
              <a:t>Hypothesis </a:t>
            </a:r>
            <a:r>
              <a:rPr lang="en-IN" b="1" dirty="0"/>
              <a:t>Testing Critical </a:t>
            </a:r>
            <a:r>
              <a:rPr lang="en-IN" b="1" dirty="0" smtClean="0"/>
              <a:t>region</a:t>
            </a:r>
          </a:p>
          <a:p>
            <a:endParaRPr lang="en-IN" b="1" dirty="0"/>
          </a:p>
          <a:p>
            <a:r>
              <a:rPr lang="en-IN" dirty="0"/>
              <a:t>All sets of values that lead to rejecting the null hypothesis lie in the critical region. Furthermore, the value that separates the critical region from the non-critical region is known as the critical value.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425" y="228600"/>
            <a:ext cx="784703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4175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But before diving in Hypothesis </a:t>
            </a:r>
            <a:r>
              <a:rPr lang="en-IN" b="1" dirty="0"/>
              <a:t>Testing</a:t>
            </a:r>
          </a:p>
        </p:txBody>
      </p:sp>
      <p:sp>
        <p:nvSpPr>
          <p:cNvPr id="4" name="AutoShape 2" descr="About: Hypothesis Testing - I [Pro] (Google Play version) | | Apptopia"/>
          <p:cNvSpPr>
            <a:spLocks noChangeAspect="1" noChangeArrowheads="1"/>
          </p:cNvSpPr>
          <p:nvPr/>
        </p:nvSpPr>
        <p:spPr bwMode="auto">
          <a:xfrm>
            <a:off x="155575" y="-822325"/>
            <a:ext cx="17145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About: Hypothesis Testing - I [Pro] (Google Play version) | | Apptopia"/>
          <p:cNvSpPr>
            <a:spLocks noChangeAspect="1" noChangeArrowheads="1"/>
          </p:cNvSpPr>
          <p:nvPr/>
        </p:nvSpPr>
        <p:spPr bwMode="auto">
          <a:xfrm>
            <a:off x="307975" y="-669925"/>
            <a:ext cx="17145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9312" y="1295400"/>
            <a:ext cx="2143125" cy="313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014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Data-Driven Decision making</a:t>
            </a:r>
          </a:p>
        </p:txBody>
      </p:sp>
      <p:sp>
        <p:nvSpPr>
          <p:cNvPr id="48" name="Rectangle 47"/>
          <p:cNvSpPr/>
          <p:nvPr/>
        </p:nvSpPr>
        <p:spPr>
          <a:xfrm>
            <a:off x="609600" y="2362200"/>
            <a:ext cx="7620000" cy="3046988"/>
          </a:xfrm>
          <a:prstGeom prst="rect">
            <a:avLst/>
          </a:prstGeom>
        </p:spPr>
        <p:txBody>
          <a:bodyPr wrap="square">
            <a:spAutoFit/>
          </a:bodyPr>
          <a:lstStyle/>
          <a:p>
            <a:r>
              <a:rPr lang="en-IN" sz="2000" dirty="0"/>
              <a:t>Steps in Data-Driven Decision </a:t>
            </a:r>
            <a:r>
              <a:rPr lang="en-IN" sz="2000" dirty="0" smtClean="0"/>
              <a:t>making:</a:t>
            </a:r>
          </a:p>
          <a:p>
            <a:endParaRPr lang="en-IN" dirty="0"/>
          </a:p>
          <a:p>
            <a:r>
              <a:rPr lang="en-IN" dirty="0" smtClean="0"/>
              <a:t> </a:t>
            </a:r>
            <a:endParaRPr lang="en-IN" dirty="0"/>
          </a:p>
          <a:p>
            <a:pPr marL="285750" indent="-285750">
              <a:buFont typeface="Arial" pitchFamily="34" charset="0"/>
              <a:buChar char="•"/>
            </a:pPr>
            <a:r>
              <a:rPr lang="en-IN" sz="2800" u="sng" dirty="0"/>
              <a:t>Formulate a </a:t>
            </a:r>
            <a:r>
              <a:rPr lang="en-IN" sz="2800" u="sng" dirty="0" smtClean="0"/>
              <a:t>hypothesis</a:t>
            </a:r>
          </a:p>
          <a:p>
            <a:pPr marL="285750" indent="-285750">
              <a:buFont typeface="Arial" pitchFamily="34" charset="0"/>
              <a:buChar char="•"/>
            </a:pPr>
            <a:endParaRPr lang="en-IN" dirty="0"/>
          </a:p>
          <a:p>
            <a:pPr marL="285750" indent="-285750">
              <a:buFont typeface="Arial" pitchFamily="34" charset="0"/>
              <a:buChar char="•"/>
            </a:pPr>
            <a:r>
              <a:rPr lang="en-IN" dirty="0"/>
              <a:t>Find the right </a:t>
            </a:r>
            <a:r>
              <a:rPr lang="en-IN" dirty="0" smtClean="0"/>
              <a:t>test</a:t>
            </a:r>
          </a:p>
          <a:p>
            <a:pPr marL="285750" indent="-285750">
              <a:buFont typeface="Arial" pitchFamily="34" charset="0"/>
              <a:buChar char="•"/>
            </a:pPr>
            <a:endParaRPr lang="en-IN" dirty="0"/>
          </a:p>
          <a:p>
            <a:pPr marL="285750" indent="-285750">
              <a:buFont typeface="Arial" pitchFamily="34" charset="0"/>
              <a:buChar char="•"/>
            </a:pPr>
            <a:r>
              <a:rPr lang="en-IN" dirty="0"/>
              <a:t>Execute the </a:t>
            </a:r>
            <a:r>
              <a:rPr lang="en-IN" dirty="0" smtClean="0"/>
              <a:t>test</a:t>
            </a:r>
          </a:p>
          <a:p>
            <a:pPr marL="285750" indent="-285750">
              <a:buFont typeface="Arial" pitchFamily="34" charset="0"/>
              <a:buChar char="•"/>
            </a:pPr>
            <a:endParaRPr lang="en-IN" dirty="0"/>
          </a:p>
          <a:p>
            <a:pPr marL="285750" indent="-285750">
              <a:buFont typeface="Arial" pitchFamily="34" charset="0"/>
              <a:buChar char="•"/>
            </a:pPr>
            <a:r>
              <a:rPr lang="en-IN" dirty="0"/>
              <a:t>Make a decision</a:t>
            </a:r>
          </a:p>
        </p:txBody>
      </p:sp>
    </p:spTree>
    <p:extLst>
      <p:ext uri="{BB962C8B-B14F-4D97-AF65-F5344CB8AC3E}">
        <p14:creationId xmlns:p14="http://schemas.microsoft.com/office/powerpoint/2010/main" val="401720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is Hypothesis Testing ? </a:t>
            </a:r>
            <a:endParaRPr lang="en-IN" dirty="0"/>
          </a:p>
        </p:txBody>
      </p:sp>
      <p:sp>
        <p:nvSpPr>
          <p:cNvPr id="3" name="Rectangle 2"/>
          <p:cNvSpPr/>
          <p:nvPr/>
        </p:nvSpPr>
        <p:spPr>
          <a:xfrm>
            <a:off x="346364" y="1905000"/>
            <a:ext cx="8416636" cy="3970318"/>
          </a:xfrm>
          <a:prstGeom prst="rect">
            <a:avLst/>
          </a:prstGeom>
        </p:spPr>
        <p:txBody>
          <a:bodyPr wrap="square">
            <a:spAutoFit/>
          </a:bodyPr>
          <a:lstStyle/>
          <a:p>
            <a:endParaRPr lang="en-IN" dirty="0" smtClean="0"/>
          </a:p>
          <a:p>
            <a:r>
              <a:rPr lang="en-IN" dirty="0" smtClean="0"/>
              <a:t>Hypothesis </a:t>
            </a:r>
            <a:r>
              <a:rPr lang="en-IN" dirty="0"/>
              <a:t>testing is like being a detective in the world of business data. </a:t>
            </a:r>
            <a:endParaRPr lang="en-IN" dirty="0" smtClean="0"/>
          </a:p>
          <a:p>
            <a:endParaRPr lang="en-IN" dirty="0" smtClean="0"/>
          </a:p>
          <a:p>
            <a:endParaRPr lang="en-IN" dirty="0"/>
          </a:p>
          <a:p>
            <a:r>
              <a:rPr lang="en-IN" dirty="0" smtClean="0"/>
              <a:t>Imagine </a:t>
            </a:r>
            <a:r>
              <a:rPr lang="en-IN" dirty="0"/>
              <a:t>you have a hunch or a guess about something in your business – </a:t>
            </a:r>
            <a:endParaRPr lang="en-IN" dirty="0" smtClean="0"/>
          </a:p>
          <a:p>
            <a:endParaRPr lang="en-IN" dirty="0" smtClean="0"/>
          </a:p>
          <a:p>
            <a:endParaRPr lang="en-IN" dirty="0"/>
          </a:p>
          <a:p>
            <a:pPr marL="285750" indent="-285750">
              <a:buFont typeface="Wingdings" pitchFamily="2" charset="2"/>
              <a:buChar char="Ø"/>
            </a:pPr>
            <a:r>
              <a:rPr lang="en-IN" dirty="0"/>
              <a:t>M</a:t>
            </a:r>
            <a:r>
              <a:rPr lang="en-IN" dirty="0" smtClean="0"/>
              <a:t>aybe </a:t>
            </a:r>
            <a:r>
              <a:rPr lang="en-IN" dirty="0"/>
              <a:t>you think that a new coffee blend is more popular than the old one</a:t>
            </a:r>
            <a:r>
              <a:rPr lang="en-IN" dirty="0" smtClean="0"/>
              <a:t>,</a:t>
            </a:r>
          </a:p>
          <a:p>
            <a:pPr marL="285750" indent="-285750">
              <a:buFont typeface="Wingdings" pitchFamily="2" charset="2"/>
              <a:buChar char="Ø"/>
            </a:pPr>
            <a:endParaRPr lang="en-IN" dirty="0"/>
          </a:p>
          <a:p>
            <a:pPr marL="285750" indent="-285750">
              <a:buFont typeface="Wingdings" pitchFamily="2" charset="2"/>
              <a:buChar char="Ø"/>
            </a:pPr>
            <a:r>
              <a:rPr lang="en-IN" dirty="0" smtClean="0"/>
              <a:t> Or </a:t>
            </a:r>
            <a:r>
              <a:rPr lang="en-IN" dirty="0"/>
              <a:t>that a new ad campaign is bringing in more customers. </a:t>
            </a:r>
            <a:endParaRPr lang="en-IN" dirty="0" smtClean="0"/>
          </a:p>
          <a:p>
            <a:pPr marL="285750" indent="-285750">
              <a:buFont typeface="Wingdings" pitchFamily="2" charset="2"/>
              <a:buChar char="Ø"/>
            </a:pPr>
            <a:endParaRPr lang="en-IN" dirty="0" smtClean="0"/>
          </a:p>
          <a:p>
            <a:pPr marL="285750" indent="-285750">
              <a:buFont typeface="Wingdings" pitchFamily="2" charset="2"/>
              <a:buChar char="Ø"/>
            </a:pPr>
            <a:endParaRPr lang="en-IN" dirty="0"/>
          </a:p>
          <a:p>
            <a:pPr marL="285750" indent="-285750">
              <a:buFont typeface="Wingdings" pitchFamily="2" charset="2"/>
              <a:buChar char="Ø"/>
            </a:pPr>
            <a:endParaRPr lang="en-IN" dirty="0" smtClean="0"/>
          </a:p>
          <a:p>
            <a:r>
              <a:rPr lang="en-IN" dirty="0"/>
              <a:t>	</a:t>
            </a:r>
            <a:r>
              <a:rPr lang="en-IN" dirty="0" smtClean="0"/>
              <a:t>Hypothesis </a:t>
            </a:r>
            <a:r>
              <a:rPr lang="en-IN" dirty="0"/>
              <a:t>testing is a way to check if your hunch is right.</a:t>
            </a:r>
          </a:p>
        </p:txBody>
      </p:sp>
    </p:spTree>
    <p:extLst>
      <p:ext uri="{BB962C8B-B14F-4D97-AF65-F5344CB8AC3E}">
        <p14:creationId xmlns:p14="http://schemas.microsoft.com/office/powerpoint/2010/main" val="1240309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09600"/>
            <a:ext cx="8686800" cy="5909310"/>
          </a:xfrm>
          <a:prstGeom prst="rect">
            <a:avLst/>
          </a:prstGeom>
        </p:spPr>
        <p:txBody>
          <a:bodyPr wrap="square">
            <a:spAutoFit/>
          </a:bodyPr>
          <a:lstStyle/>
          <a:p>
            <a:r>
              <a:rPr lang="en-IN" dirty="0"/>
              <a:t>Here's how it works in simple steps: </a:t>
            </a:r>
            <a:endParaRPr lang="en-IN" dirty="0" smtClean="0"/>
          </a:p>
          <a:p>
            <a:endParaRPr lang="en-IN" dirty="0" smtClean="0"/>
          </a:p>
          <a:p>
            <a:endParaRPr lang="en-IN" dirty="0"/>
          </a:p>
          <a:p>
            <a:endParaRPr lang="en-IN" dirty="0"/>
          </a:p>
          <a:p>
            <a:r>
              <a:rPr lang="en-IN" b="1" dirty="0"/>
              <a:t>The Hunch</a:t>
            </a:r>
            <a:r>
              <a:rPr lang="en-IN" dirty="0"/>
              <a:t>: </a:t>
            </a:r>
            <a:r>
              <a:rPr lang="en-IN" dirty="0" smtClean="0"/>
              <a:t> </a:t>
            </a:r>
            <a:r>
              <a:rPr lang="en-IN" dirty="0" smtClean="0">
                <a:latin typeface="Calibri" pitchFamily="34" charset="0"/>
                <a:cs typeface="Calibri" pitchFamily="34" charset="0"/>
              </a:rPr>
              <a:t>You </a:t>
            </a:r>
            <a:r>
              <a:rPr lang="en-IN" dirty="0">
                <a:latin typeface="Calibri" pitchFamily="34" charset="0"/>
                <a:cs typeface="Calibri" pitchFamily="34" charset="0"/>
              </a:rPr>
              <a:t>start with two opposing ideas. One is your hunch, called the "alternative </a:t>
            </a:r>
            <a:r>
              <a:rPr lang="en-IN" dirty="0" smtClean="0">
                <a:latin typeface="Calibri" pitchFamily="34" charset="0"/>
                <a:cs typeface="Calibri" pitchFamily="34" charset="0"/>
              </a:rPr>
              <a:t>	      hypothesis</a:t>
            </a:r>
            <a:r>
              <a:rPr lang="en-IN" dirty="0">
                <a:latin typeface="Calibri" pitchFamily="34" charset="0"/>
                <a:cs typeface="Calibri" pitchFamily="34" charset="0"/>
              </a:rPr>
              <a:t>," and the other is the "null hypothesis," which is the boring idea </a:t>
            </a:r>
            <a:r>
              <a:rPr lang="en-IN" dirty="0" smtClean="0">
                <a:latin typeface="Calibri" pitchFamily="34" charset="0"/>
                <a:cs typeface="Calibri" pitchFamily="34" charset="0"/>
              </a:rPr>
              <a:t>	      that nothing </a:t>
            </a:r>
            <a:r>
              <a:rPr lang="en-IN" dirty="0">
                <a:latin typeface="Calibri" pitchFamily="34" charset="0"/>
                <a:cs typeface="Calibri" pitchFamily="34" charset="0"/>
              </a:rPr>
              <a:t>has changed or that your hunch isn't true</a:t>
            </a:r>
            <a:r>
              <a:rPr lang="en-IN" dirty="0" smtClean="0">
                <a:latin typeface="Calibri" pitchFamily="34" charset="0"/>
                <a:cs typeface="Calibri" pitchFamily="34" charset="0"/>
              </a:rPr>
              <a:t>.</a:t>
            </a:r>
          </a:p>
          <a:p>
            <a:endParaRPr lang="en-IN" dirty="0">
              <a:latin typeface="Calibri" pitchFamily="34" charset="0"/>
              <a:cs typeface="Calibri" pitchFamily="34" charset="0"/>
            </a:endParaRPr>
          </a:p>
          <a:p>
            <a:r>
              <a:rPr lang="en-IN" b="1" dirty="0"/>
              <a:t>The Evidence</a:t>
            </a:r>
            <a:r>
              <a:rPr lang="en-IN" dirty="0"/>
              <a:t>: </a:t>
            </a:r>
            <a:r>
              <a:rPr lang="en-IN" dirty="0" smtClean="0"/>
              <a:t> </a:t>
            </a:r>
            <a:r>
              <a:rPr lang="en-IN" dirty="0" smtClean="0">
                <a:latin typeface="Calibri" pitchFamily="34" charset="0"/>
                <a:cs typeface="Calibri" pitchFamily="34" charset="0"/>
              </a:rPr>
              <a:t>You </a:t>
            </a:r>
            <a:r>
              <a:rPr lang="en-IN" dirty="0">
                <a:latin typeface="Calibri" pitchFamily="34" charset="0"/>
                <a:cs typeface="Calibri" pitchFamily="34" charset="0"/>
              </a:rPr>
              <a:t>collect data – like how many people bought the new coffee </a:t>
            </a:r>
            <a:r>
              <a:rPr lang="en-IN" dirty="0" smtClean="0">
                <a:latin typeface="Calibri" pitchFamily="34" charset="0"/>
                <a:cs typeface="Calibri" pitchFamily="34" charset="0"/>
              </a:rPr>
              <a:t>blend</a:t>
            </a:r>
            <a:r>
              <a:rPr lang="en-IN" dirty="0" smtClean="0"/>
              <a:t>.</a:t>
            </a:r>
          </a:p>
          <a:p>
            <a:endParaRPr lang="en-IN" dirty="0"/>
          </a:p>
          <a:p>
            <a:endParaRPr lang="en-IN" dirty="0"/>
          </a:p>
          <a:p>
            <a:r>
              <a:rPr lang="en-IN" b="1" dirty="0"/>
              <a:t>The Detective Work</a:t>
            </a:r>
            <a:r>
              <a:rPr lang="en-IN" dirty="0"/>
              <a:t>: </a:t>
            </a:r>
            <a:r>
              <a:rPr lang="en-IN" dirty="0" smtClean="0"/>
              <a:t> </a:t>
            </a:r>
            <a:r>
              <a:rPr lang="en-IN" dirty="0" smtClean="0">
                <a:latin typeface="Calibri" pitchFamily="34" charset="0"/>
                <a:cs typeface="Calibri" pitchFamily="34" charset="0"/>
              </a:rPr>
              <a:t>You </a:t>
            </a:r>
            <a:r>
              <a:rPr lang="en-IN" dirty="0">
                <a:latin typeface="Calibri" pitchFamily="34" charset="0"/>
                <a:cs typeface="Calibri" pitchFamily="34" charset="0"/>
              </a:rPr>
              <a:t>use math and statistics to analyze the data. This is like looking for </a:t>
            </a:r>
            <a:r>
              <a:rPr lang="en-IN" dirty="0" smtClean="0">
                <a:latin typeface="Calibri" pitchFamily="34" charset="0"/>
                <a:cs typeface="Calibri" pitchFamily="34" charset="0"/>
              </a:rPr>
              <a:t>		     clues </a:t>
            </a:r>
            <a:r>
              <a:rPr lang="en-IN" dirty="0">
                <a:latin typeface="Calibri" pitchFamily="34" charset="0"/>
                <a:cs typeface="Calibri" pitchFamily="34" charset="0"/>
              </a:rPr>
              <a:t>to see if there's enough evidence to support your hunch</a:t>
            </a:r>
            <a:r>
              <a:rPr lang="en-IN" dirty="0" smtClean="0">
                <a:latin typeface="Calibri" pitchFamily="34" charset="0"/>
                <a:cs typeface="Calibri" pitchFamily="34" charset="0"/>
              </a:rPr>
              <a:t>.</a:t>
            </a:r>
          </a:p>
          <a:p>
            <a:endParaRPr lang="en-IN" dirty="0"/>
          </a:p>
          <a:p>
            <a:r>
              <a:rPr lang="en-IN" b="1" dirty="0"/>
              <a:t>The Verdict</a:t>
            </a:r>
            <a:r>
              <a:rPr lang="en-IN" dirty="0"/>
              <a:t>: </a:t>
            </a:r>
            <a:r>
              <a:rPr lang="en-IN" dirty="0" smtClean="0"/>
              <a:t> </a:t>
            </a:r>
            <a:r>
              <a:rPr lang="en-IN" dirty="0" smtClean="0">
                <a:latin typeface="Calibri" pitchFamily="34" charset="0"/>
                <a:cs typeface="Calibri" pitchFamily="34" charset="0"/>
              </a:rPr>
              <a:t>After analysing, </a:t>
            </a:r>
            <a:r>
              <a:rPr lang="en-IN" dirty="0">
                <a:latin typeface="Calibri" pitchFamily="34" charset="0"/>
                <a:cs typeface="Calibri" pitchFamily="34" charset="0"/>
              </a:rPr>
              <a:t>you decide if the clues (data) are strong enough to reject the </a:t>
            </a:r>
            <a:r>
              <a:rPr lang="en-IN" dirty="0" smtClean="0">
                <a:latin typeface="Calibri" pitchFamily="34" charset="0"/>
                <a:cs typeface="Calibri" pitchFamily="34" charset="0"/>
              </a:rPr>
              <a:t>	       boring </a:t>
            </a:r>
            <a:r>
              <a:rPr lang="en-IN" dirty="0">
                <a:latin typeface="Calibri" pitchFamily="34" charset="0"/>
                <a:cs typeface="Calibri" pitchFamily="34" charset="0"/>
              </a:rPr>
              <a:t>idea (null hypothesis) and believe in your hunch (alternative </a:t>
            </a:r>
            <a:r>
              <a:rPr lang="en-IN" dirty="0" smtClean="0">
                <a:latin typeface="Calibri" pitchFamily="34" charset="0"/>
                <a:cs typeface="Calibri" pitchFamily="34" charset="0"/>
              </a:rPr>
              <a:t>	     	       hypothesis</a:t>
            </a:r>
            <a:r>
              <a:rPr lang="en-IN" dirty="0">
                <a:latin typeface="Calibri" pitchFamily="34" charset="0"/>
                <a:cs typeface="Calibri" pitchFamily="34" charset="0"/>
              </a:rPr>
              <a:t>), or if you should stick with the idea that nothing's changed</a:t>
            </a:r>
            <a:r>
              <a:rPr lang="en-IN" dirty="0" smtClean="0">
                <a:latin typeface="Calibri" pitchFamily="34" charset="0"/>
                <a:cs typeface="Calibri" pitchFamily="34" charset="0"/>
              </a:rPr>
              <a:t>.</a:t>
            </a:r>
          </a:p>
          <a:p>
            <a:endParaRPr lang="en-IN" dirty="0"/>
          </a:p>
          <a:p>
            <a:r>
              <a:rPr lang="en-IN" dirty="0"/>
              <a:t>In business, this method helps you make decisions based on data, not just gut feelings. It's a way to be more confident that you're on the right track when you're trying to figure out what works best for your business.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52400"/>
            <a:ext cx="1376363" cy="137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628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381260" cy="787153"/>
          </a:xfrm>
        </p:spPr>
        <p:txBody>
          <a:bodyPr/>
          <a:lstStyle/>
          <a:p>
            <a:r>
              <a:rPr lang="en-IN" b="1" dirty="0"/>
              <a:t>Where would you use this?</a:t>
            </a:r>
            <a:br>
              <a:rPr lang="en-IN" b="1" dirty="0"/>
            </a:br>
            <a:endParaRPr lang="en-IN" dirty="0"/>
          </a:p>
        </p:txBody>
      </p:sp>
      <p:sp>
        <p:nvSpPr>
          <p:cNvPr id="3" name="Rectangle 2"/>
          <p:cNvSpPr/>
          <p:nvPr/>
        </p:nvSpPr>
        <p:spPr>
          <a:xfrm>
            <a:off x="214745" y="1371600"/>
            <a:ext cx="8763000" cy="5355312"/>
          </a:xfrm>
          <a:prstGeom prst="rect">
            <a:avLst/>
          </a:prstGeom>
        </p:spPr>
        <p:txBody>
          <a:bodyPr wrap="square">
            <a:spAutoFit/>
          </a:bodyPr>
          <a:lstStyle/>
          <a:p>
            <a:endParaRPr lang="en-IN" dirty="0">
              <a:latin typeface="Calibri" pitchFamily="34" charset="0"/>
              <a:cs typeface="Calibri" pitchFamily="34" charset="0"/>
            </a:endParaRPr>
          </a:p>
          <a:p>
            <a:r>
              <a:rPr lang="en-IN" dirty="0">
                <a:latin typeface="Calibri" pitchFamily="34" charset="0"/>
                <a:cs typeface="Calibri" pitchFamily="34" charset="0"/>
              </a:rPr>
              <a:t>Business will often find themselves in positions where they need to make decisions based on data. </a:t>
            </a:r>
            <a:endParaRPr lang="en-IN" dirty="0" smtClean="0">
              <a:latin typeface="Calibri" pitchFamily="34" charset="0"/>
              <a:cs typeface="Calibri" pitchFamily="34" charset="0"/>
            </a:endParaRPr>
          </a:p>
          <a:p>
            <a:endParaRPr lang="en-IN" dirty="0">
              <a:latin typeface="Calibri" pitchFamily="34" charset="0"/>
              <a:cs typeface="Calibri" pitchFamily="34" charset="0"/>
            </a:endParaRPr>
          </a:p>
          <a:p>
            <a:r>
              <a:rPr lang="en-IN" dirty="0">
                <a:latin typeface="Calibri" pitchFamily="34" charset="0"/>
                <a:cs typeface="Calibri" pitchFamily="34" charset="0"/>
              </a:rPr>
              <a:t>Hypothesis testing provides a systematic way to make informed decisions that are backed by statistical evidence rather than intuition or guesswork.</a:t>
            </a:r>
          </a:p>
          <a:p>
            <a:endParaRPr lang="en-IN" dirty="0">
              <a:latin typeface="Calibri" pitchFamily="34" charset="0"/>
              <a:cs typeface="Calibri" pitchFamily="34" charset="0"/>
            </a:endParaRPr>
          </a:p>
          <a:p>
            <a:r>
              <a:rPr lang="en-IN" dirty="0">
                <a:latin typeface="+mj-lt"/>
                <a:cs typeface="Calibri" pitchFamily="34" charset="0"/>
              </a:rPr>
              <a:t>Understanding Market </a:t>
            </a:r>
            <a:r>
              <a:rPr lang="en-IN" dirty="0" smtClean="0">
                <a:latin typeface="+mj-lt"/>
                <a:cs typeface="Calibri" pitchFamily="34" charset="0"/>
              </a:rPr>
              <a:t>Trends </a:t>
            </a:r>
            <a:r>
              <a:rPr lang="en-IN" dirty="0" smtClean="0">
                <a:latin typeface="Calibri" pitchFamily="34" charset="0"/>
                <a:cs typeface="Calibri" pitchFamily="34" charset="0"/>
              </a:rPr>
              <a:t>- </a:t>
            </a:r>
            <a:r>
              <a:rPr lang="en-IN" dirty="0">
                <a:latin typeface="Calibri" pitchFamily="34" charset="0"/>
                <a:cs typeface="Calibri" pitchFamily="34" charset="0"/>
              </a:rPr>
              <a:t>It can </a:t>
            </a:r>
            <a:r>
              <a:rPr lang="en-IN" dirty="0" smtClean="0">
                <a:latin typeface="Calibri" pitchFamily="34" charset="0"/>
                <a:cs typeface="Calibri" pitchFamily="34" charset="0"/>
              </a:rPr>
              <a:t>understand </a:t>
            </a:r>
            <a:r>
              <a:rPr lang="en-IN" dirty="0">
                <a:latin typeface="Calibri" pitchFamily="34" charset="0"/>
                <a:cs typeface="Calibri" pitchFamily="34" charset="0"/>
              </a:rPr>
              <a:t>and predict market trends</a:t>
            </a:r>
          </a:p>
          <a:p>
            <a:endParaRPr lang="en-IN" dirty="0">
              <a:latin typeface="Calibri" pitchFamily="34" charset="0"/>
              <a:cs typeface="Calibri" pitchFamily="34" charset="0"/>
            </a:endParaRPr>
          </a:p>
          <a:p>
            <a:r>
              <a:rPr lang="en-IN" dirty="0">
                <a:latin typeface="+mj-lt"/>
                <a:cs typeface="Calibri" pitchFamily="34" charset="0"/>
              </a:rPr>
              <a:t>Marketing </a:t>
            </a:r>
            <a:r>
              <a:rPr lang="en-IN" dirty="0" smtClean="0">
                <a:latin typeface="+mj-lt"/>
                <a:cs typeface="Calibri" pitchFamily="34" charset="0"/>
              </a:rPr>
              <a:t>Strategies  </a:t>
            </a:r>
            <a:r>
              <a:rPr lang="en-IN" dirty="0" smtClean="0">
                <a:latin typeface="Calibri" pitchFamily="34" charset="0"/>
                <a:cs typeface="Calibri" pitchFamily="34" charset="0"/>
              </a:rPr>
              <a:t>- </a:t>
            </a:r>
            <a:r>
              <a:rPr lang="en-IN" dirty="0">
                <a:latin typeface="Calibri" pitchFamily="34" charset="0"/>
                <a:cs typeface="Calibri" pitchFamily="34" charset="0"/>
              </a:rPr>
              <a:t>Business can analyze whether a new advertising strategy leads to a significant increase in customer engagement or sales.</a:t>
            </a:r>
          </a:p>
          <a:p>
            <a:endParaRPr lang="en-IN" dirty="0">
              <a:latin typeface="Calibri" pitchFamily="34" charset="0"/>
              <a:cs typeface="Calibri" pitchFamily="34" charset="0"/>
            </a:endParaRPr>
          </a:p>
          <a:p>
            <a:r>
              <a:rPr lang="en-IN" dirty="0">
                <a:latin typeface="+mj-lt"/>
                <a:cs typeface="Calibri" pitchFamily="34" charset="0"/>
              </a:rPr>
              <a:t>Investment </a:t>
            </a:r>
            <a:r>
              <a:rPr lang="en-IN" dirty="0" smtClean="0">
                <a:latin typeface="+mj-lt"/>
                <a:cs typeface="Calibri" pitchFamily="34" charset="0"/>
              </a:rPr>
              <a:t>Decisions - </a:t>
            </a:r>
            <a:r>
              <a:rPr lang="en-IN" dirty="0" smtClean="0">
                <a:latin typeface="Calibri" pitchFamily="34" charset="0"/>
                <a:cs typeface="Calibri" pitchFamily="34" charset="0"/>
              </a:rPr>
              <a:t>It</a:t>
            </a:r>
            <a:r>
              <a:rPr lang="en-IN" dirty="0" smtClean="0">
                <a:latin typeface="+mj-lt"/>
                <a:cs typeface="Calibri" pitchFamily="34" charset="0"/>
              </a:rPr>
              <a:t> </a:t>
            </a:r>
            <a:r>
              <a:rPr lang="en-IN" dirty="0">
                <a:latin typeface="Calibri" pitchFamily="34" charset="0"/>
                <a:cs typeface="Calibri" pitchFamily="34" charset="0"/>
              </a:rPr>
              <a:t>can help assess the risk and return of potential investments. </a:t>
            </a:r>
          </a:p>
          <a:p>
            <a:endParaRPr lang="en-IN" dirty="0">
              <a:latin typeface="Calibri" pitchFamily="34" charset="0"/>
              <a:cs typeface="Calibri" pitchFamily="34" charset="0"/>
            </a:endParaRPr>
          </a:p>
          <a:p>
            <a:r>
              <a:rPr lang="en-IN" dirty="0">
                <a:latin typeface="+mj-lt"/>
                <a:cs typeface="Calibri" pitchFamily="34" charset="0"/>
              </a:rPr>
              <a:t>Operational </a:t>
            </a:r>
            <a:r>
              <a:rPr lang="en-IN" dirty="0" smtClean="0">
                <a:latin typeface="+mj-lt"/>
                <a:cs typeface="Calibri" pitchFamily="34" charset="0"/>
              </a:rPr>
              <a:t>Efficiency - </a:t>
            </a:r>
            <a:r>
              <a:rPr lang="en-IN" dirty="0">
                <a:latin typeface="Calibri" pitchFamily="34" charset="0"/>
                <a:cs typeface="Calibri" pitchFamily="34" charset="0"/>
              </a:rPr>
              <a:t>Businesses  can improve operational efficiency. For example, they can test whether a new operational strategy reduces the time or cost of production.</a:t>
            </a:r>
          </a:p>
          <a:p>
            <a:endParaRPr lang="en-IN" dirty="0">
              <a:latin typeface="Calibri" pitchFamily="34" charset="0"/>
              <a:cs typeface="Calibri" pitchFamily="34" charset="0"/>
            </a:endParaRPr>
          </a:p>
          <a:p>
            <a:r>
              <a:rPr lang="en-IN" dirty="0">
                <a:latin typeface="+mj-lt"/>
                <a:cs typeface="Calibri" pitchFamily="34" charset="0"/>
              </a:rPr>
              <a:t>Human </a:t>
            </a:r>
            <a:r>
              <a:rPr lang="en-IN" dirty="0" smtClean="0">
                <a:latin typeface="+mj-lt"/>
                <a:cs typeface="Calibri" pitchFamily="34" charset="0"/>
              </a:rPr>
              <a:t>Resources - </a:t>
            </a:r>
            <a:r>
              <a:rPr lang="en-IN" dirty="0">
                <a:latin typeface="Calibri" pitchFamily="34" charset="0"/>
                <a:cs typeface="Calibri" pitchFamily="34" charset="0"/>
              </a:rPr>
              <a:t>It can be used to evaluate the effectiveness of new policies </a:t>
            </a:r>
            <a:r>
              <a:rPr lang="en-IN" dirty="0" smtClean="0">
                <a:latin typeface="Calibri" pitchFamily="34" charset="0"/>
                <a:cs typeface="Calibri" pitchFamily="34" charset="0"/>
              </a:rPr>
              <a:t>such </a:t>
            </a:r>
            <a:r>
              <a:rPr lang="en-IN" dirty="0">
                <a:latin typeface="Calibri" pitchFamily="34" charset="0"/>
                <a:cs typeface="Calibri" pitchFamily="34" charset="0"/>
              </a:rPr>
              <a:t>as training and development initiatives or changes in the recruitment process. </a:t>
            </a:r>
          </a:p>
        </p:txBody>
      </p:sp>
    </p:spTree>
    <p:extLst>
      <p:ext uri="{BB962C8B-B14F-4D97-AF65-F5344CB8AC3E}">
        <p14:creationId xmlns:p14="http://schemas.microsoft.com/office/powerpoint/2010/main" val="3374332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381260" cy="762000"/>
          </a:xfrm>
        </p:spPr>
        <p:txBody>
          <a:bodyPr/>
          <a:lstStyle/>
          <a:p>
            <a:r>
              <a:rPr lang="en-IN" b="1" dirty="0"/>
              <a:t>That's fine but, how do </a:t>
            </a:r>
            <a:r>
              <a:rPr lang="en-IN" b="1" dirty="0" smtClean="0"/>
              <a:t>we </a:t>
            </a:r>
            <a:r>
              <a:rPr lang="en-IN" b="1" dirty="0"/>
              <a:t>do this? </a:t>
            </a:r>
            <a:br>
              <a:rPr lang="en-IN" b="1" dirty="0"/>
            </a:br>
            <a:r>
              <a:rPr lang="en-IN" b="1" dirty="0"/>
              <a:t>Understanding Hypothesis Testing </a:t>
            </a:r>
          </a:p>
        </p:txBody>
      </p:sp>
      <p:sp>
        <p:nvSpPr>
          <p:cNvPr id="5" name="Rectangle 4"/>
          <p:cNvSpPr/>
          <p:nvPr/>
        </p:nvSpPr>
        <p:spPr>
          <a:xfrm>
            <a:off x="318655" y="2041083"/>
            <a:ext cx="8839200" cy="3970318"/>
          </a:xfrm>
          <a:prstGeom prst="rect">
            <a:avLst/>
          </a:prstGeom>
        </p:spPr>
        <p:txBody>
          <a:bodyPr wrap="square">
            <a:spAutoFit/>
          </a:bodyPr>
          <a:lstStyle/>
          <a:p>
            <a:r>
              <a:rPr lang="en-IN" dirty="0"/>
              <a:t>Hypothesis testing is a systematic process used to make decisions about population parameters based on sample data. </a:t>
            </a:r>
            <a:endParaRPr lang="en-IN" dirty="0" smtClean="0"/>
          </a:p>
          <a:p>
            <a:endParaRPr lang="en-IN" dirty="0"/>
          </a:p>
          <a:p>
            <a:r>
              <a:rPr lang="en-IN" dirty="0" smtClean="0"/>
              <a:t>The </a:t>
            </a:r>
            <a:r>
              <a:rPr lang="en-IN" dirty="0"/>
              <a:t>core idea is to evaluate two competing hypotheses: </a:t>
            </a:r>
            <a:endParaRPr lang="en-IN" dirty="0" smtClean="0"/>
          </a:p>
          <a:p>
            <a:endParaRPr lang="en-IN" dirty="0"/>
          </a:p>
          <a:p>
            <a:pPr marL="285750" indent="-285750">
              <a:buFont typeface="Wingdings" pitchFamily="2" charset="2"/>
              <a:buChar char="Ø"/>
            </a:pPr>
            <a:r>
              <a:rPr lang="en-IN" dirty="0" smtClean="0"/>
              <a:t>The </a:t>
            </a:r>
            <a:r>
              <a:rPr lang="en-IN" dirty="0"/>
              <a:t>null hypothesis (H0) and the </a:t>
            </a:r>
            <a:endParaRPr lang="en-IN" dirty="0" smtClean="0"/>
          </a:p>
          <a:p>
            <a:pPr marL="285750" indent="-285750">
              <a:buFont typeface="Wingdings" pitchFamily="2" charset="2"/>
              <a:buChar char="Ø"/>
            </a:pPr>
            <a:endParaRPr lang="en-IN" dirty="0"/>
          </a:p>
          <a:p>
            <a:pPr marL="285750" indent="-285750">
              <a:buFont typeface="Wingdings" pitchFamily="2" charset="2"/>
              <a:buChar char="Ø"/>
            </a:pPr>
            <a:r>
              <a:rPr lang="en-IN" dirty="0"/>
              <a:t>A</a:t>
            </a:r>
            <a:r>
              <a:rPr lang="en-IN" dirty="0" smtClean="0"/>
              <a:t>lternative </a:t>
            </a:r>
            <a:r>
              <a:rPr lang="en-IN" dirty="0"/>
              <a:t>hypothesis (Ha). </a:t>
            </a:r>
          </a:p>
          <a:p>
            <a:pPr marL="285750" indent="-285750">
              <a:buFont typeface="Wingdings" pitchFamily="2" charset="2"/>
              <a:buChar char="Ø"/>
            </a:pPr>
            <a:endParaRPr lang="en-IN" dirty="0" smtClean="0"/>
          </a:p>
          <a:p>
            <a:r>
              <a:rPr lang="en-IN" dirty="0" smtClean="0"/>
              <a:t>The </a:t>
            </a:r>
            <a:r>
              <a:rPr lang="en-IN" dirty="0"/>
              <a:t>null hypothesis (</a:t>
            </a:r>
            <a:r>
              <a:rPr lang="en-IN" dirty="0" smtClean="0"/>
              <a:t>H0).typically </a:t>
            </a:r>
            <a:r>
              <a:rPr lang="en-IN" dirty="0"/>
              <a:t>represents a statement of no effect, no difference, or no relationship, </a:t>
            </a:r>
            <a:endParaRPr lang="en-IN" dirty="0" smtClean="0"/>
          </a:p>
          <a:p>
            <a:endParaRPr lang="en-IN" dirty="0"/>
          </a:p>
          <a:p>
            <a:r>
              <a:rPr lang="en-IN" dirty="0" smtClean="0"/>
              <a:t>while </a:t>
            </a:r>
            <a:r>
              <a:rPr lang="en-IN" dirty="0"/>
              <a:t>the alternative </a:t>
            </a:r>
            <a:r>
              <a:rPr lang="en-IN" dirty="0" smtClean="0"/>
              <a:t>hypothesis </a:t>
            </a:r>
            <a:r>
              <a:rPr lang="en-IN" dirty="0"/>
              <a:t>(Ha</a:t>
            </a:r>
            <a:r>
              <a:rPr lang="en-IN" dirty="0" smtClean="0"/>
              <a:t>) </a:t>
            </a:r>
            <a:r>
              <a:rPr lang="en-IN" dirty="0"/>
              <a:t>posits the opposite</a:t>
            </a:r>
            <a:r>
              <a:rPr lang="en-IN" dirty="0" smtClean="0"/>
              <a:t>.</a:t>
            </a:r>
          </a:p>
          <a:p>
            <a:endParaRPr lang="en-IN" dirty="0"/>
          </a:p>
        </p:txBody>
      </p:sp>
    </p:spTree>
    <p:extLst>
      <p:ext uri="{BB962C8B-B14F-4D97-AF65-F5344CB8AC3E}">
        <p14:creationId xmlns:p14="http://schemas.microsoft.com/office/powerpoint/2010/main" val="2924943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5632311"/>
          </a:xfrm>
          <a:prstGeom prst="rect">
            <a:avLst/>
          </a:prstGeom>
        </p:spPr>
        <p:txBody>
          <a:bodyPr wrap="square">
            <a:spAutoFit/>
          </a:bodyPr>
          <a:lstStyle/>
          <a:p>
            <a:endParaRPr lang="en-IN" dirty="0"/>
          </a:p>
          <a:p>
            <a:r>
              <a:rPr lang="en-IN" dirty="0" smtClean="0"/>
              <a:t>1. Null </a:t>
            </a:r>
            <a:r>
              <a:rPr lang="en-IN" dirty="0"/>
              <a:t>Hypothesis (H0): </a:t>
            </a:r>
            <a:endParaRPr lang="en-IN" dirty="0" smtClean="0"/>
          </a:p>
          <a:p>
            <a:endParaRPr lang="en-IN" dirty="0"/>
          </a:p>
          <a:p>
            <a:r>
              <a:rPr lang="en-IN" dirty="0" smtClean="0">
                <a:latin typeface="Calibri" pitchFamily="34" charset="0"/>
                <a:cs typeface="Calibri" pitchFamily="34" charset="0"/>
              </a:rPr>
              <a:t>The </a:t>
            </a:r>
            <a:r>
              <a:rPr lang="en-IN" dirty="0">
                <a:latin typeface="Calibri" pitchFamily="34" charset="0"/>
                <a:cs typeface="Calibri" pitchFamily="34" charset="0"/>
              </a:rPr>
              <a:t>null hypothesis states that there is no effect or difference, neutral or null attitude . It essentially represents the default assumption that no significant relationship or distinction exists between groups or variables.</a:t>
            </a:r>
          </a:p>
          <a:p>
            <a:r>
              <a:rPr lang="en-IN" b="1" dirty="0" smtClean="0"/>
              <a:t>		</a:t>
            </a:r>
          </a:p>
          <a:p>
            <a:r>
              <a:rPr lang="en-IN" b="1" dirty="0"/>
              <a:t>	</a:t>
            </a:r>
            <a:r>
              <a:rPr lang="en-IN" b="1" dirty="0" smtClean="0"/>
              <a:t>	Notation</a:t>
            </a:r>
            <a:r>
              <a:rPr lang="en-IN" b="1" dirty="0"/>
              <a:t>:</a:t>
            </a:r>
            <a:r>
              <a:rPr lang="en-IN" dirty="0"/>
              <a:t> H0: µ = µ0 </a:t>
            </a:r>
            <a:r>
              <a:rPr lang="en-IN" b="1" dirty="0"/>
              <a:t>or </a:t>
            </a:r>
            <a:r>
              <a:rPr lang="en-IN" dirty="0"/>
              <a:t>Ho: µx = µy </a:t>
            </a:r>
            <a:endParaRPr lang="en-IN" dirty="0" smtClean="0"/>
          </a:p>
          <a:p>
            <a:endParaRPr lang="en-IN" dirty="0"/>
          </a:p>
          <a:p>
            <a:endParaRPr lang="en-IN" dirty="0" smtClean="0"/>
          </a:p>
          <a:p>
            <a:endParaRPr lang="en-IN" dirty="0"/>
          </a:p>
          <a:p>
            <a:r>
              <a:rPr lang="en-IN" dirty="0"/>
              <a:t>2. Alternative Hypothesis (H1 or Ha): </a:t>
            </a:r>
            <a:endParaRPr lang="en-IN" dirty="0" smtClean="0"/>
          </a:p>
          <a:p>
            <a:endParaRPr lang="en-IN" dirty="0"/>
          </a:p>
          <a:p>
            <a:r>
              <a:rPr lang="en-IN" dirty="0" smtClean="0">
                <a:latin typeface="Calibri" pitchFamily="34" charset="0"/>
                <a:cs typeface="Calibri" pitchFamily="34" charset="0"/>
              </a:rPr>
              <a:t>The </a:t>
            </a:r>
            <a:r>
              <a:rPr lang="en-IN" dirty="0">
                <a:latin typeface="Calibri" pitchFamily="34" charset="0"/>
                <a:cs typeface="Calibri" pitchFamily="34" charset="0"/>
              </a:rPr>
              <a:t>alternative hypothesis, also known as the research hypothesis, opposes the null hypothesis. It reflects the researcher’s claim that there is a specific effect, relationship, or difference within the population. </a:t>
            </a:r>
            <a:endParaRPr lang="en-IN" dirty="0" smtClean="0">
              <a:latin typeface="Calibri" pitchFamily="34" charset="0"/>
              <a:cs typeface="Calibri" pitchFamily="34" charset="0"/>
            </a:endParaRPr>
          </a:p>
          <a:p>
            <a:endParaRPr lang="en-IN" dirty="0"/>
          </a:p>
          <a:p>
            <a:r>
              <a:rPr lang="en-IN" b="1" dirty="0" smtClean="0"/>
              <a:t>		Notation</a:t>
            </a:r>
            <a:r>
              <a:rPr lang="en-IN" b="1" dirty="0"/>
              <a:t>:</a:t>
            </a:r>
            <a:r>
              <a:rPr lang="en-IN" dirty="0"/>
              <a:t> H1: µ != µ0 H1: µ ≥ µ0 H1: µ &lt; µ0 </a:t>
            </a:r>
          </a:p>
          <a:p>
            <a:r>
              <a:rPr lang="en-IN" b="1" dirty="0" smtClean="0"/>
              <a:t>				or</a:t>
            </a:r>
            <a:r>
              <a:rPr lang="en-IN" dirty="0" smtClean="0"/>
              <a:t> </a:t>
            </a:r>
            <a:endParaRPr lang="en-IN" dirty="0"/>
          </a:p>
          <a:p>
            <a:r>
              <a:rPr lang="en-IN" dirty="0" smtClean="0"/>
              <a:t>		H1</a:t>
            </a:r>
            <a:r>
              <a:rPr lang="en-IN" dirty="0"/>
              <a:t>: µx != µy H1: µx ≥ µy H1: µx &lt; µy </a:t>
            </a:r>
          </a:p>
        </p:txBody>
      </p:sp>
    </p:spTree>
    <p:extLst>
      <p:ext uri="{BB962C8B-B14F-4D97-AF65-F5344CB8AC3E}">
        <p14:creationId xmlns:p14="http://schemas.microsoft.com/office/powerpoint/2010/main" val="3637365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686800" cy="5355312"/>
          </a:xfrm>
          <a:prstGeom prst="rect">
            <a:avLst/>
          </a:prstGeom>
        </p:spPr>
        <p:txBody>
          <a:bodyPr wrap="square">
            <a:spAutoFit/>
          </a:bodyPr>
          <a:lstStyle/>
          <a:p>
            <a:r>
              <a:rPr lang="en-IN" dirty="0"/>
              <a:t>In a typical hypothesis test, researchers collect data from a sample, conduct statistical analysis, and compute a test statistic. </a:t>
            </a:r>
            <a:endParaRPr lang="en-IN" dirty="0" smtClean="0"/>
          </a:p>
          <a:p>
            <a:endParaRPr lang="en-IN" dirty="0"/>
          </a:p>
          <a:p>
            <a:r>
              <a:rPr lang="en-IN" dirty="0" smtClean="0"/>
              <a:t>This </a:t>
            </a:r>
            <a:r>
              <a:rPr lang="en-IN" dirty="0"/>
              <a:t>test statistic is then compared to a critical value or p-value to decide if the null hypothesis should be rejected in </a:t>
            </a:r>
            <a:r>
              <a:rPr lang="en-IN" dirty="0" smtClean="0"/>
              <a:t>favour </a:t>
            </a:r>
            <a:r>
              <a:rPr lang="en-IN" dirty="0"/>
              <a:t>of the alternative hypothesis. </a:t>
            </a:r>
            <a:endParaRPr lang="en-IN" dirty="0" smtClean="0"/>
          </a:p>
          <a:p>
            <a:endParaRPr lang="en-IN" dirty="0"/>
          </a:p>
          <a:p>
            <a:r>
              <a:rPr lang="en-IN" dirty="0" smtClean="0"/>
              <a:t>The </a:t>
            </a:r>
            <a:r>
              <a:rPr lang="en-IN" dirty="0"/>
              <a:t>choice to accept or reject the null hypothesis is based on the chosen level of significance (alpha). </a:t>
            </a:r>
          </a:p>
          <a:p>
            <a:endParaRPr lang="en-IN" dirty="0"/>
          </a:p>
          <a:p>
            <a:r>
              <a:rPr lang="en-IN" dirty="0"/>
              <a:t>The outcome of a hypothesis test can lead to two conclusions: </a:t>
            </a:r>
          </a:p>
          <a:p>
            <a:endParaRPr lang="en-IN" dirty="0"/>
          </a:p>
          <a:p>
            <a:pPr marL="285750" indent="-285750">
              <a:buFont typeface="Wingdings" pitchFamily="2" charset="2"/>
              <a:buChar char="Ø"/>
            </a:pPr>
            <a:r>
              <a:rPr lang="en-IN" dirty="0"/>
              <a:t>Reject the null hypothesis: If the data provide sufficient evidence to conclude that the null hypothesis is unlikely to be true, researchers may reject it in </a:t>
            </a:r>
            <a:r>
              <a:rPr lang="en-IN" dirty="0" smtClean="0"/>
              <a:t>favour </a:t>
            </a:r>
            <a:r>
              <a:rPr lang="en-IN" dirty="0"/>
              <a:t>of the alternative hypothesis. </a:t>
            </a:r>
          </a:p>
          <a:p>
            <a:pPr marL="285750" indent="-285750">
              <a:buFontTx/>
              <a:buChar char="-"/>
            </a:pPr>
            <a:endParaRPr lang="en-IN" dirty="0"/>
          </a:p>
          <a:p>
            <a:pPr marL="285750" indent="-285750">
              <a:buFont typeface="Wingdings" pitchFamily="2" charset="2"/>
              <a:buChar char="Ø"/>
            </a:pPr>
            <a:r>
              <a:rPr lang="en-IN" dirty="0" smtClean="0"/>
              <a:t>Fail </a:t>
            </a:r>
            <a:r>
              <a:rPr lang="en-IN" dirty="0"/>
              <a:t>to reject the null hypothesis: If the data do not offer enough evidence to establish that the null hypothesis is false, researchers may choose not to reject it. This does not prove the null hypothesis’s truth but signifies a lack of evidence to reject it. </a:t>
            </a:r>
          </a:p>
        </p:txBody>
      </p:sp>
    </p:spTree>
    <p:extLst>
      <p:ext uri="{BB962C8B-B14F-4D97-AF65-F5344CB8AC3E}">
        <p14:creationId xmlns:p14="http://schemas.microsoft.com/office/powerpoint/2010/main" val="1055420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182</TotalTime>
  <Words>1503</Words>
  <Application>Microsoft Office PowerPoint</Application>
  <PresentationFormat>On-screen Show (4:3)</PresentationFormat>
  <Paragraphs>179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Grid</vt:lpstr>
      <vt:lpstr>Hypothesis Testing</vt:lpstr>
      <vt:lpstr>But before diving in Hypothesis Testing</vt:lpstr>
      <vt:lpstr>Data-Driven Decision making</vt:lpstr>
      <vt:lpstr>What is Hypothesis Testing ? </vt:lpstr>
      <vt:lpstr>PowerPoint Presentation</vt:lpstr>
      <vt:lpstr>Where would you use this? </vt:lpstr>
      <vt:lpstr>That's fine but, how do we do this?  Understanding Hypothesis Testing </vt:lpstr>
      <vt:lpstr>PowerPoint Presentation</vt:lpstr>
      <vt:lpstr>PowerPoint Presentation</vt:lpstr>
      <vt:lpstr>PowerPoint Presentation</vt:lpstr>
      <vt:lpstr>The Plot Twist: The p-value Method </vt:lpstr>
      <vt:lpstr>PowerPoint Presentation</vt:lpstr>
      <vt:lpstr>PowerPoint Presentation</vt:lpstr>
      <vt:lpstr>Example</vt:lpstr>
      <vt:lpstr>PowerPoint Presentation</vt:lpstr>
      <vt:lpstr>Types of Errors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dc:creator>USER</dc:creator>
  <cp:lastModifiedBy>USER</cp:lastModifiedBy>
  <cp:revision>17</cp:revision>
  <dcterms:created xsi:type="dcterms:W3CDTF">2006-08-16T00:00:00Z</dcterms:created>
  <dcterms:modified xsi:type="dcterms:W3CDTF">2024-01-11T06:17:25Z</dcterms:modified>
</cp:coreProperties>
</file>