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1" r:id="rId6"/>
    <p:sldId id="263" r:id="rId7"/>
    <p:sldId id="260" r:id="rId8"/>
    <p:sldId id="262" r:id="rId9"/>
    <p:sldId id="267" r:id="rId10"/>
    <p:sldId id="264" r:id="rId11"/>
    <p:sldId id="266" r:id="rId12"/>
    <p:sldId id="268" r:id="rId13"/>
    <p:sldId id="269" r:id="rId14"/>
    <p:sldId id="271"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 id="283" r:id="rId29"/>
    <p:sldId id="285" r:id="rId30"/>
    <p:sldId id="289" r:id="rId31"/>
    <p:sldId id="288" r:id="rId32"/>
    <p:sldId id="286" r:id="rId33"/>
    <p:sldId id="287" r:id="rId34"/>
    <p:sldId id="294" r:id="rId35"/>
    <p:sldId id="290" r:id="rId36"/>
    <p:sldId id="291" r:id="rId37"/>
    <p:sldId id="292" r:id="rId38"/>
    <p:sldId id="293" r:id="rId39"/>
    <p:sldId id="295" r:id="rId40"/>
    <p:sldId id="296" r:id="rId41"/>
    <p:sldId id="297" r:id="rId42"/>
    <p:sldId id="298" r:id="rId43"/>
    <p:sldId id="299" r:id="rId44"/>
    <p:sldId id="300" r:id="rId45"/>
    <p:sldId id="301" r:id="rId46"/>
    <p:sldId id="302" r:id="rId4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2" d="100"/>
          <a:sy n="92" d="100"/>
        </p:scale>
        <p:origin x="-1350" y="-48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A8AC59-BAB2-4064-816A-8F5F36825E72}" type="doc">
      <dgm:prSet loTypeId="urn:microsoft.com/office/officeart/2005/8/layout/process4" loCatId="process" qsTypeId="urn:microsoft.com/office/officeart/2005/8/quickstyle/simple1" qsCatId="simple" csTypeId="urn:microsoft.com/office/officeart/2005/8/colors/accent3_3" csCatId="accent3" phldr="1"/>
      <dgm:spPr/>
    </dgm:pt>
    <dgm:pt modelId="{31226617-48CB-4B8F-B4CC-27600619F3B4}">
      <dgm:prSet phldrT="[Text]">
        <dgm:style>
          <a:lnRef idx="1">
            <a:schemeClr val="accent3"/>
          </a:lnRef>
          <a:fillRef idx="2">
            <a:schemeClr val="accent3"/>
          </a:fillRef>
          <a:effectRef idx="1">
            <a:schemeClr val="accent3"/>
          </a:effectRef>
          <a:fontRef idx="minor">
            <a:schemeClr val="dk1"/>
          </a:fontRef>
        </dgm:style>
      </dgm:prSet>
      <dgm:spPr/>
      <dgm:t>
        <a:bodyPr/>
        <a:lstStyle/>
        <a:p>
          <a:r>
            <a:rPr lang="en-US" dirty="0" smtClean="0"/>
            <a:t>Formulate the Problem</a:t>
          </a:r>
          <a:endParaRPr lang="en-US" dirty="0"/>
        </a:p>
      </dgm:t>
    </dgm:pt>
    <dgm:pt modelId="{9057C4A0-6534-4C48-8A85-73EDB66FC6AD}" type="parTrans" cxnId="{B35F2944-BDA1-460B-BC90-AECB2DBC0C93}">
      <dgm:prSet/>
      <dgm:spPr/>
      <dgm:t>
        <a:bodyPr/>
        <a:lstStyle/>
        <a:p>
          <a:endParaRPr lang="en-US"/>
        </a:p>
      </dgm:t>
    </dgm:pt>
    <dgm:pt modelId="{1FC400C4-22D8-46F0-8FB4-F9A4A4C7F547}" type="sibTrans" cxnId="{B35F2944-BDA1-460B-BC90-AECB2DBC0C93}">
      <dgm:prSet/>
      <dgm:spPr/>
      <dgm:t>
        <a:bodyPr/>
        <a:lstStyle/>
        <a:p>
          <a:endParaRPr lang="en-US"/>
        </a:p>
      </dgm:t>
    </dgm:pt>
    <dgm:pt modelId="{16A0545C-FC7C-4D5D-8072-7ACC3DBE8231}">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Define Population and Sample</a:t>
          </a:r>
          <a:endParaRPr lang="en-US" dirty="0"/>
        </a:p>
      </dgm:t>
    </dgm:pt>
    <dgm:pt modelId="{456D4548-E360-4FB8-BCEE-CAC7004A3AA3}" type="parTrans" cxnId="{58C426AE-E324-4D8F-AF37-17086C9334E1}">
      <dgm:prSet/>
      <dgm:spPr/>
      <dgm:t>
        <a:bodyPr/>
        <a:lstStyle/>
        <a:p>
          <a:endParaRPr lang="en-US"/>
        </a:p>
      </dgm:t>
    </dgm:pt>
    <dgm:pt modelId="{925DE281-A166-4CB6-944E-BB179C655149}" type="sibTrans" cxnId="{58C426AE-E324-4D8F-AF37-17086C9334E1}">
      <dgm:prSet/>
      <dgm:spPr/>
      <dgm:t>
        <a:bodyPr/>
        <a:lstStyle/>
        <a:p>
          <a:endParaRPr lang="en-US"/>
        </a:p>
      </dgm:t>
    </dgm:pt>
    <dgm:pt modelId="{6FC464CE-34D7-4CDA-AD1F-948F988E2B8F}">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Report the results</a:t>
          </a:r>
          <a:endParaRPr lang="en-US" dirty="0"/>
        </a:p>
      </dgm:t>
    </dgm:pt>
    <dgm:pt modelId="{08B2E410-9C9E-421D-A592-77A09FC558B2}" type="parTrans" cxnId="{597EDEBA-40F0-4C64-9C85-3720A26094E3}">
      <dgm:prSet/>
      <dgm:spPr/>
      <dgm:t>
        <a:bodyPr/>
        <a:lstStyle/>
        <a:p>
          <a:endParaRPr lang="en-US"/>
        </a:p>
      </dgm:t>
    </dgm:pt>
    <dgm:pt modelId="{DA86A6D4-B15C-4550-B9D4-E5852F9DBAE2}" type="sibTrans" cxnId="{597EDEBA-40F0-4C64-9C85-3720A26094E3}">
      <dgm:prSet/>
      <dgm:spPr/>
      <dgm:t>
        <a:bodyPr/>
        <a:lstStyle/>
        <a:p>
          <a:endParaRPr lang="en-US"/>
        </a:p>
      </dgm:t>
    </dgm:pt>
    <dgm:pt modelId="{460B6E3B-280F-42CF-B780-F8A5FF7B3EC7}">
      <dgm:prSet>
        <dgm:style>
          <a:lnRef idx="1">
            <a:schemeClr val="accent5"/>
          </a:lnRef>
          <a:fillRef idx="2">
            <a:schemeClr val="accent5"/>
          </a:fillRef>
          <a:effectRef idx="1">
            <a:schemeClr val="accent5"/>
          </a:effectRef>
          <a:fontRef idx="minor">
            <a:schemeClr val="dk1"/>
          </a:fontRef>
        </dgm:style>
      </dgm:prSet>
      <dgm:spPr/>
      <dgm:t>
        <a:bodyPr/>
        <a:lstStyle/>
        <a:p>
          <a:r>
            <a:rPr lang="en-US" dirty="0" smtClean="0"/>
            <a:t>Collect Data</a:t>
          </a:r>
          <a:endParaRPr lang="en-US" dirty="0"/>
        </a:p>
      </dgm:t>
    </dgm:pt>
    <dgm:pt modelId="{265649E6-239C-4EED-9E9F-D131A8589614}" type="parTrans" cxnId="{8DE4705C-B868-4F99-BBF1-19CFE9A46C6B}">
      <dgm:prSet/>
      <dgm:spPr/>
      <dgm:t>
        <a:bodyPr/>
        <a:lstStyle/>
        <a:p>
          <a:endParaRPr lang="en-US"/>
        </a:p>
      </dgm:t>
    </dgm:pt>
    <dgm:pt modelId="{CF54C6E6-8421-4B67-845D-D07C259795F1}" type="sibTrans" cxnId="{8DE4705C-B868-4F99-BBF1-19CFE9A46C6B}">
      <dgm:prSet/>
      <dgm:spPr/>
      <dgm:t>
        <a:bodyPr/>
        <a:lstStyle/>
        <a:p>
          <a:endParaRPr lang="en-US"/>
        </a:p>
      </dgm:t>
    </dgm:pt>
    <dgm:pt modelId="{679F5F6E-61F3-4224-98BA-EF9309FB8DED}">
      <dgm:prSet>
        <dgm:style>
          <a:lnRef idx="1">
            <a:schemeClr val="accent4"/>
          </a:lnRef>
          <a:fillRef idx="2">
            <a:schemeClr val="accent4"/>
          </a:fillRef>
          <a:effectRef idx="1">
            <a:schemeClr val="accent4"/>
          </a:effectRef>
          <a:fontRef idx="minor">
            <a:schemeClr val="dk1"/>
          </a:fontRef>
        </dgm:style>
      </dgm:prSet>
      <dgm:spPr/>
      <dgm:t>
        <a:bodyPr/>
        <a:lstStyle/>
        <a:p>
          <a:r>
            <a:rPr lang="en-US" dirty="0" smtClean="0"/>
            <a:t>Do Descriptive Analysis</a:t>
          </a:r>
          <a:endParaRPr lang="en-US" dirty="0"/>
        </a:p>
      </dgm:t>
    </dgm:pt>
    <dgm:pt modelId="{8F0D9753-35A8-4B1D-9F48-7531E063840C}" type="parTrans" cxnId="{B4F4C498-CE32-4419-B013-64431CE1D2FE}">
      <dgm:prSet/>
      <dgm:spPr/>
      <dgm:t>
        <a:bodyPr/>
        <a:lstStyle/>
        <a:p>
          <a:endParaRPr lang="en-US"/>
        </a:p>
      </dgm:t>
    </dgm:pt>
    <dgm:pt modelId="{19920BE5-6AB0-4895-A86C-128E4C8EBE03}" type="sibTrans" cxnId="{B4F4C498-CE32-4419-B013-64431CE1D2FE}">
      <dgm:prSet/>
      <dgm:spPr/>
      <dgm:t>
        <a:bodyPr/>
        <a:lstStyle/>
        <a:p>
          <a:endParaRPr lang="en-US"/>
        </a:p>
      </dgm:t>
    </dgm:pt>
    <dgm:pt modelId="{F987F3A6-37C8-4010-9AD4-99687FC592A0}">
      <dgm:prSet>
        <dgm:style>
          <a:lnRef idx="1">
            <a:schemeClr val="accent6"/>
          </a:lnRef>
          <a:fillRef idx="2">
            <a:schemeClr val="accent6"/>
          </a:fillRef>
          <a:effectRef idx="1">
            <a:schemeClr val="accent6"/>
          </a:effectRef>
          <a:fontRef idx="minor">
            <a:schemeClr val="dk1"/>
          </a:fontRef>
        </dgm:style>
      </dgm:prSet>
      <dgm:spPr/>
      <dgm:t>
        <a:bodyPr/>
        <a:lstStyle/>
        <a:p>
          <a:r>
            <a:rPr lang="en-US" dirty="0" smtClean="0"/>
            <a:t>Use  Proper statistical methods</a:t>
          </a:r>
          <a:endParaRPr lang="en-US" dirty="0"/>
        </a:p>
      </dgm:t>
    </dgm:pt>
    <dgm:pt modelId="{BBBC3BFA-DBD3-42D0-AFE1-393875FC1838}" type="parTrans" cxnId="{F4857C76-68E7-4E1A-A8F8-8A0A89E6AFC9}">
      <dgm:prSet/>
      <dgm:spPr/>
      <dgm:t>
        <a:bodyPr/>
        <a:lstStyle/>
        <a:p>
          <a:endParaRPr lang="en-US"/>
        </a:p>
      </dgm:t>
    </dgm:pt>
    <dgm:pt modelId="{FF0B1A07-BD07-4D39-A765-FE43A1777197}" type="sibTrans" cxnId="{F4857C76-68E7-4E1A-A8F8-8A0A89E6AFC9}">
      <dgm:prSet/>
      <dgm:spPr/>
      <dgm:t>
        <a:bodyPr/>
        <a:lstStyle/>
        <a:p>
          <a:endParaRPr lang="en-US"/>
        </a:p>
      </dgm:t>
    </dgm:pt>
    <dgm:pt modelId="{745E1113-5EE6-4C77-BC57-3814DA4D245B}" type="pres">
      <dgm:prSet presAssocID="{89A8AC59-BAB2-4064-816A-8F5F36825E72}" presName="Name0" presStyleCnt="0">
        <dgm:presLayoutVars>
          <dgm:dir/>
          <dgm:animLvl val="lvl"/>
          <dgm:resizeHandles val="exact"/>
        </dgm:presLayoutVars>
      </dgm:prSet>
      <dgm:spPr/>
    </dgm:pt>
    <dgm:pt modelId="{056FC555-4BF3-421D-8C4C-7005E9743ED3}" type="pres">
      <dgm:prSet presAssocID="{6FC464CE-34D7-4CDA-AD1F-948F988E2B8F}" presName="boxAndChildren" presStyleCnt="0"/>
      <dgm:spPr/>
    </dgm:pt>
    <dgm:pt modelId="{141A5CFE-83D6-452C-97EC-ED838014E955}" type="pres">
      <dgm:prSet presAssocID="{6FC464CE-34D7-4CDA-AD1F-948F988E2B8F}" presName="parentTextBox" presStyleLbl="node1" presStyleIdx="0" presStyleCnt="6"/>
      <dgm:spPr/>
      <dgm:t>
        <a:bodyPr/>
        <a:lstStyle/>
        <a:p>
          <a:endParaRPr lang="en-US"/>
        </a:p>
      </dgm:t>
    </dgm:pt>
    <dgm:pt modelId="{159A328F-9073-4F47-9CB0-FCB3459DA498}" type="pres">
      <dgm:prSet presAssocID="{FF0B1A07-BD07-4D39-A765-FE43A1777197}" presName="sp" presStyleCnt="0"/>
      <dgm:spPr/>
    </dgm:pt>
    <dgm:pt modelId="{365CBB7A-1B8B-43C5-A561-07E409685B1E}" type="pres">
      <dgm:prSet presAssocID="{F987F3A6-37C8-4010-9AD4-99687FC592A0}" presName="arrowAndChildren" presStyleCnt="0"/>
      <dgm:spPr/>
    </dgm:pt>
    <dgm:pt modelId="{48A51172-33D2-4D3D-BC87-AB54312DC320}" type="pres">
      <dgm:prSet presAssocID="{F987F3A6-37C8-4010-9AD4-99687FC592A0}" presName="parentTextArrow" presStyleLbl="node1" presStyleIdx="1" presStyleCnt="6"/>
      <dgm:spPr/>
      <dgm:t>
        <a:bodyPr/>
        <a:lstStyle/>
        <a:p>
          <a:endParaRPr lang="en-US"/>
        </a:p>
      </dgm:t>
    </dgm:pt>
    <dgm:pt modelId="{16DBD681-B398-4BB0-AF15-041E05642AFF}" type="pres">
      <dgm:prSet presAssocID="{19920BE5-6AB0-4895-A86C-128E4C8EBE03}" presName="sp" presStyleCnt="0"/>
      <dgm:spPr/>
    </dgm:pt>
    <dgm:pt modelId="{5C3D6CCB-4FEB-4C47-973A-7C0A22F70DEE}" type="pres">
      <dgm:prSet presAssocID="{679F5F6E-61F3-4224-98BA-EF9309FB8DED}" presName="arrowAndChildren" presStyleCnt="0"/>
      <dgm:spPr/>
    </dgm:pt>
    <dgm:pt modelId="{36EE349C-1B85-4643-BDEF-4D7E9BA53610}" type="pres">
      <dgm:prSet presAssocID="{679F5F6E-61F3-4224-98BA-EF9309FB8DED}" presName="parentTextArrow" presStyleLbl="node1" presStyleIdx="2" presStyleCnt="6"/>
      <dgm:spPr/>
      <dgm:t>
        <a:bodyPr/>
        <a:lstStyle/>
        <a:p>
          <a:endParaRPr lang="en-US"/>
        </a:p>
      </dgm:t>
    </dgm:pt>
    <dgm:pt modelId="{B54CFE00-922A-4E17-9E5B-C9090DF2F6D5}" type="pres">
      <dgm:prSet presAssocID="{CF54C6E6-8421-4B67-845D-D07C259795F1}" presName="sp" presStyleCnt="0"/>
      <dgm:spPr/>
    </dgm:pt>
    <dgm:pt modelId="{0D4E2BB0-F983-46EF-A49F-6D87CD5F607A}" type="pres">
      <dgm:prSet presAssocID="{460B6E3B-280F-42CF-B780-F8A5FF7B3EC7}" presName="arrowAndChildren" presStyleCnt="0"/>
      <dgm:spPr/>
    </dgm:pt>
    <dgm:pt modelId="{9E91EEC2-3F12-4058-8A8C-8956D0534DD7}" type="pres">
      <dgm:prSet presAssocID="{460B6E3B-280F-42CF-B780-F8A5FF7B3EC7}" presName="parentTextArrow" presStyleLbl="node1" presStyleIdx="3" presStyleCnt="6" custLinFactNeighborX="-1124" custLinFactNeighborY="405"/>
      <dgm:spPr/>
      <dgm:t>
        <a:bodyPr/>
        <a:lstStyle/>
        <a:p>
          <a:endParaRPr lang="en-US"/>
        </a:p>
      </dgm:t>
    </dgm:pt>
    <dgm:pt modelId="{6171B7FA-14F8-43D7-A197-8B76BAD10FC0}" type="pres">
      <dgm:prSet presAssocID="{925DE281-A166-4CB6-944E-BB179C655149}" presName="sp" presStyleCnt="0"/>
      <dgm:spPr/>
    </dgm:pt>
    <dgm:pt modelId="{1A173B9F-8547-4BA6-B128-892442F61033}" type="pres">
      <dgm:prSet presAssocID="{16A0545C-FC7C-4D5D-8072-7ACC3DBE8231}" presName="arrowAndChildren" presStyleCnt="0"/>
      <dgm:spPr/>
    </dgm:pt>
    <dgm:pt modelId="{101679F0-2C79-4B0E-9FDB-7C0F605D2A11}" type="pres">
      <dgm:prSet presAssocID="{16A0545C-FC7C-4D5D-8072-7ACC3DBE8231}" presName="parentTextArrow" presStyleLbl="node1" presStyleIdx="4" presStyleCnt="6"/>
      <dgm:spPr/>
      <dgm:t>
        <a:bodyPr/>
        <a:lstStyle/>
        <a:p>
          <a:endParaRPr lang="en-US"/>
        </a:p>
      </dgm:t>
    </dgm:pt>
    <dgm:pt modelId="{CAA58121-8456-432A-87A7-2ED368CEF9AA}" type="pres">
      <dgm:prSet presAssocID="{1FC400C4-22D8-46F0-8FB4-F9A4A4C7F547}" presName="sp" presStyleCnt="0"/>
      <dgm:spPr/>
    </dgm:pt>
    <dgm:pt modelId="{2C3E314C-5ED0-4D30-8A7A-38D554EAE68C}" type="pres">
      <dgm:prSet presAssocID="{31226617-48CB-4B8F-B4CC-27600619F3B4}" presName="arrowAndChildren" presStyleCnt="0"/>
      <dgm:spPr/>
    </dgm:pt>
    <dgm:pt modelId="{14EE4C0E-CC2F-473B-80D5-413A6A56C91A}" type="pres">
      <dgm:prSet presAssocID="{31226617-48CB-4B8F-B4CC-27600619F3B4}" presName="parentTextArrow" presStyleLbl="node1" presStyleIdx="5" presStyleCnt="6"/>
      <dgm:spPr/>
      <dgm:t>
        <a:bodyPr/>
        <a:lstStyle/>
        <a:p>
          <a:endParaRPr lang="en-US"/>
        </a:p>
      </dgm:t>
    </dgm:pt>
  </dgm:ptLst>
  <dgm:cxnLst>
    <dgm:cxn modelId="{04C17327-EC3F-4277-964D-0637A6E790F4}" type="presOf" srcId="{89A8AC59-BAB2-4064-816A-8F5F36825E72}" destId="{745E1113-5EE6-4C77-BC57-3814DA4D245B}" srcOrd="0" destOrd="0" presId="urn:microsoft.com/office/officeart/2005/8/layout/process4"/>
    <dgm:cxn modelId="{E7D16227-93AE-4416-A7B3-053AF9BA9914}" type="presOf" srcId="{16A0545C-FC7C-4D5D-8072-7ACC3DBE8231}" destId="{101679F0-2C79-4B0E-9FDB-7C0F605D2A11}" srcOrd="0" destOrd="0" presId="urn:microsoft.com/office/officeart/2005/8/layout/process4"/>
    <dgm:cxn modelId="{597EDEBA-40F0-4C64-9C85-3720A26094E3}" srcId="{89A8AC59-BAB2-4064-816A-8F5F36825E72}" destId="{6FC464CE-34D7-4CDA-AD1F-948F988E2B8F}" srcOrd="5" destOrd="0" parTransId="{08B2E410-9C9E-421D-A592-77A09FC558B2}" sibTransId="{DA86A6D4-B15C-4550-B9D4-E5852F9DBAE2}"/>
    <dgm:cxn modelId="{F4857C76-68E7-4E1A-A8F8-8A0A89E6AFC9}" srcId="{89A8AC59-BAB2-4064-816A-8F5F36825E72}" destId="{F987F3A6-37C8-4010-9AD4-99687FC592A0}" srcOrd="4" destOrd="0" parTransId="{BBBC3BFA-DBD3-42D0-AFE1-393875FC1838}" sibTransId="{FF0B1A07-BD07-4D39-A765-FE43A1777197}"/>
    <dgm:cxn modelId="{84FC0FEB-D287-4D7D-A0BB-362F33C82528}" type="presOf" srcId="{31226617-48CB-4B8F-B4CC-27600619F3B4}" destId="{14EE4C0E-CC2F-473B-80D5-413A6A56C91A}" srcOrd="0" destOrd="0" presId="urn:microsoft.com/office/officeart/2005/8/layout/process4"/>
    <dgm:cxn modelId="{B35F2944-BDA1-460B-BC90-AECB2DBC0C93}" srcId="{89A8AC59-BAB2-4064-816A-8F5F36825E72}" destId="{31226617-48CB-4B8F-B4CC-27600619F3B4}" srcOrd="0" destOrd="0" parTransId="{9057C4A0-6534-4C48-8A85-73EDB66FC6AD}" sibTransId="{1FC400C4-22D8-46F0-8FB4-F9A4A4C7F547}"/>
    <dgm:cxn modelId="{28249D79-B632-4C29-B7C1-477B634A870E}" type="presOf" srcId="{F987F3A6-37C8-4010-9AD4-99687FC592A0}" destId="{48A51172-33D2-4D3D-BC87-AB54312DC320}" srcOrd="0" destOrd="0" presId="urn:microsoft.com/office/officeart/2005/8/layout/process4"/>
    <dgm:cxn modelId="{E9C34C0D-633E-4C54-A25A-FAA58579E658}" type="presOf" srcId="{460B6E3B-280F-42CF-B780-F8A5FF7B3EC7}" destId="{9E91EEC2-3F12-4058-8A8C-8956D0534DD7}" srcOrd="0" destOrd="0" presId="urn:microsoft.com/office/officeart/2005/8/layout/process4"/>
    <dgm:cxn modelId="{B4F4C498-CE32-4419-B013-64431CE1D2FE}" srcId="{89A8AC59-BAB2-4064-816A-8F5F36825E72}" destId="{679F5F6E-61F3-4224-98BA-EF9309FB8DED}" srcOrd="3" destOrd="0" parTransId="{8F0D9753-35A8-4B1D-9F48-7531E063840C}" sibTransId="{19920BE5-6AB0-4895-A86C-128E4C8EBE03}"/>
    <dgm:cxn modelId="{8DE4705C-B868-4F99-BBF1-19CFE9A46C6B}" srcId="{89A8AC59-BAB2-4064-816A-8F5F36825E72}" destId="{460B6E3B-280F-42CF-B780-F8A5FF7B3EC7}" srcOrd="2" destOrd="0" parTransId="{265649E6-239C-4EED-9E9F-D131A8589614}" sibTransId="{CF54C6E6-8421-4B67-845D-D07C259795F1}"/>
    <dgm:cxn modelId="{66F563E3-E29B-4073-B9B4-70F6B9916A6A}" type="presOf" srcId="{6FC464CE-34D7-4CDA-AD1F-948F988E2B8F}" destId="{141A5CFE-83D6-452C-97EC-ED838014E955}" srcOrd="0" destOrd="0" presId="urn:microsoft.com/office/officeart/2005/8/layout/process4"/>
    <dgm:cxn modelId="{F5727D96-28D1-4986-9E31-F596D69D26F6}" type="presOf" srcId="{679F5F6E-61F3-4224-98BA-EF9309FB8DED}" destId="{36EE349C-1B85-4643-BDEF-4D7E9BA53610}" srcOrd="0" destOrd="0" presId="urn:microsoft.com/office/officeart/2005/8/layout/process4"/>
    <dgm:cxn modelId="{58C426AE-E324-4D8F-AF37-17086C9334E1}" srcId="{89A8AC59-BAB2-4064-816A-8F5F36825E72}" destId="{16A0545C-FC7C-4D5D-8072-7ACC3DBE8231}" srcOrd="1" destOrd="0" parTransId="{456D4548-E360-4FB8-BCEE-CAC7004A3AA3}" sibTransId="{925DE281-A166-4CB6-944E-BB179C655149}"/>
    <dgm:cxn modelId="{98EF9A36-4F73-4587-9F7F-77D680CE35B0}" type="presParOf" srcId="{745E1113-5EE6-4C77-BC57-3814DA4D245B}" destId="{056FC555-4BF3-421D-8C4C-7005E9743ED3}" srcOrd="0" destOrd="0" presId="urn:microsoft.com/office/officeart/2005/8/layout/process4"/>
    <dgm:cxn modelId="{4CDE310D-2C66-4F01-8916-15E6762111D5}" type="presParOf" srcId="{056FC555-4BF3-421D-8C4C-7005E9743ED3}" destId="{141A5CFE-83D6-452C-97EC-ED838014E955}" srcOrd="0" destOrd="0" presId="urn:microsoft.com/office/officeart/2005/8/layout/process4"/>
    <dgm:cxn modelId="{6469373C-6CD3-428A-9FD3-1CDEAC6F8EBE}" type="presParOf" srcId="{745E1113-5EE6-4C77-BC57-3814DA4D245B}" destId="{159A328F-9073-4F47-9CB0-FCB3459DA498}" srcOrd="1" destOrd="0" presId="urn:microsoft.com/office/officeart/2005/8/layout/process4"/>
    <dgm:cxn modelId="{249A1A10-D82F-49EB-B7D4-5A2EFBEEB30F}" type="presParOf" srcId="{745E1113-5EE6-4C77-BC57-3814DA4D245B}" destId="{365CBB7A-1B8B-43C5-A561-07E409685B1E}" srcOrd="2" destOrd="0" presId="urn:microsoft.com/office/officeart/2005/8/layout/process4"/>
    <dgm:cxn modelId="{50211443-E3B5-4F45-AD6A-57B1B73C111B}" type="presParOf" srcId="{365CBB7A-1B8B-43C5-A561-07E409685B1E}" destId="{48A51172-33D2-4D3D-BC87-AB54312DC320}" srcOrd="0" destOrd="0" presId="urn:microsoft.com/office/officeart/2005/8/layout/process4"/>
    <dgm:cxn modelId="{B2EBF21C-1125-4F16-9D66-45EFA30C5C4C}" type="presParOf" srcId="{745E1113-5EE6-4C77-BC57-3814DA4D245B}" destId="{16DBD681-B398-4BB0-AF15-041E05642AFF}" srcOrd="3" destOrd="0" presId="urn:microsoft.com/office/officeart/2005/8/layout/process4"/>
    <dgm:cxn modelId="{F4B99CB1-8449-4220-9894-3E3F1FB42D8D}" type="presParOf" srcId="{745E1113-5EE6-4C77-BC57-3814DA4D245B}" destId="{5C3D6CCB-4FEB-4C47-973A-7C0A22F70DEE}" srcOrd="4" destOrd="0" presId="urn:microsoft.com/office/officeart/2005/8/layout/process4"/>
    <dgm:cxn modelId="{DF1BC24A-CAC6-469E-BD93-75EEEA5A1FB1}" type="presParOf" srcId="{5C3D6CCB-4FEB-4C47-973A-7C0A22F70DEE}" destId="{36EE349C-1B85-4643-BDEF-4D7E9BA53610}" srcOrd="0" destOrd="0" presId="urn:microsoft.com/office/officeart/2005/8/layout/process4"/>
    <dgm:cxn modelId="{64C61777-F31D-40F0-B7E4-1FEF44FBEF59}" type="presParOf" srcId="{745E1113-5EE6-4C77-BC57-3814DA4D245B}" destId="{B54CFE00-922A-4E17-9E5B-C9090DF2F6D5}" srcOrd="5" destOrd="0" presId="urn:microsoft.com/office/officeart/2005/8/layout/process4"/>
    <dgm:cxn modelId="{0519F7ED-15D3-4710-AA52-D41C6EC335A1}" type="presParOf" srcId="{745E1113-5EE6-4C77-BC57-3814DA4D245B}" destId="{0D4E2BB0-F983-46EF-A49F-6D87CD5F607A}" srcOrd="6" destOrd="0" presId="urn:microsoft.com/office/officeart/2005/8/layout/process4"/>
    <dgm:cxn modelId="{2EE7BC25-98DE-4A92-AE8A-0AEF753F9F1C}" type="presParOf" srcId="{0D4E2BB0-F983-46EF-A49F-6D87CD5F607A}" destId="{9E91EEC2-3F12-4058-8A8C-8956D0534DD7}" srcOrd="0" destOrd="0" presId="urn:microsoft.com/office/officeart/2005/8/layout/process4"/>
    <dgm:cxn modelId="{76ADC49D-D7DF-4F15-BF0B-18BC6F6F2852}" type="presParOf" srcId="{745E1113-5EE6-4C77-BC57-3814DA4D245B}" destId="{6171B7FA-14F8-43D7-A197-8B76BAD10FC0}" srcOrd="7" destOrd="0" presId="urn:microsoft.com/office/officeart/2005/8/layout/process4"/>
    <dgm:cxn modelId="{5BC01EBC-DE7A-4064-8A9F-7DEE80242B99}" type="presParOf" srcId="{745E1113-5EE6-4C77-BC57-3814DA4D245B}" destId="{1A173B9F-8547-4BA6-B128-892442F61033}" srcOrd="8" destOrd="0" presId="urn:microsoft.com/office/officeart/2005/8/layout/process4"/>
    <dgm:cxn modelId="{037EEE26-DF1C-423E-A49B-DCD14320A1BF}" type="presParOf" srcId="{1A173B9F-8547-4BA6-B128-892442F61033}" destId="{101679F0-2C79-4B0E-9FDB-7C0F605D2A11}" srcOrd="0" destOrd="0" presId="urn:microsoft.com/office/officeart/2005/8/layout/process4"/>
    <dgm:cxn modelId="{EB13B7D2-E1E4-4DAC-9ECC-0AABB88E0A12}" type="presParOf" srcId="{745E1113-5EE6-4C77-BC57-3814DA4D245B}" destId="{CAA58121-8456-432A-87A7-2ED368CEF9AA}" srcOrd="9" destOrd="0" presId="urn:microsoft.com/office/officeart/2005/8/layout/process4"/>
    <dgm:cxn modelId="{5DB4325B-EAA9-4E58-BF2D-3C1638EDCFBC}" type="presParOf" srcId="{745E1113-5EE6-4C77-BC57-3814DA4D245B}" destId="{2C3E314C-5ED0-4D30-8A7A-38D554EAE68C}" srcOrd="10" destOrd="0" presId="urn:microsoft.com/office/officeart/2005/8/layout/process4"/>
    <dgm:cxn modelId="{DC7AFEE4-762A-45FF-8FE8-331A550BE673}" type="presParOf" srcId="{2C3E314C-5ED0-4D30-8A7A-38D554EAE68C}" destId="{14EE4C0E-CC2F-473B-80D5-413A6A56C91A}"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1A5CFE-83D6-452C-97EC-ED838014E955}">
      <dsp:nvSpPr>
        <dsp:cNvPr id="0" name=""/>
        <dsp:cNvSpPr/>
      </dsp:nvSpPr>
      <dsp:spPr>
        <a:xfrm>
          <a:off x="0" y="3029727"/>
          <a:ext cx="4114800" cy="397650"/>
        </a:xfrm>
        <a:prstGeom prst="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Report the results</a:t>
          </a:r>
          <a:endParaRPr lang="en-US" sz="1400" kern="1200" dirty="0"/>
        </a:p>
      </dsp:txBody>
      <dsp:txXfrm>
        <a:off x="0" y="3029727"/>
        <a:ext cx="4114800" cy="397650"/>
      </dsp:txXfrm>
    </dsp:sp>
    <dsp:sp modelId="{48A51172-33D2-4D3D-BC87-AB54312DC320}">
      <dsp:nvSpPr>
        <dsp:cNvPr id="0" name=""/>
        <dsp:cNvSpPr/>
      </dsp:nvSpPr>
      <dsp:spPr>
        <a:xfrm rot="10800000">
          <a:off x="0" y="2424106"/>
          <a:ext cx="4114800" cy="611585"/>
        </a:xfrm>
        <a:prstGeom prst="upArrowCallou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Use  Proper statistical methods</a:t>
          </a:r>
          <a:endParaRPr lang="en-US" sz="1400" kern="1200" dirty="0"/>
        </a:p>
      </dsp:txBody>
      <dsp:txXfrm rot="10800000">
        <a:off x="0" y="2424106"/>
        <a:ext cx="4114800" cy="397390"/>
      </dsp:txXfrm>
    </dsp:sp>
    <dsp:sp modelId="{36EE349C-1B85-4643-BDEF-4D7E9BA53610}">
      <dsp:nvSpPr>
        <dsp:cNvPr id="0" name=""/>
        <dsp:cNvSpPr/>
      </dsp:nvSpPr>
      <dsp:spPr>
        <a:xfrm rot="10800000">
          <a:off x="0" y="1818485"/>
          <a:ext cx="4114800" cy="611585"/>
        </a:xfrm>
        <a:prstGeom prst="upArrowCallou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Do Descriptive Analysis</a:t>
          </a:r>
          <a:endParaRPr lang="en-US" sz="1400" kern="1200" dirty="0"/>
        </a:p>
      </dsp:txBody>
      <dsp:txXfrm rot="10800000">
        <a:off x="0" y="1818485"/>
        <a:ext cx="4114800" cy="397390"/>
      </dsp:txXfrm>
    </dsp:sp>
    <dsp:sp modelId="{9E91EEC2-3F12-4058-8A8C-8956D0534DD7}">
      <dsp:nvSpPr>
        <dsp:cNvPr id="0" name=""/>
        <dsp:cNvSpPr/>
      </dsp:nvSpPr>
      <dsp:spPr>
        <a:xfrm rot="10800000">
          <a:off x="0" y="1215341"/>
          <a:ext cx="4114800" cy="611585"/>
        </a:xfrm>
        <a:prstGeom prst="upArrowCallou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Collect Data</a:t>
          </a:r>
          <a:endParaRPr lang="en-US" sz="1400" kern="1200" dirty="0"/>
        </a:p>
      </dsp:txBody>
      <dsp:txXfrm rot="10800000">
        <a:off x="0" y="1215341"/>
        <a:ext cx="4114800" cy="397390"/>
      </dsp:txXfrm>
    </dsp:sp>
    <dsp:sp modelId="{101679F0-2C79-4B0E-9FDB-7C0F605D2A11}">
      <dsp:nvSpPr>
        <dsp:cNvPr id="0" name=""/>
        <dsp:cNvSpPr/>
      </dsp:nvSpPr>
      <dsp:spPr>
        <a:xfrm rot="10800000">
          <a:off x="0" y="607243"/>
          <a:ext cx="4114800" cy="611585"/>
        </a:xfrm>
        <a:prstGeom prst="upArrowCallou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Define Population and Sample</a:t>
          </a:r>
          <a:endParaRPr lang="en-US" sz="1400" kern="1200" dirty="0"/>
        </a:p>
      </dsp:txBody>
      <dsp:txXfrm rot="10800000">
        <a:off x="0" y="607243"/>
        <a:ext cx="4114800" cy="397390"/>
      </dsp:txXfrm>
    </dsp:sp>
    <dsp:sp modelId="{14EE4C0E-CC2F-473B-80D5-413A6A56C91A}">
      <dsp:nvSpPr>
        <dsp:cNvPr id="0" name=""/>
        <dsp:cNvSpPr/>
      </dsp:nvSpPr>
      <dsp:spPr>
        <a:xfrm rot="10800000">
          <a:off x="0" y="1621"/>
          <a:ext cx="4114800" cy="611585"/>
        </a:xfrm>
        <a:prstGeom prst="upArrowCallou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Formulate the Problem</a:t>
          </a:r>
          <a:endParaRPr lang="en-US" sz="1400" kern="1200" dirty="0"/>
        </a:p>
      </dsp:txBody>
      <dsp:txXfrm rot="10800000">
        <a:off x="0" y="1621"/>
        <a:ext cx="4114800" cy="39739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F4B4C4-1F2D-4D8F-B0FD-77F254F10D8F}" type="datetimeFigureOut">
              <a:rPr lang="en-US" smtClean="0"/>
              <a:pPr/>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61A50D-5E18-4FCE-B28C-8EAD07182CB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F4B4C4-1F2D-4D8F-B0FD-77F254F10D8F}" type="datetimeFigureOut">
              <a:rPr lang="en-US" smtClean="0"/>
              <a:pPr/>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61A50D-5E18-4FCE-B28C-8EAD07182CB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F4B4C4-1F2D-4D8F-B0FD-77F254F10D8F}" type="datetimeFigureOut">
              <a:rPr lang="en-US" smtClean="0"/>
              <a:pPr/>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61A50D-5E18-4FCE-B28C-8EAD07182CB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F4B4C4-1F2D-4D8F-B0FD-77F254F10D8F}" type="datetimeFigureOut">
              <a:rPr lang="en-US" smtClean="0"/>
              <a:pPr/>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61A50D-5E18-4FCE-B28C-8EAD07182CB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F4B4C4-1F2D-4D8F-B0FD-77F254F10D8F}" type="datetimeFigureOut">
              <a:rPr lang="en-US" smtClean="0"/>
              <a:pPr/>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61A50D-5E18-4FCE-B28C-8EAD07182CB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F4B4C4-1F2D-4D8F-B0FD-77F254F10D8F}" type="datetimeFigureOut">
              <a:rPr lang="en-US" smtClean="0"/>
              <a:pPr/>
              <a:t>12/21/2018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61A50D-5E18-4FCE-B28C-8EAD07182CB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F4B4C4-1F2D-4D8F-B0FD-77F254F10D8F}" type="datetimeFigureOut">
              <a:rPr lang="en-US" smtClean="0"/>
              <a:pPr/>
              <a:t>12/21/2018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61A50D-5E18-4FCE-B28C-8EAD07182CB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F4B4C4-1F2D-4D8F-B0FD-77F254F10D8F}" type="datetimeFigureOut">
              <a:rPr lang="en-US" smtClean="0"/>
              <a:pPr/>
              <a:t>12/21/2018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61A50D-5E18-4FCE-B28C-8EAD07182CB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F4B4C4-1F2D-4D8F-B0FD-77F254F10D8F}" type="datetimeFigureOut">
              <a:rPr lang="en-US" smtClean="0"/>
              <a:pPr/>
              <a:t>12/21/2018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61A50D-5E18-4FCE-B28C-8EAD07182CB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F4B4C4-1F2D-4D8F-B0FD-77F254F10D8F}" type="datetimeFigureOut">
              <a:rPr lang="en-US" smtClean="0"/>
              <a:pPr/>
              <a:t>12/21/2018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61A50D-5E18-4FCE-B28C-8EAD07182CB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F4B4C4-1F2D-4D8F-B0FD-77F254F10D8F}" type="datetimeFigureOut">
              <a:rPr lang="en-US" smtClean="0"/>
              <a:pPr/>
              <a:t>12/21/2018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61A50D-5E18-4FCE-B28C-8EAD07182CB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FF4B4C4-1F2D-4D8F-B0FD-77F254F10D8F}" type="datetimeFigureOut">
              <a:rPr lang="en-US" smtClean="0"/>
              <a:pPr/>
              <a:t>12/21/2018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361A50D-5E18-4FCE-B28C-8EAD07182CB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a:solidFill>
              <a:schemeClr val="accent1"/>
            </a:solidFill>
          </a:ln>
        </p:spPr>
        <p:txBody>
          <a:bodyPr>
            <a:normAutofit fontScale="90000"/>
          </a:bodyPr>
          <a:lstStyle/>
          <a:p>
            <a:r>
              <a:rPr lang="en-US" dirty="0" smtClean="0">
                <a:solidFill>
                  <a:schemeClr val="tx2"/>
                </a:solidFill>
              </a:rPr>
              <a:t/>
            </a:r>
            <a:br>
              <a:rPr lang="en-US" dirty="0" smtClean="0">
                <a:solidFill>
                  <a:schemeClr val="tx2"/>
                </a:solidFill>
              </a:rPr>
            </a:br>
            <a:r>
              <a:rPr lang="en-US" dirty="0" smtClean="0">
                <a:solidFill>
                  <a:schemeClr val="tx2"/>
                </a:solidFill>
              </a:rPr>
              <a:t>Data Science (DS 01)</a:t>
            </a:r>
            <a:r>
              <a:rPr lang="en-US" dirty="0" smtClean="0"/>
              <a:t/>
            </a:r>
            <a:br>
              <a:rPr lang="en-US" dirty="0" smtClean="0"/>
            </a:br>
            <a:endParaRPr lang="en-US" dirty="0">
              <a:solidFill>
                <a:schemeClr val="accent6">
                  <a:lumMod val="50000"/>
                </a:schemeClr>
              </a:solidFill>
            </a:endParaRPr>
          </a:p>
        </p:txBody>
      </p:sp>
      <p:sp>
        <p:nvSpPr>
          <p:cNvPr id="3" name="Subtitle 2"/>
          <p:cNvSpPr>
            <a:spLocks noGrp="1"/>
          </p:cNvSpPr>
          <p:nvPr>
            <p:ph type="subTitle" idx="1"/>
          </p:nvPr>
        </p:nvSpPr>
        <p:spPr/>
        <p:txBody>
          <a:bodyPr/>
          <a:lstStyle/>
          <a:p>
            <a:r>
              <a:rPr lang="en-US" dirty="0" smtClean="0">
                <a:solidFill>
                  <a:schemeClr val="accent6">
                    <a:lumMod val="50000"/>
                  </a:schemeClr>
                </a:solidFill>
              </a:rPr>
              <a:t>Statistics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Variables</a:t>
            </a:r>
            <a:endParaRPr lang="en-US" dirty="0">
              <a:solidFill>
                <a:schemeClr val="accent6">
                  <a:lumMod val="75000"/>
                </a:schemeClr>
              </a:solidFill>
            </a:endParaRPr>
          </a:p>
        </p:txBody>
      </p:sp>
      <p:sp>
        <p:nvSpPr>
          <p:cNvPr id="4" name="Rectangle 3"/>
          <p:cNvSpPr>
            <a:spLocks noGrp="1" noChangeArrowheads="1"/>
          </p:cNvSpPr>
          <p:nvPr>
            <p:ph idx="1"/>
          </p:nvPr>
        </p:nvSpPr>
        <p:spPr/>
        <p:txBody>
          <a:bodyPr>
            <a:normAutofit fontScale="92500" lnSpcReduction="10000"/>
          </a:bodyPr>
          <a:lstStyle/>
          <a:p>
            <a:pPr>
              <a:lnSpc>
                <a:spcPct val="90000"/>
              </a:lnSpc>
            </a:pPr>
            <a:r>
              <a:rPr lang="en-IE" b="1" dirty="0">
                <a:solidFill>
                  <a:schemeClr val="tx2"/>
                </a:solidFill>
              </a:rPr>
              <a:t>Variables</a:t>
            </a:r>
            <a:r>
              <a:rPr lang="en-IE" dirty="0"/>
              <a:t> are the quantities measured in a </a:t>
            </a:r>
            <a:r>
              <a:rPr lang="en-IE" dirty="0" smtClean="0"/>
              <a:t>sample.</a:t>
            </a:r>
            <a:endParaRPr lang="en-IE" dirty="0"/>
          </a:p>
          <a:p>
            <a:pPr lvl="1">
              <a:lnSpc>
                <a:spcPct val="90000"/>
              </a:lnSpc>
            </a:pPr>
            <a:r>
              <a:rPr lang="en-IE" b="1" dirty="0">
                <a:solidFill>
                  <a:schemeClr val="tx2"/>
                </a:solidFill>
              </a:rPr>
              <a:t>Quantitative</a:t>
            </a:r>
            <a:r>
              <a:rPr lang="en-IE" b="1" dirty="0"/>
              <a:t> </a:t>
            </a:r>
            <a:r>
              <a:rPr lang="en-IE" dirty="0"/>
              <a:t>i.e. numerical</a:t>
            </a:r>
          </a:p>
          <a:p>
            <a:pPr lvl="2">
              <a:lnSpc>
                <a:spcPct val="90000"/>
              </a:lnSpc>
            </a:pPr>
            <a:r>
              <a:rPr lang="en-IE" b="1" dirty="0">
                <a:solidFill>
                  <a:schemeClr val="tx2"/>
                </a:solidFill>
              </a:rPr>
              <a:t>Continuous</a:t>
            </a:r>
            <a:r>
              <a:rPr lang="en-IE" dirty="0">
                <a:solidFill>
                  <a:schemeClr val="tx2"/>
                </a:solidFill>
              </a:rPr>
              <a:t> </a:t>
            </a:r>
            <a:r>
              <a:rPr lang="en-IE" dirty="0"/>
              <a:t>(e.g. pH of a sample, patient cholesterol levels)</a:t>
            </a:r>
          </a:p>
          <a:p>
            <a:pPr lvl="2">
              <a:lnSpc>
                <a:spcPct val="90000"/>
              </a:lnSpc>
            </a:pPr>
            <a:r>
              <a:rPr lang="en-IE" b="1" dirty="0">
                <a:solidFill>
                  <a:schemeClr val="tx2"/>
                </a:solidFill>
              </a:rPr>
              <a:t>Discrete</a:t>
            </a:r>
            <a:r>
              <a:rPr lang="en-IE" dirty="0"/>
              <a:t> (e.g. number of bacteria colonies in a culture)</a:t>
            </a:r>
          </a:p>
          <a:p>
            <a:pPr lvl="1">
              <a:lnSpc>
                <a:spcPct val="90000"/>
              </a:lnSpc>
            </a:pPr>
            <a:r>
              <a:rPr lang="en-IE" b="1" dirty="0">
                <a:solidFill>
                  <a:schemeClr val="tx2"/>
                </a:solidFill>
              </a:rPr>
              <a:t>Categorical</a:t>
            </a:r>
          </a:p>
          <a:p>
            <a:pPr lvl="2">
              <a:lnSpc>
                <a:spcPct val="90000"/>
              </a:lnSpc>
            </a:pPr>
            <a:r>
              <a:rPr lang="en-IE" b="1" dirty="0">
                <a:solidFill>
                  <a:schemeClr val="tx2"/>
                </a:solidFill>
              </a:rPr>
              <a:t>Nominal</a:t>
            </a:r>
            <a:r>
              <a:rPr lang="en-IE" dirty="0"/>
              <a:t> (e.g. gender, blood group)</a:t>
            </a:r>
          </a:p>
          <a:p>
            <a:pPr lvl="2">
              <a:lnSpc>
                <a:spcPct val="90000"/>
              </a:lnSpc>
            </a:pPr>
            <a:r>
              <a:rPr lang="en-IE" b="1" dirty="0">
                <a:solidFill>
                  <a:schemeClr val="tx2"/>
                </a:solidFill>
              </a:rPr>
              <a:t>Ordinal </a:t>
            </a:r>
            <a:r>
              <a:rPr lang="en-IE" dirty="0"/>
              <a:t>(</a:t>
            </a:r>
            <a:r>
              <a:rPr lang="en-IE" dirty="0">
                <a:solidFill>
                  <a:schemeClr val="tx2"/>
                </a:solidFill>
              </a:rPr>
              <a:t>ranked</a:t>
            </a:r>
            <a:r>
              <a:rPr lang="en-IE" dirty="0"/>
              <a:t> e.g. mild, moderate or severe illness). Often ordinal variables are re-coded to be quantitative.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Variables</a:t>
            </a:r>
            <a:endParaRPr lang="en-US" dirty="0">
              <a:solidFill>
                <a:schemeClr val="accent6">
                  <a:lumMod val="75000"/>
                </a:schemeClr>
              </a:solidFill>
            </a:endParaRPr>
          </a:p>
        </p:txBody>
      </p:sp>
      <p:sp>
        <p:nvSpPr>
          <p:cNvPr id="7" name="Rectangle 3"/>
          <p:cNvSpPr>
            <a:spLocks noGrp="1" noChangeArrowheads="1"/>
          </p:cNvSpPr>
          <p:nvPr>
            <p:ph idx="1"/>
          </p:nvPr>
        </p:nvSpPr>
        <p:spPr/>
        <p:txBody>
          <a:bodyPr>
            <a:normAutofit fontScale="92500" lnSpcReduction="20000"/>
          </a:bodyPr>
          <a:lstStyle/>
          <a:p>
            <a:r>
              <a:rPr lang="en-IE" sz="2600" dirty="0">
                <a:solidFill>
                  <a:schemeClr val="accent6">
                    <a:lumMod val="75000"/>
                  </a:schemeClr>
                </a:solidFill>
              </a:rPr>
              <a:t>Variables can be further classified as:</a:t>
            </a:r>
          </a:p>
          <a:p>
            <a:pPr lvl="1"/>
            <a:r>
              <a:rPr lang="en-IE" sz="2200" b="1" dirty="0">
                <a:solidFill>
                  <a:schemeClr val="tx2">
                    <a:lumMod val="75000"/>
                  </a:schemeClr>
                </a:solidFill>
              </a:rPr>
              <a:t>Dependent/Response.</a:t>
            </a:r>
            <a:r>
              <a:rPr lang="en-IE" sz="2200" b="1" dirty="0"/>
              <a:t> </a:t>
            </a:r>
            <a:r>
              <a:rPr lang="en-IE" sz="2200" dirty="0"/>
              <a:t>Variable of primary interest (e.g. blood pressure in an  antihypertensive drug trial). Not controlled by the experimenter.</a:t>
            </a:r>
            <a:endParaRPr lang="en-IE" sz="2200" b="1" dirty="0"/>
          </a:p>
          <a:p>
            <a:pPr lvl="1"/>
            <a:r>
              <a:rPr lang="en-IE" sz="2200" b="1" dirty="0">
                <a:solidFill>
                  <a:schemeClr val="tx2">
                    <a:lumMod val="75000"/>
                  </a:schemeClr>
                </a:solidFill>
              </a:rPr>
              <a:t> Independent/Predictor</a:t>
            </a:r>
            <a:r>
              <a:rPr lang="en-IE" sz="2200" dirty="0">
                <a:solidFill>
                  <a:schemeClr val="tx2">
                    <a:lumMod val="75000"/>
                  </a:schemeClr>
                </a:solidFill>
              </a:rPr>
              <a:t> </a:t>
            </a:r>
          </a:p>
          <a:p>
            <a:pPr lvl="2"/>
            <a:r>
              <a:rPr lang="en-IE" dirty="0"/>
              <a:t>called a </a:t>
            </a:r>
            <a:r>
              <a:rPr lang="en-IE" b="1" dirty="0">
                <a:solidFill>
                  <a:schemeClr val="tx2">
                    <a:lumMod val="75000"/>
                  </a:schemeClr>
                </a:solidFill>
              </a:rPr>
              <a:t>Factor</a:t>
            </a:r>
            <a:r>
              <a:rPr lang="en-IE" dirty="0"/>
              <a:t> when</a:t>
            </a:r>
            <a:r>
              <a:rPr lang="en-IE" b="1" dirty="0"/>
              <a:t> </a:t>
            </a:r>
            <a:r>
              <a:rPr lang="en-IE" dirty="0"/>
              <a:t>controlled by experimenter. It is often nominal (e.g. treatment) </a:t>
            </a:r>
          </a:p>
          <a:p>
            <a:pPr lvl="2"/>
            <a:r>
              <a:rPr lang="en-IE" b="1" dirty="0">
                <a:solidFill>
                  <a:schemeClr val="tx2">
                    <a:lumMod val="75000"/>
                  </a:schemeClr>
                </a:solidFill>
              </a:rPr>
              <a:t>Covariate</a:t>
            </a:r>
            <a:r>
              <a:rPr lang="en-IE" dirty="0">
                <a:solidFill>
                  <a:schemeClr val="tx2">
                    <a:lumMod val="75000"/>
                  </a:schemeClr>
                </a:solidFill>
              </a:rPr>
              <a:t> </a:t>
            </a:r>
            <a:r>
              <a:rPr lang="en-IE" dirty="0"/>
              <a:t>when not controlled.</a:t>
            </a:r>
          </a:p>
          <a:p>
            <a:r>
              <a:rPr lang="en-IE" sz="2600" dirty="0"/>
              <a:t>If the value of a variable cannot be predicted in advance then the variable is referred to as a </a:t>
            </a:r>
            <a:r>
              <a:rPr lang="en-IE" sz="2600" b="1" dirty="0">
                <a:solidFill>
                  <a:schemeClr val="tx2">
                    <a:lumMod val="75000"/>
                  </a:schemeClr>
                </a:solidFill>
              </a:rPr>
              <a:t>random variable</a:t>
            </a:r>
            <a:endParaRPr lang="en-US" sz="2600"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Descriptive Statistics</a:t>
            </a:r>
            <a:endParaRPr lang="en-US" dirty="0">
              <a:solidFill>
                <a:schemeClr val="accent6">
                  <a:lumMod val="75000"/>
                </a:schemeClr>
              </a:solidFill>
            </a:endParaRPr>
          </a:p>
        </p:txBody>
      </p:sp>
      <p:sp>
        <p:nvSpPr>
          <p:cNvPr id="3" name="Content Placeholder 2"/>
          <p:cNvSpPr>
            <a:spLocks noGrp="1"/>
          </p:cNvSpPr>
          <p:nvPr>
            <p:ph idx="1"/>
          </p:nvPr>
        </p:nvSpPr>
        <p:spPr/>
        <p:txBody>
          <a:bodyPr/>
          <a:lstStyle/>
          <a:p>
            <a:r>
              <a:rPr lang="en-US" dirty="0" smtClean="0">
                <a:solidFill>
                  <a:schemeClr val="tx2"/>
                </a:solidFill>
              </a:rPr>
              <a:t>Measures of Central Tendency</a:t>
            </a:r>
          </a:p>
          <a:p>
            <a:r>
              <a:rPr lang="en-US" dirty="0" smtClean="0">
                <a:solidFill>
                  <a:schemeClr val="tx2"/>
                </a:solidFill>
              </a:rPr>
              <a:t>Measures of Spread / Variability / Dispersion</a:t>
            </a:r>
          </a:p>
          <a:p>
            <a:r>
              <a:rPr lang="en-US" dirty="0" smtClean="0">
                <a:solidFill>
                  <a:schemeClr val="tx2"/>
                </a:solidFill>
              </a:rPr>
              <a:t>Measures of Shape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Descriptive Statistics</a:t>
            </a:r>
            <a:endParaRPr lang="en-US" dirty="0">
              <a:solidFill>
                <a:schemeClr val="accent6">
                  <a:lumMod val="75000"/>
                </a:schemeClr>
              </a:solidFill>
            </a:endParaRPr>
          </a:p>
        </p:txBody>
      </p:sp>
      <p:pic>
        <p:nvPicPr>
          <p:cNvPr id="4" name="Content Placeholder 3" descr="areas_of_interest_for_descriptive_statistics.jpg"/>
          <p:cNvPicPr>
            <a:picLocks noGrp="1" noChangeAspect="1"/>
          </p:cNvPicPr>
          <p:nvPr>
            <p:ph idx="1"/>
          </p:nvPr>
        </p:nvPicPr>
        <p:blipFill>
          <a:blip r:embed="rId2" cstate="print"/>
          <a:stretch>
            <a:fillRect/>
          </a:stretch>
        </p:blipFill>
        <p:spPr>
          <a:xfrm>
            <a:off x="990600" y="971550"/>
            <a:ext cx="7162800" cy="3657599"/>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Descriptive Statistics</a:t>
            </a:r>
            <a:endParaRPr lang="en-US" dirty="0">
              <a:solidFill>
                <a:schemeClr val="accent6">
                  <a:lumMod val="75000"/>
                </a:schemeClr>
              </a:solidFill>
            </a:endParaRPr>
          </a:p>
        </p:txBody>
      </p:sp>
      <p:pic>
        <p:nvPicPr>
          <p:cNvPr id="8" name="Content Placeholder 7" descr="Shape+of+a+Distribution.jpg"/>
          <p:cNvPicPr>
            <a:picLocks noGrp="1" noChangeAspect="1"/>
          </p:cNvPicPr>
          <p:nvPr>
            <p:ph idx="1"/>
          </p:nvPr>
        </p:nvPicPr>
        <p:blipFill>
          <a:blip r:embed="rId2" cstate="print"/>
          <a:stretch>
            <a:fillRect/>
          </a:stretch>
        </p:blipFill>
        <p:spPr>
          <a:xfrm>
            <a:off x="457200" y="1460420"/>
            <a:ext cx="8229600" cy="2873931"/>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Measures of Central Tendency</a:t>
            </a:r>
            <a:endParaRPr lang="en-US" dirty="0">
              <a:solidFill>
                <a:schemeClr val="accent6">
                  <a:lumMod val="75000"/>
                </a:schemeClr>
              </a:solidFill>
            </a:endParaRPr>
          </a:p>
        </p:txBody>
      </p:sp>
      <p:sp>
        <p:nvSpPr>
          <p:cNvPr id="3" name="Content Placeholder 2"/>
          <p:cNvSpPr>
            <a:spLocks noGrp="1"/>
          </p:cNvSpPr>
          <p:nvPr>
            <p:ph idx="1"/>
          </p:nvPr>
        </p:nvSpPr>
        <p:spPr/>
        <p:txBody>
          <a:bodyPr/>
          <a:lstStyle/>
          <a:p>
            <a:pPr>
              <a:buNone/>
            </a:pPr>
            <a:r>
              <a:rPr lang="en-US" sz="2400" dirty="0" smtClean="0"/>
              <a:t>Common measures of location are:</a:t>
            </a:r>
            <a:endParaRPr lang="en-US" dirty="0" smtClean="0"/>
          </a:p>
          <a:p>
            <a:r>
              <a:rPr lang="en-US" dirty="0" smtClean="0">
                <a:solidFill>
                  <a:schemeClr val="tx2"/>
                </a:solidFill>
              </a:rPr>
              <a:t>Arithmetic Mean,</a:t>
            </a:r>
          </a:p>
          <a:p>
            <a:r>
              <a:rPr lang="en-US" dirty="0" smtClean="0">
                <a:solidFill>
                  <a:schemeClr val="tx2"/>
                </a:solidFill>
              </a:rPr>
              <a:t>Median, </a:t>
            </a:r>
          </a:p>
          <a:p>
            <a:r>
              <a:rPr lang="en-US" dirty="0" smtClean="0">
                <a:solidFill>
                  <a:schemeClr val="tx2"/>
                </a:solidFill>
              </a:rPr>
              <a:t>Mode</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Mean</a:t>
            </a:r>
            <a:endParaRPr lang="en-US" dirty="0">
              <a:solidFill>
                <a:schemeClr val="accent6">
                  <a:lumMod val="75000"/>
                </a:schemeClr>
              </a:solidFill>
            </a:endParaRPr>
          </a:p>
        </p:txBody>
      </p:sp>
      <p:sp>
        <p:nvSpPr>
          <p:cNvPr id="5" name="Rectangle 3"/>
          <p:cNvSpPr>
            <a:spLocks noGrp="1" noChangeArrowheads="1"/>
          </p:cNvSpPr>
          <p:nvPr>
            <p:ph sz="half" idx="2"/>
          </p:nvPr>
        </p:nvSpPr>
        <p:spPr/>
        <p:txBody>
          <a:bodyPr/>
          <a:lstStyle/>
          <a:p>
            <a:r>
              <a:rPr lang="en-IE" dirty="0"/>
              <a:t>Let x</a:t>
            </a:r>
            <a:r>
              <a:rPr lang="en-IE" baseline="-25000" dirty="0"/>
              <a:t>1</a:t>
            </a:r>
            <a:r>
              <a:rPr lang="en-IE" dirty="0"/>
              <a:t>,x</a:t>
            </a:r>
            <a:r>
              <a:rPr lang="en-IE" baseline="-25000" dirty="0"/>
              <a:t>2</a:t>
            </a:r>
            <a:r>
              <a:rPr lang="en-IE" dirty="0"/>
              <a:t>,x</a:t>
            </a:r>
            <a:r>
              <a:rPr lang="en-IE" baseline="-25000" dirty="0"/>
              <a:t>3</a:t>
            </a:r>
            <a:r>
              <a:rPr lang="en-IE" dirty="0"/>
              <a:t>,…,</a:t>
            </a:r>
            <a:r>
              <a:rPr lang="en-IE" dirty="0" err="1"/>
              <a:t>x</a:t>
            </a:r>
            <a:r>
              <a:rPr lang="en-IE" i="1" baseline="-25000" dirty="0" err="1"/>
              <a:t>n</a:t>
            </a:r>
            <a:r>
              <a:rPr lang="en-IE" i="1" dirty="0"/>
              <a:t> </a:t>
            </a:r>
            <a:r>
              <a:rPr lang="en-IE" dirty="0"/>
              <a:t>be the realised values</a:t>
            </a:r>
            <a:r>
              <a:rPr lang="en-IE" i="1" dirty="0"/>
              <a:t> </a:t>
            </a:r>
            <a:r>
              <a:rPr lang="en-IE" dirty="0"/>
              <a:t>of a random variable </a:t>
            </a:r>
            <a:r>
              <a:rPr lang="en-IE" b="1" dirty="0"/>
              <a:t>X</a:t>
            </a:r>
            <a:r>
              <a:rPr lang="en-IE" dirty="0"/>
              <a:t>, from a sample of size</a:t>
            </a:r>
            <a:r>
              <a:rPr lang="en-IE" b="1" dirty="0"/>
              <a:t> n.</a:t>
            </a:r>
            <a:r>
              <a:rPr lang="en-IE" dirty="0"/>
              <a:t> The </a:t>
            </a:r>
            <a:r>
              <a:rPr lang="en-IE" b="1" dirty="0">
                <a:solidFill>
                  <a:schemeClr val="folHlink"/>
                </a:solidFill>
              </a:rPr>
              <a:t>sample </a:t>
            </a:r>
            <a:r>
              <a:rPr lang="en-IE" b="1" dirty="0" smtClean="0">
                <a:solidFill>
                  <a:schemeClr val="folHlink"/>
                </a:solidFill>
              </a:rPr>
              <a:t>arithmetic </a:t>
            </a:r>
            <a:r>
              <a:rPr lang="en-IE" b="1" dirty="0">
                <a:solidFill>
                  <a:schemeClr val="folHlink"/>
                </a:solidFill>
              </a:rPr>
              <a:t>mean</a:t>
            </a:r>
            <a:r>
              <a:rPr lang="en-IE" dirty="0"/>
              <a:t> is defined as</a:t>
            </a:r>
            <a:r>
              <a:rPr lang="en-IE" dirty="0" smtClean="0"/>
              <a:t>:</a:t>
            </a:r>
          </a:p>
          <a:p>
            <a:pPr>
              <a:buNone/>
            </a:pPr>
            <a:endParaRPr lang="en-IE" dirty="0" smtClean="0"/>
          </a:p>
          <a:p>
            <a:pPr>
              <a:buNone/>
            </a:pPr>
            <a:endParaRPr lang="en-IE" dirty="0"/>
          </a:p>
        </p:txBody>
      </p:sp>
      <p:graphicFrame>
        <p:nvGraphicFramePr>
          <p:cNvPr id="1027" name="Object 3"/>
          <p:cNvGraphicFramePr>
            <a:graphicFrameLocks noGrp="1" noChangeAspect="1"/>
          </p:cNvGraphicFramePr>
          <p:nvPr>
            <p:ph sz="quarter" idx="4"/>
          </p:nvPr>
        </p:nvGraphicFramePr>
        <p:xfrm>
          <a:off x="5181601" y="1885950"/>
          <a:ext cx="2728777" cy="1422202"/>
        </p:xfrm>
        <a:graphic>
          <a:graphicData uri="http://schemas.openxmlformats.org/presentationml/2006/ole">
            <mc:AlternateContent xmlns:mc="http://schemas.openxmlformats.org/markup-compatibility/2006">
              <mc:Choice xmlns:v="urn:schemas-microsoft-com:vml" Requires="v">
                <p:oleObj spid="_x0000_s1031" name="Equation" r:id="rId3" imgW="749160" imgH="520560" progId="Equation.3">
                  <p:embed/>
                </p:oleObj>
              </mc:Choice>
              <mc:Fallback>
                <p:oleObj name="Equation" r:id="rId3" imgW="749160" imgH="52056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1" y="1885950"/>
                        <a:ext cx="2728777" cy="1422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Mean</a:t>
            </a:r>
            <a:endParaRPr lang="en-US" dirty="0">
              <a:solidFill>
                <a:schemeClr val="accent6">
                  <a:lumMod val="75000"/>
                </a:schemeClr>
              </a:solidFill>
            </a:endParaRPr>
          </a:p>
        </p:txBody>
      </p:sp>
      <p:sp>
        <p:nvSpPr>
          <p:cNvPr id="7" name="Rectangle 3"/>
          <p:cNvSpPr>
            <a:spLocks noGrp="1" noChangeArrowheads="1"/>
          </p:cNvSpPr>
          <p:nvPr>
            <p:ph sz="half" idx="2"/>
          </p:nvPr>
        </p:nvSpPr>
        <p:spPr>
          <a:xfrm>
            <a:off x="457200" y="1257300"/>
            <a:ext cx="8305800" cy="2963466"/>
          </a:xfrm>
        </p:spPr>
        <p:txBody>
          <a:bodyPr/>
          <a:lstStyle/>
          <a:p>
            <a:pPr marL="0" indent="0">
              <a:buFont typeface="Wingdings" pitchFamily="2" charset="2"/>
              <a:buNone/>
            </a:pPr>
            <a:r>
              <a:rPr lang="en-IE" dirty="0" smtClean="0"/>
              <a:t>The </a:t>
            </a:r>
            <a:r>
              <a:rPr lang="en-IE" dirty="0"/>
              <a:t>systolic blood pressure of seven middle aged men were as follows:</a:t>
            </a:r>
          </a:p>
          <a:p>
            <a:pPr marL="0" indent="0">
              <a:lnSpc>
                <a:spcPct val="10000"/>
              </a:lnSpc>
              <a:buFont typeface="Wingdings" pitchFamily="2" charset="2"/>
              <a:buNone/>
            </a:pPr>
            <a:endParaRPr lang="en-IE" dirty="0"/>
          </a:p>
          <a:p>
            <a:pPr marL="0" indent="0">
              <a:buFont typeface="Wingdings" pitchFamily="2" charset="2"/>
              <a:buNone/>
            </a:pPr>
            <a:r>
              <a:rPr lang="en-IE" dirty="0"/>
              <a:t>151, 124, 132, 170, 146, 124 and 113.</a:t>
            </a:r>
          </a:p>
          <a:p>
            <a:pPr marL="0" indent="0">
              <a:buFont typeface="Wingdings" pitchFamily="2" charset="2"/>
              <a:buNone/>
            </a:pPr>
            <a:endParaRPr lang="en-IE" dirty="0"/>
          </a:p>
          <a:p>
            <a:pPr marL="0" indent="0">
              <a:buFont typeface="Wingdings" pitchFamily="2" charset="2"/>
              <a:buNone/>
            </a:pPr>
            <a:r>
              <a:rPr lang="en-IE" dirty="0"/>
              <a:t>The mean is </a:t>
            </a:r>
          </a:p>
        </p:txBody>
      </p:sp>
      <p:graphicFrame>
        <p:nvGraphicFramePr>
          <p:cNvPr id="2051" name="Object 3"/>
          <p:cNvGraphicFramePr>
            <a:graphicFrameLocks noGrp="1" noChangeAspect="1"/>
          </p:cNvGraphicFramePr>
          <p:nvPr>
            <p:ph sz="quarter" idx="4"/>
          </p:nvPr>
        </p:nvGraphicFramePr>
        <p:xfrm>
          <a:off x="2209800" y="2457450"/>
          <a:ext cx="6291470" cy="1028700"/>
        </p:xfrm>
        <a:graphic>
          <a:graphicData uri="http://schemas.openxmlformats.org/presentationml/2006/ole">
            <mc:AlternateContent xmlns:mc="http://schemas.openxmlformats.org/markup-compatibility/2006">
              <mc:Choice xmlns:v="urn:schemas-microsoft-com:vml" Requires="v">
                <p:oleObj spid="_x0000_s2055" name="Equation" r:id="rId3" imgW="2679480" imgH="583920" progId="Equation.3">
                  <p:embed/>
                </p:oleObj>
              </mc:Choice>
              <mc:Fallback>
                <p:oleObj name="Equation" r:id="rId3" imgW="2679480" imgH="58392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457450"/>
                        <a:ext cx="6291470"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Median and Mode</a:t>
            </a:r>
            <a:endParaRPr lang="en-US" dirty="0">
              <a:solidFill>
                <a:schemeClr val="accent6">
                  <a:lumMod val="75000"/>
                </a:schemeClr>
              </a:solidFill>
            </a:endParaRPr>
          </a:p>
        </p:txBody>
      </p:sp>
      <p:sp>
        <p:nvSpPr>
          <p:cNvPr id="6" name="Rectangle 3"/>
          <p:cNvSpPr>
            <a:spLocks noGrp="1" noChangeArrowheads="1"/>
          </p:cNvSpPr>
          <p:nvPr>
            <p:ph sz="half" idx="2"/>
          </p:nvPr>
        </p:nvSpPr>
        <p:spPr>
          <a:xfrm>
            <a:off x="457200" y="1257300"/>
            <a:ext cx="8305800" cy="2963466"/>
          </a:xfrm>
        </p:spPr>
        <p:txBody>
          <a:bodyPr/>
          <a:lstStyle/>
          <a:p>
            <a:pPr marL="365125" indent="-365125">
              <a:tabLst>
                <a:tab pos="1082675" algn="l"/>
              </a:tabLst>
            </a:pPr>
            <a:r>
              <a:rPr lang="en-IE" dirty="0"/>
              <a:t>If the sample data are arranged in increasing order, the </a:t>
            </a:r>
            <a:r>
              <a:rPr lang="en-IE" b="1" dirty="0">
                <a:solidFill>
                  <a:schemeClr val="folHlink"/>
                </a:solidFill>
              </a:rPr>
              <a:t>median</a:t>
            </a:r>
            <a:r>
              <a:rPr lang="en-IE" dirty="0"/>
              <a:t> is </a:t>
            </a:r>
          </a:p>
          <a:p>
            <a:pPr marL="1082675" lvl="1" indent="-538163">
              <a:buFontTx/>
              <a:buAutoNum type="romanLcParenBoth"/>
              <a:tabLst>
                <a:tab pos="1082675" algn="l"/>
              </a:tabLst>
            </a:pPr>
            <a:r>
              <a:rPr lang="en-IE" dirty="0"/>
              <a:t>the </a:t>
            </a:r>
            <a:r>
              <a:rPr lang="en-IE" u="sng" dirty="0"/>
              <a:t>middle</a:t>
            </a:r>
            <a:r>
              <a:rPr lang="en-IE" dirty="0"/>
              <a:t> value if </a:t>
            </a:r>
            <a:r>
              <a:rPr lang="en-IE" i="1" dirty="0"/>
              <a:t>n</a:t>
            </a:r>
            <a:r>
              <a:rPr lang="en-IE" dirty="0"/>
              <a:t> is an odd number, or</a:t>
            </a:r>
          </a:p>
          <a:p>
            <a:pPr marL="1082675" lvl="1" indent="-538163">
              <a:buFontTx/>
              <a:buAutoNum type="romanLcParenBoth"/>
              <a:tabLst>
                <a:tab pos="1082675" algn="l"/>
              </a:tabLst>
            </a:pPr>
            <a:r>
              <a:rPr lang="en-IE" u="sng" dirty="0"/>
              <a:t>midway</a:t>
            </a:r>
            <a:r>
              <a:rPr lang="en-IE" dirty="0"/>
              <a:t> between the two middle values if </a:t>
            </a:r>
            <a:r>
              <a:rPr lang="en-IE" i="1" dirty="0"/>
              <a:t>n</a:t>
            </a:r>
            <a:r>
              <a:rPr lang="en-IE" dirty="0"/>
              <a:t> is an even number</a:t>
            </a:r>
          </a:p>
          <a:p>
            <a:pPr marL="365125" indent="-365125">
              <a:buClr>
                <a:schemeClr val="tx1"/>
              </a:buClr>
              <a:tabLst>
                <a:tab pos="1082675" algn="l"/>
              </a:tabLst>
            </a:pPr>
            <a:r>
              <a:rPr lang="en-IE" dirty="0"/>
              <a:t>The </a:t>
            </a:r>
            <a:r>
              <a:rPr lang="en-IE" b="1" dirty="0">
                <a:solidFill>
                  <a:schemeClr val="folHlink"/>
                </a:solidFill>
              </a:rPr>
              <a:t>mode</a:t>
            </a:r>
            <a:r>
              <a:rPr lang="en-IE" dirty="0"/>
              <a:t> is the most commonly occurring value. </a:t>
            </a:r>
            <a:endParaRPr lang="en-IE"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Example </a:t>
            </a:r>
            <a:r>
              <a:rPr lang="en-US" i="1" dirty="0" smtClean="0">
                <a:solidFill>
                  <a:schemeClr val="accent6">
                    <a:lumMod val="75000"/>
                  </a:schemeClr>
                </a:solidFill>
              </a:rPr>
              <a:t>1-n </a:t>
            </a:r>
            <a:r>
              <a:rPr lang="en-US" dirty="0" smtClean="0">
                <a:solidFill>
                  <a:schemeClr val="accent6">
                    <a:lumMod val="75000"/>
                  </a:schemeClr>
                </a:solidFill>
              </a:rPr>
              <a:t>odd</a:t>
            </a:r>
            <a:endParaRPr lang="en-US" dirty="0">
              <a:solidFill>
                <a:schemeClr val="accent6">
                  <a:lumMod val="75000"/>
                </a:schemeClr>
              </a:solidFill>
            </a:endParaRPr>
          </a:p>
        </p:txBody>
      </p:sp>
      <p:sp>
        <p:nvSpPr>
          <p:cNvPr id="4" name="Rectangle 3"/>
          <p:cNvSpPr>
            <a:spLocks noGrp="1" noChangeArrowheads="1"/>
          </p:cNvSpPr>
          <p:nvPr>
            <p:ph sz="half" idx="2"/>
          </p:nvPr>
        </p:nvSpPr>
        <p:spPr>
          <a:xfrm>
            <a:off x="457200" y="1257300"/>
            <a:ext cx="8305800" cy="2963466"/>
          </a:xfrm>
        </p:spPr>
        <p:txBody>
          <a:bodyPr>
            <a:normAutofit fontScale="92500" lnSpcReduction="10000"/>
          </a:bodyPr>
          <a:lstStyle/>
          <a:p>
            <a:pPr marL="0" indent="0">
              <a:buFont typeface="Wingdings" pitchFamily="2" charset="2"/>
              <a:buNone/>
            </a:pPr>
            <a:r>
              <a:rPr lang="en-IE" sz="2600" dirty="0"/>
              <a:t>The reordered systolic blood pressure data seen earlier are:</a:t>
            </a:r>
          </a:p>
          <a:p>
            <a:pPr marL="0" indent="0">
              <a:lnSpc>
                <a:spcPct val="40000"/>
              </a:lnSpc>
              <a:buFont typeface="Wingdings" pitchFamily="2" charset="2"/>
              <a:buNone/>
            </a:pPr>
            <a:endParaRPr lang="en-IE" sz="2600" dirty="0"/>
          </a:p>
          <a:p>
            <a:pPr marL="0" indent="0">
              <a:buFont typeface="Wingdings" pitchFamily="2" charset="2"/>
              <a:buNone/>
            </a:pPr>
            <a:r>
              <a:rPr lang="en-IE" sz="2600" dirty="0"/>
              <a:t>113, 124, 124, 132, 146, 151, and 170.</a:t>
            </a:r>
          </a:p>
          <a:p>
            <a:pPr marL="0" indent="0">
              <a:lnSpc>
                <a:spcPct val="50000"/>
              </a:lnSpc>
              <a:buFont typeface="Wingdings" pitchFamily="2" charset="2"/>
              <a:buNone/>
            </a:pPr>
            <a:endParaRPr lang="en-IE" sz="2600" dirty="0"/>
          </a:p>
          <a:p>
            <a:pPr marL="0" indent="0">
              <a:buFont typeface="Wingdings" pitchFamily="2" charset="2"/>
              <a:buNone/>
            </a:pPr>
            <a:r>
              <a:rPr lang="en-IE" sz="2600" dirty="0"/>
              <a:t>The Median is the middle value of the ordered data, i.e. 132.  </a:t>
            </a:r>
          </a:p>
          <a:p>
            <a:pPr marL="0" indent="0">
              <a:buFont typeface="Wingdings" pitchFamily="2" charset="2"/>
              <a:buNone/>
            </a:pPr>
            <a:endParaRPr lang="en-IE" sz="2600" dirty="0"/>
          </a:p>
          <a:p>
            <a:pPr marL="0" indent="0">
              <a:buFont typeface="Wingdings" pitchFamily="2" charset="2"/>
              <a:buNone/>
            </a:pPr>
            <a:r>
              <a:rPr lang="en-IE" sz="2600" dirty="0"/>
              <a:t>Two individuals have systolic blood pressure = 124 mm Hg, so the Mode is 124.</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What is statistics ?</a:t>
            </a:r>
            <a:endParaRPr lang="en-US" dirty="0">
              <a:solidFill>
                <a:schemeClr val="accent6">
                  <a:lumMod val="75000"/>
                </a:schemeClr>
              </a:solidFill>
            </a:endParaRPr>
          </a:p>
        </p:txBody>
      </p:sp>
      <p:sp>
        <p:nvSpPr>
          <p:cNvPr id="3" name="Content Placeholder 2"/>
          <p:cNvSpPr>
            <a:spLocks noGrp="1"/>
          </p:cNvSpPr>
          <p:nvPr>
            <p:ph idx="1"/>
          </p:nvPr>
        </p:nvSpPr>
        <p:spPr/>
        <p:txBody>
          <a:bodyPr/>
          <a:lstStyle/>
          <a:p>
            <a:r>
              <a:rPr lang="en-US" dirty="0" smtClean="0">
                <a:solidFill>
                  <a:schemeClr val="tx2">
                    <a:lumMod val="75000"/>
                  </a:schemeClr>
                </a:solidFill>
              </a:rPr>
              <a:t>It is </a:t>
            </a:r>
            <a:r>
              <a:rPr lang="en-US" dirty="0">
                <a:solidFill>
                  <a:schemeClr val="tx2">
                    <a:lumMod val="75000"/>
                  </a:schemeClr>
                </a:solidFill>
              </a:rPr>
              <a:t>the </a:t>
            </a:r>
            <a:r>
              <a:rPr lang="en-US" dirty="0" smtClean="0">
                <a:solidFill>
                  <a:schemeClr val="tx2">
                    <a:lumMod val="75000"/>
                  </a:schemeClr>
                </a:solidFill>
              </a:rPr>
              <a:t>methodology for </a:t>
            </a:r>
            <a:r>
              <a:rPr lang="en-US" dirty="0">
                <a:solidFill>
                  <a:schemeClr val="tx2">
                    <a:lumMod val="75000"/>
                  </a:schemeClr>
                </a:solidFill>
              </a:rPr>
              <a:t>collecting, analyzing, interpreting and drawing conclusions from information.</a:t>
            </a:r>
          </a:p>
        </p:txBody>
      </p:sp>
      <p:pic>
        <p:nvPicPr>
          <p:cNvPr id="4" name="Picture 3" descr="image_thumb[13].png"/>
          <p:cNvPicPr>
            <a:picLocks noChangeAspect="1"/>
          </p:cNvPicPr>
          <p:nvPr/>
        </p:nvPicPr>
        <p:blipFill>
          <a:blip r:embed="rId2" cstate="print"/>
          <a:stretch>
            <a:fillRect/>
          </a:stretch>
        </p:blipFill>
        <p:spPr>
          <a:xfrm>
            <a:off x="2133600" y="2228850"/>
            <a:ext cx="7010400" cy="2911929"/>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Example </a:t>
            </a:r>
            <a:r>
              <a:rPr lang="en-US" i="1" dirty="0" smtClean="0">
                <a:solidFill>
                  <a:schemeClr val="accent6">
                    <a:lumMod val="75000"/>
                  </a:schemeClr>
                </a:solidFill>
              </a:rPr>
              <a:t>2-n </a:t>
            </a:r>
            <a:r>
              <a:rPr lang="en-US" dirty="0" smtClean="0">
                <a:solidFill>
                  <a:schemeClr val="accent6">
                    <a:lumMod val="75000"/>
                  </a:schemeClr>
                </a:solidFill>
              </a:rPr>
              <a:t>even</a:t>
            </a:r>
            <a:endParaRPr lang="en-US" dirty="0">
              <a:solidFill>
                <a:schemeClr val="accent6">
                  <a:lumMod val="75000"/>
                </a:schemeClr>
              </a:solidFill>
            </a:endParaRPr>
          </a:p>
        </p:txBody>
      </p:sp>
      <p:sp>
        <p:nvSpPr>
          <p:cNvPr id="5" name="Rectangle 3"/>
          <p:cNvSpPr>
            <a:spLocks noGrp="1" noChangeArrowheads="1"/>
          </p:cNvSpPr>
          <p:nvPr>
            <p:ph sz="half" idx="2"/>
          </p:nvPr>
        </p:nvSpPr>
        <p:spPr>
          <a:xfrm>
            <a:off x="457200" y="1257300"/>
            <a:ext cx="8305800" cy="2963466"/>
          </a:xfrm>
        </p:spPr>
        <p:txBody>
          <a:bodyPr>
            <a:normAutofit fontScale="92500" lnSpcReduction="20000"/>
          </a:bodyPr>
          <a:lstStyle/>
          <a:p>
            <a:pPr marL="0" indent="0">
              <a:lnSpc>
                <a:spcPct val="80000"/>
              </a:lnSpc>
              <a:buFont typeface="Wingdings" pitchFamily="2" charset="2"/>
              <a:buNone/>
            </a:pPr>
            <a:r>
              <a:rPr lang="en-IE" sz="2100" dirty="0"/>
              <a:t>Six men with high cholesterol participated in a study to investigate the effects of diet on cholesterol level.  At the beginning of the study, their cholesterol levels (mg/</a:t>
            </a:r>
            <a:r>
              <a:rPr lang="en-IE" sz="2100" dirty="0" err="1"/>
              <a:t>dL</a:t>
            </a:r>
            <a:r>
              <a:rPr lang="en-IE" sz="2100" dirty="0"/>
              <a:t>) were as follows:</a:t>
            </a:r>
          </a:p>
          <a:p>
            <a:pPr marL="0" indent="0">
              <a:lnSpc>
                <a:spcPct val="20000"/>
              </a:lnSpc>
              <a:buFont typeface="Wingdings" pitchFamily="2" charset="2"/>
              <a:buNone/>
            </a:pPr>
            <a:endParaRPr lang="en-IE" sz="2100" dirty="0"/>
          </a:p>
          <a:p>
            <a:pPr marL="0" indent="0">
              <a:lnSpc>
                <a:spcPct val="80000"/>
              </a:lnSpc>
              <a:buFont typeface="Wingdings" pitchFamily="2" charset="2"/>
              <a:buNone/>
            </a:pPr>
            <a:r>
              <a:rPr lang="en-IE" sz="2100" dirty="0"/>
              <a:t>366, 327, 274, 292, 274 and 230.</a:t>
            </a:r>
          </a:p>
          <a:p>
            <a:pPr marL="0" indent="0">
              <a:lnSpc>
                <a:spcPct val="40000"/>
              </a:lnSpc>
              <a:buFont typeface="Wingdings" pitchFamily="2" charset="2"/>
              <a:buNone/>
            </a:pPr>
            <a:endParaRPr lang="en-IE" sz="2100" dirty="0"/>
          </a:p>
          <a:p>
            <a:pPr marL="0" indent="0">
              <a:lnSpc>
                <a:spcPct val="80000"/>
              </a:lnSpc>
              <a:buFont typeface="Wingdings" pitchFamily="2" charset="2"/>
              <a:buNone/>
            </a:pPr>
            <a:r>
              <a:rPr lang="en-IE" sz="2100" dirty="0"/>
              <a:t>Rearrange the data in numerical order as follows: </a:t>
            </a:r>
          </a:p>
          <a:p>
            <a:pPr marL="0" indent="0">
              <a:lnSpc>
                <a:spcPct val="80000"/>
              </a:lnSpc>
              <a:buFont typeface="Wingdings" pitchFamily="2" charset="2"/>
              <a:buNone/>
            </a:pPr>
            <a:endParaRPr lang="en-IE" sz="2100" dirty="0"/>
          </a:p>
          <a:p>
            <a:pPr marL="0" indent="0">
              <a:lnSpc>
                <a:spcPct val="80000"/>
              </a:lnSpc>
              <a:buFont typeface="Wingdings" pitchFamily="2" charset="2"/>
              <a:buNone/>
            </a:pPr>
            <a:r>
              <a:rPr lang="en-IE" sz="2100" dirty="0"/>
              <a:t>230, 274, 274, 292, 327 and 366.  </a:t>
            </a:r>
          </a:p>
          <a:p>
            <a:pPr marL="0" indent="0">
              <a:lnSpc>
                <a:spcPct val="80000"/>
              </a:lnSpc>
              <a:buFont typeface="Wingdings" pitchFamily="2" charset="2"/>
              <a:buNone/>
            </a:pPr>
            <a:endParaRPr lang="en-IE" sz="2100" dirty="0"/>
          </a:p>
          <a:p>
            <a:pPr marL="0" indent="0">
              <a:lnSpc>
                <a:spcPct val="80000"/>
              </a:lnSpc>
              <a:buFont typeface="Wingdings" pitchFamily="2" charset="2"/>
              <a:buNone/>
            </a:pPr>
            <a:r>
              <a:rPr lang="en-IE" sz="2100" dirty="0"/>
              <a:t>The Median is half way between the middle two readings, i.e. (274+292) </a:t>
            </a:r>
            <a:r>
              <a:rPr lang="en-IE" sz="2100" dirty="0">
                <a:sym typeface="Symbol" pitchFamily="18" charset="2"/>
              </a:rPr>
              <a:t> 2 = </a:t>
            </a:r>
            <a:r>
              <a:rPr lang="en-IE" sz="2100" dirty="0"/>
              <a:t> 283.  </a:t>
            </a:r>
          </a:p>
          <a:p>
            <a:pPr marL="0" indent="0">
              <a:lnSpc>
                <a:spcPct val="80000"/>
              </a:lnSpc>
              <a:buFont typeface="Wingdings" pitchFamily="2" charset="2"/>
              <a:buNone/>
            </a:pPr>
            <a:endParaRPr lang="en-IE" sz="2100" dirty="0"/>
          </a:p>
          <a:p>
            <a:pPr marL="0" indent="0">
              <a:lnSpc>
                <a:spcPct val="80000"/>
              </a:lnSpc>
              <a:buFont typeface="Wingdings" pitchFamily="2" charset="2"/>
              <a:buNone/>
            </a:pPr>
            <a:r>
              <a:rPr lang="en-IE" sz="2100" dirty="0"/>
              <a:t>Two men have the same cholesterol level- the Mode is 274.</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Mean </a:t>
            </a:r>
            <a:r>
              <a:rPr lang="en-US" dirty="0" err="1" smtClean="0">
                <a:solidFill>
                  <a:schemeClr val="accent6">
                    <a:lumMod val="75000"/>
                  </a:schemeClr>
                </a:solidFill>
              </a:rPr>
              <a:t>vs</a:t>
            </a:r>
            <a:r>
              <a:rPr lang="en-US" dirty="0" smtClean="0">
                <a:solidFill>
                  <a:schemeClr val="accent6">
                    <a:lumMod val="75000"/>
                  </a:schemeClr>
                </a:solidFill>
              </a:rPr>
              <a:t> Median</a:t>
            </a:r>
            <a:endParaRPr lang="en-US" dirty="0">
              <a:solidFill>
                <a:schemeClr val="accent6">
                  <a:lumMod val="75000"/>
                </a:schemeClr>
              </a:solidFill>
            </a:endParaRPr>
          </a:p>
        </p:txBody>
      </p:sp>
      <p:sp>
        <p:nvSpPr>
          <p:cNvPr id="5" name="Rectangle 3"/>
          <p:cNvSpPr>
            <a:spLocks noGrp="1" noChangeArrowheads="1"/>
          </p:cNvSpPr>
          <p:nvPr>
            <p:ph sz="half" idx="2"/>
          </p:nvPr>
        </p:nvSpPr>
        <p:spPr>
          <a:xfrm>
            <a:off x="457200" y="1257300"/>
            <a:ext cx="8305800" cy="2963466"/>
          </a:xfrm>
        </p:spPr>
        <p:txBody>
          <a:bodyPr>
            <a:normAutofit fontScale="92500" lnSpcReduction="20000"/>
          </a:bodyPr>
          <a:lstStyle/>
          <a:p>
            <a:pPr>
              <a:lnSpc>
                <a:spcPct val="90000"/>
              </a:lnSpc>
            </a:pPr>
            <a:r>
              <a:rPr lang="en-IE" sz="2000" dirty="0" smtClean="0"/>
              <a:t>Large sample values tend to inflate the mean.  This will happen if the histogram of the data is right-skewed. </a:t>
            </a:r>
          </a:p>
          <a:p>
            <a:pPr>
              <a:lnSpc>
                <a:spcPct val="90000"/>
              </a:lnSpc>
            </a:pPr>
            <a:endParaRPr lang="en-IE" sz="2000" dirty="0" smtClean="0"/>
          </a:p>
          <a:p>
            <a:pPr>
              <a:lnSpc>
                <a:spcPct val="90000"/>
              </a:lnSpc>
            </a:pPr>
            <a:r>
              <a:rPr lang="en-IE" sz="2000" dirty="0" smtClean="0"/>
              <a:t>The median is not influenced by large sample values and is a better measure of centrality if the distribution is skewed.</a:t>
            </a:r>
          </a:p>
          <a:p>
            <a:pPr>
              <a:lnSpc>
                <a:spcPct val="90000"/>
              </a:lnSpc>
            </a:pPr>
            <a:endParaRPr lang="en-IE" sz="2000" dirty="0" smtClean="0"/>
          </a:p>
          <a:p>
            <a:pPr>
              <a:lnSpc>
                <a:spcPct val="90000"/>
              </a:lnSpc>
            </a:pPr>
            <a:r>
              <a:rPr lang="en-IE" sz="2000" dirty="0" smtClean="0"/>
              <a:t>Note if mean=median=mode then the data are said to be symmetrical</a:t>
            </a:r>
          </a:p>
          <a:p>
            <a:pPr>
              <a:lnSpc>
                <a:spcPct val="90000"/>
              </a:lnSpc>
            </a:pPr>
            <a:endParaRPr lang="en-IE" sz="2000" dirty="0" smtClean="0"/>
          </a:p>
          <a:p>
            <a:pPr>
              <a:lnSpc>
                <a:spcPct val="90000"/>
              </a:lnSpc>
            </a:pPr>
            <a:r>
              <a:rPr lang="en-IE" sz="2000" dirty="0" smtClean="0"/>
              <a:t>e.g. In the CK measurement study, the sample mean =  98.28.  The median = 94.5, i.e. mean is larger than median indicating that mean is inflated by two large data values 201 and 203.</a:t>
            </a:r>
          </a:p>
          <a:p>
            <a:pPr marL="0" indent="0">
              <a:lnSpc>
                <a:spcPct val="80000"/>
              </a:lnSpc>
              <a:buFont typeface="Wingdings" pitchFamily="2" charset="2"/>
              <a:buNone/>
            </a:pPr>
            <a:endParaRPr lang="en-IE" sz="21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Measures of Spread</a:t>
            </a:r>
            <a:endParaRPr lang="en-US" dirty="0">
              <a:solidFill>
                <a:schemeClr val="accent6">
                  <a:lumMod val="75000"/>
                </a:schemeClr>
              </a:solidFill>
            </a:endParaRPr>
          </a:p>
        </p:txBody>
      </p:sp>
      <p:sp>
        <p:nvSpPr>
          <p:cNvPr id="3" name="Content Placeholder 2"/>
          <p:cNvSpPr>
            <a:spLocks noGrp="1"/>
          </p:cNvSpPr>
          <p:nvPr>
            <p:ph idx="1"/>
          </p:nvPr>
        </p:nvSpPr>
        <p:spPr/>
        <p:txBody>
          <a:bodyPr/>
          <a:lstStyle/>
          <a:p>
            <a:pPr>
              <a:buNone/>
            </a:pPr>
            <a:r>
              <a:rPr lang="en-US" sz="2400" dirty="0" smtClean="0"/>
              <a:t>Common measures of location are:</a:t>
            </a:r>
            <a:endParaRPr lang="en-US" dirty="0" smtClean="0"/>
          </a:p>
          <a:p>
            <a:r>
              <a:rPr lang="en-US" dirty="0" smtClean="0">
                <a:solidFill>
                  <a:schemeClr val="tx2"/>
                </a:solidFill>
              </a:rPr>
              <a:t>Range</a:t>
            </a:r>
          </a:p>
          <a:p>
            <a:r>
              <a:rPr lang="en-US" dirty="0" smtClean="0">
                <a:solidFill>
                  <a:schemeClr val="tx2"/>
                </a:solidFill>
              </a:rPr>
              <a:t>Inter-Quartile range </a:t>
            </a:r>
          </a:p>
          <a:p>
            <a:r>
              <a:rPr lang="en-US" dirty="0" smtClean="0">
                <a:solidFill>
                  <a:schemeClr val="tx2"/>
                </a:solidFill>
              </a:rPr>
              <a:t>Variance </a:t>
            </a:r>
          </a:p>
          <a:p>
            <a:r>
              <a:rPr lang="en-US" dirty="0" smtClean="0">
                <a:solidFill>
                  <a:schemeClr val="tx2"/>
                </a:solidFill>
              </a:rPr>
              <a:t>Standard deviation</a:t>
            </a:r>
          </a:p>
          <a:p>
            <a:pPr>
              <a:buNone/>
            </a:pPr>
            <a:endParaRPr lang="en-US" dirty="0" smtClean="0">
              <a:solidFill>
                <a:schemeClr val="tx2"/>
              </a:solidFill>
            </a:endParaRPr>
          </a:p>
          <a:p>
            <a:endParaRPr lang="en-US" dirty="0" smtClean="0">
              <a:solidFill>
                <a:schemeClr val="tx2"/>
              </a:solidFill>
            </a:endParaRPr>
          </a:p>
          <a:p>
            <a:pPr>
              <a:buNone/>
            </a:pPr>
            <a:endParaRPr lang="en-US" dirty="0" smtClean="0">
              <a:solidFill>
                <a:schemeClr val="tx2"/>
              </a:solidFill>
            </a:endParaRP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dirty="0" smtClean="0">
                <a:solidFill>
                  <a:schemeClr val="accent6">
                    <a:lumMod val="75000"/>
                  </a:schemeClr>
                </a:solidFill>
              </a:rPr>
              <a:t>Measures of Spread</a:t>
            </a:r>
            <a:endParaRPr lang="en-US" dirty="0">
              <a:solidFill>
                <a:schemeClr val="accent6">
                  <a:lumMod val="75000"/>
                </a:schemeClr>
              </a:solidFill>
            </a:endParaRPr>
          </a:p>
        </p:txBody>
      </p:sp>
      <p:sp>
        <p:nvSpPr>
          <p:cNvPr id="3" name="Content Placeholder 2"/>
          <p:cNvSpPr>
            <a:spLocks noGrp="1"/>
          </p:cNvSpPr>
          <p:nvPr>
            <p:ph idx="1"/>
          </p:nvPr>
        </p:nvSpPr>
        <p:spPr>
          <a:xfrm>
            <a:off x="457200" y="800101"/>
            <a:ext cx="8229600" cy="3394472"/>
          </a:xfrm>
        </p:spPr>
        <p:txBody>
          <a:bodyPr>
            <a:normAutofit/>
          </a:bodyPr>
          <a:lstStyle/>
          <a:p>
            <a:pPr>
              <a:buNone/>
            </a:pPr>
            <a:r>
              <a:rPr lang="en-US" sz="1800" b="1" dirty="0" smtClean="0"/>
              <a:t>Distribution of scores for Quiz 1 and Quiz 2</a:t>
            </a:r>
          </a:p>
          <a:p>
            <a:r>
              <a:rPr lang="en-US" sz="1800" dirty="0" smtClean="0"/>
              <a:t>The mean score for both quizzes is 7. The scores on Quiz 1 are more packed or clustered around the mean, whilst the scores on Quiz 2 are more spread out. Thus, the differences within the student group were greater on Quiz 2 than on Quiz 1.</a:t>
            </a:r>
            <a:endParaRPr lang="en-US" sz="1800" dirty="0"/>
          </a:p>
        </p:txBody>
      </p:sp>
      <p:pic>
        <p:nvPicPr>
          <p:cNvPr id="4" name="Picture 3" descr="Quiz_1.JPG"/>
          <p:cNvPicPr>
            <a:picLocks noChangeAspect="1"/>
          </p:cNvPicPr>
          <p:nvPr/>
        </p:nvPicPr>
        <p:blipFill>
          <a:blip r:embed="rId2"/>
          <a:stretch>
            <a:fillRect/>
          </a:stretch>
        </p:blipFill>
        <p:spPr>
          <a:xfrm>
            <a:off x="381000" y="2057400"/>
            <a:ext cx="4129088" cy="2503809"/>
          </a:xfrm>
          <a:prstGeom prst="rect">
            <a:avLst/>
          </a:prstGeom>
        </p:spPr>
      </p:pic>
      <p:pic>
        <p:nvPicPr>
          <p:cNvPr id="5" name="Picture 4" descr="Quiz_2.JPG"/>
          <p:cNvPicPr>
            <a:picLocks noChangeAspect="1"/>
          </p:cNvPicPr>
          <p:nvPr/>
        </p:nvPicPr>
        <p:blipFill>
          <a:blip r:embed="rId3"/>
          <a:stretch>
            <a:fillRect/>
          </a:stretch>
        </p:blipFill>
        <p:spPr>
          <a:xfrm>
            <a:off x="4599710" y="2057400"/>
            <a:ext cx="4211285" cy="2728913"/>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6">
                    <a:lumMod val="75000"/>
                  </a:schemeClr>
                </a:solidFill>
              </a:rPr>
              <a:t>Range:</a:t>
            </a:r>
            <a:endParaRPr lang="en-US" dirty="0">
              <a:solidFill>
                <a:schemeClr val="accent6">
                  <a:lumMod val="75000"/>
                </a:schemeClr>
              </a:solidFill>
            </a:endParaRPr>
          </a:p>
        </p:txBody>
      </p:sp>
      <p:sp>
        <p:nvSpPr>
          <p:cNvPr id="3" name="Content Placeholder 2"/>
          <p:cNvSpPr>
            <a:spLocks noGrp="1"/>
          </p:cNvSpPr>
          <p:nvPr>
            <p:ph idx="1"/>
          </p:nvPr>
        </p:nvSpPr>
        <p:spPr/>
        <p:txBody>
          <a:bodyPr>
            <a:normAutofit/>
          </a:bodyPr>
          <a:lstStyle/>
          <a:p>
            <a:r>
              <a:rPr lang="en-US" sz="2800" dirty="0" smtClean="0"/>
              <a:t>The most basic measure of variation is the range, which is the distance from the smallest to the largest value in a distribution.</a:t>
            </a:r>
          </a:p>
          <a:p>
            <a:pPr>
              <a:buNone/>
            </a:pPr>
            <a:r>
              <a:rPr lang="en-US" b="1" dirty="0" smtClean="0"/>
              <a:t>		</a:t>
            </a:r>
          </a:p>
          <a:p>
            <a:pPr>
              <a:buNone/>
            </a:pPr>
            <a:r>
              <a:rPr lang="en-US" b="1" dirty="0" smtClean="0"/>
              <a:t>	</a:t>
            </a:r>
            <a:r>
              <a:rPr lang="en-US" b="1" dirty="0" smtClean="0">
                <a:solidFill>
                  <a:schemeClr val="accent5">
                    <a:lumMod val="50000"/>
                  </a:schemeClr>
                </a:solidFill>
              </a:rPr>
              <a:t>Range= Largest value – Smallest Value</a:t>
            </a:r>
            <a:endParaRPr lang="en-US" dirty="0" smtClean="0">
              <a:solidFill>
                <a:schemeClr val="accent5">
                  <a:lumMod val="50000"/>
                </a:schemeClr>
              </a:solidFill>
            </a:endParaRPr>
          </a:p>
          <a:p>
            <a:pPr>
              <a:buNone/>
            </a:pP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6">
                    <a:lumMod val="75000"/>
                  </a:schemeClr>
                </a:solidFill>
              </a:rPr>
              <a:t>Range:</a:t>
            </a:r>
            <a:endParaRPr lang="en-US" dirty="0">
              <a:solidFill>
                <a:schemeClr val="accent6">
                  <a:lumMod val="75000"/>
                </a:schemeClr>
              </a:solidFill>
            </a:endParaRPr>
          </a:p>
        </p:txBody>
      </p:sp>
      <p:sp>
        <p:nvSpPr>
          <p:cNvPr id="3" name="Content Placeholder 2"/>
          <p:cNvSpPr>
            <a:spLocks noGrp="1"/>
          </p:cNvSpPr>
          <p:nvPr>
            <p:ph idx="1"/>
          </p:nvPr>
        </p:nvSpPr>
        <p:spPr/>
        <p:txBody>
          <a:bodyPr>
            <a:normAutofit fontScale="77500" lnSpcReduction="20000"/>
          </a:bodyPr>
          <a:lstStyle/>
          <a:p>
            <a:pPr>
              <a:buNone/>
            </a:pPr>
            <a:r>
              <a:rPr lang="en-US" sz="3000" dirty="0" smtClean="0"/>
              <a:t>For the distribution of scores of Quiz 1 and Quiz 2</a:t>
            </a:r>
          </a:p>
          <a:p>
            <a:pPr>
              <a:buNone/>
            </a:pPr>
            <a:r>
              <a:rPr lang="en-US" sz="3000" dirty="0" smtClean="0"/>
              <a:t>the range is:</a:t>
            </a:r>
          </a:p>
          <a:p>
            <a:pPr>
              <a:buNone/>
            </a:pPr>
            <a:r>
              <a:rPr lang="en-US" dirty="0" smtClean="0">
                <a:solidFill>
                  <a:srgbClr val="FF0000"/>
                </a:solidFill>
              </a:rPr>
              <a:t>	</a:t>
            </a:r>
          </a:p>
          <a:p>
            <a:pPr>
              <a:buNone/>
            </a:pPr>
            <a:r>
              <a:rPr lang="en-US" sz="3500" dirty="0" smtClean="0">
                <a:solidFill>
                  <a:srgbClr val="FF0000"/>
                </a:solidFill>
              </a:rPr>
              <a:t>	</a:t>
            </a:r>
            <a:r>
              <a:rPr lang="en-US" sz="3500" dirty="0" smtClean="0">
                <a:solidFill>
                  <a:schemeClr val="accent5">
                    <a:lumMod val="50000"/>
                  </a:schemeClr>
                </a:solidFill>
              </a:rPr>
              <a:t>Quiz 1 :  Range = 9-5= 4</a:t>
            </a:r>
          </a:p>
          <a:p>
            <a:pPr>
              <a:buNone/>
            </a:pPr>
            <a:r>
              <a:rPr lang="en-US" sz="3500" dirty="0" smtClean="0">
                <a:solidFill>
                  <a:schemeClr val="accent5">
                    <a:lumMod val="50000"/>
                  </a:schemeClr>
                </a:solidFill>
              </a:rPr>
              <a:t>	Quiz 2 :  Range = 10-4= 6</a:t>
            </a:r>
          </a:p>
          <a:p>
            <a:pPr>
              <a:buNone/>
            </a:pPr>
            <a:endParaRPr lang="en-US" dirty="0" smtClean="0"/>
          </a:p>
          <a:p>
            <a:pPr>
              <a:buFont typeface="Wingdings" pitchFamily="2" charset="2"/>
              <a:buChar char="ü"/>
            </a:pPr>
            <a:r>
              <a:rPr lang="en-US" sz="3000" dirty="0" smtClean="0"/>
              <a:t>Quiz 2 scores have greater spread than Quiz 1 scores.</a:t>
            </a:r>
          </a:p>
          <a:p>
            <a:pPr>
              <a:buFont typeface="Wingdings" pitchFamily="2" charset="2"/>
              <a:buChar char="ü"/>
            </a:pPr>
            <a:r>
              <a:rPr lang="en-US" sz="3000" dirty="0" smtClean="0"/>
              <a:t>However, the range uses only two values in the data set, and one of these values may be an unusually large or small value.</a:t>
            </a:r>
          </a:p>
          <a:p>
            <a:pPr>
              <a:buNone/>
            </a:pPr>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solidFill>
                  <a:schemeClr val="accent6">
                    <a:lumMod val="75000"/>
                  </a:schemeClr>
                </a:solidFill>
              </a:rPr>
              <a:t>Interquartile</a:t>
            </a:r>
            <a:r>
              <a:rPr lang="en-US" dirty="0" smtClean="0"/>
              <a:t> </a:t>
            </a:r>
            <a:r>
              <a:rPr lang="en-US" dirty="0" smtClean="0">
                <a:solidFill>
                  <a:schemeClr val="accent6">
                    <a:lumMod val="75000"/>
                  </a:schemeClr>
                </a:solidFill>
              </a:rPr>
              <a:t>Range</a:t>
            </a:r>
            <a:endParaRPr lang="en-US" dirty="0">
              <a:solidFill>
                <a:schemeClr val="accent6">
                  <a:lumMod val="75000"/>
                </a:schemeClr>
              </a:solidFill>
            </a:endParaRPr>
          </a:p>
        </p:txBody>
      </p:sp>
      <p:sp>
        <p:nvSpPr>
          <p:cNvPr id="3" name="Content Placeholder 2"/>
          <p:cNvSpPr>
            <a:spLocks noGrp="1"/>
          </p:cNvSpPr>
          <p:nvPr>
            <p:ph idx="1"/>
          </p:nvPr>
        </p:nvSpPr>
        <p:spPr/>
        <p:txBody>
          <a:bodyPr/>
          <a:lstStyle/>
          <a:p>
            <a:r>
              <a:rPr lang="en-US" dirty="0" smtClean="0"/>
              <a:t>The </a:t>
            </a:r>
            <a:r>
              <a:rPr lang="en-US" dirty="0" err="1" smtClean="0"/>
              <a:t>interquartile</a:t>
            </a:r>
            <a:r>
              <a:rPr lang="en-US" dirty="0" smtClean="0"/>
              <a:t> range (IQR) is the range of the middle 50% scores in a distribution:</a:t>
            </a:r>
          </a:p>
          <a:p>
            <a:pPr>
              <a:buNone/>
            </a:pPr>
            <a:r>
              <a:rPr lang="en-US" b="1" dirty="0" smtClean="0"/>
              <a:t>	</a:t>
            </a:r>
            <a:r>
              <a:rPr lang="en-US" b="1" dirty="0" smtClean="0">
                <a:solidFill>
                  <a:schemeClr val="accent5">
                    <a:lumMod val="50000"/>
                  </a:schemeClr>
                </a:solidFill>
              </a:rPr>
              <a:t>IQR= 75</a:t>
            </a:r>
            <a:r>
              <a:rPr lang="en-US" b="1" baseline="30000" dirty="0" smtClean="0">
                <a:solidFill>
                  <a:schemeClr val="accent5">
                    <a:lumMod val="50000"/>
                  </a:schemeClr>
                </a:solidFill>
              </a:rPr>
              <a:t>th</a:t>
            </a:r>
            <a:r>
              <a:rPr lang="en-US" b="1" dirty="0" smtClean="0">
                <a:solidFill>
                  <a:schemeClr val="accent5">
                    <a:lumMod val="50000"/>
                  </a:schemeClr>
                </a:solidFill>
              </a:rPr>
              <a:t> percentile  – 25</a:t>
            </a:r>
            <a:r>
              <a:rPr lang="en-US" b="1" baseline="30000" dirty="0" smtClean="0">
                <a:solidFill>
                  <a:schemeClr val="accent5">
                    <a:lumMod val="50000"/>
                  </a:schemeClr>
                </a:solidFill>
              </a:rPr>
              <a:t>th</a:t>
            </a:r>
            <a:r>
              <a:rPr lang="en-US" b="1" dirty="0" smtClean="0">
                <a:solidFill>
                  <a:schemeClr val="accent5">
                    <a:lumMod val="50000"/>
                  </a:schemeClr>
                </a:solidFill>
              </a:rPr>
              <a:t> percentile</a:t>
            </a:r>
            <a:endParaRPr lang="en-US" dirty="0" smtClean="0">
              <a:solidFill>
                <a:schemeClr val="accent5">
                  <a:lumMod val="50000"/>
                </a:schemeClr>
              </a:solidFill>
            </a:endParaRPr>
          </a:p>
          <a:p>
            <a:endParaRPr lang="en-US" dirty="0" smtClean="0"/>
          </a:p>
          <a:p>
            <a:endParaRPr lang="en-US" dirty="0"/>
          </a:p>
        </p:txBody>
      </p:sp>
      <p:pic>
        <p:nvPicPr>
          <p:cNvPr id="4" name="Picture 3" descr="IQR.JPG"/>
          <p:cNvPicPr>
            <a:picLocks noChangeAspect="1"/>
          </p:cNvPicPr>
          <p:nvPr/>
        </p:nvPicPr>
        <p:blipFill>
          <a:blip r:embed="rId2"/>
          <a:stretch>
            <a:fillRect/>
          </a:stretch>
        </p:blipFill>
        <p:spPr>
          <a:xfrm>
            <a:off x="762000" y="2800350"/>
            <a:ext cx="7943850" cy="1207294"/>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
            <a:ext cx="8229600" cy="857250"/>
          </a:xfrm>
        </p:spPr>
        <p:txBody>
          <a:bodyPr/>
          <a:lstStyle/>
          <a:p>
            <a:pPr algn="l"/>
            <a:r>
              <a:rPr lang="en-US" dirty="0" err="1" smtClean="0">
                <a:solidFill>
                  <a:schemeClr val="accent6">
                    <a:lumMod val="75000"/>
                  </a:schemeClr>
                </a:solidFill>
              </a:rPr>
              <a:t>Interquartile</a:t>
            </a:r>
            <a:r>
              <a:rPr lang="en-US" dirty="0" smtClean="0"/>
              <a:t> </a:t>
            </a:r>
            <a:r>
              <a:rPr lang="en-US" dirty="0" smtClean="0">
                <a:solidFill>
                  <a:schemeClr val="accent6">
                    <a:lumMod val="75000"/>
                  </a:schemeClr>
                </a:solidFill>
              </a:rPr>
              <a:t>Range</a:t>
            </a:r>
            <a:endParaRPr lang="en-US" dirty="0">
              <a:solidFill>
                <a:schemeClr val="accent6">
                  <a:lumMod val="75000"/>
                </a:schemeClr>
              </a:solidFill>
            </a:endParaRPr>
          </a:p>
        </p:txBody>
      </p:sp>
      <p:sp>
        <p:nvSpPr>
          <p:cNvPr id="3" name="Content Placeholder 2"/>
          <p:cNvSpPr>
            <a:spLocks noGrp="1"/>
          </p:cNvSpPr>
          <p:nvPr>
            <p:ph idx="1"/>
          </p:nvPr>
        </p:nvSpPr>
        <p:spPr>
          <a:xfrm>
            <a:off x="457200" y="1314451"/>
            <a:ext cx="8229600" cy="2880122"/>
          </a:xfrm>
        </p:spPr>
        <p:txBody>
          <a:bodyPr>
            <a:normAutofit/>
          </a:bodyPr>
          <a:lstStyle/>
          <a:p>
            <a:r>
              <a:rPr lang="en-US" sz="3600" dirty="0" smtClean="0"/>
              <a:t>Identify the IQR for Quiz 1 &amp; Quiz 2</a:t>
            </a:r>
          </a:p>
          <a:p>
            <a:pPr>
              <a:buNone/>
            </a:pPr>
            <a:endParaRPr lang="en-US" sz="3600" dirty="0" smtClean="0"/>
          </a:p>
        </p:txBody>
      </p:sp>
      <p:pic>
        <p:nvPicPr>
          <p:cNvPr id="4" name="Picture 3" descr="Quiz_1.JPG"/>
          <p:cNvPicPr>
            <a:picLocks noChangeAspect="1"/>
          </p:cNvPicPr>
          <p:nvPr/>
        </p:nvPicPr>
        <p:blipFill>
          <a:blip r:embed="rId2"/>
          <a:stretch>
            <a:fillRect/>
          </a:stretch>
        </p:blipFill>
        <p:spPr>
          <a:xfrm>
            <a:off x="381000" y="2057400"/>
            <a:ext cx="4129088" cy="2503809"/>
          </a:xfrm>
          <a:prstGeom prst="rect">
            <a:avLst/>
          </a:prstGeom>
        </p:spPr>
      </p:pic>
      <p:pic>
        <p:nvPicPr>
          <p:cNvPr id="5" name="Picture 4" descr="Quiz_2.JPG"/>
          <p:cNvPicPr>
            <a:picLocks noChangeAspect="1"/>
          </p:cNvPicPr>
          <p:nvPr/>
        </p:nvPicPr>
        <p:blipFill>
          <a:blip r:embed="rId3"/>
          <a:stretch>
            <a:fillRect/>
          </a:stretch>
        </p:blipFill>
        <p:spPr>
          <a:xfrm>
            <a:off x="4572001" y="1885950"/>
            <a:ext cx="4211285" cy="2728913"/>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6">
                    <a:lumMod val="75000"/>
                  </a:schemeClr>
                </a:solidFill>
              </a:rPr>
              <a:t>Variance</a:t>
            </a:r>
            <a:endParaRPr lang="en-US" dirty="0">
              <a:solidFill>
                <a:schemeClr val="accent6">
                  <a:lumMod val="75000"/>
                </a:schemeClr>
              </a:solidFill>
            </a:endParaRPr>
          </a:p>
        </p:txBody>
      </p:sp>
      <p:sp>
        <p:nvSpPr>
          <p:cNvPr id="3" name="Content Placeholder 2"/>
          <p:cNvSpPr>
            <a:spLocks noGrp="1"/>
          </p:cNvSpPr>
          <p:nvPr>
            <p:ph idx="1"/>
          </p:nvPr>
        </p:nvSpPr>
        <p:spPr/>
        <p:txBody>
          <a:bodyPr>
            <a:normAutofit fontScale="85000" lnSpcReduction="20000"/>
          </a:bodyPr>
          <a:lstStyle/>
          <a:p>
            <a:r>
              <a:rPr lang="en-US" sz="2800" dirty="0" smtClean="0"/>
              <a:t>The variance is the </a:t>
            </a:r>
            <a:r>
              <a:rPr lang="en-US" sz="2800" b="1" dirty="0" smtClean="0"/>
              <a:t>average squared difference of the scores from the mean</a:t>
            </a:r>
            <a:r>
              <a:rPr lang="en-US" sz="2800" dirty="0" smtClean="0"/>
              <a:t>. </a:t>
            </a:r>
          </a:p>
          <a:p>
            <a:endParaRPr lang="en-US" dirty="0" smtClean="0"/>
          </a:p>
          <a:p>
            <a:pPr>
              <a:buNone/>
            </a:pPr>
            <a:r>
              <a:rPr lang="en-US" sz="2400" b="1" dirty="0" smtClean="0">
                <a:solidFill>
                  <a:schemeClr val="accent5">
                    <a:lumMod val="50000"/>
                  </a:schemeClr>
                </a:solidFill>
              </a:rPr>
              <a:t>To compute the variance in a population:</a:t>
            </a:r>
          </a:p>
          <a:p>
            <a:pPr marL="514350" indent="-514350">
              <a:buFont typeface="+mj-lt"/>
              <a:buAutoNum type="arabicPeriod"/>
            </a:pPr>
            <a:r>
              <a:rPr lang="en-US" sz="2400" dirty="0" smtClean="0"/>
              <a:t>Calculate the mean</a:t>
            </a:r>
          </a:p>
          <a:p>
            <a:pPr marL="514350" indent="-514350">
              <a:buFont typeface="+mj-lt"/>
              <a:buAutoNum type="arabicPeriod"/>
            </a:pPr>
            <a:r>
              <a:rPr lang="en-US" sz="2400" dirty="0" smtClean="0"/>
              <a:t>Subtract the mean from each score to compute the deviation from mean score</a:t>
            </a:r>
          </a:p>
          <a:p>
            <a:pPr marL="514350" indent="-514350">
              <a:buFont typeface="+mj-lt"/>
              <a:buAutoNum type="arabicPeriod"/>
            </a:pPr>
            <a:r>
              <a:rPr lang="en-US" sz="2400" dirty="0" smtClean="0"/>
              <a:t>Square each deviation score (multiply each score by itself)</a:t>
            </a:r>
          </a:p>
          <a:p>
            <a:pPr marL="514350" indent="-514350">
              <a:buFont typeface="+mj-lt"/>
              <a:buAutoNum type="arabicPeriod"/>
            </a:pPr>
            <a:r>
              <a:rPr lang="en-US" sz="2400" dirty="0" smtClean="0"/>
              <a:t>Add up the squared deviation score to give the sum</a:t>
            </a:r>
          </a:p>
          <a:p>
            <a:pPr marL="514350" indent="-514350">
              <a:buFont typeface="+mj-lt"/>
              <a:buAutoNum type="arabicPeriod"/>
            </a:pPr>
            <a:r>
              <a:rPr lang="en-US" sz="2400" dirty="0" smtClean="0"/>
              <a:t>Divide the sum by the number of scores</a:t>
            </a:r>
          </a:p>
          <a:p>
            <a:pPr>
              <a:buNone/>
            </a:pPr>
            <a:endParaRPr lang="en-US" dirty="0" smtClean="0"/>
          </a:p>
          <a:p>
            <a:pPr>
              <a:buNone/>
            </a:pPr>
            <a:endParaRPr lang="en-US" dirty="0"/>
          </a:p>
        </p:txBody>
      </p:sp>
      <p:pic>
        <p:nvPicPr>
          <p:cNvPr id="6" name="Picture 5" descr="variance.png"/>
          <p:cNvPicPr>
            <a:picLocks noChangeAspect="1"/>
          </p:cNvPicPr>
          <p:nvPr/>
        </p:nvPicPr>
        <p:blipFill>
          <a:blip r:embed="rId2"/>
          <a:stretch>
            <a:fillRect/>
          </a:stretch>
        </p:blipFill>
        <p:spPr>
          <a:xfrm>
            <a:off x="5562600" y="2000250"/>
            <a:ext cx="2324100" cy="80010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6">
                    <a:lumMod val="75000"/>
                  </a:schemeClr>
                </a:solidFill>
              </a:rPr>
              <a:t>Variance</a:t>
            </a:r>
            <a:endParaRPr lang="en-US" dirty="0">
              <a:solidFill>
                <a:schemeClr val="accent6">
                  <a:lumMod val="75000"/>
                </a:schemeClr>
              </a:solidFill>
            </a:endParaRPr>
          </a:p>
        </p:txBody>
      </p:sp>
      <p:sp>
        <p:nvSpPr>
          <p:cNvPr id="3" name="Content Placeholder 2"/>
          <p:cNvSpPr>
            <a:spLocks noGrp="1"/>
          </p:cNvSpPr>
          <p:nvPr>
            <p:ph idx="1"/>
          </p:nvPr>
        </p:nvSpPr>
        <p:spPr/>
        <p:txBody>
          <a:bodyPr>
            <a:normAutofit fontScale="70000" lnSpcReduction="20000"/>
          </a:bodyPr>
          <a:lstStyle/>
          <a:p>
            <a:pPr>
              <a:buNone/>
            </a:pPr>
            <a:r>
              <a:rPr lang="en-US" dirty="0" smtClean="0"/>
              <a:t>To calculate variance in a </a:t>
            </a:r>
            <a:r>
              <a:rPr lang="en-US" b="1" dirty="0" smtClean="0"/>
              <a:t>population</a:t>
            </a:r>
            <a:r>
              <a:rPr lang="en-US" dirty="0" smtClean="0"/>
              <a:t> looks like:</a:t>
            </a:r>
          </a:p>
          <a:p>
            <a:pPr>
              <a:buNone/>
            </a:pPr>
            <a:endParaRPr lang="en-US" dirty="0" smtClean="0"/>
          </a:p>
          <a:p>
            <a:pPr>
              <a:buNone/>
            </a:pPr>
            <a:endParaRPr lang="en-US" dirty="0" smtClean="0"/>
          </a:p>
          <a:p>
            <a:pPr>
              <a:buNone/>
            </a:pPr>
            <a:endParaRPr lang="en-US" dirty="0" smtClean="0"/>
          </a:p>
          <a:p>
            <a:pPr>
              <a:buFont typeface="Wingdings" pitchFamily="2" charset="2"/>
              <a:buChar char="§"/>
            </a:pPr>
            <a:endParaRPr lang="en-US" dirty="0" smtClean="0"/>
          </a:p>
          <a:p>
            <a:pPr>
              <a:buFont typeface="Wingdings" pitchFamily="2" charset="2"/>
              <a:buChar char="§"/>
            </a:pPr>
            <a:r>
              <a:rPr lang="en-US" dirty="0" smtClean="0"/>
              <a:t>Where o</a:t>
            </a:r>
            <a:r>
              <a:rPr lang="en-US" baseline="30000" dirty="0" smtClean="0"/>
              <a:t>2</a:t>
            </a:r>
            <a:r>
              <a:rPr lang="en-US" dirty="0" smtClean="0"/>
              <a:t> is the variance</a:t>
            </a:r>
          </a:p>
          <a:p>
            <a:pPr>
              <a:buFont typeface="Wingdings" pitchFamily="2" charset="2"/>
              <a:buChar char="§"/>
            </a:pPr>
            <a:r>
              <a:rPr lang="en-US" dirty="0" smtClean="0"/>
              <a:t>µ is the mean of a population</a:t>
            </a:r>
          </a:p>
          <a:p>
            <a:pPr>
              <a:buFont typeface="Wingdings" pitchFamily="2" charset="2"/>
              <a:buChar char="§"/>
            </a:pPr>
            <a:r>
              <a:rPr lang="en-US" dirty="0" smtClean="0"/>
              <a:t>X are the values or scores</a:t>
            </a:r>
          </a:p>
          <a:p>
            <a:pPr>
              <a:buFont typeface="Wingdings" pitchFamily="2" charset="2"/>
              <a:buChar char="§"/>
            </a:pPr>
            <a:r>
              <a:rPr lang="en-US" dirty="0" smtClean="0"/>
              <a:t>N is the number of values or scores</a:t>
            </a:r>
          </a:p>
          <a:p>
            <a:pPr>
              <a:buNone/>
            </a:pPr>
            <a:endParaRPr lang="en-US" dirty="0"/>
          </a:p>
        </p:txBody>
      </p:sp>
      <p:pic>
        <p:nvPicPr>
          <p:cNvPr id="6" name="Picture 5" descr="variance.png"/>
          <p:cNvPicPr>
            <a:picLocks noChangeAspect="1"/>
          </p:cNvPicPr>
          <p:nvPr/>
        </p:nvPicPr>
        <p:blipFill>
          <a:blip r:embed="rId2"/>
          <a:stretch>
            <a:fillRect/>
          </a:stretch>
        </p:blipFill>
        <p:spPr>
          <a:xfrm>
            <a:off x="2667000" y="1543050"/>
            <a:ext cx="3818164" cy="131445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Statistical Methods	</a:t>
            </a:r>
            <a:endParaRPr lang="en-US" dirty="0">
              <a:solidFill>
                <a:schemeClr val="accent6">
                  <a:lumMod val="75000"/>
                </a:schemeClr>
              </a:solidFill>
            </a:endParaRPr>
          </a:p>
        </p:txBody>
      </p:sp>
      <p:sp>
        <p:nvSpPr>
          <p:cNvPr id="3" name="Content Placeholder 2"/>
          <p:cNvSpPr>
            <a:spLocks noGrp="1"/>
          </p:cNvSpPr>
          <p:nvPr>
            <p:ph idx="1"/>
          </p:nvPr>
        </p:nvSpPr>
        <p:spPr/>
        <p:txBody>
          <a:bodyPr>
            <a:normAutofit lnSpcReduction="10000"/>
          </a:bodyPr>
          <a:lstStyle/>
          <a:p>
            <a:pPr marL="514350" indent="-514350"/>
            <a:r>
              <a:rPr lang="en-US" dirty="0" smtClean="0">
                <a:solidFill>
                  <a:schemeClr val="tx2"/>
                </a:solidFill>
              </a:rPr>
              <a:t>Design</a:t>
            </a:r>
            <a:r>
              <a:rPr lang="en-US" dirty="0">
                <a:solidFill>
                  <a:schemeClr val="tx2"/>
                </a:solidFill>
              </a:rPr>
              <a:t>: </a:t>
            </a:r>
            <a:endParaRPr lang="en-US" dirty="0" smtClean="0">
              <a:solidFill>
                <a:schemeClr val="tx2"/>
              </a:solidFill>
            </a:endParaRPr>
          </a:p>
          <a:p>
            <a:pPr marL="514350" indent="-514350">
              <a:buNone/>
            </a:pPr>
            <a:r>
              <a:rPr lang="en-US" sz="2400" dirty="0"/>
              <a:t> </a:t>
            </a:r>
            <a:r>
              <a:rPr lang="en-US" sz="2400" dirty="0" smtClean="0"/>
              <a:t>     </a:t>
            </a:r>
            <a:r>
              <a:rPr lang="en-US" sz="2400" dirty="0" smtClean="0">
                <a:solidFill>
                  <a:schemeClr val="tx1">
                    <a:lumMod val="75000"/>
                    <a:lumOff val="25000"/>
                  </a:schemeClr>
                </a:solidFill>
              </a:rPr>
              <a:t>Planning </a:t>
            </a:r>
            <a:r>
              <a:rPr lang="en-US" sz="2400" dirty="0">
                <a:solidFill>
                  <a:schemeClr val="tx1">
                    <a:lumMod val="75000"/>
                    <a:lumOff val="25000"/>
                  </a:schemeClr>
                </a:solidFill>
              </a:rPr>
              <a:t>and carrying out research studies.</a:t>
            </a:r>
          </a:p>
          <a:p>
            <a:r>
              <a:rPr lang="en-US" dirty="0" smtClean="0">
                <a:solidFill>
                  <a:schemeClr val="tx2"/>
                </a:solidFill>
              </a:rPr>
              <a:t>Description</a:t>
            </a:r>
            <a:r>
              <a:rPr lang="en-US" dirty="0">
                <a:solidFill>
                  <a:schemeClr val="tx2"/>
                </a:solidFill>
              </a:rPr>
              <a:t>: </a:t>
            </a:r>
            <a:endParaRPr lang="en-US" dirty="0" smtClean="0">
              <a:solidFill>
                <a:schemeClr val="tx2"/>
              </a:solidFill>
            </a:endParaRPr>
          </a:p>
          <a:p>
            <a:pPr>
              <a:buNone/>
            </a:pPr>
            <a:r>
              <a:rPr lang="en-US" sz="2400" dirty="0" smtClean="0"/>
              <a:t>	</a:t>
            </a:r>
            <a:r>
              <a:rPr lang="en-US" sz="2400" dirty="0" smtClean="0">
                <a:solidFill>
                  <a:schemeClr val="tx1">
                    <a:lumMod val="75000"/>
                    <a:lumOff val="25000"/>
                  </a:schemeClr>
                </a:solidFill>
              </a:rPr>
              <a:t>Summarizing </a:t>
            </a:r>
            <a:r>
              <a:rPr lang="en-US" sz="2400" dirty="0">
                <a:solidFill>
                  <a:schemeClr val="tx1">
                    <a:lumMod val="75000"/>
                    <a:lumOff val="25000"/>
                  </a:schemeClr>
                </a:solidFill>
              </a:rPr>
              <a:t>and exploring data.</a:t>
            </a:r>
          </a:p>
          <a:p>
            <a:r>
              <a:rPr lang="en-US" dirty="0" smtClean="0">
                <a:solidFill>
                  <a:schemeClr val="tx2"/>
                </a:solidFill>
              </a:rPr>
              <a:t>Inference</a:t>
            </a:r>
            <a:r>
              <a:rPr lang="en-US" dirty="0">
                <a:solidFill>
                  <a:schemeClr val="tx2"/>
                </a:solidFill>
              </a:rPr>
              <a:t>: </a:t>
            </a:r>
            <a:endParaRPr lang="en-US" dirty="0" smtClean="0">
              <a:solidFill>
                <a:schemeClr val="tx2"/>
              </a:solidFill>
            </a:endParaRPr>
          </a:p>
          <a:p>
            <a:pPr>
              <a:buNone/>
            </a:pPr>
            <a:r>
              <a:rPr lang="en-US" sz="2400" dirty="0" smtClean="0"/>
              <a:t>     </a:t>
            </a:r>
            <a:r>
              <a:rPr lang="en-US" sz="2400" dirty="0" smtClean="0">
                <a:solidFill>
                  <a:schemeClr val="tx1">
                    <a:lumMod val="75000"/>
                    <a:lumOff val="25000"/>
                  </a:schemeClr>
                </a:solidFill>
              </a:rPr>
              <a:t>Making </a:t>
            </a:r>
            <a:r>
              <a:rPr lang="en-US" sz="2400" dirty="0">
                <a:solidFill>
                  <a:schemeClr val="tx1">
                    <a:lumMod val="75000"/>
                    <a:lumOff val="25000"/>
                  </a:schemeClr>
                </a:solidFill>
              </a:rPr>
              <a:t>predictions and generalizing about </a:t>
            </a:r>
            <a:r>
              <a:rPr lang="en-US" sz="2400" dirty="0" smtClean="0">
                <a:solidFill>
                  <a:schemeClr val="tx1">
                    <a:lumMod val="75000"/>
                    <a:lumOff val="25000"/>
                  </a:schemeClr>
                </a:solidFill>
              </a:rPr>
              <a:t>phenomena       represented by </a:t>
            </a:r>
            <a:r>
              <a:rPr lang="en-US" sz="2400" dirty="0">
                <a:solidFill>
                  <a:schemeClr val="tx1">
                    <a:lumMod val="75000"/>
                    <a:lumOff val="25000"/>
                  </a:schemeClr>
                </a:solidFill>
              </a:rPr>
              <a:t>the data.</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6">
                    <a:lumMod val="75000"/>
                  </a:schemeClr>
                </a:solidFill>
              </a:rPr>
              <a:t>Variance</a:t>
            </a:r>
            <a:endParaRPr lang="en-US" dirty="0">
              <a:solidFill>
                <a:schemeClr val="accent6">
                  <a:lumMod val="75000"/>
                </a:schemeClr>
              </a:solidFill>
            </a:endParaRPr>
          </a:p>
        </p:txBody>
      </p:sp>
      <p:sp>
        <p:nvSpPr>
          <p:cNvPr id="3" name="Content Placeholder 2"/>
          <p:cNvSpPr>
            <a:spLocks noGrp="1"/>
          </p:cNvSpPr>
          <p:nvPr>
            <p:ph idx="1"/>
          </p:nvPr>
        </p:nvSpPr>
        <p:spPr/>
        <p:txBody>
          <a:bodyPr>
            <a:normAutofit fontScale="85000" lnSpcReduction="10000"/>
          </a:bodyPr>
          <a:lstStyle/>
          <a:p>
            <a:pPr>
              <a:buFont typeface="Wingdings" pitchFamily="2" charset="2"/>
              <a:buChar char="ü"/>
            </a:pPr>
            <a:r>
              <a:rPr lang="en-US" sz="2800" dirty="0" smtClean="0">
                <a:solidFill>
                  <a:schemeClr val="accent5">
                    <a:lumMod val="50000"/>
                  </a:schemeClr>
                </a:solidFill>
              </a:rPr>
              <a:t>If the variance in a sample is used to estimate the variance in a population, it is important to note that samples are consistently less variable than their populations:</a:t>
            </a:r>
          </a:p>
          <a:p>
            <a:pPr marL="514350" indent="-514350">
              <a:buFont typeface="+mj-lt"/>
              <a:buAutoNum type="arabicPeriod"/>
            </a:pPr>
            <a:r>
              <a:rPr lang="en-US" sz="2400" dirty="0" smtClean="0"/>
              <a:t>The sample variability gives a biased estimate of the population variability.</a:t>
            </a:r>
          </a:p>
          <a:p>
            <a:pPr marL="514350" indent="-514350">
              <a:buFont typeface="+mj-lt"/>
              <a:buAutoNum type="arabicPeriod"/>
            </a:pPr>
            <a:r>
              <a:rPr lang="en-US" sz="2400" dirty="0" smtClean="0"/>
              <a:t>This bias is in the direction of underestimating the population value.</a:t>
            </a:r>
          </a:p>
          <a:p>
            <a:pPr marL="514350" indent="-514350">
              <a:buFont typeface="+mj-lt"/>
              <a:buAutoNum type="arabicPeriod"/>
            </a:pPr>
            <a:r>
              <a:rPr lang="en-US" sz="2400" dirty="0" smtClean="0"/>
              <a:t>In order to adjust this consistent underestimation of the population variance, we divide the sum of the squared deviation by N-1 instead of N.</a:t>
            </a:r>
          </a:p>
          <a:p>
            <a:pPr>
              <a:buNone/>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6">
                    <a:lumMod val="75000"/>
                  </a:schemeClr>
                </a:solidFill>
              </a:rPr>
              <a:t>Variance</a:t>
            </a:r>
            <a:endParaRPr lang="en-US" dirty="0">
              <a:solidFill>
                <a:schemeClr val="accent6">
                  <a:lumMod val="75000"/>
                </a:schemeClr>
              </a:solidFill>
            </a:endParaRPr>
          </a:p>
        </p:txBody>
      </p:sp>
      <p:sp>
        <p:nvSpPr>
          <p:cNvPr id="3" name="Content Placeholder 2"/>
          <p:cNvSpPr>
            <a:spLocks noGrp="1"/>
          </p:cNvSpPr>
          <p:nvPr>
            <p:ph idx="1"/>
          </p:nvPr>
        </p:nvSpPr>
        <p:spPr/>
        <p:txBody>
          <a:bodyPr>
            <a:normAutofit fontScale="70000" lnSpcReduction="20000"/>
          </a:bodyPr>
          <a:lstStyle/>
          <a:p>
            <a:pPr>
              <a:buNone/>
            </a:pPr>
            <a:r>
              <a:rPr lang="en-US" dirty="0" smtClean="0"/>
              <a:t>To calculate variance in a </a:t>
            </a:r>
            <a:r>
              <a:rPr lang="en-US" b="1" dirty="0" smtClean="0"/>
              <a:t>Sample </a:t>
            </a:r>
            <a:r>
              <a:rPr lang="en-US" dirty="0" smtClean="0"/>
              <a:t>looks like:</a:t>
            </a:r>
          </a:p>
          <a:p>
            <a:pPr>
              <a:buNone/>
            </a:pPr>
            <a:endParaRPr lang="en-US" dirty="0" smtClean="0"/>
          </a:p>
          <a:p>
            <a:pPr>
              <a:buNone/>
            </a:pPr>
            <a:endParaRPr lang="en-US" dirty="0" smtClean="0"/>
          </a:p>
          <a:p>
            <a:pPr>
              <a:buNone/>
            </a:pPr>
            <a:endParaRPr lang="en-US" dirty="0" smtClean="0"/>
          </a:p>
          <a:p>
            <a:pPr>
              <a:buFont typeface="Wingdings" pitchFamily="2" charset="2"/>
              <a:buChar char="§"/>
            </a:pPr>
            <a:endParaRPr lang="en-US" dirty="0" smtClean="0"/>
          </a:p>
          <a:p>
            <a:r>
              <a:rPr lang="en-US" dirty="0" smtClean="0"/>
              <a:t> </a:t>
            </a:r>
            <a:r>
              <a:rPr lang="en-US" i="1" dirty="0" smtClean="0"/>
              <a:t>s</a:t>
            </a:r>
            <a:r>
              <a:rPr lang="en-US" baseline="30000" dirty="0" smtClean="0"/>
              <a:t>2 </a:t>
            </a:r>
            <a:r>
              <a:rPr lang="en-US" dirty="0" smtClean="0"/>
              <a:t>is the variance of the sample</a:t>
            </a:r>
          </a:p>
          <a:p>
            <a:r>
              <a:rPr lang="en-US" dirty="0" smtClean="0"/>
              <a:t>M is the sample mean</a:t>
            </a:r>
          </a:p>
          <a:p>
            <a:r>
              <a:rPr lang="en-US" dirty="0" smtClean="0"/>
              <a:t>X are the values or scores</a:t>
            </a:r>
          </a:p>
          <a:p>
            <a:r>
              <a:rPr lang="en-US" dirty="0" smtClean="0"/>
              <a:t>N is the number of values or scores in the sample</a:t>
            </a:r>
          </a:p>
          <a:p>
            <a:pPr>
              <a:buNone/>
            </a:pPr>
            <a:endParaRPr lang="en-US" dirty="0"/>
          </a:p>
        </p:txBody>
      </p:sp>
      <p:pic>
        <p:nvPicPr>
          <p:cNvPr id="5" name="Picture 4" descr="download.png"/>
          <p:cNvPicPr>
            <a:picLocks noChangeAspect="1"/>
          </p:cNvPicPr>
          <p:nvPr/>
        </p:nvPicPr>
        <p:blipFill>
          <a:blip r:embed="rId2"/>
          <a:stretch>
            <a:fillRect/>
          </a:stretch>
        </p:blipFill>
        <p:spPr>
          <a:xfrm>
            <a:off x="1679224" y="1714501"/>
            <a:ext cx="3869089" cy="1146572"/>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6">
                    <a:lumMod val="75000"/>
                  </a:schemeClr>
                </a:solidFill>
              </a:rPr>
              <a:t>Variance</a:t>
            </a:r>
            <a:endParaRPr lang="en-US" dirty="0">
              <a:solidFill>
                <a:schemeClr val="accent6">
                  <a:lumMod val="75000"/>
                </a:schemeClr>
              </a:solidFill>
            </a:endParaRPr>
          </a:p>
        </p:txBody>
      </p:sp>
      <p:sp>
        <p:nvSpPr>
          <p:cNvPr id="3" name="Content Placeholder 2"/>
          <p:cNvSpPr>
            <a:spLocks noGrp="1"/>
          </p:cNvSpPr>
          <p:nvPr>
            <p:ph sz="half" idx="1"/>
          </p:nvPr>
        </p:nvSpPr>
        <p:spPr>
          <a:xfrm>
            <a:off x="457200" y="1200151"/>
            <a:ext cx="3200400" cy="800100"/>
          </a:xfrm>
        </p:spPr>
        <p:txBody>
          <a:bodyPr>
            <a:normAutofit/>
          </a:bodyPr>
          <a:lstStyle/>
          <a:p>
            <a:pPr>
              <a:buNone/>
            </a:pPr>
            <a:r>
              <a:rPr lang="en-US" sz="2400" dirty="0" smtClean="0"/>
              <a:t>calculate the variance</a:t>
            </a:r>
            <a:endParaRPr lang="en-US" sz="2400" dirty="0"/>
          </a:p>
        </p:txBody>
      </p:sp>
      <p:pic>
        <p:nvPicPr>
          <p:cNvPr id="6" name="Content Placeholder 5" descr="Variance1.JPG"/>
          <p:cNvPicPr>
            <a:picLocks noGrp="1" noChangeAspect="1"/>
          </p:cNvPicPr>
          <p:nvPr>
            <p:ph sz="half" idx="2"/>
          </p:nvPr>
        </p:nvPicPr>
        <p:blipFill>
          <a:blip r:embed="rId2"/>
          <a:stretch>
            <a:fillRect/>
          </a:stretch>
        </p:blipFill>
        <p:spPr>
          <a:xfrm>
            <a:off x="3962401" y="228600"/>
            <a:ext cx="4648199" cy="4572000"/>
          </a:xfr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6">
                    <a:lumMod val="75000"/>
                  </a:schemeClr>
                </a:solidFill>
              </a:rPr>
              <a:t>Standard Deviation</a:t>
            </a:r>
            <a:endParaRPr lang="en-US" dirty="0">
              <a:solidFill>
                <a:schemeClr val="accent6">
                  <a:lumMod val="75000"/>
                </a:schemeClr>
              </a:solidFill>
            </a:endParaRPr>
          </a:p>
        </p:txBody>
      </p:sp>
      <p:sp>
        <p:nvSpPr>
          <p:cNvPr id="3" name="Content Placeholder 2"/>
          <p:cNvSpPr>
            <a:spLocks noGrp="1"/>
          </p:cNvSpPr>
          <p:nvPr>
            <p:ph idx="1"/>
          </p:nvPr>
        </p:nvSpPr>
        <p:spPr>
          <a:xfrm>
            <a:off x="381000" y="1085851"/>
            <a:ext cx="8229600" cy="3394472"/>
          </a:xfrm>
        </p:spPr>
        <p:txBody>
          <a:bodyPr>
            <a:normAutofit/>
          </a:bodyPr>
          <a:lstStyle/>
          <a:p>
            <a:pPr>
              <a:buFont typeface="Wingdings" pitchFamily="2" charset="2"/>
              <a:buChar char="ü"/>
            </a:pPr>
            <a:r>
              <a:rPr lang="en-US" sz="2800" dirty="0" smtClean="0"/>
              <a:t>The standard deviation is the </a:t>
            </a:r>
            <a:r>
              <a:rPr lang="en-US" sz="2800" b="1" dirty="0" smtClean="0"/>
              <a:t>average amount by which scores differ from the mean</a:t>
            </a:r>
            <a:r>
              <a:rPr lang="en-US" sz="2800" dirty="0" smtClean="0"/>
              <a:t>. The standard deviation is the square root of the variance</a:t>
            </a:r>
          </a:p>
        </p:txBody>
      </p:sp>
      <p:pic>
        <p:nvPicPr>
          <p:cNvPr id="4" name="Picture 3" descr="download (1).png"/>
          <p:cNvPicPr>
            <a:picLocks noChangeAspect="1"/>
          </p:cNvPicPr>
          <p:nvPr/>
        </p:nvPicPr>
        <p:blipFill>
          <a:blip r:embed="rId2"/>
          <a:stretch>
            <a:fillRect/>
          </a:stretch>
        </p:blipFill>
        <p:spPr>
          <a:xfrm>
            <a:off x="1905000" y="2286000"/>
            <a:ext cx="3276600" cy="1558383"/>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6">
                    <a:lumMod val="75000"/>
                  </a:schemeClr>
                </a:solidFill>
              </a:rPr>
              <a:t>Standard Deviation</a:t>
            </a:r>
            <a:endParaRPr lang="en-US" dirty="0">
              <a:solidFill>
                <a:schemeClr val="accent6">
                  <a:lumMod val="75000"/>
                </a:schemeClr>
              </a:solidFill>
            </a:endParaRPr>
          </a:p>
        </p:txBody>
      </p:sp>
      <p:sp>
        <p:nvSpPr>
          <p:cNvPr id="3" name="Content Placeholder 2"/>
          <p:cNvSpPr>
            <a:spLocks noGrp="1"/>
          </p:cNvSpPr>
          <p:nvPr>
            <p:ph idx="1"/>
          </p:nvPr>
        </p:nvSpPr>
        <p:spPr>
          <a:xfrm>
            <a:off x="381000" y="1085851"/>
            <a:ext cx="8229600" cy="3394472"/>
          </a:xfrm>
        </p:spPr>
        <p:txBody>
          <a:bodyPr>
            <a:normAutofit fontScale="92500" lnSpcReduction="10000"/>
          </a:bodyPr>
          <a:lstStyle/>
          <a:p>
            <a:r>
              <a:rPr lang="en-US" sz="2800" dirty="0" smtClean="0"/>
              <a:t>The </a:t>
            </a:r>
            <a:r>
              <a:rPr lang="en-US" sz="2800" b="1" dirty="0" smtClean="0"/>
              <a:t>sample standard deviation formula</a:t>
            </a:r>
            <a:r>
              <a:rPr lang="en-US" sz="2800" dirty="0" smtClean="0"/>
              <a:t> is:</a:t>
            </a:r>
          </a:p>
          <a:p>
            <a:pPr>
              <a:buNone/>
            </a:pPr>
            <a:endParaRPr lang="en-US" sz="2800" dirty="0" smtClean="0"/>
          </a:p>
          <a:p>
            <a:pPr>
              <a:buNone/>
            </a:pPr>
            <a:endParaRPr lang="en-US" sz="2800" dirty="0" smtClean="0"/>
          </a:p>
          <a:p>
            <a:pPr>
              <a:buNone/>
            </a:pPr>
            <a:endParaRPr lang="en-US" sz="2800" dirty="0" smtClean="0"/>
          </a:p>
          <a:p>
            <a:pPr>
              <a:buNone/>
            </a:pPr>
            <a:r>
              <a:rPr lang="en-US" sz="2800" dirty="0" smtClean="0"/>
              <a:t>   s = sample standard deviation</a:t>
            </a:r>
            <a:br>
              <a:rPr lang="en-US" sz="2800" dirty="0" smtClean="0"/>
            </a:br>
            <a:r>
              <a:rPr lang="en-US" sz="2800" dirty="0" smtClean="0"/>
              <a:t> = sum of...</a:t>
            </a:r>
            <a:br>
              <a:rPr lang="en-US" sz="2800" dirty="0" smtClean="0"/>
            </a:br>
            <a:r>
              <a:rPr lang="en-US" sz="2800" dirty="0" smtClean="0"/>
              <a:t> = sample mean</a:t>
            </a:r>
            <a:br>
              <a:rPr lang="en-US" sz="2800" dirty="0" smtClean="0"/>
            </a:br>
            <a:r>
              <a:rPr lang="en-US" sz="2800" dirty="0" smtClean="0"/>
              <a:t>n = number of scores in sample.</a:t>
            </a:r>
          </a:p>
          <a:p>
            <a:pPr>
              <a:buFont typeface="Wingdings" pitchFamily="2" charset="2"/>
              <a:buChar char="ü"/>
            </a:pPr>
            <a:endParaRPr lang="en-US" sz="2800" dirty="0" smtClean="0"/>
          </a:p>
        </p:txBody>
      </p:sp>
      <p:pic>
        <p:nvPicPr>
          <p:cNvPr id="5" name="Picture 4" descr="standard-deviation-1.png"/>
          <p:cNvPicPr>
            <a:picLocks noChangeAspect="1"/>
          </p:cNvPicPr>
          <p:nvPr/>
        </p:nvPicPr>
        <p:blipFill>
          <a:blip r:embed="rId2"/>
          <a:stretch>
            <a:fillRect/>
          </a:stretch>
        </p:blipFill>
        <p:spPr>
          <a:xfrm>
            <a:off x="2590800" y="1600200"/>
            <a:ext cx="2590800" cy="915229"/>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6">
                    <a:lumMod val="75000"/>
                  </a:schemeClr>
                </a:solidFill>
              </a:rPr>
              <a:t>Standard Deviation</a:t>
            </a:r>
            <a:endParaRPr lang="en-US" dirty="0">
              <a:solidFill>
                <a:schemeClr val="accent6">
                  <a:lumMod val="75000"/>
                </a:schemeClr>
              </a:solidFill>
            </a:endParaRPr>
          </a:p>
        </p:txBody>
      </p:sp>
      <p:sp>
        <p:nvSpPr>
          <p:cNvPr id="3" name="Content Placeholder 2"/>
          <p:cNvSpPr>
            <a:spLocks noGrp="1"/>
          </p:cNvSpPr>
          <p:nvPr>
            <p:ph idx="1"/>
          </p:nvPr>
        </p:nvSpPr>
        <p:spPr>
          <a:xfrm>
            <a:off x="381000" y="1085851"/>
            <a:ext cx="8229600" cy="3394472"/>
          </a:xfrm>
        </p:spPr>
        <p:txBody>
          <a:bodyPr>
            <a:normAutofit/>
          </a:bodyPr>
          <a:lstStyle/>
          <a:p>
            <a:pPr>
              <a:buFont typeface="Wingdings" pitchFamily="2" charset="2"/>
              <a:buChar char="ü"/>
            </a:pPr>
            <a:r>
              <a:rPr lang="en-US" sz="2800" dirty="0" smtClean="0"/>
              <a:t>A small SD </a:t>
            </a:r>
            <a:r>
              <a:rPr lang="en-US" sz="2800" dirty="0" err="1" smtClean="0"/>
              <a:t>coeff</a:t>
            </a:r>
            <a:r>
              <a:rPr lang="en-US" sz="2800" dirty="0" smtClean="0"/>
              <a:t> = small degree of variability (that is, scores are close together)</a:t>
            </a:r>
          </a:p>
          <a:p>
            <a:pPr>
              <a:buFont typeface="Wingdings" pitchFamily="2" charset="2"/>
              <a:buChar char="ü"/>
            </a:pPr>
            <a:r>
              <a:rPr lang="en-US" sz="2800" dirty="0" smtClean="0"/>
              <a:t> Larger SD </a:t>
            </a:r>
            <a:r>
              <a:rPr lang="en-US" sz="2800" dirty="0" err="1" smtClean="0"/>
              <a:t>coeff</a:t>
            </a:r>
            <a:r>
              <a:rPr lang="en-US" sz="2800" dirty="0" smtClean="0"/>
              <a:t> = large variability (that is, scores are far apart).</a:t>
            </a:r>
          </a:p>
          <a:p>
            <a:pPr>
              <a:buFont typeface="Wingdings" pitchFamily="2" charset="2"/>
              <a:buChar char="ü"/>
            </a:pPr>
            <a:endParaRPr lang="en-US" sz="2800" dirty="0" smtClean="0"/>
          </a:p>
        </p:txBody>
      </p:sp>
      <p:pic>
        <p:nvPicPr>
          <p:cNvPr id="5" name="Picture 4" descr="download (2).png"/>
          <p:cNvPicPr>
            <a:picLocks noChangeAspect="1"/>
          </p:cNvPicPr>
          <p:nvPr/>
        </p:nvPicPr>
        <p:blipFill>
          <a:blip r:embed="rId2"/>
          <a:stretch>
            <a:fillRect/>
          </a:stretch>
        </p:blipFill>
        <p:spPr>
          <a:xfrm>
            <a:off x="609600" y="2571750"/>
            <a:ext cx="7848600" cy="177165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6">
                    <a:lumMod val="75000"/>
                  </a:schemeClr>
                </a:solidFill>
              </a:rPr>
              <a:t>Standard Deviation</a:t>
            </a:r>
            <a:endParaRPr lang="en-US" dirty="0">
              <a:solidFill>
                <a:schemeClr val="accent6">
                  <a:lumMod val="75000"/>
                </a:schemeClr>
              </a:solidFill>
            </a:endParaRPr>
          </a:p>
        </p:txBody>
      </p:sp>
      <p:sp>
        <p:nvSpPr>
          <p:cNvPr id="3" name="Content Placeholder 2"/>
          <p:cNvSpPr>
            <a:spLocks noGrp="1"/>
          </p:cNvSpPr>
          <p:nvPr>
            <p:ph idx="1"/>
          </p:nvPr>
        </p:nvSpPr>
        <p:spPr>
          <a:xfrm>
            <a:off x="381000" y="1085851"/>
            <a:ext cx="8229600" cy="3394472"/>
          </a:xfrm>
        </p:spPr>
        <p:txBody>
          <a:bodyPr>
            <a:normAutofit/>
          </a:bodyPr>
          <a:lstStyle/>
          <a:p>
            <a:pPr>
              <a:buFont typeface="Wingdings" pitchFamily="2" charset="2"/>
              <a:buChar char="ü"/>
            </a:pPr>
            <a:r>
              <a:rPr lang="en-US" sz="2800" dirty="0" smtClean="0"/>
              <a:t>Q. A teacher sets an exam for their pupils. The teacher wants to summarize the results the pupils attained as a mean and standard deviation. Which standard deviation should be used?</a:t>
            </a:r>
          </a:p>
          <a:p>
            <a:pPr>
              <a:buFont typeface="Wingdings" pitchFamily="2" charset="2"/>
              <a:buChar char="ü"/>
            </a:pPr>
            <a:r>
              <a:rPr lang="en-US" sz="2800" dirty="0" smtClean="0">
                <a:solidFill>
                  <a:srgbClr val="FF0000"/>
                </a:solidFill>
              </a:rPr>
              <a:t>A. Population standard deviation. Why? Because the teacher is only interested in this class of pupils' scores and nobody else.</a:t>
            </a:r>
          </a:p>
          <a:p>
            <a:pPr>
              <a:buFont typeface="Wingdings" pitchFamily="2" charset="2"/>
              <a:buChar char="ü"/>
            </a:pPr>
            <a:endParaRPr 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6">
                    <a:lumMod val="75000"/>
                  </a:schemeClr>
                </a:solidFill>
              </a:rPr>
              <a:t>Standard Deviation</a:t>
            </a:r>
            <a:endParaRPr lang="en-US" dirty="0">
              <a:solidFill>
                <a:schemeClr val="accent6">
                  <a:lumMod val="75000"/>
                </a:schemeClr>
              </a:solidFill>
            </a:endParaRPr>
          </a:p>
        </p:txBody>
      </p:sp>
      <p:sp>
        <p:nvSpPr>
          <p:cNvPr id="3" name="Content Placeholder 2"/>
          <p:cNvSpPr>
            <a:spLocks noGrp="1"/>
          </p:cNvSpPr>
          <p:nvPr>
            <p:ph idx="1"/>
          </p:nvPr>
        </p:nvSpPr>
        <p:spPr>
          <a:xfrm>
            <a:off x="381000" y="1085851"/>
            <a:ext cx="8229600" cy="3394472"/>
          </a:xfrm>
        </p:spPr>
        <p:txBody>
          <a:bodyPr>
            <a:normAutofit fontScale="77500" lnSpcReduction="20000"/>
          </a:bodyPr>
          <a:lstStyle/>
          <a:p>
            <a:pPr>
              <a:buFont typeface="Wingdings" pitchFamily="2" charset="2"/>
              <a:buChar char="ü"/>
            </a:pPr>
            <a:r>
              <a:rPr lang="en-US" sz="2800" dirty="0" smtClean="0"/>
              <a:t>Q. A researcher has recruited males aged 45 to 65 years old for an exercise training study to investigate risk markers for heart disease (e.g., cholesterol). Which standard deviation would most likely be used?</a:t>
            </a:r>
          </a:p>
          <a:p>
            <a:pPr>
              <a:buFont typeface="Wingdings" pitchFamily="2" charset="2"/>
              <a:buChar char="ü"/>
            </a:pPr>
            <a:endParaRPr lang="en-US" sz="2800" dirty="0" smtClean="0"/>
          </a:p>
          <a:p>
            <a:pPr>
              <a:buFont typeface="Wingdings" pitchFamily="2" charset="2"/>
              <a:buChar char="ü"/>
            </a:pPr>
            <a:r>
              <a:rPr lang="en-US" sz="2800" dirty="0" smtClean="0">
                <a:solidFill>
                  <a:srgbClr val="FF0000"/>
                </a:solidFill>
              </a:rPr>
              <a:t>A. Sample standard deviation. Although not explicitly stated, a researcher investigating health related issues will not simply be concerned with just the participants of their study; they will want to show how their sample results can be </a:t>
            </a:r>
            <a:r>
              <a:rPr lang="en-US" sz="2800" dirty="0" err="1" smtClean="0">
                <a:solidFill>
                  <a:srgbClr val="FF0000"/>
                </a:solidFill>
              </a:rPr>
              <a:t>generalised</a:t>
            </a:r>
            <a:r>
              <a:rPr lang="en-US" sz="2800" dirty="0" smtClean="0">
                <a:solidFill>
                  <a:srgbClr val="FF0000"/>
                </a:solidFill>
              </a:rPr>
              <a:t> to the whole population (in this case, males aged 45 to 65 years old). Hence, the use of the sample standard deviation.</a:t>
            </a:r>
          </a:p>
          <a:p>
            <a:pPr>
              <a:buFont typeface="Wingdings" pitchFamily="2" charset="2"/>
              <a:buChar char="ü"/>
            </a:pPr>
            <a:endParaRPr 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6">
                    <a:lumMod val="75000"/>
                  </a:schemeClr>
                </a:solidFill>
              </a:rPr>
              <a:t>Standard Deviation</a:t>
            </a:r>
            <a:endParaRPr lang="en-US" dirty="0">
              <a:solidFill>
                <a:schemeClr val="accent6">
                  <a:lumMod val="75000"/>
                </a:schemeClr>
              </a:solidFill>
            </a:endParaRPr>
          </a:p>
        </p:txBody>
      </p:sp>
      <p:sp>
        <p:nvSpPr>
          <p:cNvPr id="3" name="Content Placeholder 2"/>
          <p:cNvSpPr>
            <a:spLocks noGrp="1"/>
          </p:cNvSpPr>
          <p:nvPr>
            <p:ph idx="1"/>
          </p:nvPr>
        </p:nvSpPr>
        <p:spPr>
          <a:xfrm>
            <a:off x="381000" y="1085851"/>
            <a:ext cx="8229600" cy="3394472"/>
          </a:xfrm>
        </p:spPr>
        <p:txBody>
          <a:bodyPr>
            <a:normAutofit fontScale="92500" lnSpcReduction="10000"/>
          </a:bodyPr>
          <a:lstStyle/>
          <a:p>
            <a:pPr>
              <a:buFont typeface="Wingdings" pitchFamily="2" charset="2"/>
              <a:buChar char="ü"/>
            </a:pPr>
            <a:r>
              <a:rPr lang="en-US" sz="2800" dirty="0" smtClean="0"/>
              <a:t>Q. One of the questions on a national consensus survey asks for respondents' age. Which standard deviation would be used to describe the variation in all ages received from the consensus?</a:t>
            </a:r>
          </a:p>
          <a:p>
            <a:pPr>
              <a:buFont typeface="Wingdings" pitchFamily="2" charset="2"/>
              <a:buChar char="ü"/>
            </a:pPr>
            <a:r>
              <a:rPr lang="en-US" sz="2800" dirty="0" smtClean="0">
                <a:solidFill>
                  <a:srgbClr val="FF0000"/>
                </a:solidFill>
              </a:rPr>
              <a:t>A. Population standard deviation. A national consensus is used to find out information about the nation's citizens. By definition, it includes the whole population. Therefore, a population standard deviation would be used.</a:t>
            </a:r>
          </a:p>
          <a:p>
            <a:pPr>
              <a:buFont typeface="Wingdings" pitchFamily="2" charset="2"/>
              <a:buChar char="ü"/>
            </a:pPr>
            <a:endParaRPr 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solidFill>
                  <a:schemeClr val="accent6">
                    <a:lumMod val="75000"/>
                  </a:schemeClr>
                </a:solidFill>
              </a:rPr>
              <a:t>Measures of Shape</a:t>
            </a:r>
            <a:endParaRPr lang="en-US" dirty="0">
              <a:solidFill>
                <a:schemeClr val="accent6">
                  <a:lumMod val="75000"/>
                </a:schemeClr>
              </a:solidFill>
            </a:endParaRPr>
          </a:p>
        </p:txBody>
      </p:sp>
      <p:sp>
        <p:nvSpPr>
          <p:cNvPr id="3" name="Content Placeholder 2"/>
          <p:cNvSpPr>
            <a:spLocks noGrp="1"/>
          </p:cNvSpPr>
          <p:nvPr>
            <p:ph idx="1"/>
          </p:nvPr>
        </p:nvSpPr>
        <p:spPr>
          <a:xfrm>
            <a:off x="381000" y="1085851"/>
            <a:ext cx="8229600" cy="3394472"/>
          </a:xfrm>
        </p:spPr>
        <p:txBody>
          <a:bodyPr>
            <a:normAutofit/>
          </a:bodyPr>
          <a:lstStyle/>
          <a:p>
            <a:pPr>
              <a:buFont typeface="Wingdings" pitchFamily="2" charset="2"/>
              <a:buChar char="ü"/>
            </a:pPr>
            <a:r>
              <a:rPr lang="en-US" sz="2800" b="1" dirty="0" err="1" smtClean="0"/>
              <a:t>Skewness</a:t>
            </a:r>
            <a:r>
              <a:rPr lang="en-US" sz="2800" b="1" dirty="0" smtClean="0"/>
              <a:t> </a:t>
            </a:r>
          </a:p>
          <a:p>
            <a:pPr>
              <a:buFont typeface="Wingdings" pitchFamily="2" charset="2"/>
              <a:buChar char="ü"/>
            </a:pPr>
            <a:r>
              <a:rPr lang="en-US" sz="2800" b="1" dirty="0" smtClean="0"/>
              <a:t>Kurtosis</a:t>
            </a:r>
          </a:p>
          <a:p>
            <a:pPr>
              <a:buFont typeface="Wingdings" pitchFamily="2" charset="2"/>
              <a:buChar char="ü"/>
            </a:pPr>
            <a:endParaRPr 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Applications of Statistics</a:t>
            </a:r>
            <a:endParaRPr lang="en-US" dirty="0">
              <a:solidFill>
                <a:schemeClr val="accent6">
                  <a:lumMod val="75000"/>
                </a:schemeClr>
              </a:solidFill>
            </a:endParaRPr>
          </a:p>
        </p:txBody>
      </p:sp>
      <p:sp>
        <p:nvSpPr>
          <p:cNvPr id="3" name="Content Placeholder 2"/>
          <p:cNvSpPr>
            <a:spLocks noGrp="1"/>
          </p:cNvSpPr>
          <p:nvPr>
            <p:ph idx="1"/>
          </p:nvPr>
        </p:nvSpPr>
        <p:spPr>
          <a:xfrm>
            <a:off x="457200" y="1200151"/>
            <a:ext cx="8382000" cy="3352799"/>
          </a:xfrm>
        </p:spPr>
        <p:txBody>
          <a:bodyPr>
            <a:normAutofit fontScale="77500" lnSpcReduction="20000"/>
          </a:bodyPr>
          <a:lstStyle/>
          <a:p>
            <a:r>
              <a:rPr lang="en-US" dirty="0">
                <a:solidFill>
                  <a:schemeClr val="tx2"/>
                </a:solidFill>
              </a:rPr>
              <a:t>A</a:t>
            </a:r>
            <a:r>
              <a:rPr lang="en-US" dirty="0" smtClean="0">
                <a:solidFill>
                  <a:schemeClr val="tx2"/>
                </a:solidFill>
              </a:rPr>
              <a:t>gricultural </a:t>
            </a:r>
            <a:r>
              <a:rPr lang="en-US" dirty="0">
                <a:solidFill>
                  <a:schemeClr val="tx2"/>
                </a:solidFill>
              </a:rPr>
              <a:t>problem: </a:t>
            </a:r>
            <a:endParaRPr lang="en-US" dirty="0" smtClean="0">
              <a:solidFill>
                <a:schemeClr val="tx2"/>
              </a:solidFill>
            </a:endParaRPr>
          </a:p>
          <a:p>
            <a:pPr>
              <a:buNone/>
            </a:pPr>
            <a:r>
              <a:rPr lang="en-US" sz="2400" dirty="0" smtClean="0">
                <a:solidFill>
                  <a:schemeClr val="tx1">
                    <a:lumMod val="75000"/>
                    <a:lumOff val="25000"/>
                  </a:schemeClr>
                </a:solidFill>
              </a:rPr>
              <a:t>	Is </a:t>
            </a:r>
            <a:r>
              <a:rPr lang="en-US" sz="2400" dirty="0">
                <a:solidFill>
                  <a:schemeClr val="tx1">
                    <a:lumMod val="75000"/>
                    <a:lumOff val="25000"/>
                  </a:schemeClr>
                </a:solidFill>
              </a:rPr>
              <a:t>new grain seed or fertilizer more productive?</a:t>
            </a:r>
          </a:p>
          <a:p>
            <a:r>
              <a:rPr lang="en-US" dirty="0">
                <a:solidFill>
                  <a:schemeClr val="tx2"/>
                </a:solidFill>
              </a:rPr>
              <a:t>M</a:t>
            </a:r>
            <a:r>
              <a:rPr lang="en-US" dirty="0" smtClean="0">
                <a:solidFill>
                  <a:schemeClr val="tx2"/>
                </a:solidFill>
              </a:rPr>
              <a:t>edical </a:t>
            </a:r>
            <a:r>
              <a:rPr lang="en-US" dirty="0">
                <a:solidFill>
                  <a:schemeClr val="tx2"/>
                </a:solidFill>
              </a:rPr>
              <a:t>problem: </a:t>
            </a:r>
            <a:endParaRPr lang="en-US" dirty="0" smtClean="0">
              <a:solidFill>
                <a:schemeClr val="tx2"/>
              </a:solidFill>
            </a:endParaRPr>
          </a:p>
          <a:p>
            <a:pPr>
              <a:buNone/>
            </a:pPr>
            <a:r>
              <a:rPr lang="en-US" sz="2200" dirty="0" smtClean="0">
                <a:solidFill>
                  <a:schemeClr val="tx1">
                    <a:lumMod val="75000"/>
                    <a:lumOff val="25000"/>
                  </a:schemeClr>
                </a:solidFill>
              </a:rPr>
              <a:t>	What </a:t>
            </a:r>
            <a:r>
              <a:rPr lang="en-US" sz="2200" dirty="0">
                <a:solidFill>
                  <a:schemeClr val="tx1">
                    <a:lumMod val="75000"/>
                    <a:lumOff val="25000"/>
                  </a:schemeClr>
                </a:solidFill>
              </a:rPr>
              <a:t>is the right amount of dosage of drug to treatment?</a:t>
            </a:r>
          </a:p>
          <a:p>
            <a:r>
              <a:rPr lang="en-US" dirty="0">
                <a:solidFill>
                  <a:schemeClr val="tx2"/>
                </a:solidFill>
              </a:rPr>
              <a:t>P</a:t>
            </a:r>
            <a:r>
              <a:rPr lang="en-US" dirty="0" smtClean="0">
                <a:solidFill>
                  <a:schemeClr val="tx2"/>
                </a:solidFill>
              </a:rPr>
              <a:t>olitical </a:t>
            </a:r>
            <a:r>
              <a:rPr lang="en-US" dirty="0">
                <a:solidFill>
                  <a:schemeClr val="tx2"/>
                </a:solidFill>
              </a:rPr>
              <a:t>science: </a:t>
            </a:r>
            <a:endParaRPr lang="en-US" dirty="0" smtClean="0">
              <a:solidFill>
                <a:schemeClr val="tx2"/>
              </a:solidFill>
            </a:endParaRPr>
          </a:p>
          <a:p>
            <a:pPr>
              <a:buNone/>
            </a:pPr>
            <a:r>
              <a:rPr lang="en-US" sz="2200" dirty="0" smtClean="0">
                <a:solidFill>
                  <a:schemeClr val="tx1">
                    <a:lumMod val="75000"/>
                    <a:lumOff val="25000"/>
                  </a:schemeClr>
                </a:solidFill>
              </a:rPr>
              <a:t>	How </a:t>
            </a:r>
            <a:r>
              <a:rPr lang="en-US" sz="2200" dirty="0">
                <a:solidFill>
                  <a:schemeClr val="tx1">
                    <a:lumMod val="75000"/>
                    <a:lumOff val="25000"/>
                  </a:schemeClr>
                </a:solidFill>
              </a:rPr>
              <a:t>accurate are the </a:t>
            </a:r>
            <a:r>
              <a:rPr lang="en-US" sz="2200" dirty="0" err="1">
                <a:solidFill>
                  <a:schemeClr val="tx1">
                    <a:lumMod val="75000"/>
                    <a:lumOff val="25000"/>
                  </a:schemeClr>
                </a:solidFill>
              </a:rPr>
              <a:t>gallups</a:t>
            </a:r>
            <a:r>
              <a:rPr lang="en-US" sz="2200" dirty="0">
                <a:solidFill>
                  <a:schemeClr val="tx1">
                    <a:lumMod val="75000"/>
                    <a:lumOff val="25000"/>
                  </a:schemeClr>
                </a:solidFill>
              </a:rPr>
              <a:t> and opinion polls?</a:t>
            </a:r>
          </a:p>
          <a:p>
            <a:r>
              <a:rPr lang="en-US" dirty="0">
                <a:solidFill>
                  <a:schemeClr val="tx2"/>
                </a:solidFill>
              </a:rPr>
              <a:t>E</a:t>
            </a:r>
            <a:r>
              <a:rPr lang="en-US" dirty="0" smtClean="0">
                <a:solidFill>
                  <a:schemeClr val="tx2"/>
                </a:solidFill>
              </a:rPr>
              <a:t>conomics</a:t>
            </a:r>
            <a:r>
              <a:rPr lang="en-US" dirty="0">
                <a:solidFill>
                  <a:schemeClr val="tx2"/>
                </a:solidFill>
              </a:rPr>
              <a:t>: </a:t>
            </a:r>
            <a:endParaRPr lang="en-US" dirty="0" smtClean="0">
              <a:solidFill>
                <a:schemeClr val="tx2"/>
              </a:solidFill>
            </a:endParaRPr>
          </a:p>
          <a:p>
            <a:pPr>
              <a:buNone/>
            </a:pPr>
            <a:r>
              <a:rPr lang="en-US" sz="2200" dirty="0" smtClean="0">
                <a:solidFill>
                  <a:schemeClr val="tx1">
                    <a:lumMod val="75000"/>
                    <a:lumOff val="25000"/>
                  </a:schemeClr>
                </a:solidFill>
              </a:rPr>
              <a:t>	What </a:t>
            </a:r>
            <a:r>
              <a:rPr lang="en-US" sz="2200" dirty="0">
                <a:solidFill>
                  <a:schemeClr val="tx1">
                    <a:lumMod val="75000"/>
                    <a:lumOff val="25000"/>
                  </a:schemeClr>
                </a:solidFill>
              </a:rPr>
              <a:t>will be the unemployment rate next year?</a:t>
            </a:r>
          </a:p>
          <a:p>
            <a:r>
              <a:rPr lang="en-US" dirty="0">
                <a:solidFill>
                  <a:schemeClr val="tx2"/>
                </a:solidFill>
              </a:rPr>
              <a:t>T</a:t>
            </a:r>
            <a:r>
              <a:rPr lang="en-US" dirty="0" smtClean="0">
                <a:solidFill>
                  <a:schemeClr val="tx2"/>
                </a:solidFill>
              </a:rPr>
              <a:t>echnical </a:t>
            </a:r>
            <a:r>
              <a:rPr lang="en-US" dirty="0">
                <a:solidFill>
                  <a:schemeClr val="tx2"/>
                </a:solidFill>
              </a:rPr>
              <a:t>problem: </a:t>
            </a:r>
            <a:endParaRPr lang="en-US" dirty="0" smtClean="0">
              <a:solidFill>
                <a:schemeClr val="tx2"/>
              </a:solidFill>
            </a:endParaRPr>
          </a:p>
          <a:p>
            <a:pPr>
              <a:buNone/>
            </a:pPr>
            <a:r>
              <a:rPr lang="en-US" sz="2200" dirty="0" smtClean="0">
                <a:solidFill>
                  <a:schemeClr val="tx1">
                    <a:lumMod val="75000"/>
                    <a:lumOff val="25000"/>
                  </a:schemeClr>
                </a:solidFill>
              </a:rPr>
              <a:t>	How </a:t>
            </a:r>
            <a:r>
              <a:rPr lang="en-US" sz="2200" dirty="0">
                <a:solidFill>
                  <a:schemeClr val="tx1">
                    <a:lumMod val="75000"/>
                    <a:lumOff val="25000"/>
                  </a:schemeClr>
                </a:solidFill>
              </a:rPr>
              <a:t>to improve quality of product?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solidFill>
                  <a:schemeClr val="accent6">
                    <a:lumMod val="75000"/>
                  </a:schemeClr>
                </a:solidFill>
              </a:rPr>
              <a:t>Measures of Shape</a:t>
            </a:r>
            <a:endParaRPr lang="en-US" dirty="0">
              <a:solidFill>
                <a:schemeClr val="accent6">
                  <a:lumMod val="75000"/>
                </a:schemeClr>
              </a:solidFill>
            </a:endParaRPr>
          </a:p>
        </p:txBody>
      </p:sp>
      <p:sp>
        <p:nvSpPr>
          <p:cNvPr id="3" name="Content Placeholder 2"/>
          <p:cNvSpPr>
            <a:spLocks noGrp="1"/>
          </p:cNvSpPr>
          <p:nvPr>
            <p:ph idx="1"/>
          </p:nvPr>
        </p:nvSpPr>
        <p:spPr>
          <a:xfrm>
            <a:off x="381000" y="1085851"/>
            <a:ext cx="8229600" cy="3394472"/>
          </a:xfrm>
        </p:spPr>
        <p:txBody>
          <a:bodyPr>
            <a:normAutofit/>
          </a:bodyPr>
          <a:lstStyle/>
          <a:p>
            <a:pPr>
              <a:buFont typeface="Wingdings" pitchFamily="2" charset="2"/>
              <a:buChar char="ü"/>
            </a:pPr>
            <a:r>
              <a:rPr lang="en-US" sz="1600" dirty="0" smtClean="0"/>
              <a:t>Distributions can be asymmetrical or skewed; that is, the tail of the distribution in the positive direction extends further than the tail in the negative direction, or vice versa. </a:t>
            </a:r>
          </a:p>
          <a:p>
            <a:pPr>
              <a:buFont typeface="Wingdings" pitchFamily="2" charset="2"/>
              <a:buChar char="ü"/>
            </a:pPr>
            <a:r>
              <a:rPr lang="en-US" sz="1600" dirty="0" smtClean="0"/>
              <a:t>A distribution with the longer tail extending in the positive direction is said to have a </a:t>
            </a:r>
            <a:r>
              <a:rPr lang="en-US" sz="1600" b="1" dirty="0" smtClean="0"/>
              <a:t>positive skew; it is skewed to the right.</a:t>
            </a:r>
            <a:endParaRPr lang="en-US" sz="1600" dirty="0" smtClean="0"/>
          </a:p>
        </p:txBody>
      </p:sp>
      <p:pic>
        <p:nvPicPr>
          <p:cNvPr id="4" name="Picture 3" descr="right_skew.png"/>
          <p:cNvPicPr>
            <a:picLocks noChangeAspect="1"/>
          </p:cNvPicPr>
          <p:nvPr/>
        </p:nvPicPr>
        <p:blipFill>
          <a:blip r:embed="rId2"/>
          <a:stretch>
            <a:fillRect/>
          </a:stretch>
        </p:blipFill>
        <p:spPr>
          <a:xfrm>
            <a:off x="1600200" y="2171701"/>
            <a:ext cx="6237719" cy="174314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solidFill>
                  <a:schemeClr val="accent6">
                    <a:lumMod val="75000"/>
                  </a:schemeClr>
                </a:solidFill>
              </a:rPr>
              <a:t>Measures of Shape</a:t>
            </a:r>
            <a:endParaRPr lang="en-US" dirty="0">
              <a:solidFill>
                <a:schemeClr val="accent6">
                  <a:lumMod val="75000"/>
                </a:schemeClr>
              </a:solidFill>
            </a:endParaRPr>
          </a:p>
        </p:txBody>
      </p:sp>
      <p:sp>
        <p:nvSpPr>
          <p:cNvPr id="3" name="Content Placeholder 2"/>
          <p:cNvSpPr>
            <a:spLocks noGrp="1"/>
          </p:cNvSpPr>
          <p:nvPr>
            <p:ph idx="1"/>
          </p:nvPr>
        </p:nvSpPr>
        <p:spPr>
          <a:xfrm>
            <a:off x="381000" y="1085851"/>
            <a:ext cx="8229600" cy="3394472"/>
          </a:xfrm>
        </p:spPr>
        <p:txBody>
          <a:bodyPr>
            <a:normAutofit/>
          </a:bodyPr>
          <a:lstStyle/>
          <a:p>
            <a:pPr>
              <a:buFont typeface="Wingdings" pitchFamily="2" charset="2"/>
              <a:buChar char="ü"/>
            </a:pPr>
            <a:r>
              <a:rPr lang="en-US" sz="2000" dirty="0" smtClean="0"/>
              <a:t>A distribution with the longer tail extending to the left is </a:t>
            </a:r>
            <a:r>
              <a:rPr lang="en-US" sz="2000" b="1" dirty="0" smtClean="0"/>
              <a:t>negatively skewed, or skewed to the left</a:t>
            </a:r>
            <a:r>
              <a:rPr lang="en-US" sz="2000" dirty="0" smtClean="0"/>
              <a:t>:</a:t>
            </a:r>
          </a:p>
        </p:txBody>
      </p:sp>
      <p:pic>
        <p:nvPicPr>
          <p:cNvPr id="4" name="Picture 3" descr="negative_skew.png"/>
          <p:cNvPicPr>
            <a:picLocks noChangeAspect="1"/>
          </p:cNvPicPr>
          <p:nvPr/>
        </p:nvPicPr>
        <p:blipFill>
          <a:blip r:embed="rId2"/>
          <a:stretch>
            <a:fillRect/>
          </a:stretch>
        </p:blipFill>
        <p:spPr>
          <a:xfrm>
            <a:off x="914400" y="2057401"/>
            <a:ext cx="7055748" cy="197174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solidFill>
                  <a:schemeClr val="accent6">
                    <a:lumMod val="75000"/>
                  </a:schemeClr>
                </a:solidFill>
              </a:rPr>
              <a:t>Measures of Shape</a:t>
            </a:r>
            <a:endParaRPr lang="en-US" dirty="0">
              <a:solidFill>
                <a:schemeClr val="accent6">
                  <a:lumMod val="75000"/>
                </a:schemeClr>
              </a:solidFill>
            </a:endParaRPr>
          </a:p>
        </p:txBody>
      </p:sp>
      <p:sp>
        <p:nvSpPr>
          <p:cNvPr id="3" name="Content Placeholder 2"/>
          <p:cNvSpPr>
            <a:spLocks noGrp="1"/>
          </p:cNvSpPr>
          <p:nvPr>
            <p:ph idx="1"/>
          </p:nvPr>
        </p:nvSpPr>
        <p:spPr>
          <a:xfrm>
            <a:off x="381000" y="1085851"/>
            <a:ext cx="8229600" cy="3394472"/>
          </a:xfrm>
        </p:spPr>
        <p:txBody>
          <a:bodyPr>
            <a:normAutofit/>
          </a:bodyPr>
          <a:lstStyle/>
          <a:p>
            <a:pPr>
              <a:buFont typeface="Wingdings" pitchFamily="2" charset="2"/>
              <a:buChar char="ü"/>
            </a:pPr>
            <a:r>
              <a:rPr lang="en-US" sz="1800" dirty="0" smtClean="0"/>
              <a:t>Distributions also differ in terms of whether the data are peaked or flat.</a:t>
            </a:r>
          </a:p>
          <a:p>
            <a:pPr>
              <a:buFont typeface="Wingdings" pitchFamily="2" charset="2"/>
              <a:buChar char="ü"/>
            </a:pPr>
            <a:r>
              <a:rPr lang="en-US" sz="1800" dirty="0" smtClean="0"/>
              <a:t>Distributions with </a:t>
            </a:r>
            <a:r>
              <a:rPr lang="en-US" sz="1800" b="1" dirty="0" smtClean="0"/>
              <a:t>positive kurtosis</a:t>
            </a:r>
            <a:r>
              <a:rPr lang="en-US" sz="1800" dirty="0" smtClean="0"/>
              <a:t> have a distinct peak near the mean and decline rapidly, whilst distributions with </a:t>
            </a:r>
            <a:r>
              <a:rPr lang="en-US" sz="1800" b="1" dirty="0" smtClean="0"/>
              <a:t>negative kurtosis</a:t>
            </a:r>
            <a:r>
              <a:rPr lang="en-US" sz="1800" dirty="0" smtClean="0"/>
              <a:t> tend to be more flat.</a:t>
            </a:r>
          </a:p>
        </p:txBody>
      </p:sp>
      <p:pic>
        <p:nvPicPr>
          <p:cNvPr id="4" name="Picture 3" descr="kurtosis.jpg"/>
          <p:cNvPicPr>
            <a:picLocks noChangeAspect="1"/>
          </p:cNvPicPr>
          <p:nvPr/>
        </p:nvPicPr>
        <p:blipFill>
          <a:blip r:embed="rId2"/>
          <a:stretch>
            <a:fillRect/>
          </a:stretch>
        </p:blipFill>
        <p:spPr>
          <a:xfrm>
            <a:off x="2209801" y="2114550"/>
            <a:ext cx="4145015" cy="27483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solidFill>
                  <a:schemeClr val="accent6">
                    <a:lumMod val="75000"/>
                  </a:schemeClr>
                </a:solidFill>
              </a:rPr>
              <a:t>Normal Distributions</a:t>
            </a:r>
            <a:endParaRPr lang="en-US" dirty="0">
              <a:solidFill>
                <a:schemeClr val="accent6">
                  <a:lumMod val="75000"/>
                </a:schemeClr>
              </a:solidFill>
            </a:endParaRPr>
          </a:p>
        </p:txBody>
      </p:sp>
      <p:sp>
        <p:nvSpPr>
          <p:cNvPr id="3" name="Content Placeholder 2"/>
          <p:cNvSpPr>
            <a:spLocks noGrp="1"/>
          </p:cNvSpPr>
          <p:nvPr>
            <p:ph idx="1"/>
          </p:nvPr>
        </p:nvSpPr>
        <p:spPr>
          <a:xfrm>
            <a:off x="381000" y="1085851"/>
            <a:ext cx="8229600" cy="3394472"/>
          </a:xfrm>
        </p:spPr>
        <p:txBody>
          <a:bodyPr>
            <a:normAutofit/>
          </a:bodyPr>
          <a:lstStyle/>
          <a:p>
            <a:pPr>
              <a:buFont typeface="Wingdings" pitchFamily="2" charset="2"/>
              <a:buChar char="ü"/>
            </a:pPr>
            <a:r>
              <a:rPr lang="en-US" sz="2400" dirty="0" smtClean="0"/>
              <a:t>The </a:t>
            </a:r>
            <a:r>
              <a:rPr lang="en-US" sz="2400" b="1" dirty="0" smtClean="0"/>
              <a:t>normal distribution</a:t>
            </a:r>
            <a:r>
              <a:rPr lang="en-US" sz="2400" dirty="0" smtClean="0"/>
              <a:t> is the most important and commonly used distribution in statistics. It is also known as the </a:t>
            </a:r>
            <a:r>
              <a:rPr lang="en-US" sz="2400" b="1" dirty="0" smtClean="0"/>
              <a:t>bell curve or Gaussian curve</a:t>
            </a:r>
            <a:r>
              <a:rPr lang="en-US" sz="2400" dirty="0" smtClean="0"/>
              <a:t>. </a:t>
            </a:r>
          </a:p>
        </p:txBody>
      </p:sp>
      <p:pic>
        <p:nvPicPr>
          <p:cNvPr id="4" name="Picture 3" descr="Normal_distribution_1.png"/>
          <p:cNvPicPr>
            <a:picLocks noChangeAspect="1"/>
          </p:cNvPicPr>
          <p:nvPr/>
        </p:nvPicPr>
        <p:blipFill>
          <a:blip r:embed="rId2"/>
          <a:stretch>
            <a:fillRect/>
          </a:stretch>
        </p:blipFill>
        <p:spPr>
          <a:xfrm>
            <a:off x="2362200" y="1943100"/>
            <a:ext cx="5029200" cy="272519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chemeClr val="accent6">
                    <a:lumMod val="75000"/>
                  </a:schemeClr>
                </a:solidFill>
              </a:rPr>
              <a:t>Normal Distributions - Characteristics</a:t>
            </a:r>
            <a:endParaRPr lang="en-US" dirty="0">
              <a:solidFill>
                <a:schemeClr val="accent6">
                  <a:lumMod val="75000"/>
                </a:schemeClr>
              </a:solidFill>
            </a:endParaRPr>
          </a:p>
        </p:txBody>
      </p:sp>
      <p:sp>
        <p:nvSpPr>
          <p:cNvPr id="3" name="Content Placeholder 2"/>
          <p:cNvSpPr>
            <a:spLocks noGrp="1"/>
          </p:cNvSpPr>
          <p:nvPr>
            <p:ph idx="1"/>
          </p:nvPr>
        </p:nvSpPr>
        <p:spPr>
          <a:xfrm>
            <a:off x="381000" y="1085851"/>
            <a:ext cx="8229600" cy="3394472"/>
          </a:xfrm>
        </p:spPr>
        <p:txBody>
          <a:bodyPr>
            <a:normAutofit fontScale="92500"/>
          </a:bodyPr>
          <a:lstStyle/>
          <a:p>
            <a:pPr>
              <a:buFont typeface="Wingdings" pitchFamily="2" charset="2"/>
              <a:buChar char="ü"/>
            </a:pPr>
            <a:r>
              <a:rPr lang="en-US" sz="2400" dirty="0" smtClean="0"/>
              <a:t>They are symmetric around their mean</a:t>
            </a:r>
          </a:p>
          <a:p>
            <a:pPr>
              <a:buFont typeface="Wingdings" pitchFamily="2" charset="2"/>
              <a:buChar char="ü"/>
            </a:pPr>
            <a:r>
              <a:rPr lang="en-US" sz="2400" dirty="0" smtClean="0"/>
              <a:t>The mean, median, and mode are equal</a:t>
            </a:r>
          </a:p>
          <a:p>
            <a:pPr>
              <a:buFont typeface="Wingdings" pitchFamily="2" charset="2"/>
              <a:buChar char="ü"/>
            </a:pPr>
            <a:r>
              <a:rPr lang="en-US" sz="2400" dirty="0" smtClean="0"/>
              <a:t>Are denser in the center and less dense in the tails</a:t>
            </a:r>
          </a:p>
          <a:p>
            <a:pPr>
              <a:buFont typeface="Wingdings" pitchFamily="2" charset="2"/>
              <a:buChar char="ü"/>
            </a:pPr>
            <a:r>
              <a:rPr lang="en-US" sz="2400" dirty="0" smtClean="0"/>
              <a:t>Are defined by two parameters: the mean and standard deviation</a:t>
            </a:r>
          </a:p>
          <a:p>
            <a:pPr>
              <a:buFont typeface="Wingdings" pitchFamily="2" charset="2"/>
              <a:buChar char="ü"/>
            </a:pPr>
            <a:r>
              <a:rPr lang="en-US" sz="2400" dirty="0" smtClean="0"/>
              <a:t>68% of the area is within one standard deviation of the mean</a:t>
            </a:r>
          </a:p>
          <a:p>
            <a:pPr>
              <a:buFont typeface="Wingdings" pitchFamily="2" charset="2"/>
              <a:buChar char="ü"/>
            </a:pPr>
            <a:r>
              <a:rPr lang="en-US" sz="2400" dirty="0" smtClean="0"/>
              <a:t>Approximately 95% of the area is within two standard deviations of the mean</a:t>
            </a:r>
          </a:p>
          <a:p>
            <a:pPr>
              <a:buFont typeface="Wingdings" pitchFamily="2" charset="2"/>
              <a:buChar char="ü"/>
            </a:pPr>
            <a:r>
              <a:rPr lang="en-US" sz="2400" dirty="0" smtClean="0"/>
              <a:t>99.7 % of the area is within 3 standard deviations of the mean.</a:t>
            </a:r>
          </a:p>
          <a:p>
            <a:pPr>
              <a:buFont typeface="Wingdings" pitchFamily="2" charset="2"/>
              <a:buChar char="ü"/>
            </a:pPr>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normAutofit/>
          </a:bodyPr>
          <a:lstStyle/>
          <a:p>
            <a:pPr algn="l"/>
            <a:r>
              <a:rPr lang="en-US" dirty="0" smtClean="0">
                <a:solidFill>
                  <a:schemeClr val="accent6">
                    <a:lumMod val="75000"/>
                  </a:schemeClr>
                </a:solidFill>
              </a:rPr>
              <a:t>The 68-95-99.7% rule</a:t>
            </a:r>
          </a:p>
        </p:txBody>
      </p:sp>
      <p:sp>
        <p:nvSpPr>
          <p:cNvPr id="3" name="Content Placeholder 2"/>
          <p:cNvSpPr>
            <a:spLocks noGrp="1"/>
          </p:cNvSpPr>
          <p:nvPr>
            <p:ph idx="1"/>
          </p:nvPr>
        </p:nvSpPr>
        <p:spPr>
          <a:xfrm>
            <a:off x="381000" y="857251"/>
            <a:ext cx="8229600" cy="3623072"/>
          </a:xfrm>
        </p:spPr>
        <p:txBody>
          <a:bodyPr>
            <a:normAutofit/>
          </a:bodyPr>
          <a:lstStyle/>
          <a:p>
            <a:pPr>
              <a:buNone/>
            </a:pPr>
            <a:r>
              <a:rPr lang="en-US" sz="2400" dirty="0" smtClean="0"/>
              <a:t>Standard normal deviations follow the 68-95-99.7% rule:</a:t>
            </a:r>
          </a:p>
          <a:p>
            <a:pPr>
              <a:buFont typeface="Wingdings" pitchFamily="2" charset="2"/>
              <a:buChar char="ü"/>
            </a:pPr>
            <a:r>
              <a:rPr lang="en-US" sz="1800" dirty="0" smtClean="0"/>
              <a:t>68% of scores are within one standard deviation of the mean.</a:t>
            </a:r>
          </a:p>
          <a:p>
            <a:pPr>
              <a:buFont typeface="Wingdings" pitchFamily="2" charset="2"/>
              <a:buChar char="ü"/>
            </a:pPr>
            <a:r>
              <a:rPr lang="en-US" sz="1800" dirty="0" smtClean="0"/>
              <a:t>95% of scores are within 2 standard deviations of the mean.</a:t>
            </a:r>
          </a:p>
          <a:p>
            <a:pPr>
              <a:buFont typeface="Wingdings" pitchFamily="2" charset="2"/>
              <a:buChar char="ü"/>
            </a:pPr>
            <a:r>
              <a:rPr lang="en-US" sz="1800" dirty="0" smtClean="0"/>
              <a:t>99.7% of scores are within 3 standard deviations of the mean.</a:t>
            </a:r>
          </a:p>
          <a:p>
            <a:pPr>
              <a:buFont typeface="Wingdings" pitchFamily="2" charset="2"/>
              <a:buChar char="ü"/>
            </a:pPr>
            <a:endParaRPr lang="en-US" sz="2400" dirty="0" smtClean="0"/>
          </a:p>
          <a:p>
            <a:pPr>
              <a:buNone/>
            </a:pPr>
            <a:endParaRPr lang="en-US" sz="2400" dirty="0" smtClean="0"/>
          </a:p>
          <a:p>
            <a:pPr>
              <a:buFont typeface="Wingdings" pitchFamily="2" charset="2"/>
              <a:buChar char="ü"/>
            </a:pPr>
            <a:endParaRPr lang="en-US" sz="2400" dirty="0" smtClean="0"/>
          </a:p>
        </p:txBody>
      </p:sp>
      <p:pic>
        <p:nvPicPr>
          <p:cNvPr id="4" name="Picture 3" descr="Normal_distribution_1.png"/>
          <p:cNvPicPr>
            <a:picLocks noChangeAspect="1"/>
          </p:cNvPicPr>
          <p:nvPr/>
        </p:nvPicPr>
        <p:blipFill>
          <a:blip r:embed="rId2"/>
          <a:stretch>
            <a:fillRect/>
          </a:stretch>
        </p:blipFill>
        <p:spPr>
          <a:xfrm>
            <a:off x="4804330" y="2647950"/>
            <a:ext cx="3810532" cy="2064832"/>
          </a:xfrm>
          <a:prstGeom prst="rect">
            <a:avLst/>
          </a:prstGeom>
        </p:spPr>
      </p:pic>
      <p:pic>
        <p:nvPicPr>
          <p:cNvPr id="5" name="Picture 4" descr="Normal_distribution_2.jpg"/>
          <p:cNvPicPr>
            <a:picLocks noChangeAspect="1"/>
          </p:cNvPicPr>
          <p:nvPr/>
        </p:nvPicPr>
        <p:blipFill>
          <a:blip r:embed="rId3"/>
          <a:stretch>
            <a:fillRect/>
          </a:stretch>
        </p:blipFill>
        <p:spPr>
          <a:xfrm>
            <a:off x="304801" y="2495550"/>
            <a:ext cx="4281487" cy="21252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solidFill>
                  <a:schemeClr val="accent6">
                    <a:lumMod val="75000"/>
                  </a:schemeClr>
                </a:solidFill>
              </a:rPr>
              <a:t>Normal Distributions</a:t>
            </a:r>
            <a:endParaRPr lang="en-US" dirty="0">
              <a:solidFill>
                <a:schemeClr val="accent6">
                  <a:lumMod val="75000"/>
                </a:schemeClr>
              </a:solidFill>
            </a:endParaRPr>
          </a:p>
        </p:txBody>
      </p:sp>
      <p:sp>
        <p:nvSpPr>
          <p:cNvPr id="3" name="Content Placeholder 2"/>
          <p:cNvSpPr>
            <a:spLocks noGrp="1"/>
          </p:cNvSpPr>
          <p:nvPr>
            <p:ph idx="1"/>
          </p:nvPr>
        </p:nvSpPr>
        <p:spPr>
          <a:xfrm>
            <a:off x="381000" y="1085851"/>
            <a:ext cx="8229600" cy="3394472"/>
          </a:xfrm>
        </p:spPr>
        <p:txBody>
          <a:bodyPr>
            <a:normAutofit/>
          </a:bodyPr>
          <a:lstStyle/>
          <a:p>
            <a:pPr>
              <a:buFont typeface="Wingdings" pitchFamily="2" charset="2"/>
              <a:buChar char="ü"/>
            </a:pPr>
            <a:r>
              <a:rPr lang="en-US" sz="2400" dirty="0" smtClean="0"/>
              <a:t>Knowing the mean and standard deviation of a normal distribution, we can calculate the values that lie within 1 standard deviation of the mean.</a:t>
            </a:r>
          </a:p>
          <a:p>
            <a:pPr>
              <a:buNone/>
            </a:pPr>
            <a:endParaRPr lang="en-US" sz="2400" dirty="0" smtClean="0"/>
          </a:p>
          <a:p>
            <a:pPr>
              <a:buFont typeface="Wingdings" pitchFamily="2" charset="2"/>
              <a:buChar char="Ø"/>
            </a:pPr>
            <a:r>
              <a:rPr lang="en-US" sz="2400" dirty="0" smtClean="0">
                <a:solidFill>
                  <a:srgbClr val="0070C0"/>
                </a:solidFill>
              </a:rPr>
              <a:t>For example, if the mean of a normal distribution is 25 years (age) and the </a:t>
            </a:r>
            <a:r>
              <a:rPr lang="en-US" sz="2400" smtClean="0">
                <a:solidFill>
                  <a:srgbClr val="0070C0"/>
                </a:solidFill>
              </a:rPr>
              <a:t>standard </a:t>
            </a:r>
            <a:r>
              <a:rPr lang="en-US" sz="2400" smtClean="0">
                <a:solidFill>
                  <a:srgbClr val="0070C0"/>
                </a:solidFill>
              </a:rPr>
              <a:t>deviation </a:t>
            </a:r>
            <a:r>
              <a:rPr lang="en-US" sz="2400" dirty="0" smtClean="0">
                <a:solidFill>
                  <a:srgbClr val="0070C0"/>
                </a:solidFill>
              </a:rPr>
              <a:t>is 8 years, then:</a:t>
            </a:r>
          </a:p>
          <a:p>
            <a:pPr>
              <a:buFont typeface="Courier New" pitchFamily="49" charset="0"/>
              <a:buChar char="o"/>
            </a:pPr>
            <a:r>
              <a:rPr lang="en-US" sz="2400" dirty="0" smtClean="0"/>
              <a:t>68% of people will be between 17 (25-8= 17) and 33 years ( 25+8= 33).</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Basic concepts</a:t>
            </a:r>
            <a:endParaRPr lang="en-US" dirty="0">
              <a:solidFill>
                <a:schemeClr val="accent6">
                  <a:lumMod val="75000"/>
                </a:schemeClr>
              </a:solidFill>
            </a:endParaRPr>
          </a:p>
        </p:txBody>
      </p:sp>
      <p:sp>
        <p:nvSpPr>
          <p:cNvPr id="3" name="Content Placeholder 2"/>
          <p:cNvSpPr>
            <a:spLocks noGrp="1"/>
          </p:cNvSpPr>
          <p:nvPr>
            <p:ph idx="1"/>
          </p:nvPr>
        </p:nvSpPr>
        <p:spPr>
          <a:xfrm>
            <a:off x="457200" y="685801"/>
            <a:ext cx="8229600" cy="3908822"/>
          </a:xfrm>
        </p:spPr>
        <p:txBody>
          <a:bodyPr>
            <a:normAutofit/>
          </a:bodyPr>
          <a:lstStyle/>
          <a:p>
            <a:pPr marL="514350" indent="-514350">
              <a:buNone/>
            </a:pPr>
            <a:r>
              <a:rPr lang="en-US" dirty="0" smtClean="0"/>
              <a:t> </a:t>
            </a:r>
          </a:p>
          <a:p>
            <a:r>
              <a:rPr lang="en-US" dirty="0" smtClean="0">
                <a:solidFill>
                  <a:schemeClr val="tx2"/>
                </a:solidFill>
              </a:rPr>
              <a:t>Population: </a:t>
            </a:r>
            <a:endParaRPr lang="en-US" dirty="0" smtClean="0">
              <a:solidFill>
                <a:schemeClr val="tx1">
                  <a:lumMod val="75000"/>
                  <a:lumOff val="25000"/>
                </a:schemeClr>
              </a:solidFill>
            </a:endParaRPr>
          </a:p>
          <a:p>
            <a:pPr marL="514350" indent="-514350">
              <a:buNone/>
            </a:pPr>
            <a:r>
              <a:rPr lang="en-US" sz="2400" dirty="0" smtClean="0"/>
              <a:t>       </a:t>
            </a:r>
            <a:r>
              <a:rPr lang="en-US" sz="2400" dirty="0" smtClean="0">
                <a:solidFill>
                  <a:schemeClr val="tx1">
                    <a:lumMod val="75000"/>
                    <a:lumOff val="25000"/>
                  </a:schemeClr>
                </a:solidFill>
              </a:rPr>
              <a:t>Population is the collection of all individuals or items under consideration in a statistical study.</a:t>
            </a:r>
          </a:p>
          <a:p>
            <a:r>
              <a:rPr lang="en-US" dirty="0" smtClean="0">
                <a:solidFill>
                  <a:schemeClr val="tx2"/>
                </a:solidFill>
              </a:rPr>
              <a:t>Sample: </a:t>
            </a:r>
          </a:p>
          <a:p>
            <a:pPr>
              <a:buNone/>
            </a:pPr>
            <a:r>
              <a:rPr lang="en-US" sz="2400" dirty="0" smtClean="0"/>
              <a:t>	</a:t>
            </a:r>
            <a:r>
              <a:rPr lang="en-US" sz="2400" dirty="0" smtClean="0">
                <a:solidFill>
                  <a:schemeClr val="tx1">
                    <a:lumMod val="75000"/>
                    <a:lumOff val="25000"/>
                  </a:schemeClr>
                </a:solidFill>
              </a:rPr>
              <a:t>Sample is that part of the population from which information is collected.</a:t>
            </a:r>
            <a:endParaRPr lang="en-US" sz="2400"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Types of Statistics</a:t>
            </a:r>
            <a:endParaRPr lang="en-US" dirty="0">
              <a:solidFill>
                <a:schemeClr val="accent6">
                  <a:lumMod val="75000"/>
                </a:schemeClr>
              </a:solidFill>
            </a:endParaRPr>
          </a:p>
        </p:txBody>
      </p:sp>
      <p:sp>
        <p:nvSpPr>
          <p:cNvPr id="3" name="Content Placeholder 2"/>
          <p:cNvSpPr>
            <a:spLocks noGrp="1"/>
          </p:cNvSpPr>
          <p:nvPr>
            <p:ph idx="1"/>
          </p:nvPr>
        </p:nvSpPr>
        <p:spPr>
          <a:xfrm>
            <a:off x="457200" y="685801"/>
            <a:ext cx="8229600" cy="3908822"/>
          </a:xfrm>
        </p:spPr>
        <p:txBody>
          <a:bodyPr>
            <a:normAutofit/>
          </a:bodyPr>
          <a:lstStyle/>
          <a:p>
            <a:pPr marL="514350" indent="-514350">
              <a:buNone/>
            </a:pPr>
            <a:r>
              <a:rPr lang="en-US" dirty="0" smtClean="0"/>
              <a:t> </a:t>
            </a:r>
          </a:p>
        </p:txBody>
      </p:sp>
      <p:sp>
        <p:nvSpPr>
          <p:cNvPr id="5" name="Content Placeholder 2"/>
          <p:cNvSpPr txBox="1">
            <a:spLocks/>
          </p:cNvSpPr>
          <p:nvPr/>
        </p:nvSpPr>
        <p:spPr>
          <a:xfrm>
            <a:off x="457200" y="1200151"/>
            <a:ext cx="8229600" cy="3394472"/>
          </a:xfrm>
          <a:prstGeom prst="rect">
            <a:avLst/>
          </a:prstGeom>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2"/>
                </a:solidFill>
                <a:effectLst/>
                <a:uLnTx/>
                <a:uFillTx/>
                <a:latin typeface="+mn-lt"/>
                <a:ea typeface="+mn-ea"/>
                <a:cs typeface="+mn-cs"/>
              </a:rPr>
              <a:t>Descriptive Statistics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Frequencies &amp; percentages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Means &amp; standard deviations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2"/>
                </a:solidFill>
                <a:effectLst/>
                <a:uLnTx/>
                <a:uFillTx/>
                <a:latin typeface="+mn-lt"/>
                <a:ea typeface="+mn-ea"/>
                <a:cs typeface="+mn-cs"/>
              </a:rPr>
              <a:t>Inferential Statistics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Correlation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T-tests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Chi-square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Logistic Regression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icture1.png"/>
          <p:cNvPicPr>
            <a:picLocks noGrp="1" noChangeAspect="1"/>
          </p:cNvPicPr>
          <p:nvPr>
            <p:ph idx="1"/>
          </p:nvPr>
        </p:nvPicPr>
        <p:blipFill>
          <a:blip r:embed="rId2" cstate="print"/>
          <a:stretch>
            <a:fillRect/>
          </a:stretch>
        </p:blipFill>
        <p:spPr>
          <a:xfrm>
            <a:off x="838200" y="228600"/>
            <a:ext cx="8001000" cy="474345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2514600" y="914400"/>
          <a:ext cx="4114800"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Variables</a:t>
            </a:r>
            <a:endParaRPr lang="en-US" dirty="0">
              <a:solidFill>
                <a:schemeClr val="accent6">
                  <a:lumMod val="75000"/>
                </a:schemeClr>
              </a:solidFill>
            </a:endParaRPr>
          </a:p>
        </p:txBody>
      </p:sp>
      <p:pic>
        <p:nvPicPr>
          <p:cNvPr id="5" name="Content Placeholder 4" descr="D08t9.jpg"/>
          <p:cNvPicPr>
            <a:picLocks noGrp="1" noChangeAspect="1"/>
          </p:cNvPicPr>
          <p:nvPr>
            <p:ph idx="1"/>
          </p:nvPr>
        </p:nvPicPr>
        <p:blipFill>
          <a:blip r:embed="rId2" cstate="print"/>
          <a:stretch>
            <a:fillRect/>
          </a:stretch>
        </p:blipFill>
        <p:spPr>
          <a:xfrm>
            <a:off x="753414" y="800100"/>
            <a:ext cx="7933386" cy="3086100"/>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319</TotalTime>
  <Words>1512</Words>
  <Application>Microsoft Office PowerPoint</Application>
  <PresentationFormat>On-screen Show (16:9)</PresentationFormat>
  <Paragraphs>230</Paragraphs>
  <Slides>46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48" baseType="lpstr">
      <vt:lpstr>Office Theme</vt:lpstr>
      <vt:lpstr>Equation</vt:lpstr>
      <vt:lpstr> Data Science (DS 01) </vt:lpstr>
      <vt:lpstr>What is statistics ?</vt:lpstr>
      <vt:lpstr>Statistical Methods </vt:lpstr>
      <vt:lpstr>Applications of Statistics</vt:lpstr>
      <vt:lpstr>Basic concepts</vt:lpstr>
      <vt:lpstr>Types of Statistics</vt:lpstr>
      <vt:lpstr>PowerPoint Presentation</vt:lpstr>
      <vt:lpstr>PowerPoint Presentation</vt:lpstr>
      <vt:lpstr>Variables</vt:lpstr>
      <vt:lpstr>Variables</vt:lpstr>
      <vt:lpstr>Variables</vt:lpstr>
      <vt:lpstr>Descriptive Statistics</vt:lpstr>
      <vt:lpstr>Descriptive Statistics</vt:lpstr>
      <vt:lpstr>Descriptive Statistics</vt:lpstr>
      <vt:lpstr>Measures of Central Tendency</vt:lpstr>
      <vt:lpstr>Mean</vt:lpstr>
      <vt:lpstr>Mean</vt:lpstr>
      <vt:lpstr>Median and Mode</vt:lpstr>
      <vt:lpstr>Example 1-n odd</vt:lpstr>
      <vt:lpstr>Example 2-n even</vt:lpstr>
      <vt:lpstr>Mean vs Median</vt:lpstr>
      <vt:lpstr>Measures of Spread</vt:lpstr>
      <vt:lpstr>Measures of Spread</vt:lpstr>
      <vt:lpstr>Range:</vt:lpstr>
      <vt:lpstr>Range:</vt:lpstr>
      <vt:lpstr>Interquartile Range</vt:lpstr>
      <vt:lpstr>Interquartile Range</vt:lpstr>
      <vt:lpstr>Variance</vt:lpstr>
      <vt:lpstr>Variance</vt:lpstr>
      <vt:lpstr>Variance</vt:lpstr>
      <vt:lpstr>Variance</vt:lpstr>
      <vt:lpstr>Variance</vt:lpstr>
      <vt:lpstr>Standard Deviation</vt:lpstr>
      <vt:lpstr>Standard Deviation</vt:lpstr>
      <vt:lpstr>Standard Deviation</vt:lpstr>
      <vt:lpstr>Standard Deviation</vt:lpstr>
      <vt:lpstr>Standard Deviation</vt:lpstr>
      <vt:lpstr>Standard Deviation</vt:lpstr>
      <vt:lpstr>Measures of Shape</vt:lpstr>
      <vt:lpstr>Measures of Shape</vt:lpstr>
      <vt:lpstr>Measures of Shape</vt:lpstr>
      <vt:lpstr>Measures of Shape</vt:lpstr>
      <vt:lpstr>Normal Distributions</vt:lpstr>
      <vt:lpstr>Normal Distributions - Characteristics</vt:lpstr>
      <vt:lpstr>The 68-95-99.7% rule</vt:lpstr>
      <vt:lpstr>Normal Distributions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(DS 01) Statistics</dc:title>
  <dc:creator>Bhanu</dc:creator>
  <cp:lastModifiedBy>admin</cp:lastModifiedBy>
  <cp:revision>60</cp:revision>
  <dcterms:created xsi:type="dcterms:W3CDTF">2018-03-24T18:52:47Z</dcterms:created>
  <dcterms:modified xsi:type="dcterms:W3CDTF">2018-12-21T16:10:42Z</dcterms:modified>
</cp:coreProperties>
</file>