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59" r:id="rId8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00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400" y="2502788"/>
            <a:ext cx="298119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48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33525" y="3910965"/>
            <a:ext cx="607695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8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3BA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3BA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Larson/Farber </a:t>
            </a:r>
            <a:r>
              <a:rPr dirty="0"/>
              <a:t>4th</a:t>
            </a:r>
            <a:r>
              <a:rPr spc="-55" dirty="0"/>
              <a:t> </a:t>
            </a:r>
            <a:r>
              <a:rPr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3BA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Larson/Farber </a:t>
            </a:r>
            <a:r>
              <a:rPr dirty="0"/>
              <a:t>4th</a:t>
            </a:r>
            <a:r>
              <a:rPr spc="-55" dirty="0"/>
              <a:t> </a:t>
            </a:r>
            <a:r>
              <a:rPr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913" y="333578"/>
            <a:ext cx="7580172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83BA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06728"/>
            <a:ext cx="7505700" cy="147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340" y="6508325"/>
            <a:ext cx="134366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Larson/Farber </a:t>
            </a:r>
            <a:r>
              <a:rPr dirty="0"/>
              <a:t>4th</a:t>
            </a:r>
            <a:r>
              <a:rPr spc="-55" dirty="0"/>
              <a:t> </a:t>
            </a:r>
            <a:r>
              <a:rPr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606" y="6468160"/>
            <a:ext cx="393700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4887"/>
                </a:solidFill>
                <a:latin typeface="Times New Roman"/>
                <a:cs typeface="Times New Roman"/>
              </a:defRPr>
            </a:lvl1pPr>
          </a:lstStyle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39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2.png"/><Relationship Id="rId7" Type="http://schemas.openxmlformats.org/officeDocument/2006/relationships/image" Target="../media/image8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jpe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jpe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26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9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71.png"/><Relationship Id="rId4" Type="http://schemas.openxmlformats.org/officeDocument/2006/relationships/image" Target="../media/image13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7400" y="2590800"/>
            <a:ext cx="5474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4887"/>
                </a:solidFill>
                <a:latin typeface="Arial"/>
                <a:cs typeface="Arial"/>
              </a:rPr>
              <a:t>Normal Probability</a:t>
            </a:r>
            <a:r>
              <a:rPr sz="2800" b="1" spc="10" dirty="0">
                <a:solidFill>
                  <a:srgbClr val="00488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887"/>
                </a:solidFill>
                <a:latin typeface="Arial"/>
                <a:cs typeface="Arial"/>
              </a:rPr>
              <a:t>Distributions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457" y="2360660"/>
            <a:ext cx="4310212" cy="1896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0560" marR="5080" indent="-153352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Understanding Mean</a:t>
            </a:r>
            <a:r>
              <a:rPr spc="-195" dirty="0"/>
              <a:t> </a:t>
            </a:r>
            <a:r>
              <a:rPr dirty="0"/>
              <a:t>and  Standard</a:t>
            </a:r>
            <a:r>
              <a:rPr spc="-50" dirty="0"/>
              <a:t> </a:t>
            </a:r>
            <a:r>
              <a:rPr dirty="0"/>
              <a:t>Deviation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621281"/>
            <a:ext cx="5475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1.	</a:t>
            </a:r>
            <a:r>
              <a:rPr sz="2800" spc="-5" dirty="0">
                <a:latin typeface="Times New Roman"/>
                <a:cs typeface="Times New Roman"/>
              </a:rPr>
              <a:t>Which curve has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greater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77944"/>
            <a:ext cx="79051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092575" algn="l"/>
                <a:tab pos="4708525" algn="l"/>
              </a:tabLst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Curve </a:t>
            </a:r>
            <a:r>
              <a:rPr sz="2800" b="1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has the</a:t>
            </a:r>
            <a:r>
              <a:rPr sz="2800" b="1" spc="-114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AD0337"/>
                </a:solidFill>
                <a:latin typeface="Times New Roman"/>
                <a:cs typeface="Times New Roman"/>
              </a:rPr>
              <a:t>greater</a:t>
            </a:r>
            <a:r>
              <a:rPr sz="2800" b="1" spc="-6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mean	</a:t>
            </a:r>
            <a:r>
              <a:rPr sz="2800" spc="-5" dirty="0">
                <a:latin typeface="Times New Roman"/>
                <a:cs typeface="Times New Roman"/>
              </a:rPr>
              <a:t>(The line 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symmetry  </a:t>
            </a:r>
            <a:r>
              <a:rPr sz="2800" spc="-5" dirty="0">
                <a:latin typeface="Times New Roman"/>
                <a:cs typeface="Times New Roman"/>
              </a:rPr>
              <a:t>of curve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occurs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i="1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15.	</a:t>
            </a:r>
            <a:r>
              <a:rPr sz="2800" spc="-5" dirty="0">
                <a:latin typeface="Times New Roman"/>
                <a:cs typeface="Times New Roman"/>
              </a:rPr>
              <a:t>The line of </a:t>
            </a:r>
            <a:r>
              <a:rPr sz="2800" spc="-10" dirty="0">
                <a:latin typeface="Times New Roman"/>
                <a:cs typeface="Times New Roman"/>
              </a:rPr>
              <a:t>symmetry </a:t>
            </a:r>
            <a:r>
              <a:rPr sz="2800" spc="-5" dirty="0">
                <a:latin typeface="Times New Roman"/>
                <a:cs typeface="Times New Roman"/>
              </a:rPr>
              <a:t>of  curve </a:t>
            </a:r>
            <a:r>
              <a:rPr sz="2800" i="1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occurs at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0560" marR="5080" indent="-153352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Understanding Mean</a:t>
            </a:r>
            <a:r>
              <a:rPr spc="-195" dirty="0"/>
              <a:t> </a:t>
            </a:r>
            <a:r>
              <a:rPr dirty="0"/>
              <a:t>and  Standard</a:t>
            </a:r>
            <a:r>
              <a:rPr spc="-50" dirty="0"/>
              <a:t> </a:t>
            </a:r>
            <a:r>
              <a:rPr dirty="0"/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38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2.	</a:t>
            </a:r>
            <a:r>
              <a:rPr sz="2800" spc="-5" dirty="0">
                <a:latin typeface="Times New Roman"/>
                <a:cs typeface="Times New Roman"/>
              </a:rPr>
              <a:t>Which curve has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greater standard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deviation?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74641"/>
            <a:ext cx="76682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Curve </a:t>
            </a:r>
            <a:r>
              <a:rPr sz="2800" b="1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B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has </a:t>
            </a: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AD0337"/>
                </a:solidFill>
                <a:latin typeface="Times New Roman"/>
                <a:cs typeface="Times New Roman"/>
              </a:rPr>
              <a:t>greater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standard </a:t>
            </a: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deviation</a:t>
            </a:r>
            <a:r>
              <a:rPr sz="2800" b="1" spc="-4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(Curve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is more spread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than curve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A.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3457" y="2360660"/>
            <a:ext cx="4310212" cy="1896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6224" y="4409440"/>
            <a:ext cx="5485794" cy="1991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5736" y="577418"/>
            <a:ext cx="5734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Interpreting</a:t>
            </a:r>
            <a:r>
              <a:rPr spc="-150" dirty="0"/>
              <a:t> </a:t>
            </a:r>
            <a:r>
              <a:rPr dirty="0"/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043" y="3831463"/>
            <a:ext cx="2339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D0337"/>
                </a:solidFill>
                <a:latin typeface="Times New Roman"/>
                <a:cs typeface="Times New Roman"/>
              </a:rPr>
              <a:t>μ = 90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(A normal 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curve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is</a:t>
            </a:r>
            <a:r>
              <a:rPr sz="2400" spc="-10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symmetric 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about the</a:t>
            </a:r>
            <a:r>
              <a:rPr sz="2400" spc="-7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mean)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1876" y="4419600"/>
            <a:ext cx="1905" cy="1524000"/>
          </a:xfrm>
          <a:custGeom>
            <a:avLst/>
            <a:gdLst/>
            <a:ahLst/>
            <a:cxnLst/>
            <a:rect l="l" t="t" r="r" b="b"/>
            <a:pathLst>
              <a:path w="1904" h="1524000">
                <a:moveTo>
                  <a:pt x="0" y="1524000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AD033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212" y="3884676"/>
            <a:ext cx="3627120" cy="1290320"/>
          </a:xfrm>
          <a:custGeom>
            <a:avLst/>
            <a:gdLst/>
            <a:ahLst/>
            <a:cxnLst/>
            <a:rect l="l" t="t" r="r" b="b"/>
            <a:pathLst>
              <a:path w="3627120" h="1290320">
                <a:moveTo>
                  <a:pt x="0" y="0"/>
                </a:moveTo>
                <a:lnTo>
                  <a:pt x="1466913" y="0"/>
                </a:lnTo>
                <a:lnTo>
                  <a:pt x="2095563" y="0"/>
                </a:lnTo>
                <a:lnTo>
                  <a:pt x="2514663" y="0"/>
                </a:lnTo>
                <a:lnTo>
                  <a:pt x="2514663" y="622173"/>
                </a:lnTo>
                <a:lnTo>
                  <a:pt x="3626548" y="1290066"/>
                </a:lnTo>
                <a:lnTo>
                  <a:pt x="2514663" y="888873"/>
                </a:lnTo>
                <a:lnTo>
                  <a:pt x="2514663" y="1066673"/>
                </a:lnTo>
                <a:lnTo>
                  <a:pt x="2095563" y="1066673"/>
                </a:lnTo>
                <a:lnTo>
                  <a:pt x="1466913" y="1066673"/>
                </a:lnTo>
                <a:lnTo>
                  <a:pt x="0" y="1066673"/>
                </a:lnTo>
                <a:lnTo>
                  <a:pt x="0" y="888873"/>
                </a:lnTo>
                <a:lnTo>
                  <a:pt x="0" y="62217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8175" y="3894201"/>
            <a:ext cx="28422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points are one</a:t>
            </a:r>
            <a:r>
              <a:rPr sz="2400" spc="-13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standard  deviation away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from 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mean)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0076" y="5030723"/>
            <a:ext cx="1905" cy="915035"/>
          </a:xfrm>
          <a:custGeom>
            <a:avLst/>
            <a:gdLst/>
            <a:ahLst/>
            <a:cxnLst/>
            <a:rect l="l" t="t" r="r" b="b"/>
            <a:pathLst>
              <a:path w="1904" h="915035">
                <a:moveTo>
                  <a:pt x="0" y="914463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AD033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3676" y="5029200"/>
            <a:ext cx="1905" cy="914400"/>
          </a:xfrm>
          <a:custGeom>
            <a:avLst/>
            <a:gdLst/>
            <a:ahLst/>
            <a:cxnLst/>
            <a:rect l="l" t="t" r="r" b="b"/>
            <a:pathLst>
              <a:path w="1904" h="914400">
                <a:moveTo>
                  <a:pt x="0" y="914400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AD033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0325" y="4992623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9226" y="499262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6370" y="3581400"/>
            <a:ext cx="3364229" cy="1447800"/>
          </a:xfrm>
          <a:custGeom>
            <a:avLst/>
            <a:gdLst/>
            <a:ahLst/>
            <a:cxnLst/>
            <a:rect l="l" t="t" r="r" b="b"/>
            <a:pathLst>
              <a:path w="3364229" h="1447800">
                <a:moveTo>
                  <a:pt x="392429" y="0"/>
                </a:moveTo>
                <a:lnTo>
                  <a:pt x="887729" y="0"/>
                </a:lnTo>
                <a:lnTo>
                  <a:pt x="1630679" y="0"/>
                </a:lnTo>
                <a:lnTo>
                  <a:pt x="3364229" y="0"/>
                </a:lnTo>
                <a:lnTo>
                  <a:pt x="3364229" y="844550"/>
                </a:lnTo>
                <a:lnTo>
                  <a:pt x="3364229" y="1206500"/>
                </a:lnTo>
                <a:lnTo>
                  <a:pt x="3364229" y="1447800"/>
                </a:lnTo>
                <a:lnTo>
                  <a:pt x="1630679" y="1447800"/>
                </a:lnTo>
                <a:lnTo>
                  <a:pt x="887729" y="1447800"/>
                </a:lnTo>
                <a:lnTo>
                  <a:pt x="392429" y="1447800"/>
                </a:lnTo>
                <a:lnTo>
                  <a:pt x="392429" y="1206500"/>
                </a:lnTo>
                <a:lnTo>
                  <a:pt x="0" y="1418970"/>
                </a:lnTo>
                <a:lnTo>
                  <a:pt x="392429" y="844550"/>
                </a:lnTo>
                <a:lnTo>
                  <a:pt x="392429" y="0"/>
                </a:lnTo>
                <a:close/>
              </a:path>
            </a:pathLst>
          </a:custGeom>
          <a:ln w="254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1392681"/>
            <a:ext cx="8036559" cy="252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heights of fully grown white oak trees are normally  </a:t>
            </a:r>
            <a:r>
              <a:rPr sz="2800" dirty="0">
                <a:latin typeface="Times New Roman"/>
                <a:cs typeface="Times New Roman"/>
              </a:rPr>
              <a:t>distributed. </a:t>
            </a:r>
            <a:r>
              <a:rPr sz="2800" spc="-5" dirty="0">
                <a:latin typeface="Times New Roman"/>
                <a:cs typeface="Times New Roman"/>
              </a:rPr>
              <a:t>The curve represents </a:t>
            </a:r>
            <a:r>
              <a:rPr sz="2800" dirty="0">
                <a:latin typeface="Times New Roman"/>
                <a:cs typeface="Times New Roman"/>
              </a:rPr>
              <a:t>the distribution. </a:t>
            </a:r>
            <a:r>
              <a:rPr sz="2800" spc="-5" dirty="0">
                <a:latin typeface="Times New Roman"/>
                <a:cs typeface="Times New Roman"/>
              </a:rPr>
              <a:t>What  is 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dirty="0">
                <a:latin typeface="Times New Roman"/>
                <a:cs typeface="Times New Roman"/>
              </a:rPr>
              <a:t>height </a:t>
            </a:r>
            <a:r>
              <a:rPr sz="2800" spc="-5" dirty="0">
                <a:latin typeface="Times New Roman"/>
                <a:cs typeface="Times New Roman"/>
              </a:rPr>
              <a:t>of a </a:t>
            </a:r>
            <a:r>
              <a:rPr sz="2800" dirty="0">
                <a:latin typeface="Times New Roman"/>
                <a:cs typeface="Times New Roman"/>
              </a:rPr>
              <a:t>fully grown </a:t>
            </a:r>
            <a:r>
              <a:rPr sz="2800" spc="-5" dirty="0">
                <a:latin typeface="Times New Roman"/>
                <a:cs typeface="Times New Roman"/>
              </a:rPr>
              <a:t>white oak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tree?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Estimate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deviation.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ts val="2890"/>
              </a:lnSpc>
              <a:spcBef>
                <a:spcPts val="95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5194935">
              <a:lnSpc>
                <a:spcPts val="2410"/>
              </a:lnSpc>
            </a:pPr>
            <a:r>
              <a:rPr sz="2400" b="1" dirty="0">
                <a:solidFill>
                  <a:srgbClr val="AD0337"/>
                </a:solidFill>
                <a:latin typeface="Times New Roman"/>
                <a:cs typeface="Times New Roman"/>
              </a:rPr>
              <a:t>σ = </a:t>
            </a:r>
            <a:r>
              <a:rPr sz="24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3.5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(The</a:t>
            </a:r>
            <a:r>
              <a:rPr sz="2400" spc="-10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inflection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97" y="577418"/>
            <a:ext cx="65316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The Standard Normal</a:t>
            </a:r>
            <a:r>
              <a:rPr spc="-8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53820" y="2668950"/>
            <a:ext cx="6395085" cy="1572895"/>
          </a:xfrm>
          <a:custGeom>
            <a:avLst/>
            <a:gdLst/>
            <a:ahLst/>
            <a:cxnLst/>
            <a:rect l="l" t="t" r="r" b="b"/>
            <a:pathLst>
              <a:path w="6395084" h="1572895">
                <a:moveTo>
                  <a:pt x="3232386" y="0"/>
                </a:moveTo>
                <a:lnTo>
                  <a:pt x="3188817" y="1097"/>
                </a:lnTo>
                <a:lnTo>
                  <a:pt x="3146042" y="3048"/>
                </a:lnTo>
                <a:lnTo>
                  <a:pt x="3104172" y="6796"/>
                </a:lnTo>
                <a:lnTo>
                  <a:pt x="3062016" y="13759"/>
                </a:lnTo>
                <a:lnTo>
                  <a:pt x="3018383" y="25354"/>
                </a:lnTo>
                <a:lnTo>
                  <a:pt x="2972288" y="41812"/>
                </a:lnTo>
                <a:lnTo>
                  <a:pt x="2924609" y="62438"/>
                </a:lnTo>
                <a:lnTo>
                  <a:pt x="2876955" y="87254"/>
                </a:lnTo>
                <a:lnTo>
                  <a:pt x="2830931" y="116286"/>
                </a:lnTo>
                <a:lnTo>
                  <a:pt x="2795209" y="143624"/>
                </a:lnTo>
                <a:lnTo>
                  <a:pt x="2760035" y="174791"/>
                </a:lnTo>
                <a:lnTo>
                  <a:pt x="2725958" y="208037"/>
                </a:lnTo>
                <a:lnTo>
                  <a:pt x="2693527" y="241611"/>
                </a:lnTo>
                <a:lnTo>
                  <a:pt x="2663291" y="273766"/>
                </a:lnTo>
                <a:lnTo>
                  <a:pt x="2539720" y="427309"/>
                </a:lnTo>
                <a:lnTo>
                  <a:pt x="2440279" y="562691"/>
                </a:lnTo>
                <a:lnTo>
                  <a:pt x="2340838" y="699089"/>
                </a:lnTo>
                <a:lnTo>
                  <a:pt x="2237206" y="824311"/>
                </a:lnTo>
                <a:lnTo>
                  <a:pt x="2068169" y="993983"/>
                </a:lnTo>
                <a:lnTo>
                  <a:pt x="2039169" y="1020984"/>
                </a:lnTo>
                <a:lnTo>
                  <a:pt x="1993410" y="1060080"/>
                </a:lnTo>
                <a:lnTo>
                  <a:pt x="1927949" y="1108404"/>
                </a:lnTo>
                <a:lnTo>
                  <a:pt x="1886845" y="1137096"/>
                </a:lnTo>
                <a:lnTo>
                  <a:pt x="1841216" y="1166717"/>
                </a:lnTo>
                <a:lnTo>
                  <a:pt x="1791182" y="1196040"/>
                </a:lnTo>
                <a:lnTo>
                  <a:pt x="1749542" y="1218879"/>
                </a:lnTo>
                <a:lnTo>
                  <a:pt x="1706598" y="1241589"/>
                </a:lnTo>
                <a:lnTo>
                  <a:pt x="1660039" y="1264501"/>
                </a:lnTo>
                <a:lnTo>
                  <a:pt x="1607554" y="1287943"/>
                </a:lnTo>
                <a:lnTo>
                  <a:pt x="1546834" y="1312245"/>
                </a:lnTo>
                <a:lnTo>
                  <a:pt x="1508161" y="1326659"/>
                </a:lnTo>
                <a:lnTo>
                  <a:pt x="1465624" y="1342061"/>
                </a:lnTo>
                <a:lnTo>
                  <a:pt x="1372473" y="1374408"/>
                </a:lnTo>
                <a:lnTo>
                  <a:pt x="1323615" y="1390638"/>
                </a:lnTo>
                <a:lnTo>
                  <a:pt x="1274405" y="1406432"/>
                </a:lnTo>
                <a:lnTo>
                  <a:pt x="1225722" y="1421432"/>
                </a:lnTo>
                <a:lnTo>
                  <a:pt x="1178444" y="1435283"/>
                </a:lnTo>
                <a:lnTo>
                  <a:pt x="1133449" y="1447627"/>
                </a:lnTo>
                <a:lnTo>
                  <a:pt x="1079440" y="1461551"/>
                </a:lnTo>
                <a:lnTo>
                  <a:pt x="1028365" y="1474049"/>
                </a:lnTo>
                <a:lnTo>
                  <a:pt x="978634" y="1485296"/>
                </a:lnTo>
                <a:lnTo>
                  <a:pt x="928657" y="1495468"/>
                </a:lnTo>
                <a:lnTo>
                  <a:pt x="876842" y="1504740"/>
                </a:lnTo>
                <a:lnTo>
                  <a:pt x="821600" y="1513288"/>
                </a:lnTo>
                <a:lnTo>
                  <a:pt x="761339" y="1521287"/>
                </a:lnTo>
                <a:lnTo>
                  <a:pt x="713928" y="1526502"/>
                </a:lnTo>
                <a:lnTo>
                  <a:pt x="661384" y="1531206"/>
                </a:lnTo>
                <a:lnTo>
                  <a:pt x="547311" y="1539254"/>
                </a:lnTo>
                <a:lnTo>
                  <a:pt x="132054" y="1561800"/>
                </a:lnTo>
                <a:lnTo>
                  <a:pt x="0" y="1572849"/>
                </a:lnTo>
                <a:lnTo>
                  <a:pt x="6394678" y="1566753"/>
                </a:lnTo>
                <a:lnTo>
                  <a:pt x="5910305" y="1546735"/>
                </a:lnTo>
                <a:lnTo>
                  <a:pt x="5857023" y="1543531"/>
                </a:lnTo>
                <a:lnTo>
                  <a:pt x="5804637" y="1539522"/>
                </a:lnTo>
                <a:lnTo>
                  <a:pt x="5754090" y="1534495"/>
                </a:lnTo>
                <a:lnTo>
                  <a:pt x="5703987" y="1527995"/>
                </a:lnTo>
                <a:lnTo>
                  <a:pt x="5652967" y="1520132"/>
                </a:lnTo>
                <a:lnTo>
                  <a:pt x="5602024" y="1511375"/>
                </a:lnTo>
                <a:lnTo>
                  <a:pt x="5418937" y="1476837"/>
                </a:lnTo>
                <a:lnTo>
                  <a:pt x="5220055" y="1436451"/>
                </a:lnTo>
                <a:lnTo>
                  <a:pt x="5021173" y="1379936"/>
                </a:lnTo>
                <a:lnTo>
                  <a:pt x="4826609" y="1312245"/>
                </a:lnTo>
                <a:lnTo>
                  <a:pt x="4782589" y="1292641"/>
                </a:lnTo>
                <a:lnTo>
                  <a:pt x="4735905" y="1270233"/>
                </a:lnTo>
                <a:lnTo>
                  <a:pt x="4689349" y="1246820"/>
                </a:lnTo>
                <a:lnTo>
                  <a:pt x="4607788" y="1204168"/>
                </a:lnTo>
                <a:lnTo>
                  <a:pt x="4569924" y="1183054"/>
                </a:lnTo>
                <a:lnTo>
                  <a:pt x="4511723" y="1146161"/>
                </a:lnTo>
                <a:lnTo>
                  <a:pt x="4457170" y="1108767"/>
                </a:lnTo>
                <a:lnTo>
                  <a:pt x="4405743" y="1070397"/>
                </a:lnTo>
                <a:lnTo>
                  <a:pt x="4376267" y="1045545"/>
                </a:lnTo>
                <a:lnTo>
                  <a:pt x="4227169" y="903178"/>
                </a:lnTo>
                <a:lnTo>
                  <a:pt x="4192779" y="864612"/>
                </a:lnTo>
                <a:lnTo>
                  <a:pt x="4155925" y="821357"/>
                </a:lnTo>
                <a:lnTo>
                  <a:pt x="4118932" y="776469"/>
                </a:lnTo>
                <a:lnTo>
                  <a:pt x="4084120" y="733002"/>
                </a:lnTo>
                <a:lnTo>
                  <a:pt x="4053814" y="694009"/>
                </a:lnTo>
                <a:lnTo>
                  <a:pt x="4026152" y="655504"/>
                </a:lnTo>
                <a:lnTo>
                  <a:pt x="3984591" y="590210"/>
                </a:lnTo>
                <a:lnTo>
                  <a:pt x="3954500" y="546562"/>
                </a:lnTo>
                <a:lnTo>
                  <a:pt x="3875436" y="436621"/>
                </a:lnTo>
                <a:lnTo>
                  <a:pt x="3845039" y="395028"/>
                </a:lnTo>
                <a:lnTo>
                  <a:pt x="3814274" y="353874"/>
                </a:lnTo>
                <a:lnTo>
                  <a:pt x="3784136" y="314903"/>
                </a:lnTo>
                <a:lnTo>
                  <a:pt x="3755618" y="279862"/>
                </a:lnTo>
                <a:lnTo>
                  <a:pt x="3718112" y="235529"/>
                </a:lnTo>
                <a:lnTo>
                  <a:pt x="3681856" y="193847"/>
                </a:lnTo>
                <a:lnTo>
                  <a:pt x="3646027" y="155549"/>
                </a:lnTo>
                <a:lnTo>
                  <a:pt x="3609802" y="121366"/>
                </a:lnTo>
                <a:lnTo>
                  <a:pt x="3572357" y="92029"/>
                </a:lnTo>
                <a:lnTo>
                  <a:pt x="3522440" y="63097"/>
                </a:lnTo>
                <a:lnTo>
                  <a:pt x="3470106" y="41642"/>
                </a:lnTo>
                <a:lnTo>
                  <a:pt x="3417748" y="25663"/>
                </a:lnTo>
                <a:lnTo>
                  <a:pt x="3367760" y="13162"/>
                </a:lnTo>
                <a:lnTo>
                  <a:pt x="3321048" y="4615"/>
                </a:lnTo>
                <a:lnTo>
                  <a:pt x="3276193" y="700"/>
                </a:lnTo>
                <a:lnTo>
                  <a:pt x="3232386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3820" y="2668950"/>
            <a:ext cx="6395085" cy="1572895"/>
          </a:xfrm>
          <a:custGeom>
            <a:avLst/>
            <a:gdLst/>
            <a:ahLst/>
            <a:cxnLst/>
            <a:rect l="l" t="t" r="r" b="b"/>
            <a:pathLst>
              <a:path w="6395084" h="1572895">
                <a:moveTo>
                  <a:pt x="0" y="1572849"/>
                </a:moveTo>
                <a:lnTo>
                  <a:pt x="132054" y="1561800"/>
                </a:lnTo>
                <a:lnTo>
                  <a:pt x="248640" y="1555704"/>
                </a:lnTo>
                <a:lnTo>
                  <a:pt x="284530" y="1553506"/>
                </a:lnTo>
                <a:lnTo>
                  <a:pt x="328113" y="1551149"/>
                </a:lnTo>
                <a:lnTo>
                  <a:pt x="377785" y="1548590"/>
                </a:lnTo>
                <a:lnTo>
                  <a:pt x="431945" y="1545784"/>
                </a:lnTo>
                <a:lnTo>
                  <a:pt x="488988" y="1542686"/>
                </a:lnTo>
                <a:lnTo>
                  <a:pt x="547311" y="1539254"/>
                </a:lnTo>
                <a:lnTo>
                  <a:pt x="605310" y="1535442"/>
                </a:lnTo>
                <a:lnTo>
                  <a:pt x="661384" y="1531206"/>
                </a:lnTo>
                <a:lnTo>
                  <a:pt x="713928" y="1526502"/>
                </a:lnTo>
                <a:lnTo>
                  <a:pt x="761339" y="1521287"/>
                </a:lnTo>
                <a:lnTo>
                  <a:pt x="821600" y="1513288"/>
                </a:lnTo>
                <a:lnTo>
                  <a:pt x="876842" y="1504740"/>
                </a:lnTo>
                <a:lnTo>
                  <a:pt x="928657" y="1495468"/>
                </a:lnTo>
                <a:lnTo>
                  <a:pt x="978634" y="1485296"/>
                </a:lnTo>
                <a:lnTo>
                  <a:pt x="1028365" y="1474049"/>
                </a:lnTo>
                <a:lnTo>
                  <a:pt x="1079440" y="1461551"/>
                </a:lnTo>
                <a:lnTo>
                  <a:pt x="1133449" y="1447627"/>
                </a:lnTo>
                <a:lnTo>
                  <a:pt x="1178444" y="1435283"/>
                </a:lnTo>
                <a:lnTo>
                  <a:pt x="1225722" y="1421432"/>
                </a:lnTo>
                <a:lnTo>
                  <a:pt x="1274405" y="1406432"/>
                </a:lnTo>
                <a:lnTo>
                  <a:pt x="1323615" y="1390638"/>
                </a:lnTo>
                <a:lnTo>
                  <a:pt x="1372473" y="1374408"/>
                </a:lnTo>
                <a:lnTo>
                  <a:pt x="1420102" y="1358097"/>
                </a:lnTo>
                <a:lnTo>
                  <a:pt x="1465624" y="1342061"/>
                </a:lnTo>
                <a:lnTo>
                  <a:pt x="1508161" y="1326659"/>
                </a:lnTo>
                <a:lnTo>
                  <a:pt x="1546834" y="1312245"/>
                </a:lnTo>
                <a:lnTo>
                  <a:pt x="1607554" y="1287943"/>
                </a:lnTo>
                <a:lnTo>
                  <a:pt x="1660039" y="1264501"/>
                </a:lnTo>
                <a:lnTo>
                  <a:pt x="1706598" y="1241589"/>
                </a:lnTo>
                <a:lnTo>
                  <a:pt x="1749542" y="1218879"/>
                </a:lnTo>
                <a:lnTo>
                  <a:pt x="1791182" y="1196040"/>
                </a:lnTo>
                <a:lnTo>
                  <a:pt x="1841216" y="1166717"/>
                </a:lnTo>
                <a:lnTo>
                  <a:pt x="1886845" y="1137096"/>
                </a:lnTo>
                <a:lnTo>
                  <a:pt x="1927949" y="1108404"/>
                </a:lnTo>
                <a:lnTo>
                  <a:pt x="1964410" y="1081867"/>
                </a:lnTo>
                <a:lnTo>
                  <a:pt x="2016290" y="1041401"/>
                </a:lnTo>
                <a:lnTo>
                  <a:pt x="2068169" y="993983"/>
                </a:lnTo>
                <a:lnTo>
                  <a:pt x="2237206" y="824311"/>
                </a:lnTo>
                <a:lnTo>
                  <a:pt x="2340838" y="699089"/>
                </a:lnTo>
                <a:lnTo>
                  <a:pt x="2440279" y="562691"/>
                </a:lnTo>
                <a:lnTo>
                  <a:pt x="2539720" y="427309"/>
                </a:lnTo>
                <a:lnTo>
                  <a:pt x="2663291" y="273766"/>
                </a:lnTo>
                <a:lnTo>
                  <a:pt x="2693527" y="241611"/>
                </a:lnTo>
                <a:lnTo>
                  <a:pt x="2725958" y="208037"/>
                </a:lnTo>
                <a:lnTo>
                  <a:pt x="2760035" y="174791"/>
                </a:lnTo>
                <a:lnTo>
                  <a:pt x="2795209" y="143624"/>
                </a:lnTo>
                <a:lnTo>
                  <a:pt x="2830931" y="116286"/>
                </a:lnTo>
                <a:lnTo>
                  <a:pt x="2876955" y="87254"/>
                </a:lnTo>
                <a:lnTo>
                  <a:pt x="2924609" y="62438"/>
                </a:lnTo>
                <a:lnTo>
                  <a:pt x="2972288" y="41812"/>
                </a:lnTo>
                <a:lnTo>
                  <a:pt x="3018383" y="25354"/>
                </a:lnTo>
                <a:lnTo>
                  <a:pt x="3062016" y="13759"/>
                </a:lnTo>
                <a:lnTo>
                  <a:pt x="3104172" y="6796"/>
                </a:lnTo>
                <a:lnTo>
                  <a:pt x="3146042" y="3048"/>
                </a:lnTo>
                <a:lnTo>
                  <a:pt x="3188817" y="1097"/>
                </a:lnTo>
                <a:lnTo>
                  <a:pt x="3232386" y="0"/>
                </a:lnTo>
                <a:lnTo>
                  <a:pt x="3276193" y="700"/>
                </a:lnTo>
                <a:lnTo>
                  <a:pt x="3321048" y="4615"/>
                </a:lnTo>
                <a:lnTo>
                  <a:pt x="3367760" y="13162"/>
                </a:lnTo>
                <a:lnTo>
                  <a:pt x="3417748" y="25663"/>
                </a:lnTo>
                <a:lnTo>
                  <a:pt x="3470106" y="41642"/>
                </a:lnTo>
                <a:lnTo>
                  <a:pt x="3522440" y="63097"/>
                </a:lnTo>
                <a:lnTo>
                  <a:pt x="3572357" y="92029"/>
                </a:lnTo>
                <a:lnTo>
                  <a:pt x="3609802" y="121366"/>
                </a:lnTo>
                <a:lnTo>
                  <a:pt x="3646027" y="155549"/>
                </a:lnTo>
                <a:lnTo>
                  <a:pt x="3681856" y="193847"/>
                </a:lnTo>
                <a:lnTo>
                  <a:pt x="3718112" y="235529"/>
                </a:lnTo>
                <a:lnTo>
                  <a:pt x="3755618" y="279862"/>
                </a:lnTo>
                <a:lnTo>
                  <a:pt x="3784136" y="314903"/>
                </a:lnTo>
                <a:lnTo>
                  <a:pt x="3814274" y="353874"/>
                </a:lnTo>
                <a:lnTo>
                  <a:pt x="3845039" y="395028"/>
                </a:lnTo>
                <a:lnTo>
                  <a:pt x="3875436" y="436621"/>
                </a:lnTo>
                <a:lnTo>
                  <a:pt x="3904475" y="476904"/>
                </a:lnTo>
                <a:lnTo>
                  <a:pt x="3931160" y="514134"/>
                </a:lnTo>
                <a:lnTo>
                  <a:pt x="3954500" y="546562"/>
                </a:lnTo>
                <a:lnTo>
                  <a:pt x="3984591" y="590210"/>
                </a:lnTo>
                <a:lnTo>
                  <a:pt x="4005776" y="623714"/>
                </a:lnTo>
                <a:lnTo>
                  <a:pt x="4026152" y="655504"/>
                </a:lnTo>
                <a:lnTo>
                  <a:pt x="4053814" y="694009"/>
                </a:lnTo>
                <a:lnTo>
                  <a:pt x="4084120" y="733002"/>
                </a:lnTo>
                <a:lnTo>
                  <a:pt x="4118932" y="776469"/>
                </a:lnTo>
                <a:lnTo>
                  <a:pt x="4155925" y="821357"/>
                </a:lnTo>
                <a:lnTo>
                  <a:pt x="4192779" y="864612"/>
                </a:lnTo>
                <a:lnTo>
                  <a:pt x="4227169" y="903178"/>
                </a:lnTo>
                <a:lnTo>
                  <a:pt x="4376267" y="1045545"/>
                </a:lnTo>
                <a:lnTo>
                  <a:pt x="4405743" y="1070397"/>
                </a:lnTo>
                <a:lnTo>
                  <a:pt x="4457170" y="1108767"/>
                </a:lnTo>
                <a:lnTo>
                  <a:pt x="4511723" y="1146161"/>
                </a:lnTo>
                <a:lnTo>
                  <a:pt x="4569924" y="1183054"/>
                </a:lnTo>
                <a:lnTo>
                  <a:pt x="4607788" y="1204168"/>
                </a:lnTo>
                <a:lnTo>
                  <a:pt x="4645712" y="1224198"/>
                </a:lnTo>
                <a:lnTo>
                  <a:pt x="4689349" y="1246820"/>
                </a:lnTo>
                <a:lnTo>
                  <a:pt x="4735905" y="1270233"/>
                </a:lnTo>
                <a:lnTo>
                  <a:pt x="4782589" y="1292641"/>
                </a:lnTo>
                <a:lnTo>
                  <a:pt x="4826609" y="1312245"/>
                </a:lnTo>
                <a:lnTo>
                  <a:pt x="5021173" y="1379936"/>
                </a:lnTo>
                <a:lnTo>
                  <a:pt x="5220055" y="1436451"/>
                </a:lnTo>
                <a:lnTo>
                  <a:pt x="5418937" y="1476837"/>
                </a:lnTo>
                <a:lnTo>
                  <a:pt x="5459616" y="1484456"/>
                </a:lnTo>
                <a:lnTo>
                  <a:pt x="5504354" y="1493066"/>
                </a:lnTo>
                <a:lnTo>
                  <a:pt x="5552155" y="1502196"/>
                </a:lnTo>
                <a:lnTo>
                  <a:pt x="5602024" y="1511375"/>
                </a:lnTo>
                <a:lnTo>
                  <a:pt x="5652967" y="1520132"/>
                </a:lnTo>
                <a:lnTo>
                  <a:pt x="5703987" y="1527995"/>
                </a:lnTo>
                <a:lnTo>
                  <a:pt x="5754090" y="1534495"/>
                </a:lnTo>
                <a:lnTo>
                  <a:pt x="5804637" y="1539522"/>
                </a:lnTo>
                <a:lnTo>
                  <a:pt x="5857023" y="1543531"/>
                </a:lnTo>
                <a:lnTo>
                  <a:pt x="5910305" y="1546735"/>
                </a:lnTo>
                <a:lnTo>
                  <a:pt x="5963537" y="1549342"/>
                </a:lnTo>
                <a:lnTo>
                  <a:pt x="6015777" y="1551566"/>
                </a:lnTo>
                <a:lnTo>
                  <a:pt x="6066079" y="1553616"/>
                </a:lnTo>
                <a:lnTo>
                  <a:pt x="6113500" y="1555704"/>
                </a:lnTo>
                <a:lnTo>
                  <a:pt x="6394678" y="1566753"/>
                </a:lnTo>
                <a:lnTo>
                  <a:pt x="0" y="1572849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9312" y="4195826"/>
            <a:ext cx="6852920" cy="78105"/>
          </a:xfrm>
          <a:custGeom>
            <a:avLst/>
            <a:gdLst/>
            <a:ahLst/>
            <a:cxnLst/>
            <a:rect l="l" t="t" r="r" b="b"/>
            <a:pathLst>
              <a:path w="6852920" h="78104">
                <a:moveTo>
                  <a:pt x="6776402" y="45844"/>
                </a:moveTo>
                <a:lnTo>
                  <a:pt x="6776402" y="77597"/>
                </a:lnTo>
                <a:lnTo>
                  <a:pt x="6839902" y="45847"/>
                </a:lnTo>
                <a:lnTo>
                  <a:pt x="6776402" y="45844"/>
                </a:lnTo>
                <a:close/>
              </a:path>
              <a:path w="6852920" h="78104">
                <a:moveTo>
                  <a:pt x="76212" y="0"/>
                </a:moveTo>
                <a:lnTo>
                  <a:pt x="0" y="38100"/>
                </a:lnTo>
                <a:lnTo>
                  <a:pt x="76187" y="76200"/>
                </a:lnTo>
                <a:lnTo>
                  <a:pt x="76197" y="44452"/>
                </a:lnTo>
                <a:lnTo>
                  <a:pt x="63474" y="44450"/>
                </a:lnTo>
                <a:lnTo>
                  <a:pt x="63487" y="31750"/>
                </a:lnTo>
                <a:lnTo>
                  <a:pt x="76202" y="31750"/>
                </a:lnTo>
                <a:lnTo>
                  <a:pt x="76212" y="0"/>
                </a:lnTo>
                <a:close/>
              </a:path>
              <a:path w="6852920" h="78104">
                <a:moveTo>
                  <a:pt x="6776402" y="33144"/>
                </a:moveTo>
                <a:lnTo>
                  <a:pt x="6776402" y="45844"/>
                </a:lnTo>
                <a:lnTo>
                  <a:pt x="6789229" y="45847"/>
                </a:lnTo>
                <a:lnTo>
                  <a:pt x="6789229" y="33147"/>
                </a:lnTo>
                <a:lnTo>
                  <a:pt x="6776402" y="33144"/>
                </a:lnTo>
                <a:close/>
              </a:path>
              <a:path w="6852920" h="78104">
                <a:moveTo>
                  <a:pt x="6776402" y="1397"/>
                </a:moveTo>
                <a:lnTo>
                  <a:pt x="6776402" y="33144"/>
                </a:lnTo>
                <a:lnTo>
                  <a:pt x="6789229" y="33147"/>
                </a:lnTo>
                <a:lnTo>
                  <a:pt x="6789229" y="45847"/>
                </a:lnTo>
                <a:lnTo>
                  <a:pt x="6839907" y="45844"/>
                </a:lnTo>
                <a:lnTo>
                  <a:pt x="6852602" y="39497"/>
                </a:lnTo>
                <a:lnTo>
                  <a:pt x="6776402" y="1397"/>
                </a:lnTo>
                <a:close/>
              </a:path>
              <a:path w="6852920" h="78104">
                <a:moveTo>
                  <a:pt x="76202" y="31752"/>
                </a:moveTo>
                <a:lnTo>
                  <a:pt x="76197" y="44452"/>
                </a:lnTo>
                <a:lnTo>
                  <a:pt x="6776402" y="45844"/>
                </a:lnTo>
                <a:lnTo>
                  <a:pt x="6776402" y="33144"/>
                </a:lnTo>
                <a:lnTo>
                  <a:pt x="76202" y="31752"/>
                </a:lnTo>
                <a:close/>
              </a:path>
              <a:path w="6852920" h="78104">
                <a:moveTo>
                  <a:pt x="63487" y="31750"/>
                </a:moveTo>
                <a:lnTo>
                  <a:pt x="63474" y="44450"/>
                </a:lnTo>
                <a:lnTo>
                  <a:pt x="76197" y="44452"/>
                </a:lnTo>
                <a:lnTo>
                  <a:pt x="76202" y="31752"/>
                </a:lnTo>
                <a:lnTo>
                  <a:pt x="6348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365" y="4351273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0532" y="4182490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4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0373" y="4182490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4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2245" y="4182490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4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2403" y="4182490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4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0266" y="4211065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0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2086" y="4182490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4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3957" y="4211065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0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3976" y="4351273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1151" y="4351273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08633" y="4340097"/>
            <a:ext cx="615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9650" algn="l"/>
                <a:tab pos="2037080" algn="l"/>
                <a:tab pos="3006725" algn="l"/>
                <a:tab pos="4021454" algn="l"/>
                <a:tab pos="5020310" algn="l"/>
                <a:tab pos="6027420" algn="l"/>
              </a:tabLst>
            </a:pPr>
            <a:r>
              <a:rPr sz="1800" dirty="0">
                <a:latin typeface="Times New Roman"/>
                <a:cs typeface="Times New Roman"/>
              </a:rPr>
              <a:t>3	2	1	</a:t>
            </a:r>
            <a:r>
              <a:rPr sz="2700" baseline="1543" dirty="0">
                <a:latin typeface="Times New Roman"/>
                <a:cs typeface="Times New Roman"/>
              </a:rPr>
              <a:t>0	1	2	3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1306728"/>
            <a:ext cx="8040370" cy="31146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Standard normal</a:t>
            </a:r>
            <a:r>
              <a:rPr sz="2800" b="1" spc="-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distribution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normal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with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0 and a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standard  deviation 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R="288290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Area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R="614680" algn="r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0245" y="5544978"/>
            <a:ext cx="3481704" cy="7981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050" marR="5080" indent="-6985">
              <a:lnSpc>
                <a:spcPts val="2980"/>
              </a:lnSpc>
              <a:spcBef>
                <a:spcPts val="295"/>
              </a:spcBef>
              <a:tabLst>
                <a:tab pos="356870" algn="l"/>
                <a:tab pos="2465705" algn="l"/>
                <a:tab pos="2866390" algn="l"/>
                <a:tab pos="3468370" algn="l"/>
              </a:tabLst>
            </a:pPr>
            <a:r>
              <a:rPr sz="3825" u="sng" spc="52" baseline="217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825" u="sng" spc="-7" baseline="217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sz="3825" u="sng" spc="-135" baseline="217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25" u="sng" spc="75" baseline="217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3825" u="sng" spc="-104" baseline="217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25" u="sng" baseline="217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Mean	</a:t>
            </a:r>
            <a:r>
              <a:rPr sz="3825" baseline="2178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550" i="1" u="sng" spc="6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550" i="1" u="sng" spc="-3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spc="5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- </a:t>
            </a:r>
            <a:r>
              <a:rPr sz="2550" u="sng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dirty="0">
                <a:solidFill>
                  <a:srgbClr val="AC0136"/>
                </a:solidFill>
                <a:latin typeface="Times New Roman"/>
                <a:cs typeface="Times New Roman"/>
              </a:rPr>
              <a:t> Standard</a:t>
            </a:r>
            <a:r>
              <a:rPr sz="2550" spc="-90" dirty="0">
                <a:solidFill>
                  <a:srgbClr val="AC0136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AC0136"/>
                </a:solidFill>
                <a:latin typeface="Times New Roman"/>
                <a:cs typeface="Times New Roman"/>
              </a:rPr>
              <a:t>deviation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0976" y="5723844"/>
            <a:ext cx="15938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i="1" spc="6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94862" y="5555794"/>
            <a:ext cx="304290" cy="401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8314" y="5934855"/>
            <a:ext cx="530838" cy="38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5603" y="5734650"/>
            <a:ext cx="3803549" cy="401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9740" y="4669916"/>
            <a:ext cx="73520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-value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transformed into a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by  </a:t>
            </a: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97" y="577418"/>
            <a:ext cx="65316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The Standard Normal</a:t>
            </a:r>
            <a:r>
              <a:rPr spc="-8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681"/>
            <a:ext cx="80022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data value of a normally </a:t>
            </a:r>
            <a:r>
              <a:rPr sz="2800" dirty="0">
                <a:latin typeface="Times New Roman"/>
                <a:cs typeface="Times New Roman"/>
              </a:rPr>
              <a:t>distributed </a:t>
            </a:r>
            <a:r>
              <a:rPr sz="2800" spc="-5" dirty="0">
                <a:latin typeface="Times New Roman"/>
                <a:cs typeface="Times New Roman"/>
              </a:rPr>
              <a:t>random  variable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is transformed into a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-score, the result will  be the standard normal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825" y="2996565"/>
            <a:ext cx="295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900" algn="l"/>
              </a:tabLst>
            </a:pPr>
            <a:r>
              <a:rPr sz="2400" b="1" spc="-5" dirty="0">
                <a:solidFill>
                  <a:srgbClr val="004887"/>
                </a:solidFill>
                <a:latin typeface="Arial"/>
                <a:cs typeface="Arial"/>
              </a:rPr>
              <a:t>Normal	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8919" y="3522726"/>
            <a:ext cx="1178560" cy="1134745"/>
          </a:xfrm>
          <a:custGeom>
            <a:avLst/>
            <a:gdLst/>
            <a:ahLst/>
            <a:cxnLst/>
            <a:rect l="l" t="t" r="r" b="b"/>
            <a:pathLst>
              <a:path w="1178560" h="1134745">
                <a:moveTo>
                  <a:pt x="1178560" y="1134618"/>
                </a:moveTo>
                <a:lnTo>
                  <a:pt x="1055624" y="1121918"/>
                </a:lnTo>
                <a:lnTo>
                  <a:pt x="992378" y="1108202"/>
                </a:lnTo>
                <a:lnTo>
                  <a:pt x="931544" y="1090930"/>
                </a:lnTo>
                <a:lnTo>
                  <a:pt x="868426" y="1064514"/>
                </a:lnTo>
                <a:lnTo>
                  <a:pt x="806323" y="1027684"/>
                </a:lnTo>
                <a:lnTo>
                  <a:pt x="745489" y="981710"/>
                </a:lnTo>
                <a:lnTo>
                  <a:pt x="619125" y="851788"/>
                </a:lnTo>
                <a:lnTo>
                  <a:pt x="496188" y="665607"/>
                </a:lnTo>
                <a:lnTo>
                  <a:pt x="373380" y="442594"/>
                </a:lnTo>
                <a:lnTo>
                  <a:pt x="310133" y="328803"/>
                </a:lnTo>
                <a:lnTo>
                  <a:pt x="247014" y="225298"/>
                </a:lnTo>
                <a:lnTo>
                  <a:pt x="186055" y="133350"/>
                </a:lnTo>
                <a:lnTo>
                  <a:pt x="124079" y="60960"/>
                </a:lnTo>
                <a:lnTo>
                  <a:pt x="60960" y="14986"/>
                </a:ln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522726"/>
            <a:ext cx="1181100" cy="1134745"/>
          </a:xfrm>
          <a:custGeom>
            <a:avLst/>
            <a:gdLst/>
            <a:ahLst/>
            <a:cxnLst/>
            <a:rect l="l" t="t" r="r" b="b"/>
            <a:pathLst>
              <a:path w="1181100" h="1134745">
                <a:moveTo>
                  <a:pt x="0" y="1134618"/>
                </a:moveTo>
                <a:lnTo>
                  <a:pt x="122897" y="1121918"/>
                </a:lnTo>
                <a:lnTo>
                  <a:pt x="186067" y="1108202"/>
                </a:lnTo>
                <a:lnTo>
                  <a:pt x="249250" y="1090930"/>
                </a:lnTo>
                <a:lnTo>
                  <a:pt x="310121" y="1064514"/>
                </a:lnTo>
                <a:lnTo>
                  <a:pt x="372148" y="1027684"/>
                </a:lnTo>
                <a:lnTo>
                  <a:pt x="435356" y="981710"/>
                </a:lnTo>
                <a:lnTo>
                  <a:pt x="559308" y="851788"/>
                </a:lnTo>
                <a:lnTo>
                  <a:pt x="682244" y="665607"/>
                </a:lnTo>
                <a:lnTo>
                  <a:pt x="808608" y="442594"/>
                </a:lnTo>
                <a:lnTo>
                  <a:pt x="868299" y="328803"/>
                </a:lnTo>
                <a:lnTo>
                  <a:pt x="931544" y="225298"/>
                </a:lnTo>
                <a:lnTo>
                  <a:pt x="994663" y="133350"/>
                </a:lnTo>
                <a:lnTo>
                  <a:pt x="1054354" y="60960"/>
                </a:lnTo>
                <a:lnTo>
                  <a:pt x="1117600" y="14986"/>
                </a:lnTo>
                <a:lnTo>
                  <a:pt x="1180719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7479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3164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5292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0977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3233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8919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2317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6860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0258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4813" y="4657344"/>
            <a:ext cx="1270" cy="13970"/>
          </a:xfrm>
          <a:custGeom>
            <a:avLst/>
            <a:gdLst/>
            <a:ahLst/>
            <a:cxnLst/>
            <a:rect l="l" t="t" r="r" b="b"/>
            <a:pathLst>
              <a:path w="1269" h="13970">
                <a:moveTo>
                  <a:pt x="0" y="0"/>
                </a:moveTo>
                <a:lnTo>
                  <a:pt x="1143" y="13715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36722" y="4574794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9638" y="4615256"/>
            <a:ext cx="399288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8919" y="3568700"/>
            <a:ext cx="1270" cy="1089025"/>
          </a:xfrm>
          <a:custGeom>
            <a:avLst/>
            <a:gdLst/>
            <a:ahLst/>
            <a:cxnLst/>
            <a:rect l="l" t="t" r="r" b="b"/>
            <a:pathLst>
              <a:path w="1269" h="1089025">
                <a:moveTo>
                  <a:pt x="0" y="0"/>
                </a:moveTo>
                <a:lnTo>
                  <a:pt x="1143" y="1088644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7241" y="3521964"/>
            <a:ext cx="432816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797" y="4656201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696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0961" y="4666488"/>
            <a:ext cx="768096" cy="434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7700" y="3621151"/>
            <a:ext cx="1132205" cy="1086485"/>
          </a:xfrm>
          <a:custGeom>
            <a:avLst/>
            <a:gdLst/>
            <a:ahLst/>
            <a:cxnLst/>
            <a:rect l="l" t="t" r="r" b="b"/>
            <a:pathLst>
              <a:path w="1132204" h="1086485">
                <a:moveTo>
                  <a:pt x="1131951" y="1085977"/>
                </a:moveTo>
                <a:lnTo>
                  <a:pt x="1010920" y="1073785"/>
                </a:lnTo>
                <a:lnTo>
                  <a:pt x="952626" y="1060704"/>
                </a:lnTo>
                <a:lnTo>
                  <a:pt x="893191" y="1044194"/>
                </a:lnTo>
                <a:lnTo>
                  <a:pt x="832739" y="1018794"/>
                </a:lnTo>
                <a:lnTo>
                  <a:pt x="774446" y="983615"/>
                </a:lnTo>
                <a:lnTo>
                  <a:pt x="713867" y="939673"/>
                </a:lnTo>
                <a:lnTo>
                  <a:pt x="596138" y="815340"/>
                </a:lnTo>
                <a:lnTo>
                  <a:pt x="477393" y="637032"/>
                </a:lnTo>
                <a:lnTo>
                  <a:pt x="357504" y="423544"/>
                </a:lnTo>
                <a:lnTo>
                  <a:pt x="297052" y="314706"/>
                </a:lnTo>
                <a:lnTo>
                  <a:pt x="238759" y="215646"/>
                </a:lnTo>
                <a:lnTo>
                  <a:pt x="179324" y="127635"/>
                </a:lnTo>
                <a:lnTo>
                  <a:pt x="121030" y="58293"/>
                </a:lnTo>
                <a:lnTo>
                  <a:pt x="60451" y="14350"/>
                </a:ln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7400" y="3621151"/>
            <a:ext cx="1130300" cy="1086485"/>
          </a:xfrm>
          <a:custGeom>
            <a:avLst/>
            <a:gdLst/>
            <a:ahLst/>
            <a:cxnLst/>
            <a:rect l="l" t="t" r="r" b="b"/>
            <a:pathLst>
              <a:path w="1130300" h="1086485">
                <a:moveTo>
                  <a:pt x="0" y="1085977"/>
                </a:moveTo>
                <a:lnTo>
                  <a:pt x="118999" y="1073785"/>
                </a:lnTo>
                <a:lnTo>
                  <a:pt x="179577" y="1060704"/>
                </a:lnTo>
                <a:lnTo>
                  <a:pt x="236854" y="1044194"/>
                </a:lnTo>
                <a:lnTo>
                  <a:pt x="297434" y="1018794"/>
                </a:lnTo>
                <a:lnTo>
                  <a:pt x="358013" y="983615"/>
                </a:lnTo>
                <a:lnTo>
                  <a:pt x="416433" y="939673"/>
                </a:lnTo>
                <a:lnTo>
                  <a:pt x="536448" y="815340"/>
                </a:lnTo>
                <a:lnTo>
                  <a:pt x="655447" y="637032"/>
                </a:lnTo>
                <a:lnTo>
                  <a:pt x="773302" y="423544"/>
                </a:lnTo>
                <a:lnTo>
                  <a:pt x="834008" y="314706"/>
                </a:lnTo>
                <a:lnTo>
                  <a:pt x="894588" y="215646"/>
                </a:lnTo>
                <a:lnTo>
                  <a:pt x="951865" y="127635"/>
                </a:lnTo>
                <a:lnTo>
                  <a:pt x="1012444" y="58293"/>
                </a:lnTo>
                <a:lnTo>
                  <a:pt x="1073023" y="14350"/>
                </a:lnTo>
                <a:lnTo>
                  <a:pt x="11303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0367" y="3653028"/>
            <a:ext cx="1270" cy="1062990"/>
          </a:xfrm>
          <a:custGeom>
            <a:avLst/>
            <a:gdLst/>
            <a:ahLst/>
            <a:cxnLst/>
            <a:rect l="l" t="t" r="r" b="b"/>
            <a:pathLst>
              <a:path w="1270" h="1062989">
                <a:moveTo>
                  <a:pt x="0" y="0"/>
                </a:moveTo>
                <a:lnTo>
                  <a:pt x="1015" y="1062863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62088" y="3782898"/>
            <a:ext cx="788416" cy="434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17840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015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93177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3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5339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015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40676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3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2838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015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88175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3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61353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3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5673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3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8852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3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3172" y="4707128"/>
            <a:ext cx="1270" cy="13335"/>
          </a:xfrm>
          <a:custGeom>
            <a:avLst/>
            <a:gdLst/>
            <a:ahLst/>
            <a:cxnLst/>
            <a:rect l="l" t="t" r="r" b="b"/>
            <a:pathLst>
              <a:path w="1270" h="13335">
                <a:moveTo>
                  <a:pt x="0" y="0"/>
                </a:moveTo>
                <a:lnTo>
                  <a:pt x="1142" y="13208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230869" y="462419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70702" y="4705984"/>
            <a:ext cx="2269490" cy="0"/>
          </a:xfrm>
          <a:custGeom>
            <a:avLst/>
            <a:gdLst/>
            <a:ahLst/>
            <a:cxnLst/>
            <a:rect l="l" t="t" r="r" b="b"/>
            <a:pathLst>
              <a:path w="2269490">
                <a:moveTo>
                  <a:pt x="0" y="0"/>
                </a:moveTo>
                <a:lnTo>
                  <a:pt x="226910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46140" y="2844165"/>
            <a:ext cx="2479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887"/>
                </a:solidFill>
                <a:latin typeface="Arial"/>
                <a:cs typeface="Arial"/>
              </a:rPr>
              <a:t>Standard</a:t>
            </a:r>
            <a:r>
              <a:rPr sz="2400" b="1" spc="-55" dirty="0">
                <a:solidFill>
                  <a:srgbClr val="00488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887"/>
                </a:solidFill>
                <a:latin typeface="Arial"/>
                <a:cs typeface="Arial"/>
              </a:rPr>
              <a:t>Normal  </a:t>
            </a:r>
            <a:r>
              <a:rPr sz="2400" b="1" dirty="0">
                <a:solidFill>
                  <a:srgbClr val="004887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91025" y="3352800"/>
            <a:ext cx="1881505" cy="762000"/>
          </a:xfrm>
          <a:custGeom>
            <a:avLst/>
            <a:gdLst/>
            <a:ahLst/>
            <a:cxnLst/>
            <a:rect l="l" t="t" r="r" b="b"/>
            <a:pathLst>
              <a:path w="1881504" h="762000">
                <a:moveTo>
                  <a:pt x="1881251" y="571500"/>
                </a:moveTo>
                <a:lnTo>
                  <a:pt x="1500251" y="571500"/>
                </a:lnTo>
                <a:lnTo>
                  <a:pt x="1743075" y="762000"/>
                </a:lnTo>
                <a:lnTo>
                  <a:pt x="1881251" y="571500"/>
                </a:lnTo>
                <a:close/>
              </a:path>
              <a:path w="1881504" h="762000">
                <a:moveTo>
                  <a:pt x="190500" y="0"/>
                </a:moveTo>
                <a:lnTo>
                  <a:pt x="0" y="0"/>
                </a:lnTo>
                <a:lnTo>
                  <a:pt x="62393" y="541"/>
                </a:lnTo>
                <a:lnTo>
                  <a:pt x="124297" y="2153"/>
                </a:lnTo>
                <a:lnTo>
                  <a:pt x="185664" y="4820"/>
                </a:lnTo>
                <a:lnTo>
                  <a:pt x="246446" y="8523"/>
                </a:lnTo>
                <a:lnTo>
                  <a:pt x="306596" y="13245"/>
                </a:lnTo>
                <a:lnTo>
                  <a:pt x="366064" y="18970"/>
                </a:lnTo>
                <a:lnTo>
                  <a:pt x="424804" y="25680"/>
                </a:lnTo>
                <a:lnTo>
                  <a:pt x="482766" y="33358"/>
                </a:lnTo>
                <a:lnTo>
                  <a:pt x="539904" y="41987"/>
                </a:lnTo>
                <a:lnTo>
                  <a:pt x="596169" y="51549"/>
                </a:lnTo>
                <a:lnTo>
                  <a:pt x="651514" y="62028"/>
                </a:lnTo>
                <a:lnTo>
                  <a:pt x="705889" y="73406"/>
                </a:lnTo>
                <a:lnTo>
                  <a:pt x="759248" y="85665"/>
                </a:lnTo>
                <a:lnTo>
                  <a:pt x="811542" y="98790"/>
                </a:lnTo>
                <a:lnTo>
                  <a:pt x="862723" y="112762"/>
                </a:lnTo>
                <a:lnTo>
                  <a:pt x="912743" y="127564"/>
                </a:lnTo>
                <a:lnTo>
                  <a:pt x="961555" y="143179"/>
                </a:lnTo>
                <a:lnTo>
                  <a:pt x="1009110" y="159591"/>
                </a:lnTo>
                <a:lnTo>
                  <a:pt x="1055360" y="176781"/>
                </a:lnTo>
                <a:lnTo>
                  <a:pt x="1100258" y="194733"/>
                </a:lnTo>
                <a:lnTo>
                  <a:pt x="1143755" y="213429"/>
                </a:lnTo>
                <a:lnTo>
                  <a:pt x="1185803" y="232852"/>
                </a:lnTo>
                <a:lnTo>
                  <a:pt x="1226355" y="252985"/>
                </a:lnTo>
                <a:lnTo>
                  <a:pt x="1265362" y="273812"/>
                </a:lnTo>
                <a:lnTo>
                  <a:pt x="1302776" y="295313"/>
                </a:lnTo>
                <a:lnTo>
                  <a:pt x="1338550" y="317473"/>
                </a:lnTo>
                <a:lnTo>
                  <a:pt x="1372635" y="340274"/>
                </a:lnTo>
                <a:lnTo>
                  <a:pt x="1404984" y="363699"/>
                </a:lnTo>
                <a:lnTo>
                  <a:pt x="1435548" y="387731"/>
                </a:lnTo>
                <a:lnTo>
                  <a:pt x="1491131" y="437546"/>
                </a:lnTo>
                <a:lnTo>
                  <a:pt x="1539000" y="489583"/>
                </a:lnTo>
                <a:lnTo>
                  <a:pt x="1578772" y="543702"/>
                </a:lnTo>
                <a:lnTo>
                  <a:pt x="1595501" y="571500"/>
                </a:lnTo>
                <a:lnTo>
                  <a:pt x="1786001" y="571500"/>
                </a:lnTo>
                <a:lnTo>
                  <a:pt x="1750422" y="516390"/>
                </a:lnTo>
                <a:lnTo>
                  <a:pt x="1706554" y="463296"/>
                </a:lnTo>
                <a:lnTo>
                  <a:pt x="1654780" y="412353"/>
                </a:lnTo>
                <a:lnTo>
                  <a:pt x="1595484" y="363699"/>
                </a:lnTo>
                <a:lnTo>
                  <a:pt x="1563135" y="340274"/>
                </a:lnTo>
                <a:lnTo>
                  <a:pt x="1529050" y="317473"/>
                </a:lnTo>
                <a:lnTo>
                  <a:pt x="1493276" y="295313"/>
                </a:lnTo>
                <a:lnTo>
                  <a:pt x="1455862" y="273812"/>
                </a:lnTo>
                <a:lnTo>
                  <a:pt x="1416855" y="252985"/>
                </a:lnTo>
                <a:lnTo>
                  <a:pt x="1376303" y="232852"/>
                </a:lnTo>
                <a:lnTo>
                  <a:pt x="1334255" y="213429"/>
                </a:lnTo>
                <a:lnTo>
                  <a:pt x="1290758" y="194733"/>
                </a:lnTo>
                <a:lnTo>
                  <a:pt x="1245860" y="176781"/>
                </a:lnTo>
                <a:lnTo>
                  <a:pt x="1199610" y="159591"/>
                </a:lnTo>
                <a:lnTo>
                  <a:pt x="1152055" y="143179"/>
                </a:lnTo>
                <a:lnTo>
                  <a:pt x="1103243" y="127564"/>
                </a:lnTo>
                <a:lnTo>
                  <a:pt x="1053223" y="112762"/>
                </a:lnTo>
                <a:lnTo>
                  <a:pt x="1002042" y="98790"/>
                </a:lnTo>
                <a:lnTo>
                  <a:pt x="949748" y="85665"/>
                </a:lnTo>
                <a:lnTo>
                  <a:pt x="896389" y="73406"/>
                </a:lnTo>
                <a:lnTo>
                  <a:pt x="842014" y="62028"/>
                </a:lnTo>
                <a:lnTo>
                  <a:pt x="786669" y="51549"/>
                </a:lnTo>
                <a:lnTo>
                  <a:pt x="730404" y="41987"/>
                </a:lnTo>
                <a:lnTo>
                  <a:pt x="673266" y="33358"/>
                </a:lnTo>
                <a:lnTo>
                  <a:pt x="615304" y="25680"/>
                </a:lnTo>
                <a:lnTo>
                  <a:pt x="556564" y="18970"/>
                </a:lnTo>
                <a:lnTo>
                  <a:pt x="497096" y="13245"/>
                </a:lnTo>
                <a:lnTo>
                  <a:pt x="436946" y="8523"/>
                </a:lnTo>
                <a:lnTo>
                  <a:pt x="376164" y="4820"/>
                </a:lnTo>
                <a:lnTo>
                  <a:pt x="314797" y="2153"/>
                </a:lnTo>
                <a:lnTo>
                  <a:pt x="252893" y="541"/>
                </a:lnTo>
                <a:lnTo>
                  <a:pt x="190500" y="0"/>
                </a:lnTo>
                <a:close/>
              </a:path>
            </a:pathLst>
          </a:custGeom>
          <a:solidFill>
            <a:srgbClr val="FC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43200" y="3352800"/>
            <a:ext cx="1743075" cy="762000"/>
          </a:xfrm>
          <a:custGeom>
            <a:avLst/>
            <a:gdLst/>
            <a:ahLst/>
            <a:cxnLst/>
            <a:rect l="l" t="t" r="r" b="b"/>
            <a:pathLst>
              <a:path w="1743075" h="762000">
                <a:moveTo>
                  <a:pt x="1647825" y="0"/>
                </a:moveTo>
                <a:lnTo>
                  <a:pt x="1583119" y="576"/>
                </a:lnTo>
                <a:lnTo>
                  <a:pt x="1519046" y="2292"/>
                </a:lnTo>
                <a:lnTo>
                  <a:pt x="1455651" y="5126"/>
                </a:lnTo>
                <a:lnTo>
                  <a:pt x="1392979" y="9056"/>
                </a:lnTo>
                <a:lnTo>
                  <a:pt x="1331076" y="14062"/>
                </a:lnTo>
                <a:lnTo>
                  <a:pt x="1269989" y="20123"/>
                </a:lnTo>
                <a:lnTo>
                  <a:pt x="1209763" y="27216"/>
                </a:lnTo>
                <a:lnTo>
                  <a:pt x="1150443" y="35322"/>
                </a:lnTo>
                <a:lnTo>
                  <a:pt x="1092076" y="44419"/>
                </a:lnTo>
                <a:lnTo>
                  <a:pt x="1034707" y="54486"/>
                </a:lnTo>
                <a:lnTo>
                  <a:pt x="978382" y="65501"/>
                </a:lnTo>
                <a:lnTo>
                  <a:pt x="923147" y="77444"/>
                </a:lnTo>
                <a:lnTo>
                  <a:pt x="869048" y="90293"/>
                </a:lnTo>
                <a:lnTo>
                  <a:pt x="816130" y="104027"/>
                </a:lnTo>
                <a:lnTo>
                  <a:pt x="764439" y="118625"/>
                </a:lnTo>
                <a:lnTo>
                  <a:pt x="714021" y="134065"/>
                </a:lnTo>
                <a:lnTo>
                  <a:pt x="664923" y="150328"/>
                </a:lnTo>
                <a:lnTo>
                  <a:pt x="617188" y="167391"/>
                </a:lnTo>
                <a:lnTo>
                  <a:pt x="570865" y="185233"/>
                </a:lnTo>
                <a:lnTo>
                  <a:pt x="525997" y="203833"/>
                </a:lnTo>
                <a:lnTo>
                  <a:pt x="482631" y="223170"/>
                </a:lnTo>
                <a:lnTo>
                  <a:pt x="440813" y="243223"/>
                </a:lnTo>
                <a:lnTo>
                  <a:pt x="400589" y="263971"/>
                </a:lnTo>
                <a:lnTo>
                  <a:pt x="362004" y="285392"/>
                </a:lnTo>
                <a:lnTo>
                  <a:pt x="325104" y="307465"/>
                </a:lnTo>
                <a:lnTo>
                  <a:pt x="289935" y="330170"/>
                </a:lnTo>
                <a:lnTo>
                  <a:pt x="256543" y="353484"/>
                </a:lnTo>
                <a:lnTo>
                  <a:pt x="224973" y="377387"/>
                </a:lnTo>
                <a:lnTo>
                  <a:pt x="195271" y="401858"/>
                </a:lnTo>
                <a:lnTo>
                  <a:pt x="141656" y="452417"/>
                </a:lnTo>
                <a:lnTo>
                  <a:pt x="96064" y="504994"/>
                </a:lnTo>
                <a:lnTo>
                  <a:pt x="58860" y="559417"/>
                </a:lnTo>
                <a:lnTo>
                  <a:pt x="30412" y="615518"/>
                </a:lnTo>
                <a:lnTo>
                  <a:pt x="11085" y="673127"/>
                </a:lnTo>
                <a:lnTo>
                  <a:pt x="1247" y="732076"/>
                </a:lnTo>
                <a:lnTo>
                  <a:pt x="0" y="762000"/>
                </a:lnTo>
                <a:lnTo>
                  <a:pt x="190500" y="762000"/>
                </a:lnTo>
                <a:lnTo>
                  <a:pt x="191769" y="731855"/>
                </a:lnTo>
                <a:lnTo>
                  <a:pt x="195546" y="701995"/>
                </a:lnTo>
                <a:lnTo>
                  <a:pt x="210438" y="643223"/>
                </a:lnTo>
                <a:lnTo>
                  <a:pt x="234810" y="585862"/>
                </a:lnTo>
                <a:lnTo>
                  <a:pt x="268294" y="530093"/>
                </a:lnTo>
                <a:lnTo>
                  <a:pt x="310520" y="476097"/>
                </a:lnTo>
                <a:lnTo>
                  <a:pt x="361123" y="424052"/>
                </a:lnTo>
                <a:lnTo>
                  <a:pt x="419734" y="374140"/>
                </a:lnTo>
                <a:lnTo>
                  <a:pt x="451927" y="350040"/>
                </a:lnTo>
                <a:lnTo>
                  <a:pt x="485985" y="326540"/>
                </a:lnTo>
                <a:lnTo>
                  <a:pt x="521860" y="303663"/>
                </a:lnTo>
                <a:lnTo>
                  <a:pt x="559508" y="281432"/>
                </a:lnTo>
                <a:lnTo>
                  <a:pt x="598882" y="259870"/>
                </a:lnTo>
                <a:lnTo>
                  <a:pt x="639937" y="238998"/>
                </a:lnTo>
                <a:lnTo>
                  <a:pt x="682625" y="218839"/>
                </a:lnTo>
                <a:lnTo>
                  <a:pt x="726902" y="199416"/>
                </a:lnTo>
                <a:lnTo>
                  <a:pt x="772721" y="180751"/>
                </a:lnTo>
                <a:lnTo>
                  <a:pt x="820036" y="162866"/>
                </a:lnTo>
                <a:lnTo>
                  <a:pt x="868802" y="145785"/>
                </a:lnTo>
                <a:lnTo>
                  <a:pt x="918973" y="129530"/>
                </a:lnTo>
                <a:lnTo>
                  <a:pt x="970501" y="114123"/>
                </a:lnTo>
                <a:lnTo>
                  <a:pt x="1023342" y="99587"/>
                </a:lnTo>
                <a:lnTo>
                  <a:pt x="1077450" y="85944"/>
                </a:lnTo>
                <a:lnTo>
                  <a:pt x="1132778" y="73217"/>
                </a:lnTo>
                <a:lnTo>
                  <a:pt x="1189281" y="61428"/>
                </a:lnTo>
                <a:lnTo>
                  <a:pt x="1246912" y="50600"/>
                </a:lnTo>
                <a:lnTo>
                  <a:pt x="1305626" y="40756"/>
                </a:lnTo>
                <a:lnTo>
                  <a:pt x="1365376" y="31917"/>
                </a:lnTo>
                <a:lnTo>
                  <a:pt x="1426117" y="24107"/>
                </a:lnTo>
                <a:lnTo>
                  <a:pt x="1487803" y="17348"/>
                </a:lnTo>
                <a:lnTo>
                  <a:pt x="1550388" y="11662"/>
                </a:lnTo>
                <a:lnTo>
                  <a:pt x="1613825" y="7072"/>
                </a:lnTo>
                <a:lnTo>
                  <a:pt x="1678070" y="3600"/>
                </a:lnTo>
                <a:lnTo>
                  <a:pt x="1743075" y="1270"/>
                </a:lnTo>
                <a:lnTo>
                  <a:pt x="1695450" y="301"/>
                </a:lnTo>
                <a:lnTo>
                  <a:pt x="1647825" y="0"/>
                </a:lnTo>
                <a:close/>
              </a:path>
            </a:pathLst>
          </a:custGeom>
          <a:solidFill>
            <a:srgbClr val="CA6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3200" y="3352800"/>
            <a:ext cx="3529329" cy="762000"/>
          </a:xfrm>
          <a:custGeom>
            <a:avLst/>
            <a:gdLst/>
            <a:ahLst/>
            <a:cxnLst/>
            <a:rect l="l" t="t" r="r" b="b"/>
            <a:pathLst>
              <a:path w="3529329" h="762000">
                <a:moveTo>
                  <a:pt x="1743075" y="1270"/>
                </a:moveTo>
                <a:lnTo>
                  <a:pt x="1678070" y="3600"/>
                </a:lnTo>
                <a:lnTo>
                  <a:pt x="1613825" y="7072"/>
                </a:lnTo>
                <a:lnTo>
                  <a:pt x="1550388" y="11662"/>
                </a:lnTo>
                <a:lnTo>
                  <a:pt x="1487803" y="17348"/>
                </a:lnTo>
                <a:lnTo>
                  <a:pt x="1426117" y="24107"/>
                </a:lnTo>
                <a:lnTo>
                  <a:pt x="1365376" y="31917"/>
                </a:lnTo>
                <a:lnTo>
                  <a:pt x="1305626" y="40756"/>
                </a:lnTo>
                <a:lnTo>
                  <a:pt x="1246912" y="50600"/>
                </a:lnTo>
                <a:lnTo>
                  <a:pt x="1189281" y="61428"/>
                </a:lnTo>
                <a:lnTo>
                  <a:pt x="1132778" y="73217"/>
                </a:lnTo>
                <a:lnTo>
                  <a:pt x="1077450" y="85944"/>
                </a:lnTo>
                <a:lnTo>
                  <a:pt x="1023342" y="99587"/>
                </a:lnTo>
                <a:lnTo>
                  <a:pt x="970501" y="114123"/>
                </a:lnTo>
                <a:lnTo>
                  <a:pt x="918973" y="129530"/>
                </a:lnTo>
                <a:lnTo>
                  <a:pt x="868802" y="145785"/>
                </a:lnTo>
                <a:lnTo>
                  <a:pt x="820036" y="162866"/>
                </a:lnTo>
                <a:lnTo>
                  <a:pt x="772721" y="180751"/>
                </a:lnTo>
                <a:lnTo>
                  <a:pt x="726902" y="199416"/>
                </a:lnTo>
                <a:lnTo>
                  <a:pt x="682625" y="218839"/>
                </a:lnTo>
                <a:lnTo>
                  <a:pt x="639937" y="238998"/>
                </a:lnTo>
                <a:lnTo>
                  <a:pt x="598882" y="259870"/>
                </a:lnTo>
                <a:lnTo>
                  <a:pt x="559508" y="281432"/>
                </a:lnTo>
                <a:lnTo>
                  <a:pt x="521860" y="303663"/>
                </a:lnTo>
                <a:lnTo>
                  <a:pt x="485985" y="326540"/>
                </a:lnTo>
                <a:lnTo>
                  <a:pt x="451927" y="350040"/>
                </a:lnTo>
                <a:lnTo>
                  <a:pt x="419734" y="374140"/>
                </a:lnTo>
                <a:lnTo>
                  <a:pt x="389450" y="398818"/>
                </a:lnTo>
                <a:lnTo>
                  <a:pt x="334798" y="449819"/>
                </a:lnTo>
                <a:lnTo>
                  <a:pt x="288337" y="502862"/>
                </a:lnTo>
                <a:lnTo>
                  <a:pt x="250436" y="557768"/>
                </a:lnTo>
                <a:lnTo>
                  <a:pt x="221462" y="614355"/>
                </a:lnTo>
                <a:lnTo>
                  <a:pt x="201784" y="672444"/>
                </a:lnTo>
                <a:lnTo>
                  <a:pt x="191769" y="731855"/>
                </a:lnTo>
                <a:lnTo>
                  <a:pt x="190500" y="762000"/>
                </a:lnTo>
                <a:lnTo>
                  <a:pt x="0" y="762000"/>
                </a:lnTo>
                <a:lnTo>
                  <a:pt x="1247" y="732076"/>
                </a:lnTo>
                <a:lnTo>
                  <a:pt x="4957" y="702445"/>
                </a:lnTo>
                <a:lnTo>
                  <a:pt x="19586" y="644145"/>
                </a:lnTo>
                <a:lnTo>
                  <a:pt x="43519" y="587268"/>
                </a:lnTo>
                <a:lnTo>
                  <a:pt x="76391" y="531985"/>
                </a:lnTo>
                <a:lnTo>
                  <a:pt x="117834" y="478464"/>
                </a:lnTo>
                <a:lnTo>
                  <a:pt x="167484" y="426875"/>
                </a:lnTo>
                <a:lnTo>
                  <a:pt x="224973" y="377387"/>
                </a:lnTo>
                <a:lnTo>
                  <a:pt x="256543" y="353484"/>
                </a:lnTo>
                <a:lnTo>
                  <a:pt x="289935" y="330170"/>
                </a:lnTo>
                <a:lnTo>
                  <a:pt x="325104" y="307465"/>
                </a:lnTo>
                <a:lnTo>
                  <a:pt x="362004" y="285392"/>
                </a:lnTo>
                <a:lnTo>
                  <a:pt x="400589" y="263971"/>
                </a:lnTo>
                <a:lnTo>
                  <a:pt x="440813" y="243223"/>
                </a:lnTo>
                <a:lnTo>
                  <a:pt x="482631" y="223170"/>
                </a:lnTo>
                <a:lnTo>
                  <a:pt x="525997" y="203833"/>
                </a:lnTo>
                <a:lnTo>
                  <a:pt x="570865" y="185233"/>
                </a:lnTo>
                <a:lnTo>
                  <a:pt x="617188" y="167391"/>
                </a:lnTo>
                <a:lnTo>
                  <a:pt x="664923" y="150328"/>
                </a:lnTo>
                <a:lnTo>
                  <a:pt x="714021" y="134065"/>
                </a:lnTo>
                <a:lnTo>
                  <a:pt x="764439" y="118625"/>
                </a:lnTo>
                <a:lnTo>
                  <a:pt x="816130" y="104027"/>
                </a:lnTo>
                <a:lnTo>
                  <a:pt x="869048" y="90293"/>
                </a:lnTo>
                <a:lnTo>
                  <a:pt x="923147" y="77444"/>
                </a:lnTo>
                <a:lnTo>
                  <a:pt x="978382" y="65501"/>
                </a:lnTo>
                <a:lnTo>
                  <a:pt x="1034707" y="54486"/>
                </a:lnTo>
                <a:lnTo>
                  <a:pt x="1092076" y="44419"/>
                </a:lnTo>
                <a:lnTo>
                  <a:pt x="1150443" y="35322"/>
                </a:lnTo>
                <a:lnTo>
                  <a:pt x="1209763" y="27216"/>
                </a:lnTo>
                <a:lnTo>
                  <a:pt x="1269989" y="20123"/>
                </a:lnTo>
                <a:lnTo>
                  <a:pt x="1331076" y="14062"/>
                </a:lnTo>
                <a:lnTo>
                  <a:pt x="1392979" y="9056"/>
                </a:lnTo>
                <a:lnTo>
                  <a:pt x="1455651" y="5126"/>
                </a:lnTo>
                <a:lnTo>
                  <a:pt x="1519046" y="2292"/>
                </a:lnTo>
                <a:lnTo>
                  <a:pt x="1583119" y="576"/>
                </a:lnTo>
                <a:lnTo>
                  <a:pt x="1647825" y="0"/>
                </a:lnTo>
                <a:lnTo>
                  <a:pt x="1838325" y="0"/>
                </a:lnTo>
                <a:lnTo>
                  <a:pt x="1900718" y="541"/>
                </a:lnTo>
                <a:lnTo>
                  <a:pt x="1962622" y="2153"/>
                </a:lnTo>
                <a:lnTo>
                  <a:pt x="2023989" y="4820"/>
                </a:lnTo>
                <a:lnTo>
                  <a:pt x="2084771" y="8523"/>
                </a:lnTo>
                <a:lnTo>
                  <a:pt x="2144921" y="13245"/>
                </a:lnTo>
                <a:lnTo>
                  <a:pt x="2204389" y="18970"/>
                </a:lnTo>
                <a:lnTo>
                  <a:pt x="2263129" y="25680"/>
                </a:lnTo>
                <a:lnTo>
                  <a:pt x="2321091" y="33358"/>
                </a:lnTo>
                <a:lnTo>
                  <a:pt x="2378229" y="41987"/>
                </a:lnTo>
                <a:lnTo>
                  <a:pt x="2434494" y="51549"/>
                </a:lnTo>
                <a:lnTo>
                  <a:pt x="2489839" y="62028"/>
                </a:lnTo>
                <a:lnTo>
                  <a:pt x="2544214" y="73406"/>
                </a:lnTo>
                <a:lnTo>
                  <a:pt x="2597573" y="85665"/>
                </a:lnTo>
                <a:lnTo>
                  <a:pt x="2649867" y="98790"/>
                </a:lnTo>
                <a:lnTo>
                  <a:pt x="2701048" y="112762"/>
                </a:lnTo>
                <a:lnTo>
                  <a:pt x="2751068" y="127564"/>
                </a:lnTo>
                <a:lnTo>
                  <a:pt x="2799880" y="143179"/>
                </a:lnTo>
                <a:lnTo>
                  <a:pt x="2847435" y="159591"/>
                </a:lnTo>
                <a:lnTo>
                  <a:pt x="2893685" y="176781"/>
                </a:lnTo>
                <a:lnTo>
                  <a:pt x="2938583" y="194733"/>
                </a:lnTo>
                <a:lnTo>
                  <a:pt x="2982080" y="213429"/>
                </a:lnTo>
                <a:lnTo>
                  <a:pt x="3024128" y="232852"/>
                </a:lnTo>
                <a:lnTo>
                  <a:pt x="3064680" y="252985"/>
                </a:lnTo>
                <a:lnTo>
                  <a:pt x="3103687" y="273812"/>
                </a:lnTo>
                <a:lnTo>
                  <a:pt x="3141101" y="295313"/>
                </a:lnTo>
                <a:lnTo>
                  <a:pt x="3176875" y="317473"/>
                </a:lnTo>
                <a:lnTo>
                  <a:pt x="3210960" y="340274"/>
                </a:lnTo>
                <a:lnTo>
                  <a:pt x="3243309" y="363699"/>
                </a:lnTo>
                <a:lnTo>
                  <a:pt x="3273873" y="387731"/>
                </a:lnTo>
                <a:lnTo>
                  <a:pt x="3329456" y="437546"/>
                </a:lnTo>
                <a:lnTo>
                  <a:pt x="3377325" y="489583"/>
                </a:lnTo>
                <a:lnTo>
                  <a:pt x="3417097" y="543702"/>
                </a:lnTo>
                <a:lnTo>
                  <a:pt x="3433826" y="571500"/>
                </a:lnTo>
                <a:lnTo>
                  <a:pt x="3529076" y="571500"/>
                </a:lnTo>
                <a:lnTo>
                  <a:pt x="3390900" y="762000"/>
                </a:lnTo>
                <a:lnTo>
                  <a:pt x="3148076" y="571500"/>
                </a:lnTo>
                <a:lnTo>
                  <a:pt x="3243326" y="571500"/>
                </a:lnTo>
                <a:lnTo>
                  <a:pt x="3207747" y="516390"/>
                </a:lnTo>
                <a:lnTo>
                  <a:pt x="3163879" y="463295"/>
                </a:lnTo>
                <a:lnTo>
                  <a:pt x="3112105" y="412353"/>
                </a:lnTo>
                <a:lnTo>
                  <a:pt x="3052809" y="363699"/>
                </a:lnTo>
                <a:lnTo>
                  <a:pt x="3020460" y="340274"/>
                </a:lnTo>
                <a:lnTo>
                  <a:pt x="2986375" y="317473"/>
                </a:lnTo>
                <a:lnTo>
                  <a:pt x="2950601" y="295313"/>
                </a:lnTo>
                <a:lnTo>
                  <a:pt x="2913187" y="273811"/>
                </a:lnTo>
                <a:lnTo>
                  <a:pt x="2874180" y="252985"/>
                </a:lnTo>
                <a:lnTo>
                  <a:pt x="2833628" y="232852"/>
                </a:lnTo>
                <a:lnTo>
                  <a:pt x="2791580" y="213429"/>
                </a:lnTo>
                <a:lnTo>
                  <a:pt x="2748083" y="194733"/>
                </a:lnTo>
                <a:lnTo>
                  <a:pt x="2703185" y="176781"/>
                </a:lnTo>
                <a:lnTo>
                  <a:pt x="2656935" y="159591"/>
                </a:lnTo>
                <a:lnTo>
                  <a:pt x="2609380" y="143179"/>
                </a:lnTo>
                <a:lnTo>
                  <a:pt x="2560568" y="127564"/>
                </a:lnTo>
                <a:lnTo>
                  <a:pt x="2510548" y="112762"/>
                </a:lnTo>
                <a:lnTo>
                  <a:pt x="2459367" y="98790"/>
                </a:lnTo>
                <a:lnTo>
                  <a:pt x="2407073" y="85665"/>
                </a:lnTo>
                <a:lnTo>
                  <a:pt x="2353714" y="73405"/>
                </a:lnTo>
                <a:lnTo>
                  <a:pt x="2299339" y="62028"/>
                </a:lnTo>
                <a:lnTo>
                  <a:pt x="2243994" y="51549"/>
                </a:lnTo>
                <a:lnTo>
                  <a:pt x="2187729" y="41987"/>
                </a:lnTo>
                <a:lnTo>
                  <a:pt x="2130591" y="33358"/>
                </a:lnTo>
                <a:lnTo>
                  <a:pt x="2072629" y="25680"/>
                </a:lnTo>
                <a:lnTo>
                  <a:pt x="2013889" y="18970"/>
                </a:lnTo>
                <a:lnTo>
                  <a:pt x="1954421" y="13245"/>
                </a:lnTo>
                <a:lnTo>
                  <a:pt x="1894271" y="8523"/>
                </a:lnTo>
                <a:lnTo>
                  <a:pt x="1833489" y="4820"/>
                </a:lnTo>
                <a:lnTo>
                  <a:pt x="1772122" y="2153"/>
                </a:lnTo>
                <a:lnTo>
                  <a:pt x="1710218" y="541"/>
                </a:lnTo>
                <a:lnTo>
                  <a:pt x="1647825" y="0"/>
                </a:lnTo>
              </a:path>
            </a:pathLst>
          </a:custGeom>
          <a:ln w="254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34528" y="3401196"/>
            <a:ext cx="62166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08330" algn="l"/>
              </a:tabLst>
            </a:pPr>
            <a:r>
              <a:rPr sz="2550" i="1" u="sng" spc="5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550" i="1" u="sng" spc="-32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spc="4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-	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13225" y="3579869"/>
            <a:ext cx="15811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45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21818" y="3429007"/>
            <a:ext cx="305831" cy="383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96543" y="3789503"/>
            <a:ext cx="531106" cy="391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45302" y="3590688"/>
            <a:ext cx="982347" cy="400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5940" y="5355742"/>
            <a:ext cx="73964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the Standard Normal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the  cumulative 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9220" marR="5080" indent="-216471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the Standard</a:t>
            </a:r>
            <a:r>
              <a:rPr spc="-10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Normal  Distribution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85442" y="2213178"/>
            <a:ext cx="390144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73681"/>
            <a:ext cx="7711440" cy="1818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080" indent="-457200">
              <a:lnSpc>
                <a:spcPct val="100400"/>
              </a:lnSpc>
              <a:spcBef>
                <a:spcPts val="8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  <a:tab pos="15443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cumulative area is close to 0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-scores close 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	</a:t>
            </a:r>
            <a:r>
              <a:rPr sz="2800" dirty="0">
                <a:latin typeface="Times New Roman"/>
                <a:cs typeface="Times New Roman"/>
              </a:rPr>
              <a:t>3.49.</a:t>
            </a:r>
            <a:endParaRPr sz="2800">
              <a:latin typeface="Times New Roman"/>
              <a:cs typeface="Times New Roman"/>
            </a:endParaRPr>
          </a:p>
          <a:p>
            <a:pPr marL="469900" marR="805815" indent="-457200">
              <a:lnSpc>
                <a:spcPct val="100000"/>
              </a:lnSpc>
              <a:spcBef>
                <a:spcPts val="66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cumulative area increases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-scores  increase.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6300" y="4019550"/>
            <a:ext cx="4875530" cy="1498600"/>
          </a:xfrm>
          <a:custGeom>
            <a:avLst/>
            <a:gdLst/>
            <a:ahLst/>
            <a:cxnLst/>
            <a:rect l="l" t="t" r="r" b="b"/>
            <a:pathLst>
              <a:path w="4875530" h="1498600">
                <a:moveTo>
                  <a:pt x="2484882" y="0"/>
                </a:moveTo>
                <a:lnTo>
                  <a:pt x="2390266" y="0"/>
                </a:lnTo>
                <a:lnTo>
                  <a:pt x="2257805" y="38481"/>
                </a:lnTo>
                <a:lnTo>
                  <a:pt x="2175891" y="76835"/>
                </a:lnTo>
                <a:lnTo>
                  <a:pt x="2106549" y="142748"/>
                </a:lnTo>
                <a:lnTo>
                  <a:pt x="2030857" y="241554"/>
                </a:lnTo>
                <a:lnTo>
                  <a:pt x="1936241" y="389763"/>
                </a:lnTo>
                <a:lnTo>
                  <a:pt x="1784858" y="653288"/>
                </a:lnTo>
                <a:lnTo>
                  <a:pt x="1705990" y="774064"/>
                </a:lnTo>
                <a:lnTo>
                  <a:pt x="1576704" y="938657"/>
                </a:lnTo>
                <a:lnTo>
                  <a:pt x="1497838" y="1023747"/>
                </a:lnTo>
                <a:lnTo>
                  <a:pt x="1365377" y="1133602"/>
                </a:lnTo>
                <a:lnTo>
                  <a:pt x="1179322" y="1246124"/>
                </a:lnTo>
                <a:lnTo>
                  <a:pt x="863981" y="1377823"/>
                </a:lnTo>
                <a:lnTo>
                  <a:pt x="580263" y="1449197"/>
                </a:lnTo>
                <a:lnTo>
                  <a:pt x="189230" y="1482090"/>
                </a:lnTo>
                <a:lnTo>
                  <a:pt x="100964" y="1487678"/>
                </a:lnTo>
                <a:lnTo>
                  <a:pt x="0" y="1498600"/>
                </a:lnTo>
                <a:lnTo>
                  <a:pt x="4875276" y="1493139"/>
                </a:lnTo>
                <a:lnTo>
                  <a:pt x="4660773" y="1482090"/>
                </a:lnTo>
                <a:lnTo>
                  <a:pt x="4332859" y="1454658"/>
                </a:lnTo>
                <a:lnTo>
                  <a:pt x="3979672" y="1366901"/>
                </a:lnTo>
                <a:lnTo>
                  <a:pt x="3828288" y="1311910"/>
                </a:lnTo>
                <a:lnTo>
                  <a:pt x="3680079" y="1246124"/>
                </a:lnTo>
                <a:lnTo>
                  <a:pt x="3512947" y="1141730"/>
                </a:lnTo>
                <a:lnTo>
                  <a:pt x="3418332" y="1067689"/>
                </a:lnTo>
                <a:lnTo>
                  <a:pt x="3336290" y="988060"/>
                </a:lnTo>
                <a:lnTo>
                  <a:pt x="3222752" y="850900"/>
                </a:lnTo>
                <a:lnTo>
                  <a:pt x="3159760" y="774064"/>
                </a:lnTo>
                <a:lnTo>
                  <a:pt x="3090417" y="647700"/>
                </a:lnTo>
                <a:lnTo>
                  <a:pt x="3014726" y="505079"/>
                </a:lnTo>
                <a:lnTo>
                  <a:pt x="2863341" y="247014"/>
                </a:lnTo>
                <a:lnTo>
                  <a:pt x="2749804" y="126237"/>
                </a:lnTo>
                <a:lnTo>
                  <a:pt x="2610992" y="38481"/>
                </a:lnTo>
                <a:lnTo>
                  <a:pt x="2484882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6300" y="4019550"/>
            <a:ext cx="4875530" cy="1498600"/>
          </a:xfrm>
          <a:custGeom>
            <a:avLst/>
            <a:gdLst/>
            <a:ahLst/>
            <a:cxnLst/>
            <a:rect l="l" t="t" r="r" b="b"/>
            <a:pathLst>
              <a:path w="4875530" h="1498600">
                <a:moveTo>
                  <a:pt x="0" y="1498600"/>
                </a:moveTo>
                <a:lnTo>
                  <a:pt x="100964" y="1487678"/>
                </a:lnTo>
                <a:lnTo>
                  <a:pt x="189230" y="1482090"/>
                </a:lnTo>
                <a:lnTo>
                  <a:pt x="580263" y="1449197"/>
                </a:lnTo>
                <a:lnTo>
                  <a:pt x="863981" y="1377823"/>
                </a:lnTo>
                <a:lnTo>
                  <a:pt x="1179322" y="1246124"/>
                </a:lnTo>
                <a:lnTo>
                  <a:pt x="1365377" y="1133602"/>
                </a:lnTo>
                <a:lnTo>
                  <a:pt x="1497838" y="1023747"/>
                </a:lnTo>
                <a:lnTo>
                  <a:pt x="1576704" y="938657"/>
                </a:lnTo>
                <a:lnTo>
                  <a:pt x="1687067" y="806957"/>
                </a:lnTo>
                <a:lnTo>
                  <a:pt x="1705990" y="774064"/>
                </a:lnTo>
                <a:lnTo>
                  <a:pt x="1784858" y="653288"/>
                </a:lnTo>
                <a:lnTo>
                  <a:pt x="1860550" y="521462"/>
                </a:lnTo>
                <a:lnTo>
                  <a:pt x="1936241" y="389763"/>
                </a:lnTo>
                <a:lnTo>
                  <a:pt x="2030857" y="241554"/>
                </a:lnTo>
                <a:lnTo>
                  <a:pt x="2106549" y="142748"/>
                </a:lnTo>
                <a:lnTo>
                  <a:pt x="2175891" y="76835"/>
                </a:lnTo>
                <a:lnTo>
                  <a:pt x="2257805" y="38481"/>
                </a:lnTo>
                <a:lnTo>
                  <a:pt x="2390266" y="0"/>
                </a:lnTo>
                <a:lnTo>
                  <a:pt x="2484882" y="0"/>
                </a:lnTo>
                <a:lnTo>
                  <a:pt x="2610992" y="38481"/>
                </a:lnTo>
                <a:lnTo>
                  <a:pt x="2749804" y="126237"/>
                </a:lnTo>
                <a:lnTo>
                  <a:pt x="2863341" y="247014"/>
                </a:lnTo>
                <a:lnTo>
                  <a:pt x="3014726" y="505079"/>
                </a:lnTo>
                <a:lnTo>
                  <a:pt x="3090417" y="647700"/>
                </a:lnTo>
                <a:lnTo>
                  <a:pt x="3159760" y="774064"/>
                </a:lnTo>
                <a:lnTo>
                  <a:pt x="3222752" y="850900"/>
                </a:lnTo>
                <a:lnTo>
                  <a:pt x="3336290" y="988060"/>
                </a:lnTo>
                <a:lnTo>
                  <a:pt x="3418332" y="1067689"/>
                </a:lnTo>
                <a:lnTo>
                  <a:pt x="3512947" y="1141730"/>
                </a:lnTo>
                <a:lnTo>
                  <a:pt x="3680079" y="1246124"/>
                </a:lnTo>
                <a:lnTo>
                  <a:pt x="3828288" y="1311910"/>
                </a:lnTo>
                <a:lnTo>
                  <a:pt x="3979672" y="1366901"/>
                </a:lnTo>
                <a:lnTo>
                  <a:pt x="4131055" y="1405255"/>
                </a:lnTo>
                <a:lnTo>
                  <a:pt x="4332859" y="1454658"/>
                </a:lnTo>
                <a:lnTo>
                  <a:pt x="4660773" y="1482090"/>
                </a:lnTo>
                <a:lnTo>
                  <a:pt x="4875276" y="1493139"/>
                </a:lnTo>
                <a:lnTo>
                  <a:pt x="0" y="149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0100" y="5867400"/>
            <a:ext cx="4953000" cy="114300"/>
          </a:xfrm>
          <a:custGeom>
            <a:avLst/>
            <a:gdLst/>
            <a:ahLst/>
            <a:cxnLst/>
            <a:rect l="l" t="t" r="r" b="b"/>
            <a:pathLst>
              <a:path w="4953000" h="114300">
                <a:moveTo>
                  <a:pt x="4838700" y="0"/>
                </a:moveTo>
                <a:lnTo>
                  <a:pt x="4838700" y="114300"/>
                </a:lnTo>
                <a:lnTo>
                  <a:pt x="4914900" y="76200"/>
                </a:lnTo>
                <a:lnTo>
                  <a:pt x="4857750" y="76200"/>
                </a:lnTo>
                <a:lnTo>
                  <a:pt x="4857750" y="63500"/>
                </a:lnTo>
                <a:lnTo>
                  <a:pt x="4940300" y="63500"/>
                </a:lnTo>
                <a:lnTo>
                  <a:pt x="4953000" y="57150"/>
                </a:lnTo>
                <a:lnTo>
                  <a:pt x="4940300" y="50800"/>
                </a:lnTo>
                <a:lnTo>
                  <a:pt x="4857750" y="50800"/>
                </a:lnTo>
                <a:lnTo>
                  <a:pt x="4857750" y="38100"/>
                </a:lnTo>
                <a:lnTo>
                  <a:pt x="4914900" y="38100"/>
                </a:lnTo>
                <a:lnTo>
                  <a:pt x="4838700" y="0"/>
                </a:lnTo>
                <a:close/>
              </a:path>
              <a:path w="4953000" h="114300">
                <a:moveTo>
                  <a:pt x="48387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4838700" y="76200"/>
                </a:lnTo>
                <a:lnTo>
                  <a:pt x="4838700" y="63500"/>
                </a:lnTo>
                <a:close/>
              </a:path>
              <a:path w="4953000" h="114300">
                <a:moveTo>
                  <a:pt x="4940300" y="63500"/>
                </a:moveTo>
                <a:lnTo>
                  <a:pt x="4857750" y="63500"/>
                </a:lnTo>
                <a:lnTo>
                  <a:pt x="4857750" y="76200"/>
                </a:lnTo>
                <a:lnTo>
                  <a:pt x="4914900" y="76200"/>
                </a:lnTo>
                <a:lnTo>
                  <a:pt x="4940300" y="63500"/>
                </a:lnTo>
                <a:close/>
              </a:path>
              <a:path w="4953000" h="114300">
                <a:moveTo>
                  <a:pt x="4838700" y="38100"/>
                </a:moveTo>
                <a:lnTo>
                  <a:pt x="0" y="38100"/>
                </a:lnTo>
                <a:lnTo>
                  <a:pt x="0" y="50800"/>
                </a:lnTo>
                <a:lnTo>
                  <a:pt x="4838700" y="50800"/>
                </a:lnTo>
                <a:lnTo>
                  <a:pt x="4838700" y="38100"/>
                </a:lnTo>
                <a:close/>
              </a:path>
              <a:path w="4953000" h="114300">
                <a:moveTo>
                  <a:pt x="4914900" y="38100"/>
                </a:moveTo>
                <a:lnTo>
                  <a:pt x="4857750" y="38100"/>
                </a:lnTo>
                <a:lnTo>
                  <a:pt x="4857750" y="50800"/>
                </a:lnTo>
                <a:lnTo>
                  <a:pt x="4940300" y="50800"/>
                </a:lnTo>
                <a:lnTo>
                  <a:pt x="4914900" y="38100"/>
                </a:lnTo>
                <a:close/>
              </a:path>
            </a:pathLst>
          </a:custGeom>
          <a:solidFill>
            <a:srgbClr val="4996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4408" y="5747918"/>
            <a:ext cx="335279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8470" y="5619280"/>
            <a:ext cx="259079" cy="216535"/>
          </a:xfrm>
          <a:custGeom>
            <a:avLst/>
            <a:gdLst/>
            <a:ahLst/>
            <a:cxnLst/>
            <a:rect l="l" t="t" r="r" b="b"/>
            <a:pathLst>
              <a:path w="259080" h="216535">
                <a:moveTo>
                  <a:pt x="196310" y="43772"/>
                </a:moveTo>
                <a:lnTo>
                  <a:pt x="0" y="206590"/>
                </a:lnTo>
                <a:lnTo>
                  <a:pt x="8128" y="216357"/>
                </a:lnTo>
                <a:lnTo>
                  <a:pt x="204427" y="53560"/>
                </a:lnTo>
                <a:lnTo>
                  <a:pt x="196310" y="43772"/>
                </a:lnTo>
                <a:close/>
              </a:path>
              <a:path w="259080" h="216535">
                <a:moveTo>
                  <a:pt x="243348" y="35636"/>
                </a:moveTo>
                <a:lnTo>
                  <a:pt x="206121" y="35636"/>
                </a:lnTo>
                <a:lnTo>
                  <a:pt x="214249" y="45415"/>
                </a:lnTo>
                <a:lnTo>
                  <a:pt x="204427" y="53560"/>
                </a:lnTo>
                <a:lnTo>
                  <a:pt x="224662" y="77965"/>
                </a:lnTo>
                <a:lnTo>
                  <a:pt x="243348" y="35636"/>
                </a:lnTo>
                <a:close/>
              </a:path>
              <a:path w="259080" h="216535">
                <a:moveTo>
                  <a:pt x="206121" y="35636"/>
                </a:moveTo>
                <a:lnTo>
                  <a:pt x="196310" y="43772"/>
                </a:lnTo>
                <a:lnTo>
                  <a:pt x="204427" y="53560"/>
                </a:lnTo>
                <a:lnTo>
                  <a:pt x="214249" y="45415"/>
                </a:lnTo>
                <a:lnTo>
                  <a:pt x="206121" y="35636"/>
                </a:lnTo>
                <a:close/>
              </a:path>
              <a:path w="259080" h="216535">
                <a:moveTo>
                  <a:pt x="259080" y="0"/>
                </a:moveTo>
                <a:lnTo>
                  <a:pt x="176022" y="19304"/>
                </a:lnTo>
                <a:lnTo>
                  <a:pt x="196310" y="43772"/>
                </a:lnTo>
                <a:lnTo>
                  <a:pt x="206121" y="35636"/>
                </a:lnTo>
                <a:lnTo>
                  <a:pt x="243348" y="35636"/>
                </a:lnTo>
                <a:lnTo>
                  <a:pt x="259080" y="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6939" y="4728717"/>
            <a:ext cx="89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Area</a:t>
            </a:r>
            <a:r>
              <a:rPr sz="2400" spc="-6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5094478"/>
            <a:ext cx="129159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close to</a:t>
            </a:r>
            <a:r>
              <a:rPr sz="2400" spc="-8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2175"/>
              </a:spcBef>
              <a:tabLst>
                <a:tab pos="744855" algn="l"/>
              </a:tabLst>
            </a:pPr>
            <a:r>
              <a:rPr sz="24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400" i="1" spc="-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=	3.49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4931" y="5363413"/>
            <a:ext cx="850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7550" y="5495671"/>
            <a:ext cx="5145405" cy="78105"/>
          </a:xfrm>
          <a:custGeom>
            <a:avLst/>
            <a:gdLst/>
            <a:ahLst/>
            <a:cxnLst/>
            <a:rect l="l" t="t" r="r" b="b"/>
            <a:pathLst>
              <a:path w="5145405" h="78104">
                <a:moveTo>
                  <a:pt x="5068876" y="46096"/>
                </a:moveTo>
                <a:lnTo>
                  <a:pt x="5068824" y="77850"/>
                </a:lnTo>
                <a:lnTo>
                  <a:pt x="5132324" y="46100"/>
                </a:lnTo>
                <a:lnTo>
                  <a:pt x="5068876" y="46096"/>
                </a:lnTo>
                <a:close/>
              </a:path>
              <a:path w="5145405" h="78104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54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145405" h="78104">
                <a:moveTo>
                  <a:pt x="5068898" y="33396"/>
                </a:moveTo>
                <a:lnTo>
                  <a:pt x="5068876" y="46096"/>
                </a:lnTo>
                <a:lnTo>
                  <a:pt x="5081651" y="46100"/>
                </a:lnTo>
                <a:lnTo>
                  <a:pt x="5081651" y="33400"/>
                </a:lnTo>
                <a:lnTo>
                  <a:pt x="5068898" y="33396"/>
                </a:lnTo>
                <a:close/>
              </a:path>
              <a:path w="5145405" h="78104">
                <a:moveTo>
                  <a:pt x="5068951" y="1650"/>
                </a:moveTo>
                <a:lnTo>
                  <a:pt x="5068898" y="33396"/>
                </a:lnTo>
                <a:lnTo>
                  <a:pt x="5081651" y="33400"/>
                </a:lnTo>
                <a:lnTo>
                  <a:pt x="5081651" y="46100"/>
                </a:lnTo>
                <a:lnTo>
                  <a:pt x="5132332" y="46096"/>
                </a:lnTo>
                <a:lnTo>
                  <a:pt x="5145024" y="39750"/>
                </a:lnTo>
                <a:lnTo>
                  <a:pt x="5068951" y="1650"/>
                </a:lnTo>
                <a:close/>
              </a:path>
              <a:path w="5145405" h="78104">
                <a:moveTo>
                  <a:pt x="76200" y="31754"/>
                </a:moveTo>
                <a:lnTo>
                  <a:pt x="76200" y="44454"/>
                </a:lnTo>
                <a:lnTo>
                  <a:pt x="5068876" y="46096"/>
                </a:lnTo>
                <a:lnTo>
                  <a:pt x="5068898" y="33396"/>
                </a:lnTo>
                <a:lnTo>
                  <a:pt x="76200" y="31754"/>
                </a:lnTo>
                <a:close/>
              </a:path>
              <a:path w="5145405" h="78104">
                <a:moveTo>
                  <a:pt x="63500" y="31749"/>
                </a:moveTo>
                <a:lnTo>
                  <a:pt x="63500" y="44449"/>
                </a:lnTo>
                <a:lnTo>
                  <a:pt x="76200" y="44454"/>
                </a:lnTo>
                <a:lnTo>
                  <a:pt x="76200" y="31754"/>
                </a:lnTo>
                <a:lnTo>
                  <a:pt x="63500" y="31749"/>
                </a:lnTo>
                <a:close/>
              </a:path>
              <a:path w="5145405" h="78104">
                <a:moveTo>
                  <a:pt x="76200" y="31749"/>
                </a:moveTo>
                <a:lnTo>
                  <a:pt x="63500" y="31749"/>
                </a:lnTo>
                <a:lnTo>
                  <a:pt x="76200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1070" y="5643676"/>
            <a:ext cx="167639" cy="187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2189" y="563097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3525" y="56279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82722" y="5643676"/>
            <a:ext cx="167639" cy="187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53842" y="563097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5643676"/>
            <a:ext cx="167639" cy="187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04920" y="563097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7776" y="56279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428" y="56279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4857" y="562792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225" y="548551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65526" y="548551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7401" y="548551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34100" y="548551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8700" y="550633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0575" y="548551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2450" y="550633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3750" y="4033972"/>
            <a:ext cx="5029200" cy="1504950"/>
          </a:xfrm>
          <a:custGeom>
            <a:avLst/>
            <a:gdLst/>
            <a:ahLst/>
            <a:cxnLst/>
            <a:rect l="l" t="t" r="r" b="b"/>
            <a:pathLst>
              <a:path w="5029200" h="1504950">
                <a:moveTo>
                  <a:pt x="0" y="1504624"/>
                </a:moveTo>
                <a:lnTo>
                  <a:pt x="103631" y="1493956"/>
                </a:lnTo>
                <a:lnTo>
                  <a:pt x="195199" y="1488114"/>
                </a:lnTo>
                <a:lnTo>
                  <a:pt x="231450" y="1485372"/>
                </a:lnTo>
                <a:lnTo>
                  <a:pt x="276661" y="1482415"/>
                </a:lnTo>
                <a:lnTo>
                  <a:pt x="328385" y="1479149"/>
                </a:lnTo>
                <a:lnTo>
                  <a:pt x="384175" y="1475478"/>
                </a:lnTo>
                <a:lnTo>
                  <a:pt x="441583" y="1471306"/>
                </a:lnTo>
                <a:lnTo>
                  <a:pt x="498165" y="1466540"/>
                </a:lnTo>
                <a:lnTo>
                  <a:pt x="551472" y="1461083"/>
                </a:lnTo>
                <a:lnTo>
                  <a:pt x="599058" y="1454840"/>
                </a:lnTo>
                <a:lnTo>
                  <a:pt x="653674" y="1446235"/>
                </a:lnTo>
                <a:lnTo>
                  <a:pt x="703288" y="1436759"/>
                </a:lnTo>
                <a:lnTo>
                  <a:pt x="749903" y="1426154"/>
                </a:lnTo>
                <a:lnTo>
                  <a:pt x="795523" y="1414162"/>
                </a:lnTo>
                <a:lnTo>
                  <a:pt x="842152" y="1400527"/>
                </a:lnTo>
                <a:lnTo>
                  <a:pt x="891794" y="1384990"/>
                </a:lnTo>
                <a:lnTo>
                  <a:pt x="937372" y="1369404"/>
                </a:lnTo>
                <a:lnTo>
                  <a:pt x="985697" y="1351650"/>
                </a:lnTo>
                <a:lnTo>
                  <a:pt x="1035268" y="1332452"/>
                </a:lnTo>
                <a:lnTo>
                  <a:pt x="1084586" y="1312534"/>
                </a:lnTo>
                <a:lnTo>
                  <a:pt x="1132151" y="1292621"/>
                </a:lnTo>
                <a:lnTo>
                  <a:pt x="1176464" y="1273436"/>
                </a:lnTo>
                <a:lnTo>
                  <a:pt x="1216025" y="1255704"/>
                </a:lnTo>
                <a:lnTo>
                  <a:pt x="1275195" y="1226478"/>
                </a:lnTo>
                <a:lnTo>
                  <a:pt x="1324483" y="1198681"/>
                </a:lnTo>
                <a:lnTo>
                  <a:pt x="1367579" y="1171551"/>
                </a:lnTo>
                <a:lnTo>
                  <a:pt x="1408176" y="1144325"/>
                </a:lnTo>
                <a:lnTo>
                  <a:pt x="1447869" y="1116316"/>
                </a:lnTo>
                <a:lnTo>
                  <a:pt x="1483788" y="1088080"/>
                </a:lnTo>
                <a:lnTo>
                  <a:pt x="1516064" y="1060725"/>
                </a:lnTo>
                <a:lnTo>
                  <a:pt x="1544827" y="1035359"/>
                </a:lnTo>
                <a:lnTo>
                  <a:pt x="1585864" y="996354"/>
                </a:lnTo>
                <a:lnTo>
                  <a:pt x="1625853" y="951158"/>
                </a:lnTo>
                <a:lnTo>
                  <a:pt x="1759458" y="788852"/>
                </a:lnTo>
                <a:lnTo>
                  <a:pt x="1840484" y="669091"/>
                </a:lnTo>
                <a:lnTo>
                  <a:pt x="1918589" y="538662"/>
                </a:lnTo>
                <a:lnTo>
                  <a:pt x="1996694" y="408360"/>
                </a:lnTo>
                <a:lnTo>
                  <a:pt x="2094229" y="262564"/>
                </a:lnTo>
                <a:lnTo>
                  <a:pt x="2124779" y="223529"/>
                </a:lnTo>
                <a:lnTo>
                  <a:pt x="2157460" y="183173"/>
                </a:lnTo>
                <a:lnTo>
                  <a:pt x="2191545" y="144603"/>
                </a:lnTo>
                <a:lnTo>
                  <a:pt x="2226310" y="110926"/>
                </a:lnTo>
                <a:lnTo>
                  <a:pt x="2262417" y="83569"/>
                </a:lnTo>
                <a:lnTo>
                  <a:pt x="2299906" y="60094"/>
                </a:lnTo>
                <a:lnTo>
                  <a:pt x="2337395" y="40382"/>
                </a:lnTo>
                <a:lnTo>
                  <a:pt x="2373503" y="24312"/>
                </a:lnTo>
                <a:lnTo>
                  <a:pt x="2441019" y="6691"/>
                </a:lnTo>
                <a:lnTo>
                  <a:pt x="2508630" y="690"/>
                </a:lnTo>
                <a:lnTo>
                  <a:pt x="2542440" y="0"/>
                </a:lnTo>
                <a:lnTo>
                  <a:pt x="2576703" y="785"/>
                </a:lnTo>
                <a:lnTo>
                  <a:pt x="2648204" y="12501"/>
                </a:lnTo>
                <a:lnTo>
                  <a:pt x="2687879" y="24687"/>
                </a:lnTo>
                <a:lnTo>
                  <a:pt x="2729103" y="40647"/>
                </a:lnTo>
                <a:lnTo>
                  <a:pt x="2770040" y="61489"/>
                </a:lnTo>
                <a:lnTo>
                  <a:pt x="2808859" y="88320"/>
                </a:lnTo>
                <a:lnTo>
                  <a:pt x="2843450" y="121114"/>
                </a:lnTo>
                <a:lnTo>
                  <a:pt x="2875089" y="159313"/>
                </a:lnTo>
                <a:lnTo>
                  <a:pt x="2907014" y="203513"/>
                </a:lnTo>
                <a:lnTo>
                  <a:pt x="2942463" y="254309"/>
                </a:lnTo>
                <a:lnTo>
                  <a:pt x="2969832" y="294554"/>
                </a:lnTo>
                <a:lnTo>
                  <a:pt x="2999744" y="340895"/>
                </a:lnTo>
                <a:lnTo>
                  <a:pt x="3030489" y="390136"/>
                </a:lnTo>
                <a:lnTo>
                  <a:pt x="3060356" y="439080"/>
                </a:lnTo>
                <a:lnTo>
                  <a:pt x="3087633" y="484532"/>
                </a:lnTo>
                <a:lnTo>
                  <a:pt x="3110611" y="523295"/>
                </a:lnTo>
                <a:lnTo>
                  <a:pt x="3134834" y="566326"/>
                </a:lnTo>
                <a:lnTo>
                  <a:pt x="3151330" y="598273"/>
                </a:lnTo>
                <a:lnTo>
                  <a:pt x="3166993" y="628005"/>
                </a:lnTo>
                <a:lnTo>
                  <a:pt x="3188716" y="664392"/>
                </a:lnTo>
                <a:lnTo>
                  <a:pt x="3212521" y="701597"/>
                </a:lnTo>
                <a:lnTo>
                  <a:pt x="3239656" y="743002"/>
                </a:lnTo>
                <a:lnTo>
                  <a:pt x="3268387" y="785706"/>
                </a:lnTo>
                <a:lnTo>
                  <a:pt x="3296985" y="826806"/>
                </a:lnTo>
                <a:lnTo>
                  <a:pt x="3323716" y="863401"/>
                </a:lnTo>
                <a:lnTo>
                  <a:pt x="3442335" y="999799"/>
                </a:lnTo>
                <a:lnTo>
                  <a:pt x="3485515" y="1043344"/>
                </a:lnTo>
                <a:lnTo>
                  <a:pt x="3526409" y="1078031"/>
                </a:lnTo>
                <a:lnTo>
                  <a:pt x="3548026" y="1096484"/>
                </a:lnTo>
                <a:lnTo>
                  <a:pt x="3594024" y="1131627"/>
                </a:lnTo>
                <a:lnTo>
                  <a:pt x="3662177" y="1176212"/>
                </a:lnTo>
                <a:lnTo>
                  <a:pt x="3706225" y="1203999"/>
                </a:lnTo>
                <a:lnTo>
                  <a:pt x="3751962" y="1231572"/>
                </a:lnTo>
                <a:lnTo>
                  <a:pt x="3795141" y="1255704"/>
                </a:lnTo>
                <a:lnTo>
                  <a:pt x="3948303" y="1319712"/>
                </a:lnTo>
                <a:lnTo>
                  <a:pt x="4105910" y="1374322"/>
                </a:lnTo>
                <a:lnTo>
                  <a:pt x="4262120" y="1413438"/>
                </a:lnTo>
                <a:lnTo>
                  <a:pt x="4307856" y="1423749"/>
                </a:lnTo>
                <a:lnTo>
                  <a:pt x="4359085" y="1435487"/>
                </a:lnTo>
                <a:lnTo>
                  <a:pt x="4413709" y="1447518"/>
                </a:lnTo>
                <a:lnTo>
                  <a:pt x="4469631" y="1458707"/>
                </a:lnTo>
                <a:lnTo>
                  <a:pt x="4524756" y="1467921"/>
                </a:lnTo>
                <a:lnTo>
                  <a:pt x="4571727" y="1473624"/>
                </a:lnTo>
                <a:lnTo>
                  <a:pt x="4620325" y="1477898"/>
                </a:lnTo>
                <a:lnTo>
                  <a:pt x="4669424" y="1481113"/>
                </a:lnTo>
                <a:lnTo>
                  <a:pt x="4717899" y="1483641"/>
                </a:lnTo>
                <a:lnTo>
                  <a:pt x="4764624" y="1485851"/>
                </a:lnTo>
                <a:lnTo>
                  <a:pt x="4808474" y="1488114"/>
                </a:lnTo>
                <a:lnTo>
                  <a:pt x="5029200" y="1498782"/>
                </a:lnTo>
                <a:lnTo>
                  <a:pt x="0" y="1504624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075" y="3714750"/>
            <a:ext cx="4875530" cy="1498600"/>
          </a:xfrm>
          <a:custGeom>
            <a:avLst/>
            <a:gdLst/>
            <a:ahLst/>
            <a:cxnLst/>
            <a:rect l="l" t="t" r="r" b="b"/>
            <a:pathLst>
              <a:path w="4875530" h="1498600">
                <a:moveTo>
                  <a:pt x="2484882" y="0"/>
                </a:moveTo>
                <a:lnTo>
                  <a:pt x="2390266" y="0"/>
                </a:lnTo>
                <a:lnTo>
                  <a:pt x="2257805" y="38481"/>
                </a:lnTo>
                <a:lnTo>
                  <a:pt x="2175891" y="76835"/>
                </a:lnTo>
                <a:lnTo>
                  <a:pt x="2106549" y="142748"/>
                </a:lnTo>
                <a:lnTo>
                  <a:pt x="2030857" y="241554"/>
                </a:lnTo>
                <a:lnTo>
                  <a:pt x="1936241" y="389763"/>
                </a:lnTo>
                <a:lnTo>
                  <a:pt x="1784858" y="653288"/>
                </a:lnTo>
                <a:lnTo>
                  <a:pt x="1705991" y="774064"/>
                </a:lnTo>
                <a:lnTo>
                  <a:pt x="1576705" y="938657"/>
                </a:lnTo>
                <a:lnTo>
                  <a:pt x="1497838" y="1023747"/>
                </a:lnTo>
                <a:lnTo>
                  <a:pt x="1365377" y="1133602"/>
                </a:lnTo>
                <a:lnTo>
                  <a:pt x="1179322" y="1246124"/>
                </a:lnTo>
                <a:lnTo>
                  <a:pt x="863981" y="1377823"/>
                </a:lnTo>
                <a:lnTo>
                  <a:pt x="580263" y="1449197"/>
                </a:lnTo>
                <a:lnTo>
                  <a:pt x="189230" y="1482089"/>
                </a:lnTo>
                <a:lnTo>
                  <a:pt x="100965" y="1487677"/>
                </a:lnTo>
                <a:lnTo>
                  <a:pt x="0" y="1498600"/>
                </a:lnTo>
                <a:lnTo>
                  <a:pt x="4875276" y="1493139"/>
                </a:lnTo>
                <a:lnTo>
                  <a:pt x="4660773" y="1482089"/>
                </a:lnTo>
                <a:lnTo>
                  <a:pt x="4332859" y="1454658"/>
                </a:lnTo>
                <a:lnTo>
                  <a:pt x="3979672" y="1366901"/>
                </a:lnTo>
                <a:lnTo>
                  <a:pt x="3828288" y="1311910"/>
                </a:lnTo>
                <a:lnTo>
                  <a:pt x="3680079" y="1246124"/>
                </a:lnTo>
                <a:lnTo>
                  <a:pt x="3512947" y="1141730"/>
                </a:lnTo>
                <a:lnTo>
                  <a:pt x="3418332" y="1067689"/>
                </a:lnTo>
                <a:lnTo>
                  <a:pt x="3336290" y="988060"/>
                </a:lnTo>
                <a:lnTo>
                  <a:pt x="3222752" y="850900"/>
                </a:lnTo>
                <a:lnTo>
                  <a:pt x="3159760" y="774064"/>
                </a:lnTo>
                <a:lnTo>
                  <a:pt x="3090417" y="647700"/>
                </a:lnTo>
                <a:lnTo>
                  <a:pt x="3014726" y="505079"/>
                </a:lnTo>
                <a:lnTo>
                  <a:pt x="2863341" y="247014"/>
                </a:lnTo>
                <a:lnTo>
                  <a:pt x="2749804" y="126237"/>
                </a:lnTo>
                <a:lnTo>
                  <a:pt x="2610992" y="38481"/>
                </a:lnTo>
                <a:lnTo>
                  <a:pt x="2484882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075" y="3714750"/>
            <a:ext cx="4875530" cy="1498600"/>
          </a:xfrm>
          <a:custGeom>
            <a:avLst/>
            <a:gdLst/>
            <a:ahLst/>
            <a:cxnLst/>
            <a:rect l="l" t="t" r="r" b="b"/>
            <a:pathLst>
              <a:path w="4875530" h="1498600">
                <a:moveTo>
                  <a:pt x="0" y="1498600"/>
                </a:moveTo>
                <a:lnTo>
                  <a:pt x="100965" y="1487677"/>
                </a:lnTo>
                <a:lnTo>
                  <a:pt x="189230" y="1482089"/>
                </a:lnTo>
                <a:lnTo>
                  <a:pt x="580263" y="1449197"/>
                </a:lnTo>
                <a:lnTo>
                  <a:pt x="863981" y="1377823"/>
                </a:lnTo>
                <a:lnTo>
                  <a:pt x="1179322" y="1246124"/>
                </a:lnTo>
                <a:lnTo>
                  <a:pt x="1365377" y="1133602"/>
                </a:lnTo>
                <a:lnTo>
                  <a:pt x="1497838" y="1023747"/>
                </a:lnTo>
                <a:lnTo>
                  <a:pt x="1576705" y="938657"/>
                </a:lnTo>
                <a:lnTo>
                  <a:pt x="1687068" y="806957"/>
                </a:lnTo>
                <a:lnTo>
                  <a:pt x="1705991" y="774064"/>
                </a:lnTo>
                <a:lnTo>
                  <a:pt x="1784858" y="653288"/>
                </a:lnTo>
                <a:lnTo>
                  <a:pt x="1860550" y="521462"/>
                </a:lnTo>
                <a:lnTo>
                  <a:pt x="1936241" y="389763"/>
                </a:lnTo>
                <a:lnTo>
                  <a:pt x="2030857" y="241554"/>
                </a:lnTo>
                <a:lnTo>
                  <a:pt x="2106549" y="142748"/>
                </a:lnTo>
                <a:lnTo>
                  <a:pt x="2175891" y="76835"/>
                </a:lnTo>
                <a:lnTo>
                  <a:pt x="2257805" y="38481"/>
                </a:lnTo>
                <a:lnTo>
                  <a:pt x="2390266" y="0"/>
                </a:lnTo>
                <a:lnTo>
                  <a:pt x="2484882" y="0"/>
                </a:lnTo>
                <a:lnTo>
                  <a:pt x="2610992" y="38481"/>
                </a:lnTo>
                <a:lnTo>
                  <a:pt x="2749804" y="126237"/>
                </a:lnTo>
                <a:lnTo>
                  <a:pt x="2863341" y="247014"/>
                </a:lnTo>
                <a:lnTo>
                  <a:pt x="3014726" y="505079"/>
                </a:lnTo>
                <a:lnTo>
                  <a:pt x="3090417" y="647700"/>
                </a:lnTo>
                <a:lnTo>
                  <a:pt x="3159760" y="774064"/>
                </a:lnTo>
                <a:lnTo>
                  <a:pt x="3222752" y="850900"/>
                </a:lnTo>
                <a:lnTo>
                  <a:pt x="3336290" y="988060"/>
                </a:lnTo>
                <a:lnTo>
                  <a:pt x="3418332" y="1067689"/>
                </a:lnTo>
                <a:lnTo>
                  <a:pt x="3512947" y="1141730"/>
                </a:lnTo>
                <a:lnTo>
                  <a:pt x="3680079" y="1246124"/>
                </a:lnTo>
                <a:lnTo>
                  <a:pt x="3828288" y="1311910"/>
                </a:lnTo>
                <a:lnTo>
                  <a:pt x="3979672" y="1366901"/>
                </a:lnTo>
                <a:lnTo>
                  <a:pt x="4131055" y="1405255"/>
                </a:lnTo>
                <a:lnTo>
                  <a:pt x="4332859" y="1454658"/>
                </a:lnTo>
                <a:lnTo>
                  <a:pt x="4660773" y="1482089"/>
                </a:lnTo>
                <a:lnTo>
                  <a:pt x="4875276" y="1493139"/>
                </a:lnTo>
                <a:lnTo>
                  <a:pt x="0" y="149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1480" y="5322519"/>
            <a:ext cx="100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=</a:t>
            </a:r>
            <a:r>
              <a:rPr sz="2400" spc="-9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3.49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4775" y="5289550"/>
            <a:ext cx="232155" cy="157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9558" y="4761992"/>
            <a:ext cx="2138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Area is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close to</a:t>
            </a:r>
            <a:r>
              <a:rPr sz="2400" spc="-9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9220" marR="5080" indent="-216471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the Standard</a:t>
            </a:r>
            <a:r>
              <a:rPr spc="-10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Normal  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691157"/>
            <a:ext cx="7711440" cy="14763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D1712F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cumulative area for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 0 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0.5000.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cumulative area is close to 1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-scores close  to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3.49.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9075" y="3719576"/>
            <a:ext cx="2484755" cy="1498600"/>
          </a:xfrm>
          <a:custGeom>
            <a:avLst/>
            <a:gdLst/>
            <a:ahLst/>
            <a:cxnLst/>
            <a:rect l="l" t="t" r="r" b="b"/>
            <a:pathLst>
              <a:path w="2484754" h="1498600">
                <a:moveTo>
                  <a:pt x="2484501" y="0"/>
                </a:moveTo>
                <a:lnTo>
                  <a:pt x="2390775" y="0"/>
                </a:lnTo>
                <a:lnTo>
                  <a:pt x="2257425" y="38100"/>
                </a:lnTo>
                <a:lnTo>
                  <a:pt x="2176526" y="76200"/>
                </a:lnTo>
                <a:lnTo>
                  <a:pt x="2106676" y="142875"/>
                </a:lnTo>
                <a:lnTo>
                  <a:pt x="2030476" y="241173"/>
                </a:lnTo>
                <a:lnTo>
                  <a:pt x="1936750" y="390398"/>
                </a:lnTo>
                <a:lnTo>
                  <a:pt x="1860550" y="520573"/>
                </a:lnTo>
                <a:lnTo>
                  <a:pt x="1784350" y="652399"/>
                </a:lnTo>
                <a:lnTo>
                  <a:pt x="1706626" y="774573"/>
                </a:lnTo>
                <a:lnTo>
                  <a:pt x="1576451" y="938149"/>
                </a:lnTo>
                <a:lnTo>
                  <a:pt x="1498600" y="1023874"/>
                </a:lnTo>
                <a:lnTo>
                  <a:pt x="1365250" y="1133348"/>
                </a:lnTo>
                <a:lnTo>
                  <a:pt x="1179576" y="1246124"/>
                </a:lnTo>
                <a:lnTo>
                  <a:pt x="863600" y="1377823"/>
                </a:lnTo>
                <a:lnTo>
                  <a:pt x="581025" y="1449324"/>
                </a:lnTo>
                <a:lnTo>
                  <a:pt x="188849" y="1482598"/>
                </a:lnTo>
                <a:lnTo>
                  <a:pt x="101600" y="1487424"/>
                </a:lnTo>
                <a:lnTo>
                  <a:pt x="0" y="1498473"/>
                </a:lnTo>
                <a:lnTo>
                  <a:pt x="2457450" y="1498473"/>
                </a:lnTo>
                <a:lnTo>
                  <a:pt x="2484501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9075" y="3719576"/>
            <a:ext cx="2484755" cy="1498600"/>
          </a:xfrm>
          <a:custGeom>
            <a:avLst/>
            <a:gdLst/>
            <a:ahLst/>
            <a:cxnLst/>
            <a:rect l="l" t="t" r="r" b="b"/>
            <a:pathLst>
              <a:path w="2484754" h="1498600">
                <a:moveTo>
                  <a:pt x="0" y="1498473"/>
                </a:moveTo>
                <a:lnTo>
                  <a:pt x="101600" y="1487424"/>
                </a:lnTo>
                <a:lnTo>
                  <a:pt x="188849" y="1482598"/>
                </a:lnTo>
                <a:lnTo>
                  <a:pt x="581025" y="1449324"/>
                </a:lnTo>
                <a:lnTo>
                  <a:pt x="863600" y="1377823"/>
                </a:lnTo>
                <a:lnTo>
                  <a:pt x="1179576" y="1246124"/>
                </a:lnTo>
                <a:lnTo>
                  <a:pt x="1365250" y="1133348"/>
                </a:lnTo>
                <a:lnTo>
                  <a:pt x="1498600" y="1023874"/>
                </a:lnTo>
                <a:lnTo>
                  <a:pt x="1576451" y="938149"/>
                </a:lnTo>
                <a:lnTo>
                  <a:pt x="1687576" y="806323"/>
                </a:lnTo>
                <a:lnTo>
                  <a:pt x="1706626" y="774573"/>
                </a:lnTo>
                <a:lnTo>
                  <a:pt x="1784350" y="652399"/>
                </a:lnTo>
                <a:lnTo>
                  <a:pt x="1860550" y="520573"/>
                </a:lnTo>
                <a:lnTo>
                  <a:pt x="1936750" y="390398"/>
                </a:lnTo>
                <a:lnTo>
                  <a:pt x="2030476" y="241173"/>
                </a:lnTo>
                <a:lnTo>
                  <a:pt x="2106676" y="142875"/>
                </a:lnTo>
                <a:lnTo>
                  <a:pt x="2176526" y="76200"/>
                </a:lnTo>
                <a:lnTo>
                  <a:pt x="2257425" y="38100"/>
                </a:lnTo>
                <a:lnTo>
                  <a:pt x="2390775" y="0"/>
                </a:lnTo>
                <a:lnTo>
                  <a:pt x="2484501" y="0"/>
                </a:lnTo>
                <a:lnTo>
                  <a:pt x="2457450" y="1498473"/>
                </a:lnTo>
                <a:lnTo>
                  <a:pt x="0" y="14984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08122" y="5809894"/>
            <a:ext cx="181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Area is</a:t>
            </a:r>
            <a:r>
              <a:rPr sz="2400" spc="-7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0.5000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8648" y="5401767"/>
            <a:ext cx="620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=</a:t>
            </a:r>
            <a:r>
              <a:rPr sz="2400" spc="-10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0279" y="5050663"/>
            <a:ext cx="8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3025" y="5182996"/>
            <a:ext cx="5145405" cy="78105"/>
          </a:xfrm>
          <a:custGeom>
            <a:avLst/>
            <a:gdLst/>
            <a:ahLst/>
            <a:cxnLst/>
            <a:rect l="l" t="t" r="r" b="b"/>
            <a:pathLst>
              <a:path w="5145405" h="78104">
                <a:moveTo>
                  <a:pt x="5068876" y="45970"/>
                </a:moveTo>
                <a:lnTo>
                  <a:pt x="5068824" y="77723"/>
                </a:lnTo>
                <a:lnTo>
                  <a:pt x="5132324" y="45973"/>
                </a:lnTo>
                <a:lnTo>
                  <a:pt x="5068876" y="45970"/>
                </a:lnTo>
                <a:close/>
              </a:path>
              <a:path w="5145405" h="78104">
                <a:moveTo>
                  <a:pt x="76200" y="0"/>
                </a:moveTo>
                <a:lnTo>
                  <a:pt x="0" y="38100"/>
                </a:lnTo>
                <a:lnTo>
                  <a:pt x="76200" y="76199"/>
                </a:lnTo>
                <a:lnTo>
                  <a:pt x="76200" y="44453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145405" h="78104">
                <a:moveTo>
                  <a:pt x="5068898" y="33270"/>
                </a:moveTo>
                <a:lnTo>
                  <a:pt x="5068876" y="45970"/>
                </a:lnTo>
                <a:lnTo>
                  <a:pt x="5081524" y="45973"/>
                </a:lnTo>
                <a:lnTo>
                  <a:pt x="5081651" y="33273"/>
                </a:lnTo>
                <a:lnTo>
                  <a:pt x="5068898" y="33270"/>
                </a:lnTo>
                <a:close/>
              </a:path>
              <a:path w="5145405" h="78104">
                <a:moveTo>
                  <a:pt x="5068951" y="1523"/>
                </a:moveTo>
                <a:lnTo>
                  <a:pt x="5068898" y="33270"/>
                </a:lnTo>
                <a:lnTo>
                  <a:pt x="5081651" y="33273"/>
                </a:lnTo>
                <a:lnTo>
                  <a:pt x="5081524" y="45973"/>
                </a:lnTo>
                <a:lnTo>
                  <a:pt x="5132331" y="45970"/>
                </a:lnTo>
                <a:lnTo>
                  <a:pt x="5145024" y="39623"/>
                </a:lnTo>
                <a:lnTo>
                  <a:pt x="5068951" y="1523"/>
                </a:lnTo>
                <a:close/>
              </a:path>
              <a:path w="5145405" h="78104">
                <a:moveTo>
                  <a:pt x="76200" y="31753"/>
                </a:moveTo>
                <a:lnTo>
                  <a:pt x="76200" y="44453"/>
                </a:lnTo>
                <a:lnTo>
                  <a:pt x="5068876" y="45970"/>
                </a:lnTo>
                <a:lnTo>
                  <a:pt x="5068898" y="33270"/>
                </a:lnTo>
                <a:lnTo>
                  <a:pt x="76200" y="31753"/>
                </a:lnTo>
                <a:close/>
              </a:path>
              <a:path w="5145405" h="78104">
                <a:moveTo>
                  <a:pt x="63500" y="31750"/>
                </a:moveTo>
                <a:lnTo>
                  <a:pt x="63500" y="44450"/>
                </a:lnTo>
                <a:lnTo>
                  <a:pt x="76200" y="44453"/>
                </a:lnTo>
                <a:lnTo>
                  <a:pt x="76200" y="31753"/>
                </a:lnTo>
                <a:lnTo>
                  <a:pt x="63500" y="31750"/>
                </a:lnTo>
                <a:close/>
              </a:path>
              <a:path w="5145405" h="78104">
                <a:moveTo>
                  <a:pt x="76200" y="31750"/>
                </a:moveTo>
                <a:lnTo>
                  <a:pt x="63500" y="31750"/>
                </a:lnTo>
                <a:lnTo>
                  <a:pt x="76200" y="3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6417" y="5330952"/>
            <a:ext cx="167639" cy="18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37538" y="531825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99253" y="531495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38070" y="5330952"/>
            <a:ext cx="167639" cy="18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9189" y="531825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89148" y="5330952"/>
            <a:ext cx="167639" cy="187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0267" y="5318252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123" y="531495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4777" y="531495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20205" y="531495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87700" y="517270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1001" y="517270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2876" y="517270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9575" y="517270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4175" y="519366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6050" y="517270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57925" y="519366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9225" y="3721243"/>
            <a:ext cx="5029200" cy="1504950"/>
          </a:xfrm>
          <a:custGeom>
            <a:avLst/>
            <a:gdLst/>
            <a:ahLst/>
            <a:cxnLst/>
            <a:rect l="l" t="t" r="r" b="b"/>
            <a:pathLst>
              <a:path w="5029200" h="1504950">
                <a:moveTo>
                  <a:pt x="0" y="1504680"/>
                </a:moveTo>
                <a:lnTo>
                  <a:pt x="103631" y="1494012"/>
                </a:lnTo>
                <a:lnTo>
                  <a:pt x="195199" y="1488043"/>
                </a:lnTo>
                <a:lnTo>
                  <a:pt x="231450" y="1485306"/>
                </a:lnTo>
                <a:lnTo>
                  <a:pt x="276661" y="1482363"/>
                </a:lnTo>
                <a:lnTo>
                  <a:pt x="328385" y="1479117"/>
                </a:lnTo>
                <a:lnTo>
                  <a:pt x="384175" y="1475470"/>
                </a:lnTo>
                <a:lnTo>
                  <a:pt x="441583" y="1471322"/>
                </a:lnTo>
                <a:lnTo>
                  <a:pt x="498165" y="1466576"/>
                </a:lnTo>
                <a:lnTo>
                  <a:pt x="551472" y="1461133"/>
                </a:lnTo>
                <a:lnTo>
                  <a:pt x="599058" y="1454896"/>
                </a:lnTo>
                <a:lnTo>
                  <a:pt x="653674" y="1446237"/>
                </a:lnTo>
                <a:lnTo>
                  <a:pt x="703288" y="1436725"/>
                </a:lnTo>
                <a:lnTo>
                  <a:pt x="749903" y="1426098"/>
                </a:lnTo>
                <a:lnTo>
                  <a:pt x="795523" y="1414096"/>
                </a:lnTo>
                <a:lnTo>
                  <a:pt x="842152" y="1400456"/>
                </a:lnTo>
                <a:lnTo>
                  <a:pt x="891794" y="1384919"/>
                </a:lnTo>
                <a:lnTo>
                  <a:pt x="937372" y="1369380"/>
                </a:lnTo>
                <a:lnTo>
                  <a:pt x="985697" y="1351659"/>
                </a:lnTo>
                <a:lnTo>
                  <a:pt x="1035268" y="1332484"/>
                </a:lnTo>
                <a:lnTo>
                  <a:pt x="1084586" y="1312580"/>
                </a:lnTo>
                <a:lnTo>
                  <a:pt x="1132151" y="1292673"/>
                </a:lnTo>
                <a:lnTo>
                  <a:pt x="1176464" y="1273491"/>
                </a:lnTo>
                <a:lnTo>
                  <a:pt x="1216025" y="1255760"/>
                </a:lnTo>
                <a:lnTo>
                  <a:pt x="1275195" y="1226534"/>
                </a:lnTo>
                <a:lnTo>
                  <a:pt x="1324483" y="1198737"/>
                </a:lnTo>
                <a:lnTo>
                  <a:pt x="1367579" y="1171606"/>
                </a:lnTo>
                <a:lnTo>
                  <a:pt x="1408176" y="1144381"/>
                </a:lnTo>
                <a:lnTo>
                  <a:pt x="1447869" y="1116298"/>
                </a:lnTo>
                <a:lnTo>
                  <a:pt x="1483788" y="1088024"/>
                </a:lnTo>
                <a:lnTo>
                  <a:pt x="1516064" y="1060656"/>
                </a:lnTo>
                <a:lnTo>
                  <a:pt x="1544827" y="1035288"/>
                </a:lnTo>
                <a:lnTo>
                  <a:pt x="1585864" y="996346"/>
                </a:lnTo>
                <a:lnTo>
                  <a:pt x="1625854" y="951214"/>
                </a:lnTo>
                <a:lnTo>
                  <a:pt x="1759458" y="788781"/>
                </a:lnTo>
                <a:lnTo>
                  <a:pt x="1840484" y="669147"/>
                </a:lnTo>
                <a:lnTo>
                  <a:pt x="1918589" y="538718"/>
                </a:lnTo>
                <a:lnTo>
                  <a:pt x="1996694" y="408289"/>
                </a:lnTo>
                <a:lnTo>
                  <a:pt x="2094229" y="262620"/>
                </a:lnTo>
                <a:lnTo>
                  <a:pt x="2124779" y="223565"/>
                </a:lnTo>
                <a:lnTo>
                  <a:pt x="2157460" y="183165"/>
                </a:lnTo>
                <a:lnTo>
                  <a:pt x="2191545" y="144551"/>
                </a:lnTo>
                <a:lnTo>
                  <a:pt x="2226310" y="110855"/>
                </a:lnTo>
                <a:lnTo>
                  <a:pt x="2262417" y="83500"/>
                </a:lnTo>
                <a:lnTo>
                  <a:pt x="2299906" y="60039"/>
                </a:lnTo>
                <a:lnTo>
                  <a:pt x="2337395" y="40364"/>
                </a:lnTo>
                <a:lnTo>
                  <a:pt x="2373503" y="24368"/>
                </a:lnTo>
                <a:lnTo>
                  <a:pt x="2441019" y="6730"/>
                </a:lnTo>
                <a:lnTo>
                  <a:pt x="2508630" y="619"/>
                </a:lnTo>
                <a:lnTo>
                  <a:pt x="2542440" y="0"/>
                </a:lnTo>
                <a:lnTo>
                  <a:pt x="2576703" y="809"/>
                </a:lnTo>
                <a:lnTo>
                  <a:pt x="2648204" y="12430"/>
                </a:lnTo>
                <a:lnTo>
                  <a:pt x="2687879" y="24618"/>
                </a:lnTo>
                <a:lnTo>
                  <a:pt x="2729103" y="40592"/>
                </a:lnTo>
                <a:lnTo>
                  <a:pt x="2770040" y="61471"/>
                </a:lnTo>
                <a:lnTo>
                  <a:pt x="2808859" y="88376"/>
                </a:lnTo>
                <a:lnTo>
                  <a:pt x="2843450" y="121114"/>
                </a:lnTo>
                <a:lnTo>
                  <a:pt x="2875089" y="159305"/>
                </a:lnTo>
                <a:lnTo>
                  <a:pt x="2907014" y="203497"/>
                </a:lnTo>
                <a:lnTo>
                  <a:pt x="2942463" y="254238"/>
                </a:lnTo>
                <a:lnTo>
                  <a:pt x="2969832" y="294527"/>
                </a:lnTo>
                <a:lnTo>
                  <a:pt x="2999744" y="340885"/>
                </a:lnTo>
                <a:lnTo>
                  <a:pt x="3030489" y="390128"/>
                </a:lnTo>
                <a:lnTo>
                  <a:pt x="3060356" y="439074"/>
                </a:lnTo>
                <a:lnTo>
                  <a:pt x="3087633" y="484543"/>
                </a:lnTo>
                <a:lnTo>
                  <a:pt x="3110611" y="523351"/>
                </a:lnTo>
                <a:lnTo>
                  <a:pt x="3134834" y="566362"/>
                </a:lnTo>
                <a:lnTo>
                  <a:pt x="3151330" y="598265"/>
                </a:lnTo>
                <a:lnTo>
                  <a:pt x="3166993" y="627953"/>
                </a:lnTo>
                <a:lnTo>
                  <a:pt x="3188716" y="664321"/>
                </a:lnTo>
                <a:lnTo>
                  <a:pt x="3212521" y="701527"/>
                </a:lnTo>
                <a:lnTo>
                  <a:pt x="3239656" y="742939"/>
                </a:lnTo>
                <a:lnTo>
                  <a:pt x="3268387" y="785662"/>
                </a:lnTo>
                <a:lnTo>
                  <a:pt x="3296985" y="826799"/>
                </a:lnTo>
                <a:lnTo>
                  <a:pt x="3323716" y="863457"/>
                </a:lnTo>
                <a:lnTo>
                  <a:pt x="3442335" y="999728"/>
                </a:lnTo>
                <a:lnTo>
                  <a:pt x="3485515" y="1043273"/>
                </a:lnTo>
                <a:lnTo>
                  <a:pt x="3526409" y="1077960"/>
                </a:lnTo>
                <a:lnTo>
                  <a:pt x="3548026" y="1096432"/>
                </a:lnTo>
                <a:lnTo>
                  <a:pt x="3594024" y="1131663"/>
                </a:lnTo>
                <a:lnTo>
                  <a:pt x="3662177" y="1176268"/>
                </a:lnTo>
                <a:lnTo>
                  <a:pt x="3706225" y="1204055"/>
                </a:lnTo>
                <a:lnTo>
                  <a:pt x="3751962" y="1231628"/>
                </a:lnTo>
                <a:lnTo>
                  <a:pt x="3795141" y="1255760"/>
                </a:lnTo>
                <a:lnTo>
                  <a:pt x="3948303" y="1319768"/>
                </a:lnTo>
                <a:lnTo>
                  <a:pt x="4105910" y="1374251"/>
                </a:lnTo>
                <a:lnTo>
                  <a:pt x="4262120" y="1413367"/>
                </a:lnTo>
                <a:lnTo>
                  <a:pt x="4307856" y="1423690"/>
                </a:lnTo>
                <a:lnTo>
                  <a:pt x="4359085" y="1435452"/>
                </a:lnTo>
                <a:lnTo>
                  <a:pt x="4413709" y="1447501"/>
                </a:lnTo>
                <a:lnTo>
                  <a:pt x="4469631" y="1458684"/>
                </a:lnTo>
                <a:lnTo>
                  <a:pt x="4524756" y="1467850"/>
                </a:lnTo>
                <a:lnTo>
                  <a:pt x="4571727" y="1473561"/>
                </a:lnTo>
                <a:lnTo>
                  <a:pt x="4620325" y="1477854"/>
                </a:lnTo>
                <a:lnTo>
                  <a:pt x="4669424" y="1481089"/>
                </a:lnTo>
                <a:lnTo>
                  <a:pt x="4717899" y="1483626"/>
                </a:lnTo>
                <a:lnTo>
                  <a:pt x="4764624" y="1485824"/>
                </a:lnTo>
                <a:lnTo>
                  <a:pt x="4808474" y="1488043"/>
                </a:lnTo>
                <a:lnTo>
                  <a:pt x="5029200" y="1498711"/>
                </a:lnTo>
                <a:lnTo>
                  <a:pt x="0" y="150468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16</a:t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307340" y="6508325"/>
            <a:ext cx="134366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Larson/Farber </a:t>
            </a:r>
            <a:r>
              <a:rPr dirty="0"/>
              <a:t>4th</a:t>
            </a:r>
            <a:r>
              <a:rPr spc="-55" dirty="0"/>
              <a:t> </a:t>
            </a:r>
            <a:r>
              <a:rPr dirty="0"/>
              <a:t>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7" y="455117"/>
            <a:ext cx="8430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 </a:t>
            </a:r>
            <a:r>
              <a:rPr dirty="0"/>
              <a:t>Using The Standard Normal</a:t>
            </a:r>
            <a:r>
              <a:rPr spc="-160" dirty="0"/>
              <a:t> </a:t>
            </a:r>
            <a:r>
              <a:rPr spc="-5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21155"/>
            <a:ext cx="8063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cumulative area that corresponds to a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of  </a:t>
            </a:r>
            <a:r>
              <a:rPr sz="2800" dirty="0">
                <a:latin typeface="Times New Roman"/>
                <a:cs typeface="Times New Roman"/>
              </a:rPr>
              <a:t>1.15.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405765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228600" y="0"/>
                </a:moveTo>
                <a:lnTo>
                  <a:pt x="228600" y="114300"/>
                </a:lnTo>
                <a:lnTo>
                  <a:pt x="304800" y="76200"/>
                </a:lnTo>
                <a:lnTo>
                  <a:pt x="247650" y="76200"/>
                </a:lnTo>
                <a:lnTo>
                  <a:pt x="247650" y="63500"/>
                </a:lnTo>
                <a:lnTo>
                  <a:pt x="330200" y="63500"/>
                </a:lnTo>
                <a:lnTo>
                  <a:pt x="342900" y="57150"/>
                </a:lnTo>
                <a:lnTo>
                  <a:pt x="330200" y="50800"/>
                </a:lnTo>
                <a:lnTo>
                  <a:pt x="247650" y="50800"/>
                </a:lnTo>
                <a:lnTo>
                  <a:pt x="247650" y="38100"/>
                </a:lnTo>
                <a:lnTo>
                  <a:pt x="304800" y="38100"/>
                </a:lnTo>
                <a:lnTo>
                  <a:pt x="228600" y="0"/>
                </a:lnTo>
                <a:close/>
              </a:path>
              <a:path w="342900" h="114300">
                <a:moveTo>
                  <a:pt x="2286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228600" y="76200"/>
                </a:lnTo>
                <a:lnTo>
                  <a:pt x="228600" y="63500"/>
                </a:lnTo>
                <a:close/>
              </a:path>
              <a:path w="342900" h="114300">
                <a:moveTo>
                  <a:pt x="330200" y="63500"/>
                </a:moveTo>
                <a:lnTo>
                  <a:pt x="247650" y="63500"/>
                </a:lnTo>
                <a:lnTo>
                  <a:pt x="247650" y="76200"/>
                </a:lnTo>
                <a:lnTo>
                  <a:pt x="304800" y="76200"/>
                </a:lnTo>
                <a:lnTo>
                  <a:pt x="330200" y="63500"/>
                </a:lnTo>
                <a:close/>
              </a:path>
              <a:path w="342900" h="114300">
                <a:moveTo>
                  <a:pt x="228600" y="38100"/>
                </a:moveTo>
                <a:lnTo>
                  <a:pt x="0" y="38100"/>
                </a:lnTo>
                <a:lnTo>
                  <a:pt x="0" y="50800"/>
                </a:lnTo>
                <a:lnTo>
                  <a:pt x="228600" y="50800"/>
                </a:lnTo>
                <a:lnTo>
                  <a:pt x="228600" y="38100"/>
                </a:lnTo>
                <a:close/>
              </a:path>
              <a:path w="342900" h="114300">
                <a:moveTo>
                  <a:pt x="304800" y="38100"/>
                </a:moveTo>
                <a:lnTo>
                  <a:pt x="247650" y="38100"/>
                </a:lnTo>
                <a:lnTo>
                  <a:pt x="247650" y="50800"/>
                </a:lnTo>
                <a:lnTo>
                  <a:pt x="330200" y="508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6450" y="1739900"/>
            <a:ext cx="114300" cy="281305"/>
          </a:xfrm>
          <a:custGeom>
            <a:avLst/>
            <a:gdLst/>
            <a:ahLst/>
            <a:cxnLst/>
            <a:rect l="l" t="t" r="r" b="b"/>
            <a:pathLst>
              <a:path w="114300" h="281305">
                <a:moveTo>
                  <a:pt x="38100" y="166624"/>
                </a:moveTo>
                <a:lnTo>
                  <a:pt x="0" y="166624"/>
                </a:lnTo>
                <a:lnTo>
                  <a:pt x="57150" y="280924"/>
                </a:lnTo>
                <a:lnTo>
                  <a:pt x="104775" y="185674"/>
                </a:lnTo>
                <a:lnTo>
                  <a:pt x="38100" y="185674"/>
                </a:lnTo>
                <a:lnTo>
                  <a:pt x="38100" y="166624"/>
                </a:lnTo>
                <a:close/>
              </a:path>
              <a:path w="114300" h="281305">
                <a:moveTo>
                  <a:pt x="50800" y="0"/>
                </a:moveTo>
                <a:lnTo>
                  <a:pt x="38100" y="0"/>
                </a:lnTo>
                <a:lnTo>
                  <a:pt x="38100" y="185674"/>
                </a:lnTo>
                <a:lnTo>
                  <a:pt x="50800" y="185674"/>
                </a:lnTo>
                <a:lnTo>
                  <a:pt x="50800" y="0"/>
                </a:lnTo>
                <a:close/>
              </a:path>
              <a:path w="114300" h="281305">
                <a:moveTo>
                  <a:pt x="63500" y="166624"/>
                </a:moveTo>
                <a:lnTo>
                  <a:pt x="50800" y="166624"/>
                </a:lnTo>
                <a:lnTo>
                  <a:pt x="50800" y="185674"/>
                </a:lnTo>
                <a:lnTo>
                  <a:pt x="63500" y="185674"/>
                </a:lnTo>
                <a:lnTo>
                  <a:pt x="63500" y="166624"/>
                </a:lnTo>
                <a:close/>
              </a:path>
              <a:path w="114300" h="281305">
                <a:moveTo>
                  <a:pt x="76200" y="0"/>
                </a:moveTo>
                <a:lnTo>
                  <a:pt x="63500" y="0"/>
                </a:lnTo>
                <a:lnTo>
                  <a:pt x="63500" y="185674"/>
                </a:lnTo>
                <a:lnTo>
                  <a:pt x="76200" y="185674"/>
                </a:lnTo>
                <a:lnTo>
                  <a:pt x="76200" y="0"/>
                </a:lnTo>
                <a:close/>
              </a:path>
              <a:path w="114300" h="281305">
                <a:moveTo>
                  <a:pt x="114300" y="166624"/>
                </a:moveTo>
                <a:lnTo>
                  <a:pt x="76200" y="166624"/>
                </a:lnTo>
                <a:lnTo>
                  <a:pt x="76200" y="185674"/>
                </a:lnTo>
                <a:lnTo>
                  <a:pt x="104775" y="185674"/>
                </a:lnTo>
                <a:lnTo>
                  <a:pt x="114300" y="166624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276600"/>
            <a:ext cx="6248400" cy="176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2044700"/>
            <a:ext cx="63246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2600" y="38862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190500"/>
                </a:moveTo>
                <a:lnTo>
                  <a:pt x="19076" y="124050"/>
                </a:lnTo>
                <a:lnTo>
                  <a:pt x="71705" y="67785"/>
                </a:lnTo>
                <a:lnTo>
                  <a:pt x="108446" y="44821"/>
                </a:lnTo>
                <a:lnTo>
                  <a:pt x="150988" y="26020"/>
                </a:lnTo>
                <a:lnTo>
                  <a:pt x="198470" y="11924"/>
                </a:lnTo>
                <a:lnTo>
                  <a:pt x="250027" y="3070"/>
                </a:lnTo>
                <a:lnTo>
                  <a:pt x="304800" y="0"/>
                </a:lnTo>
                <a:lnTo>
                  <a:pt x="359572" y="3070"/>
                </a:lnTo>
                <a:lnTo>
                  <a:pt x="411129" y="11924"/>
                </a:lnTo>
                <a:lnTo>
                  <a:pt x="458611" y="26020"/>
                </a:lnTo>
                <a:lnTo>
                  <a:pt x="501153" y="44821"/>
                </a:lnTo>
                <a:lnTo>
                  <a:pt x="537894" y="67785"/>
                </a:lnTo>
                <a:lnTo>
                  <a:pt x="567972" y="94375"/>
                </a:lnTo>
                <a:lnTo>
                  <a:pt x="604687" y="156271"/>
                </a:lnTo>
                <a:lnTo>
                  <a:pt x="609600" y="190500"/>
                </a:lnTo>
                <a:lnTo>
                  <a:pt x="604687" y="224728"/>
                </a:lnTo>
                <a:lnTo>
                  <a:pt x="590523" y="256949"/>
                </a:lnTo>
                <a:lnTo>
                  <a:pt x="537894" y="313214"/>
                </a:lnTo>
                <a:lnTo>
                  <a:pt x="501153" y="336178"/>
                </a:lnTo>
                <a:lnTo>
                  <a:pt x="458611" y="354979"/>
                </a:lnTo>
                <a:lnTo>
                  <a:pt x="411129" y="369075"/>
                </a:lnTo>
                <a:lnTo>
                  <a:pt x="359572" y="377929"/>
                </a:lnTo>
                <a:lnTo>
                  <a:pt x="304800" y="381000"/>
                </a:lnTo>
                <a:lnTo>
                  <a:pt x="250027" y="377929"/>
                </a:lnTo>
                <a:lnTo>
                  <a:pt x="198470" y="369075"/>
                </a:lnTo>
                <a:lnTo>
                  <a:pt x="150988" y="354979"/>
                </a:lnTo>
                <a:lnTo>
                  <a:pt x="108446" y="336178"/>
                </a:lnTo>
                <a:lnTo>
                  <a:pt x="71705" y="313214"/>
                </a:lnTo>
                <a:lnTo>
                  <a:pt x="41627" y="286624"/>
                </a:lnTo>
                <a:lnTo>
                  <a:pt x="4912" y="224728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2516" y="4908042"/>
            <a:ext cx="5801360" cy="154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Find 1.1 in the left hand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column.</a:t>
            </a:r>
            <a:endParaRPr sz="2400">
              <a:latin typeface="Times New Roman"/>
              <a:cs typeface="Times New Roman"/>
            </a:endParaRPr>
          </a:p>
          <a:p>
            <a:pPr marL="52069">
              <a:lnSpc>
                <a:spcPts val="2805"/>
              </a:lnSpc>
              <a:spcBef>
                <a:spcPts val="140"/>
              </a:spcBef>
            </a:pP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across the </a:t>
            </a:r>
            <a:r>
              <a:rPr sz="2400" spc="-5" dirty="0">
                <a:latin typeface="Times New Roman"/>
                <a:cs typeface="Times New Roman"/>
              </a:rPr>
              <a:t>row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column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285"/>
              </a:lnSpc>
            </a:pP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AD0337"/>
                </a:solidFill>
                <a:latin typeface="Times New Roman"/>
                <a:cs typeface="Times New Roman"/>
              </a:rPr>
              <a:t>area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left of 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1.15 is</a:t>
            </a:r>
            <a:r>
              <a:rPr sz="2800" spc="3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0.8749.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307340" y="6508325"/>
            <a:ext cx="134366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Larson/Farber </a:t>
            </a:r>
            <a:r>
              <a:rPr dirty="0"/>
              <a:t>4th</a:t>
            </a:r>
            <a:r>
              <a:rPr spc="-55" dirty="0"/>
              <a:t> </a:t>
            </a:r>
            <a:r>
              <a:rPr dirty="0"/>
              <a:t>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3397250"/>
            <a:ext cx="6315075" cy="147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455117"/>
            <a:ext cx="8430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 </a:t>
            </a:r>
            <a:r>
              <a:rPr dirty="0"/>
              <a:t>Using The Standard Normal</a:t>
            </a:r>
            <a:r>
              <a:rPr spc="-160" dirty="0"/>
              <a:t> </a:t>
            </a:r>
            <a:r>
              <a:rPr spc="-5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210183"/>
            <a:ext cx="8063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cumulative area that corresponds to a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-0.24.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413385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228600" y="0"/>
                </a:moveTo>
                <a:lnTo>
                  <a:pt x="228600" y="114300"/>
                </a:lnTo>
                <a:lnTo>
                  <a:pt x="304800" y="76200"/>
                </a:lnTo>
                <a:lnTo>
                  <a:pt x="247650" y="76200"/>
                </a:lnTo>
                <a:lnTo>
                  <a:pt x="247650" y="63500"/>
                </a:lnTo>
                <a:lnTo>
                  <a:pt x="330200" y="63500"/>
                </a:lnTo>
                <a:lnTo>
                  <a:pt x="342900" y="57150"/>
                </a:lnTo>
                <a:lnTo>
                  <a:pt x="330200" y="50800"/>
                </a:lnTo>
                <a:lnTo>
                  <a:pt x="247650" y="50800"/>
                </a:lnTo>
                <a:lnTo>
                  <a:pt x="247650" y="38100"/>
                </a:lnTo>
                <a:lnTo>
                  <a:pt x="304800" y="38100"/>
                </a:lnTo>
                <a:lnTo>
                  <a:pt x="228600" y="0"/>
                </a:lnTo>
                <a:close/>
              </a:path>
              <a:path w="342900" h="114300">
                <a:moveTo>
                  <a:pt x="2286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228600" y="76200"/>
                </a:lnTo>
                <a:lnTo>
                  <a:pt x="228600" y="63500"/>
                </a:lnTo>
                <a:close/>
              </a:path>
              <a:path w="342900" h="114300">
                <a:moveTo>
                  <a:pt x="330200" y="63500"/>
                </a:moveTo>
                <a:lnTo>
                  <a:pt x="247650" y="63500"/>
                </a:lnTo>
                <a:lnTo>
                  <a:pt x="247650" y="76200"/>
                </a:lnTo>
                <a:lnTo>
                  <a:pt x="304800" y="76200"/>
                </a:lnTo>
                <a:lnTo>
                  <a:pt x="330200" y="63500"/>
                </a:lnTo>
                <a:close/>
              </a:path>
              <a:path w="342900" h="114300">
                <a:moveTo>
                  <a:pt x="228600" y="38100"/>
                </a:moveTo>
                <a:lnTo>
                  <a:pt x="0" y="38100"/>
                </a:lnTo>
                <a:lnTo>
                  <a:pt x="0" y="50800"/>
                </a:lnTo>
                <a:lnTo>
                  <a:pt x="228600" y="50800"/>
                </a:lnTo>
                <a:lnTo>
                  <a:pt x="228600" y="38100"/>
                </a:lnTo>
                <a:close/>
              </a:path>
              <a:path w="342900" h="114300">
                <a:moveTo>
                  <a:pt x="304800" y="38100"/>
                </a:moveTo>
                <a:lnTo>
                  <a:pt x="247650" y="38100"/>
                </a:lnTo>
                <a:lnTo>
                  <a:pt x="247650" y="50800"/>
                </a:lnTo>
                <a:lnTo>
                  <a:pt x="330200" y="5080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6450" y="1828800"/>
            <a:ext cx="114300" cy="281305"/>
          </a:xfrm>
          <a:custGeom>
            <a:avLst/>
            <a:gdLst/>
            <a:ahLst/>
            <a:cxnLst/>
            <a:rect l="l" t="t" r="r" b="b"/>
            <a:pathLst>
              <a:path w="114300" h="281305">
                <a:moveTo>
                  <a:pt x="38100" y="166624"/>
                </a:moveTo>
                <a:lnTo>
                  <a:pt x="0" y="166624"/>
                </a:lnTo>
                <a:lnTo>
                  <a:pt x="57150" y="280924"/>
                </a:lnTo>
                <a:lnTo>
                  <a:pt x="104775" y="185674"/>
                </a:lnTo>
                <a:lnTo>
                  <a:pt x="38100" y="185674"/>
                </a:lnTo>
                <a:lnTo>
                  <a:pt x="38100" y="166624"/>
                </a:lnTo>
                <a:close/>
              </a:path>
              <a:path w="114300" h="281305">
                <a:moveTo>
                  <a:pt x="50800" y="0"/>
                </a:moveTo>
                <a:lnTo>
                  <a:pt x="38100" y="0"/>
                </a:lnTo>
                <a:lnTo>
                  <a:pt x="38100" y="185674"/>
                </a:lnTo>
                <a:lnTo>
                  <a:pt x="50800" y="185674"/>
                </a:lnTo>
                <a:lnTo>
                  <a:pt x="50800" y="0"/>
                </a:lnTo>
                <a:close/>
              </a:path>
              <a:path w="114300" h="281305">
                <a:moveTo>
                  <a:pt x="63500" y="166624"/>
                </a:moveTo>
                <a:lnTo>
                  <a:pt x="50800" y="166624"/>
                </a:lnTo>
                <a:lnTo>
                  <a:pt x="50800" y="185674"/>
                </a:lnTo>
                <a:lnTo>
                  <a:pt x="63500" y="185674"/>
                </a:lnTo>
                <a:lnTo>
                  <a:pt x="63500" y="166624"/>
                </a:lnTo>
                <a:close/>
              </a:path>
              <a:path w="114300" h="281305">
                <a:moveTo>
                  <a:pt x="76200" y="0"/>
                </a:moveTo>
                <a:lnTo>
                  <a:pt x="63500" y="0"/>
                </a:lnTo>
                <a:lnTo>
                  <a:pt x="63500" y="185674"/>
                </a:lnTo>
                <a:lnTo>
                  <a:pt x="76200" y="185674"/>
                </a:lnTo>
                <a:lnTo>
                  <a:pt x="76200" y="0"/>
                </a:lnTo>
                <a:close/>
              </a:path>
              <a:path w="114300" h="281305">
                <a:moveTo>
                  <a:pt x="114300" y="166624"/>
                </a:moveTo>
                <a:lnTo>
                  <a:pt x="76200" y="166624"/>
                </a:lnTo>
                <a:lnTo>
                  <a:pt x="76200" y="185674"/>
                </a:lnTo>
                <a:lnTo>
                  <a:pt x="104775" y="185674"/>
                </a:lnTo>
                <a:lnTo>
                  <a:pt x="114300" y="166624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0" y="4038600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190500"/>
                </a:moveTo>
                <a:lnTo>
                  <a:pt x="19076" y="124050"/>
                </a:lnTo>
                <a:lnTo>
                  <a:pt x="71705" y="67785"/>
                </a:lnTo>
                <a:lnTo>
                  <a:pt x="108446" y="44821"/>
                </a:lnTo>
                <a:lnTo>
                  <a:pt x="150988" y="26020"/>
                </a:lnTo>
                <a:lnTo>
                  <a:pt x="198470" y="11924"/>
                </a:lnTo>
                <a:lnTo>
                  <a:pt x="250027" y="3070"/>
                </a:lnTo>
                <a:lnTo>
                  <a:pt x="304800" y="0"/>
                </a:lnTo>
                <a:lnTo>
                  <a:pt x="359572" y="3070"/>
                </a:lnTo>
                <a:lnTo>
                  <a:pt x="411129" y="11924"/>
                </a:lnTo>
                <a:lnTo>
                  <a:pt x="458611" y="26020"/>
                </a:lnTo>
                <a:lnTo>
                  <a:pt x="501153" y="44821"/>
                </a:lnTo>
                <a:lnTo>
                  <a:pt x="537894" y="67785"/>
                </a:lnTo>
                <a:lnTo>
                  <a:pt x="567972" y="94375"/>
                </a:lnTo>
                <a:lnTo>
                  <a:pt x="604687" y="156271"/>
                </a:lnTo>
                <a:lnTo>
                  <a:pt x="609600" y="190500"/>
                </a:lnTo>
                <a:lnTo>
                  <a:pt x="604687" y="224728"/>
                </a:lnTo>
                <a:lnTo>
                  <a:pt x="590523" y="256949"/>
                </a:lnTo>
                <a:lnTo>
                  <a:pt x="537894" y="313214"/>
                </a:lnTo>
                <a:lnTo>
                  <a:pt x="501153" y="336178"/>
                </a:lnTo>
                <a:lnTo>
                  <a:pt x="458611" y="354979"/>
                </a:lnTo>
                <a:lnTo>
                  <a:pt x="411129" y="369075"/>
                </a:lnTo>
                <a:lnTo>
                  <a:pt x="359572" y="377929"/>
                </a:lnTo>
                <a:lnTo>
                  <a:pt x="304800" y="381000"/>
                </a:lnTo>
                <a:lnTo>
                  <a:pt x="250027" y="377929"/>
                </a:lnTo>
                <a:lnTo>
                  <a:pt x="198470" y="369075"/>
                </a:lnTo>
                <a:lnTo>
                  <a:pt x="150988" y="354979"/>
                </a:lnTo>
                <a:lnTo>
                  <a:pt x="108446" y="336178"/>
                </a:lnTo>
                <a:lnTo>
                  <a:pt x="71705" y="313214"/>
                </a:lnTo>
                <a:lnTo>
                  <a:pt x="41627" y="286624"/>
                </a:lnTo>
                <a:lnTo>
                  <a:pt x="4912" y="224728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140" y="4823841"/>
            <a:ext cx="5699125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Find -0.2 in the left hand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across the </a:t>
            </a:r>
            <a:r>
              <a:rPr sz="2400" spc="-5" dirty="0">
                <a:latin typeface="Times New Roman"/>
                <a:cs typeface="Times New Roman"/>
              </a:rPr>
              <a:t>row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column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2133600"/>
            <a:ext cx="6294501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340" y="6080512"/>
            <a:ext cx="6224905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ts val="3150"/>
              </a:lnSpc>
            </a:pP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AD0337"/>
                </a:solidFill>
                <a:latin typeface="Times New Roman"/>
                <a:cs typeface="Times New Roman"/>
              </a:rPr>
              <a:t>area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left of 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-0.24 is</a:t>
            </a:r>
            <a:r>
              <a:rPr sz="2800" spc="3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0.4052.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i="1" spc="-5" dirty="0">
                <a:solidFill>
                  <a:srgbClr val="004887"/>
                </a:solidFill>
                <a:latin typeface="Times New Roman"/>
                <a:cs typeface="Times New Roman"/>
              </a:rPr>
              <a:t>Larson/Farber </a:t>
            </a:r>
            <a:r>
              <a:rPr sz="1200" i="1" dirty="0">
                <a:solidFill>
                  <a:srgbClr val="004887"/>
                </a:solidFill>
                <a:latin typeface="Times New Roman"/>
                <a:cs typeface="Times New Roman"/>
              </a:rPr>
              <a:t>4th</a:t>
            </a:r>
            <a:r>
              <a:rPr sz="1200" i="1" spc="-25" dirty="0">
                <a:solidFill>
                  <a:srgbClr val="004887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04887"/>
                </a:solidFill>
                <a:latin typeface="Times New Roman"/>
                <a:cs typeface="Times New Roman"/>
              </a:rPr>
              <a:t>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4024" y="4427601"/>
            <a:ext cx="2752369" cy="146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0" marR="5080" indent="-19526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Finding Areas Under the</a:t>
            </a:r>
            <a:r>
              <a:rPr spc="-23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Standard  Normal</a:t>
            </a:r>
            <a:r>
              <a:rPr spc="-3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394" y="5870244"/>
            <a:ext cx="27305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1. Use the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table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to find the  area for the</a:t>
            </a:r>
            <a:r>
              <a:rPr sz="2000" spc="-8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-score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5894387"/>
            <a:ext cx="228600" cy="201930"/>
          </a:xfrm>
          <a:custGeom>
            <a:avLst/>
            <a:gdLst/>
            <a:ahLst/>
            <a:cxnLst/>
            <a:rect l="l" t="t" r="r" b="b"/>
            <a:pathLst>
              <a:path w="228600" h="201929">
                <a:moveTo>
                  <a:pt x="0" y="201612"/>
                </a:moveTo>
                <a:lnTo>
                  <a:pt x="22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99946"/>
            <a:ext cx="7788909" cy="33280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69900" marR="538480" indent="-457200">
              <a:lnSpc>
                <a:spcPts val="3200"/>
              </a:lnSpc>
              <a:spcBef>
                <a:spcPts val="335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Sketch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 curve and shade </a:t>
            </a:r>
            <a:r>
              <a:rPr sz="2800" dirty="0">
                <a:latin typeface="Times New Roman"/>
                <a:cs typeface="Times New Roman"/>
              </a:rPr>
              <a:t>the  appropriate </a:t>
            </a:r>
            <a:r>
              <a:rPr sz="2800" spc="-5" dirty="0">
                <a:latin typeface="Times New Roman"/>
                <a:cs typeface="Times New Roman"/>
              </a:rPr>
              <a:t>area </a:t>
            </a:r>
            <a:r>
              <a:rPr sz="2800" dirty="0">
                <a:latin typeface="Times New Roman"/>
                <a:cs typeface="Times New Roman"/>
              </a:rPr>
              <a:t>under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curve.</a:t>
            </a:r>
            <a:endParaRPr sz="2800">
              <a:latin typeface="Times New Roman"/>
              <a:cs typeface="Times New Roman"/>
            </a:endParaRPr>
          </a:p>
          <a:p>
            <a:pPr marL="469900" marR="293370" indent="-457200">
              <a:lnSpc>
                <a:spcPts val="3190"/>
              </a:lnSpc>
              <a:spcBef>
                <a:spcPts val="50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by following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directions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 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shown.</a:t>
            </a:r>
            <a:endParaRPr sz="280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ts val="3190"/>
              </a:lnSpc>
              <a:spcBef>
                <a:spcPts val="505"/>
              </a:spcBef>
              <a:buClr>
                <a:srgbClr val="D1712F"/>
              </a:buClr>
              <a:buAutoNum type="alphaLcPeriod"/>
              <a:tabLst>
                <a:tab pos="927100" algn="l"/>
                <a:tab pos="927735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left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, find the area that  </a:t>
            </a:r>
            <a:r>
              <a:rPr sz="2800" dirty="0">
                <a:latin typeface="Times New Roman"/>
                <a:cs typeface="Times New Roman"/>
              </a:rPr>
              <a:t>corresponds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1308100" marR="4390390" indent="-457200">
              <a:lnSpc>
                <a:spcPct val="100000"/>
              </a:lnSpc>
              <a:spcBef>
                <a:spcPts val="800"/>
              </a:spcBef>
              <a:tabLst>
                <a:tab pos="1308100" algn="l"/>
              </a:tabLst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2.	The area to the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left 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of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= 1.23 is</a:t>
            </a:r>
            <a:r>
              <a:rPr sz="2000" spc="-13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0.8907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0"/>
                </a:moveTo>
                <a:lnTo>
                  <a:pt x="60960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58606" y="6468160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004887"/>
                </a:solidFill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457200"/>
            <a:ext cx="30746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solidFill>
                  <a:srgbClr val="004887"/>
                </a:solidFill>
              </a:rPr>
              <a:t>Agenda</a:t>
            </a:r>
            <a:endParaRPr dirty="0">
              <a:solidFill>
                <a:srgbClr val="004887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336155" cy="3818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77470" indent="-354965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mtClean="0">
                <a:latin typeface="Times New Roman"/>
                <a:cs typeface="Times New Roman"/>
              </a:rPr>
              <a:t>Introduction </a:t>
            </a:r>
            <a:r>
              <a:rPr sz="2800" spc="-5" dirty="0">
                <a:latin typeface="Times New Roman"/>
                <a:cs typeface="Times New Roman"/>
              </a:rPr>
              <a:t>to Normal Distributions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Standard Normal</a:t>
            </a:r>
            <a:r>
              <a:rPr sz="2800" dirty="0">
                <a:latin typeface="Times New Roman"/>
                <a:cs typeface="Times New Roman"/>
              </a:rPr>
              <a:t> Distribution</a:t>
            </a:r>
            <a:endParaRPr sz="2800">
              <a:latin typeface="Times New Roman"/>
              <a:cs typeface="Times New Roman"/>
            </a:endParaRPr>
          </a:p>
          <a:p>
            <a:pPr marL="354965" indent="-354965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smtClean="0">
                <a:latin typeface="Times New Roman"/>
                <a:cs typeface="Times New Roman"/>
              </a:rPr>
              <a:t>Normal </a:t>
            </a:r>
            <a:r>
              <a:rPr sz="2800" dirty="0">
                <a:latin typeface="Times New Roman"/>
                <a:cs typeface="Times New Roman"/>
              </a:rPr>
              <a:t>Distributions: Finding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Probabilities</a:t>
            </a:r>
            <a:endParaRPr sz="2800">
              <a:latin typeface="Times New Roman"/>
              <a:cs typeface="Times New Roman"/>
            </a:endParaRPr>
          </a:p>
          <a:p>
            <a:pPr marL="354965" indent="-354965">
              <a:lnSpc>
                <a:spcPct val="100000"/>
              </a:lnSpc>
              <a:spcBef>
                <a:spcPts val="6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smtClean="0">
                <a:latin typeface="Times New Roman"/>
                <a:cs typeface="Times New Roman"/>
              </a:rPr>
              <a:t>Normal </a:t>
            </a:r>
            <a:r>
              <a:rPr sz="2800" dirty="0">
                <a:latin typeface="Times New Roman"/>
                <a:cs typeface="Times New Roman"/>
              </a:rPr>
              <a:t>Distributions: Finding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Values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54965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smtClean="0">
                <a:latin typeface="Times New Roman"/>
                <a:cs typeface="Times New Roman"/>
              </a:rPr>
              <a:t>Sampling </a:t>
            </a:r>
            <a:r>
              <a:rPr sz="2800" dirty="0">
                <a:latin typeface="Times New Roman"/>
                <a:cs typeface="Times New Roman"/>
              </a:rPr>
              <a:t>Distributions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Central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  </a:t>
            </a:r>
            <a:r>
              <a:rPr sz="2800" spc="-5" dirty="0">
                <a:latin typeface="Times New Roman"/>
                <a:cs typeface="Times New Roman"/>
              </a:rPr>
              <a:t>Theorem</a:t>
            </a:r>
            <a:endParaRPr sz="2800">
              <a:latin typeface="Times New Roman"/>
              <a:cs typeface="Times New Roman"/>
            </a:endParaRPr>
          </a:p>
          <a:p>
            <a:pPr marL="354965" marR="1201420" indent="-354965">
              <a:lnSpc>
                <a:spcPct val="100000"/>
              </a:lnSpc>
              <a:spcBef>
                <a:spcPts val="6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smtClean="0">
                <a:latin typeface="Times New Roman"/>
                <a:cs typeface="Times New Roman"/>
              </a:rPr>
              <a:t>Normal </a:t>
            </a:r>
            <a:r>
              <a:rPr sz="2800" spc="-5" dirty="0">
                <a:latin typeface="Times New Roman"/>
                <a:cs typeface="Times New Roman"/>
              </a:rPr>
              <a:t>Approximations to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Binomial  Distributions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3352672"/>
            <a:ext cx="3683000" cy="1966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0" marR="5080" indent="-19526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Finding Areas Under the</a:t>
            </a:r>
            <a:r>
              <a:rPr spc="-23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Standard  Normal</a:t>
            </a:r>
            <a:r>
              <a:rPr spc="-3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1281"/>
            <a:ext cx="75203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b.	</a:t>
            </a: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i="1" dirty="0">
                <a:latin typeface="Times New Roman"/>
                <a:cs typeface="Times New Roman"/>
              </a:rPr>
              <a:t>right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, use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 Normal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the area that corresponds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8661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.	Then subtract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area from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10148" y="4028262"/>
            <a:ext cx="281025" cy="312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2375" y="3405885"/>
            <a:ext cx="2736850" cy="94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indent="-276225">
              <a:lnSpc>
                <a:spcPct val="100299"/>
              </a:lnSpc>
              <a:spcBef>
                <a:spcPts val="95"/>
              </a:spcBef>
              <a:tabLst>
                <a:tab pos="680085" algn="l"/>
              </a:tabLst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3. Subtract to find the area  to the right of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= 1.23:  1	0.8907 =</a:t>
            </a:r>
            <a:r>
              <a:rPr sz="2000" spc="-6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0.1093.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4321175"/>
            <a:ext cx="508000" cy="609600"/>
          </a:xfrm>
          <a:custGeom>
            <a:avLst/>
            <a:gdLst/>
            <a:ahLst/>
            <a:cxnLst/>
            <a:rect l="l" t="t" r="r" b="b"/>
            <a:pathLst>
              <a:path w="508000" h="609600">
                <a:moveTo>
                  <a:pt x="5080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1194" y="5641644"/>
            <a:ext cx="2687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1. Use the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table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to find</a:t>
            </a:r>
            <a:r>
              <a:rPr sz="2000" spc="-29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the  area for the</a:t>
            </a:r>
            <a:r>
              <a:rPr sz="2000" spc="-8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-score.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3400" y="5387975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394" y="3453510"/>
            <a:ext cx="18167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2. The area to the 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left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of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= 1.23  is</a:t>
            </a:r>
            <a:r>
              <a:rPr sz="2000" spc="-3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0.8907.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2672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90600" y="4572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3658564"/>
            <a:ext cx="3935548" cy="208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0" marR="5080" indent="-19526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Finding Areas Under the</a:t>
            </a:r>
            <a:r>
              <a:rPr spc="-23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Standard  Normal</a:t>
            </a:r>
            <a:r>
              <a:rPr spc="-3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21281"/>
            <a:ext cx="70973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4031615" algn="l"/>
              </a:tabLst>
            </a:pPr>
            <a:r>
              <a:rPr sz="2800" spc="-10" dirty="0">
                <a:solidFill>
                  <a:srgbClr val="D1712F"/>
                </a:solidFill>
                <a:latin typeface="Times New Roman"/>
                <a:cs typeface="Times New Roman"/>
              </a:rPr>
              <a:t>c.	</a:t>
            </a: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</a:t>
            </a:r>
            <a:r>
              <a:rPr sz="2800" i="1" spc="-5" dirty="0">
                <a:latin typeface="Times New Roman"/>
                <a:cs typeface="Times New Roman"/>
              </a:rPr>
              <a:t>between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-scores, </a:t>
            </a:r>
            <a:r>
              <a:rPr sz="2800" dirty="0">
                <a:latin typeface="Times New Roman"/>
                <a:cs typeface="Times New Roman"/>
              </a:rPr>
              <a:t>find the  </a:t>
            </a:r>
            <a:r>
              <a:rPr sz="2800" spc="-5" dirty="0">
                <a:latin typeface="Times New Roman"/>
                <a:cs typeface="Times New Roman"/>
              </a:rPr>
              <a:t>area </a:t>
            </a:r>
            <a:r>
              <a:rPr sz="2800" dirty="0">
                <a:latin typeface="Times New Roman"/>
                <a:cs typeface="Times New Roman"/>
              </a:rPr>
              <a:t>corresponding </a:t>
            </a:r>
            <a:r>
              <a:rPr sz="2800" spc="-5" dirty="0">
                <a:latin typeface="Times New Roman"/>
                <a:cs typeface="Times New Roman"/>
              </a:rPr>
              <a:t>to each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in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Table.	</a:t>
            </a:r>
            <a:r>
              <a:rPr sz="2800" spc="-5" dirty="0">
                <a:latin typeface="Times New Roman"/>
                <a:cs typeface="Times New Roman"/>
              </a:rPr>
              <a:t>Then subtract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smaller area </a:t>
            </a:r>
            <a:r>
              <a:rPr sz="2800" dirty="0">
                <a:latin typeface="Times New Roman"/>
                <a:cs typeface="Times New Roman"/>
              </a:rPr>
              <a:t>from the </a:t>
            </a:r>
            <a:r>
              <a:rPr sz="2800" spc="-10" dirty="0">
                <a:latin typeface="Times New Roman"/>
                <a:cs typeface="Times New Roman"/>
              </a:rPr>
              <a:t>larger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2648" y="4495165"/>
            <a:ext cx="280416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13628" y="3567810"/>
            <a:ext cx="3048000" cy="124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4. Subtract to find the area of  the region between the</a:t>
            </a:r>
            <a:r>
              <a:rPr sz="2000" spc="-15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two 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-scores:</a:t>
            </a:r>
            <a:endParaRPr sz="20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spcBef>
                <a:spcPts val="10"/>
              </a:spcBef>
              <a:tabLst>
                <a:tab pos="1251585" algn="l"/>
              </a:tabLst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0.8907	0.2266 =</a:t>
            </a:r>
            <a:r>
              <a:rPr sz="2000" spc="-6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0.6641.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0" y="4076700"/>
            <a:ext cx="838200" cy="685800"/>
          </a:xfrm>
          <a:custGeom>
            <a:avLst/>
            <a:gdLst/>
            <a:ahLst/>
            <a:cxnLst/>
            <a:rect l="l" t="t" r="r" b="b"/>
            <a:pathLst>
              <a:path w="838200" h="685800">
                <a:moveTo>
                  <a:pt x="83820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0429" y="4850891"/>
            <a:ext cx="281025" cy="312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514350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0" y="0"/>
                </a:moveTo>
                <a:lnTo>
                  <a:pt x="83820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0739" y="3491610"/>
            <a:ext cx="2790190" cy="198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745" marR="5080" indent="-275590" algn="just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1262380" algn="l"/>
              </a:tabLst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The area to</a:t>
            </a:r>
            <a:r>
              <a:rPr sz="2000" spc="-12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left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of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= 1.23  is</a:t>
            </a:r>
            <a:r>
              <a:rPr sz="2000" spc="-3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0.8907.</a:t>
            </a:r>
            <a:endParaRPr sz="2000">
              <a:latin typeface="Times New Roman"/>
              <a:cs typeface="Times New Roman"/>
            </a:endParaRPr>
          </a:p>
          <a:p>
            <a:pPr marL="288290" marR="866140" indent="-275590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288925" algn="l"/>
                <a:tab pos="1469390" algn="l"/>
              </a:tabLst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The area to the  l</a:t>
            </a:r>
            <a:r>
              <a:rPr sz="2000" spc="-10" dirty="0">
                <a:solidFill>
                  <a:srgbClr val="AD0337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ft</a:t>
            </a:r>
            <a:r>
              <a:rPr sz="2000" spc="-3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of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000" i="1" spc="-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=	0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75  is</a:t>
            </a:r>
            <a:r>
              <a:rPr sz="2000" spc="-3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0.2266.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5639" y="4152900"/>
            <a:ext cx="366395" cy="609600"/>
          </a:xfrm>
          <a:custGeom>
            <a:avLst/>
            <a:gdLst/>
            <a:ahLst/>
            <a:cxnLst/>
            <a:rect l="l" t="t" r="r" b="b"/>
            <a:pathLst>
              <a:path w="366395" h="609600">
                <a:moveTo>
                  <a:pt x="0" y="0"/>
                </a:moveTo>
                <a:lnTo>
                  <a:pt x="366013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3947" y="4152900"/>
            <a:ext cx="568960" cy="304800"/>
          </a:xfrm>
          <a:custGeom>
            <a:avLst/>
            <a:gdLst/>
            <a:ahLst/>
            <a:cxnLst/>
            <a:rect l="l" t="t" r="r" b="b"/>
            <a:pathLst>
              <a:path w="568960" h="304800">
                <a:moveTo>
                  <a:pt x="0" y="0"/>
                </a:moveTo>
                <a:lnTo>
                  <a:pt x="568451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60194" y="5870244"/>
            <a:ext cx="27305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1. Use the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table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to find the  area for the</a:t>
            </a:r>
            <a:r>
              <a:rPr sz="2000" spc="-8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-scores.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253" y="5768975"/>
            <a:ext cx="129539" cy="152400"/>
          </a:xfrm>
          <a:custGeom>
            <a:avLst/>
            <a:gdLst/>
            <a:ahLst/>
            <a:cxnLst/>
            <a:rect l="l" t="t" r="r" b="b"/>
            <a:pathLst>
              <a:path w="129539" h="152400">
                <a:moveTo>
                  <a:pt x="0" y="152400"/>
                </a:moveTo>
                <a:lnTo>
                  <a:pt x="1295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0" y="5753100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7620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5" y="3502025"/>
            <a:ext cx="1734185" cy="1240790"/>
          </a:xfrm>
          <a:custGeom>
            <a:avLst/>
            <a:gdLst/>
            <a:ahLst/>
            <a:cxnLst/>
            <a:rect l="l" t="t" r="r" b="b"/>
            <a:pathLst>
              <a:path w="1734185" h="1240789">
                <a:moveTo>
                  <a:pt x="824926" y="1006371"/>
                </a:moveTo>
                <a:lnTo>
                  <a:pt x="822889" y="1007305"/>
                </a:lnTo>
                <a:lnTo>
                  <a:pt x="750443" y="1043813"/>
                </a:lnTo>
                <a:lnTo>
                  <a:pt x="702976" y="1058004"/>
                </a:lnTo>
                <a:lnTo>
                  <a:pt x="641420" y="1077659"/>
                </a:lnTo>
                <a:lnTo>
                  <a:pt x="604994" y="1091343"/>
                </a:lnTo>
                <a:lnTo>
                  <a:pt x="570451" y="1105859"/>
                </a:lnTo>
                <a:lnTo>
                  <a:pt x="546620" y="1115554"/>
                </a:lnTo>
                <a:lnTo>
                  <a:pt x="471311" y="1144069"/>
                </a:lnTo>
                <a:lnTo>
                  <a:pt x="414019" y="1164589"/>
                </a:lnTo>
                <a:lnTo>
                  <a:pt x="222494" y="1202760"/>
                </a:lnTo>
                <a:lnTo>
                  <a:pt x="166382" y="1212741"/>
                </a:lnTo>
                <a:lnTo>
                  <a:pt x="120157" y="1219499"/>
                </a:lnTo>
                <a:lnTo>
                  <a:pt x="153273" y="1222293"/>
                </a:lnTo>
                <a:lnTo>
                  <a:pt x="204340" y="1226066"/>
                </a:lnTo>
                <a:lnTo>
                  <a:pt x="306443" y="1232110"/>
                </a:lnTo>
                <a:lnTo>
                  <a:pt x="408507" y="1236333"/>
                </a:lnTo>
                <a:lnTo>
                  <a:pt x="510538" y="1238954"/>
                </a:lnTo>
                <a:lnTo>
                  <a:pt x="663529" y="1240359"/>
                </a:lnTo>
                <a:lnTo>
                  <a:pt x="969375" y="1236775"/>
                </a:lnTo>
                <a:lnTo>
                  <a:pt x="1529985" y="1225079"/>
                </a:lnTo>
                <a:lnTo>
                  <a:pt x="1733924" y="1224488"/>
                </a:lnTo>
                <a:lnTo>
                  <a:pt x="1730917" y="1011223"/>
                </a:lnTo>
                <a:lnTo>
                  <a:pt x="816983" y="1011223"/>
                </a:lnTo>
                <a:lnTo>
                  <a:pt x="818090" y="1010373"/>
                </a:lnTo>
                <a:lnTo>
                  <a:pt x="820867" y="1008737"/>
                </a:lnTo>
                <a:lnTo>
                  <a:pt x="823688" y="1007131"/>
                </a:lnTo>
                <a:lnTo>
                  <a:pt x="824926" y="1006371"/>
                </a:lnTo>
                <a:close/>
              </a:path>
              <a:path w="1734185" h="1240789">
                <a:moveTo>
                  <a:pt x="1733924" y="1224488"/>
                </a:moveTo>
                <a:lnTo>
                  <a:pt x="1631947" y="1224488"/>
                </a:lnTo>
                <a:lnTo>
                  <a:pt x="1733930" y="1224914"/>
                </a:lnTo>
                <a:lnTo>
                  <a:pt x="1733924" y="1224488"/>
                </a:lnTo>
                <a:close/>
              </a:path>
              <a:path w="1734185" h="1240789">
                <a:moveTo>
                  <a:pt x="0" y="1207643"/>
                </a:moveTo>
                <a:lnTo>
                  <a:pt x="13888" y="1218546"/>
                </a:lnTo>
                <a:lnTo>
                  <a:pt x="38720" y="1223743"/>
                </a:lnTo>
                <a:lnTo>
                  <a:pt x="73246" y="1223997"/>
                </a:lnTo>
                <a:lnTo>
                  <a:pt x="116216" y="1220075"/>
                </a:lnTo>
                <a:lnTo>
                  <a:pt x="120157" y="1219499"/>
                </a:lnTo>
                <a:lnTo>
                  <a:pt x="102194" y="1217983"/>
                </a:lnTo>
                <a:lnTo>
                  <a:pt x="51103" y="1213109"/>
                </a:lnTo>
                <a:lnTo>
                  <a:pt x="0" y="1207643"/>
                </a:lnTo>
                <a:close/>
              </a:path>
              <a:path w="1734185" h="1240789">
                <a:moveTo>
                  <a:pt x="1729448" y="907027"/>
                </a:moveTo>
                <a:lnTo>
                  <a:pt x="1013508" y="907027"/>
                </a:lnTo>
                <a:lnTo>
                  <a:pt x="1011427" y="908974"/>
                </a:lnTo>
                <a:lnTo>
                  <a:pt x="1004078" y="913869"/>
                </a:lnTo>
                <a:lnTo>
                  <a:pt x="968006" y="935667"/>
                </a:lnTo>
                <a:lnTo>
                  <a:pt x="826286" y="1007305"/>
                </a:lnTo>
                <a:lnTo>
                  <a:pt x="816983" y="1011223"/>
                </a:lnTo>
                <a:lnTo>
                  <a:pt x="1730917" y="1011223"/>
                </a:lnTo>
                <a:lnTo>
                  <a:pt x="1729448" y="907027"/>
                </a:lnTo>
                <a:close/>
              </a:path>
              <a:path w="1734185" h="1240789">
                <a:moveTo>
                  <a:pt x="1716659" y="0"/>
                </a:moveTo>
                <a:lnTo>
                  <a:pt x="1578610" y="276098"/>
                </a:lnTo>
                <a:lnTo>
                  <a:pt x="1388872" y="577976"/>
                </a:lnTo>
                <a:lnTo>
                  <a:pt x="1362605" y="602136"/>
                </a:lnTo>
                <a:lnTo>
                  <a:pt x="1342479" y="620968"/>
                </a:lnTo>
                <a:lnTo>
                  <a:pt x="1292637" y="668353"/>
                </a:lnTo>
                <a:lnTo>
                  <a:pt x="1241886" y="715203"/>
                </a:lnTo>
                <a:lnTo>
                  <a:pt x="1203362" y="750063"/>
                </a:lnTo>
                <a:lnTo>
                  <a:pt x="1086866" y="854075"/>
                </a:lnTo>
                <a:lnTo>
                  <a:pt x="1050848" y="875773"/>
                </a:lnTo>
                <a:lnTo>
                  <a:pt x="1024877" y="891723"/>
                </a:lnTo>
                <a:lnTo>
                  <a:pt x="1007560" y="902714"/>
                </a:lnTo>
                <a:lnTo>
                  <a:pt x="997505" y="909538"/>
                </a:lnTo>
                <a:lnTo>
                  <a:pt x="993320" y="912985"/>
                </a:lnTo>
                <a:lnTo>
                  <a:pt x="993613" y="913845"/>
                </a:lnTo>
                <a:lnTo>
                  <a:pt x="996991" y="912910"/>
                </a:lnTo>
                <a:lnTo>
                  <a:pt x="1002061" y="910971"/>
                </a:lnTo>
                <a:lnTo>
                  <a:pt x="1007433" y="908816"/>
                </a:lnTo>
                <a:lnTo>
                  <a:pt x="1011712" y="907238"/>
                </a:lnTo>
                <a:lnTo>
                  <a:pt x="1013508" y="907027"/>
                </a:lnTo>
                <a:lnTo>
                  <a:pt x="1729448" y="907027"/>
                </a:lnTo>
                <a:lnTo>
                  <a:pt x="1716659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7375" y="3502025"/>
            <a:ext cx="1734185" cy="1240790"/>
          </a:xfrm>
          <a:custGeom>
            <a:avLst/>
            <a:gdLst/>
            <a:ahLst/>
            <a:cxnLst/>
            <a:rect l="l" t="t" r="r" b="b"/>
            <a:pathLst>
              <a:path w="1734185" h="1240789">
                <a:moveTo>
                  <a:pt x="0" y="1207643"/>
                </a:moveTo>
                <a:lnTo>
                  <a:pt x="13888" y="1218546"/>
                </a:lnTo>
                <a:lnTo>
                  <a:pt x="38720" y="1223743"/>
                </a:lnTo>
                <a:lnTo>
                  <a:pt x="73246" y="1223997"/>
                </a:lnTo>
                <a:lnTo>
                  <a:pt x="116216" y="1220075"/>
                </a:lnTo>
                <a:lnTo>
                  <a:pt x="166382" y="1212741"/>
                </a:lnTo>
                <a:lnTo>
                  <a:pt x="222494" y="1202760"/>
                </a:lnTo>
                <a:lnTo>
                  <a:pt x="283304" y="1190898"/>
                </a:lnTo>
                <a:lnTo>
                  <a:pt x="347562" y="1177919"/>
                </a:lnTo>
                <a:lnTo>
                  <a:pt x="414019" y="1164589"/>
                </a:lnTo>
                <a:lnTo>
                  <a:pt x="471311" y="1144069"/>
                </a:lnTo>
                <a:lnTo>
                  <a:pt x="514542" y="1128007"/>
                </a:lnTo>
                <a:lnTo>
                  <a:pt x="570451" y="1105859"/>
                </a:lnTo>
                <a:lnTo>
                  <a:pt x="588940" y="1098072"/>
                </a:lnTo>
                <a:lnTo>
                  <a:pt x="604994" y="1091343"/>
                </a:lnTo>
                <a:lnTo>
                  <a:pt x="641420" y="1077659"/>
                </a:lnTo>
                <a:lnTo>
                  <a:pt x="702976" y="1058004"/>
                </a:lnTo>
                <a:lnTo>
                  <a:pt x="750443" y="1043813"/>
                </a:lnTo>
                <a:lnTo>
                  <a:pt x="781517" y="1028106"/>
                </a:lnTo>
                <a:lnTo>
                  <a:pt x="802876" y="1017325"/>
                </a:lnTo>
                <a:lnTo>
                  <a:pt x="816146" y="1010652"/>
                </a:lnTo>
                <a:lnTo>
                  <a:pt x="822954" y="1007273"/>
                </a:lnTo>
                <a:lnTo>
                  <a:pt x="824926" y="1006371"/>
                </a:lnTo>
                <a:lnTo>
                  <a:pt x="823688" y="1007131"/>
                </a:lnTo>
                <a:lnTo>
                  <a:pt x="820867" y="1008737"/>
                </a:lnTo>
                <a:lnTo>
                  <a:pt x="818090" y="1010373"/>
                </a:lnTo>
                <a:lnTo>
                  <a:pt x="816983" y="1011223"/>
                </a:lnTo>
                <a:lnTo>
                  <a:pt x="819173" y="1010473"/>
                </a:lnTo>
                <a:lnTo>
                  <a:pt x="826286" y="1007305"/>
                </a:lnTo>
                <a:lnTo>
                  <a:pt x="861786" y="990456"/>
                </a:lnTo>
                <a:lnTo>
                  <a:pt x="936498" y="954151"/>
                </a:lnTo>
                <a:lnTo>
                  <a:pt x="990069" y="922503"/>
                </a:lnTo>
                <a:lnTo>
                  <a:pt x="1013508" y="907027"/>
                </a:lnTo>
                <a:lnTo>
                  <a:pt x="1011712" y="907238"/>
                </a:lnTo>
                <a:lnTo>
                  <a:pt x="1007433" y="908816"/>
                </a:lnTo>
                <a:lnTo>
                  <a:pt x="1002061" y="910971"/>
                </a:lnTo>
                <a:lnTo>
                  <a:pt x="996991" y="912910"/>
                </a:lnTo>
                <a:lnTo>
                  <a:pt x="993613" y="913845"/>
                </a:lnTo>
                <a:lnTo>
                  <a:pt x="993320" y="912985"/>
                </a:lnTo>
                <a:lnTo>
                  <a:pt x="997505" y="909538"/>
                </a:lnTo>
                <a:lnTo>
                  <a:pt x="1007560" y="902714"/>
                </a:lnTo>
                <a:lnTo>
                  <a:pt x="1024877" y="891723"/>
                </a:lnTo>
                <a:lnTo>
                  <a:pt x="1050848" y="875773"/>
                </a:lnTo>
                <a:lnTo>
                  <a:pt x="1086866" y="854075"/>
                </a:lnTo>
                <a:lnTo>
                  <a:pt x="1152565" y="795591"/>
                </a:lnTo>
                <a:lnTo>
                  <a:pt x="1203362" y="750063"/>
                </a:lnTo>
                <a:lnTo>
                  <a:pt x="1241886" y="715203"/>
                </a:lnTo>
                <a:lnTo>
                  <a:pt x="1270768" y="688729"/>
                </a:lnTo>
                <a:lnTo>
                  <a:pt x="1310125" y="651791"/>
                </a:lnTo>
                <a:lnTo>
                  <a:pt x="1325862" y="636758"/>
                </a:lnTo>
                <a:lnTo>
                  <a:pt x="1342479" y="620968"/>
                </a:lnTo>
                <a:lnTo>
                  <a:pt x="1362605" y="602136"/>
                </a:lnTo>
                <a:lnTo>
                  <a:pt x="1388872" y="577976"/>
                </a:lnTo>
                <a:lnTo>
                  <a:pt x="1578610" y="276098"/>
                </a:lnTo>
                <a:lnTo>
                  <a:pt x="1716659" y="0"/>
                </a:lnTo>
                <a:lnTo>
                  <a:pt x="1733930" y="1224914"/>
                </a:lnTo>
                <a:lnTo>
                  <a:pt x="1682936" y="1224560"/>
                </a:lnTo>
                <a:lnTo>
                  <a:pt x="1631947" y="1224488"/>
                </a:lnTo>
                <a:lnTo>
                  <a:pt x="1580964" y="1224670"/>
                </a:lnTo>
                <a:lnTo>
                  <a:pt x="1529985" y="1225079"/>
                </a:lnTo>
                <a:lnTo>
                  <a:pt x="1479011" y="1225689"/>
                </a:lnTo>
                <a:lnTo>
                  <a:pt x="1428040" y="1226471"/>
                </a:lnTo>
                <a:lnTo>
                  <a:pt x="1377073" y="1227398"/>
                </a:lnTo>
                <a:lnTo>
                  <a:pt x="1326108" y="1228444"/>
                </a:lnTo>
                <a:lnTo>
                  <a:pt x="1275145" y="1229580"/>
                </a:lnTo>
                <a:lnTo>
                  <a:pt x="1224183" y="1230780"/>
                </a:lnTo>
                <a:lnTo>
                  <a:pt x="1173223" y="1232016"/>
                </a:lnTo>
                <a:lnTo>
                  <a:pt x="1122262" y="1233261"/>
                </a:lnTo>
                <a:lnTo>
                  <a:pt x="1071301" y="1234487"/>
                </a:lnTo>
                <a:lnTo>
                  <a:pt x="1020339" y="1235668"/>
                </a:lnTo>
                <a:lnTo>
                  <a:pt x="969375" y="1236775"/>
                </a:lnTo>
                <a:lnTo>
                  <a:pt x="918410" y="1237783"/>
                </a:lnTo>
                <a:lnTo>
                  <a:pt x="867441" y="1238662"/>
                </a:lnTo>
                <a:lnTo>
                  <a:pt x="816470" y="1239387"/>
                </a:lnTo>
                <a:lnTo>
                  <a:pt x="765494" y="1239930"/>
                </a:lnTo>
                <a:lnTo>
                  <a:pt x="714514" y="1240263"/>
                </a:lnTo>
                <a:lnTo>
                  <a:pt x="663529" y="1240359"/>
                </a:lnTo>
                <a:lnTo>
                  <a:pt x="612538" y="1240191"/>
                </a:lnTo>
                <a:lnTo>
                  <a:pt x="561541" y="1239732"/>
                </a:lnTo>
                <a:lnTo>
                  <a:pt x="510538" y="1238954"/>
                </a:lnTo>
                <a:lnTo>
                  <a:pt x="459527" y="1237831"/>
                </a:lnTo>
                <a:lnTo>
                  <a:pt x="408507" y="1236333"/>
                </a:lnTo>
                <a:lnTo>
                  <a:pt x="357480" y="1234436"/>
                </a:lnTo>
                <a:lnTo>
                  <a:pt x="306443" y="1232110"/>
                </a:lnTo>
                <a:lnTo>
                  <a:pt x="255397" y="1229329"/>
                </a:lnTo>
                <a:lnTo>
                  <a:pt x="204340" y="1226066"/>
                </a:lnTo>
                <a:lnTo>
                  <a:pt x="153273" y="1222293"/>
                </a:lnTo>
                <a:lnTo>
                  <a:pt x="102194" y="1217983"/>
                </a:lnTo>
                <a:lnTo>
                  <a:pt x="51103" y="1213109"/>
                </a:lnTo>
                <a:lnTo>
                  <a:pt x="0" y="120764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1460" marR="5080" indent="-9271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Area Under</a:t>
            </a:r>
            <a:r>
              <a:rPr spc="-295" dirty="0"/>
              <a:t> </a:t>
            </a:r>
            <a:r>
              <a:rPr dirty="0"/>
              <a:t>the  Standard Normal</a:t>
            </a:r>
            <a:r>
              <a:rPr spc="-55" dirty="0"/>
              <a:t> </a:t>
            </a:r>
            <a:r>
              <a:rPr dirty="0"/>
              <a:t>Curve</a:t>
            </a:r>
          </a:p>
        </p:txBody>
      </p:sp>
      <p:sp>
        <p:nvSpPr>
          <p:cNvPr id="5" name="object 5"/>
          <p:cNvSpPr/>
          <p:nvPr/>
        </p:nvSpPr>
        <p:spPr>
          <a:xfrm>
            <a:off x="1447800" y="4697857"/>
            <a:ext cx="5791200" cy="78105"/>
          </a:xfrm>
          <a:custGeom>
            <a:avLst/>
            <a:gdLst/>
            <a:ahLst/>
            <a:cxnLst/>
            <a:rect l="l" t="t" r="r" b="b"/>
            <a:pathLst>
              <a:path w="5791200" h="78104">
                <a:moveTo>
                  <a:pt x="5715000" y="45970"/>
                </a:moveTo>
                <a:lnTo>
                  <a:pt x="5715000" y="77724"/>
                </a:lnTo>
                <a:lnTo>
                  <a:pt x="5778712" y="45974"/>
                </a:lnTo>
                <a:lnTo>
                  <a:pt x="5715000" y="45970"/>
                </a:lnTo>
                <a:close/>
              </a:path>
              <a:path w="5791200" h="7810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3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791200" h="78104">
                <a:moveTo>
                  <a:pt x="5715000" y="33270"/>
                </a:moveTo>
                <a:lnTo>
                  <a:pt x="5715000" y="45970"/>
                </a:lnTo>
                <a:lnTo>
                  <a:pt x="5727700" y="45974"/>
                </a:lnTo>
                <a:lnTo>
                  <a:pt x="5727700" y="33274"/>
                </a:lnTo>
                <a:lnTo>
                  <a:pt x="5715000" y="33270"/>
                </a:lnTo>
                <a:close/>
              </a:path>
              <a:path w="5791200" h="78104">
                <a:moveTo>
                  <a:pt x="5715000" y="1524"/>
                </a:moveTo>
                <a:lnTo>
                  <a:pt x="5715000" y="33270"/>
                </a:lnTo>
                <a:lnTo>
                  <a:pt x="5727700" y="33274"/>
                </a:lnTo>
                <a:lnTo>
                  <a:pt x="5727700" y="45974"/>
                </a:lnTo>
                <a:lnTo>
                  <a:pt x="5778719" y="45970"/>
                </a:lnTo>
                <a:lnTo>
                  <a:pt x="5791200" y="39751"/>
                </a:lnTo>
                <a:lnTo>
                  <a:pt x="5715000" y="1524"/>
                </a:lnTo>
                <a:close/>
              </a:path>
              <a:path w="5791200" h="78104">
                <a:moveTo>
                  <a:pt x="76200" y="31753"/>
                </a:moveTo>
                <a:lnTo>
                  <a:pt x="76200" y="44453"/>
                </a:lnTo>
                <a:lnTo>
                  <a:pt x="5715000" y="45970"/>
                </a:lnTo>
                <a:lnTo>
                  <a:pt x="5715000" y="33270"/>
                </a:lnTo>
                <a:lnTo>
                  <a:pt x="76200" y="31753"/>
                </a:lnTo>
                <a:close/>
              </a:path>
              <a:path w="5791200" h="78104">
                <a:moveTo>
                  <a:pt x="63500" y="31750"/>
                </a:moveTo>
                <a:lnTo>
                  <a:pt x="63500" y="44450"/>
                </a:lnTo>
                <a:lnTo>
                  <a:pt x="76200" y="44453"/>
                </a:lnTo>
                <a:lnTo>
                  <a:pt x="76200" y="31753"/>
                </a:lnTo>
                <a:lnTo>
                  <a:pt x="63500" y="31750"/>
                </a:lnTo>
                <a:close/>
              </a:path>
              <a:path w="5791200" h="78104">
                <a:moveTo>
                  <a:pt x="76200" y="31750"/>
                </a:moveTo>
                <a:lnTo>
                  <a:pt x="63500" y="31750"/>
                </a:lnTo>
                <a:lnTo>
                  <a:pt x="76200" y="3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2884" y="4849621"/>
            <a:ext cx="249936" cy="28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4682157"/>
            <a:ext cx="6326505" cy="155257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393950">
              <a:lnSpc>
                <a:spcPct val="100000"/>
              </a:lnSpc>
              <a:spcBef>
                <a:spcPts val="1330"/>
              </a:spcBef>
              <a:tabLst>
                <a:tab pos="3248660" algn="l"/>
              </a:tabLst>
            </a:pPr>
            <a:r>
              <a:rPr sz="1800" dirty="0">
                <a:latin typeface="Times New Roman"/>
                <a:cs typeface="Times New Roman"/>
              </a:rPr>
              <a:t>0.99	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Standard Normal </a:t>
            </a:r>
            <a:r>
              <a:rPr sz="2800" spc="-35" dirty="0">
                <a:latin typeface="Times New Roman"/>
                <a:cs typeface="Times New Roman"/>
              </a:rPr>
              <a:t>Table, </a:t>
            </a:r>
            <a:r>
              <a:rPr sz="2800" spc="-5" dirty="0">
                <a:latin typeface="Times New Roman"/>
                <a:cs typeface="Times New Roman"/>
              </a:rPr>
              <a:t>the area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 equal 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0.1611.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1400" y="468198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9425" y="465023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200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23581" y="4589145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2615428"/>
            <a:ext cx="5318125" cy="2120900"/>
          </a:xfrm>
          <a:custGeom>
            <a:avLst/>
            <a:gdLst/>
            <a:ahLst/>
            <a:cxnLst/>
            <a:rect l="l" t="t" r="r" b="b"/>
            <a:pathLst>
              <a:path w="5318125" h="2120900">
                <a:moveTo>
                  <a:pt x="0" y="2120528"/>
                </a:moveTo>
                <a:lnTo>
                  <a:pt x="109474" y="2105542"/>
                </a:lnTo>
                <a:lnTo>
                  <a:pt x="206375" y="2097160"/>
                </a:lnTo>
                <a:lnTo>
                  <a:pt x="244692" y="2093298"/>
                </a:lnTo>
                <a:lnTo>
                  <a:pt x="292484" y="2089144"/>
                </a:lnTo>
                <a:lnTo>
                  <a:pt x="347164" y="2084561"/>
                </a:lnTo>
                <a:lnTo>
                  <a:pt x="406146" y="2079412"/>
                </a:lnTo>
                <a:lnTo>
                  <a:pt x="466841" y="2073561"/>
                </a:lnTo>
                <a:lnTo>
                  <a:pt x="526665" y="2066871"/>
                </a:lnTo>
                <a:lnTo>
                  <a:pt x="583029" y="2059204"/>
                </a:lnTo>
                <a:lnTo>
                  <a:pt x="633349" y="2050424"/>
                </a:lnTo>
                <a:lnTo>
                  <a:pt x="691138" y="2038256"/>
                </a:lnTo>
                <a:lnTo>
                  <a:pt x="743622" y="2024874"/>
                </a:lnTo>
                <a:lnTo>
                  <a:pt x="792924" y="2009911"/>
                </a:lnTo>
                <a:lnTo>
                  <a:pt x="841168" y="1993002"/>
                </a:lnTo>
                <a:lnTo>
                  <a:pt x="890476" y="1973778"/>
                </a:lnTo>
                <a:lnTo>
                  <a:pt x="942975" y="1951872"/>
                </a:lnTo>
                <a:lnTo>
                  <a:pt x="984988" y="1932889"/>
                </a:lnTo>
                <a:lnTo>
                  <a:pt x="1029360" y="1911451"/>
                </a:lnTo>
                <a:lnTo>
                  <a:pt x="1075033" y="1888244"/>
                </a:lnTo>
                <a:lnTo>
                  <a:pt x="1120949" y="1863957"/>
                </a:lnTo>
                <a:lnTo>
                  <a:pt x="1166049" y="1839277"/>
                </a:lnTo>
                <a:lnTo>
                  <a:pt x="1209276" y="1814891"/>
                </a:lnTo>
                <a:lnTo>
                  <a:pt x="1249570" y="1791488"/>
                </a:lnTo>
                <a:lnTo>
                  <a:pt x="1285875" y="1769754"/>
                </a:lnTo>
                <a:lnTo>
                  <a:pt x="1336878" y="1736604"/>
                </a:lnTo>
                <a:lnTo>
                  <a:pt x="1380718" y="1704899"/>
                </a:lnTo>
                <a:lnTo>
                  <a:pt x="1419377" y="1674072"/>
                </a:lnTo>
                <a:lnTo>
                  <a:pt x="1454835" y="1643555"/>
                </a:lnTo>
                <a:lnTo>
                  <a:pt x="1489075" y="1612782"/>
                </a:lnTo>
                <a:lnTo>
                  <a:pt x="1531032" y="1573252"/>
                </a:lnTo>
                <a:lnTo>
                  <a:pt x="1568989" y="1533423"/>
                </a:lnTo>
                <a:lnTo>
                  <a:pt x="1603089" y="1494857"/>
                </a:lnTo>
                <a:lnTo>
                  <a:pt x="1633474" y="1459112"/>
                </a:lnTo>
                <a:lnTo>
                  <a:pt x="1657816" y="1429541"/>
                </a:lnTo>
                <a:lnTo>
                  <a:pt x="1695785" y="1376638"/>
                </a:lnTo>
                <a:lnTo>
                  <a:pt x="1719199" y="1340494"/>
                </a:lnTo>
                <a:lnTo>
                  <a:pt x="1860550" y="1111640"/>
                </a:lnTo>
                <a:lnTo>
                  <a:pt x="1946275" y="942984"/>
                </a:lnTo>
                <a:lnTo>
                  <a:pt x="2028825" y="759215"/>
                </a:lnTo>
                <a:lnTo>
                  <a:pt x="2111375" y="575573"/>
                </a:lnTo>
                <a:lnTo>
                  <a:pt x="2214499" y="370087"/>
                </a:lnTo>
                <a:lnTo>
                  <a:pt x="2240159" y="326338"/>
                </a:lnTo>
                <a:lnTo>
                  <a:pt x="2267349" y="280852"/>
                </a:lnTo>
                <a:lnTo>
                  <a:pt x="2295679" y="235854"/>
                </a:lnTo>
                <a:lnTo>
                  <a:pt x="2324759" y="193568"/>
                </a:lnTo>
                <a:lnTo>
                  <a:pt x="2354199" y="156219"/>
                </a:lnTo>
                <a:lnTo>
                  <a:pt x="2392384" y="117685"/>
                </a:lnTo>
                <a:lnTo>
                  <a:pt x="2432034" y="84639"/>
                </a:lnTo>
                <a:lnTo>
                  <a:pt x="2471660" y="56903"/>
                </a:lnTo>
                <a:lnTo>
                  <a:pt x="2509774" y="34299"/>
                </a:lnTo>
                <a:lnTo>
                  <a:pt x="2545974" y="19008"/>
                </a:lnTo>
                <a:lnTo>
                  <a:pt x="2616519" y="4046"/>
                </a:lnTo>
                <a:lnTo>
                  <a:pt x="2688443" y="0"/>
                </a:lnTo>
                <a:lnTo>
                  <a:pt x="2724689" y="1137"/>
                </a:lnTo>
                <a:lnTo>
                  <a:pt x="2800350" y="17662"/>
                </a:lnTo>
                <a:lnTo>
                  <a:pt x="2842293" y="34835"/>
                </a:lnTo>
                <a:lnTo>
                  <a:pt x="2885868" y="57318"/>
                </a:lnTo>
                <a:lnTo>
                  <a:pt x="2929133" y="86707"/>
                </a:lnTo>
                <a:lnTo>
                  <a:pt x="2970149" y="124596"/>
                </a:lnTo>
                <a:lnTo>
                  <a:pt x="2999809" y="160934"/>
                </a:lnTo>
                <a:lnTo>
                  <a:pt x="3027018" y="202087"/>
                </a:lnTo>
                <a:lnTo>
                  <a:pt x="3053533" y="248452"/>
                </a:lnTo>
                <a:lnTo>
                  <a:pt x="3081108" y="300425"/>
                </a:lnTo>
                <a:lnTo>
                  <a:pt x="3111500" y="358403"/>
                </a:lnTo>
                <a:lnTo>
                  <a:pt x="3132875" y="399961"/>
                </a:lnTo>
                <a:lnTo>
                  <a:pt x="3156015" y="446980"/>
                </a:lnTo>
                <a:lnTo>
                  <a:pt x="3180158" y="497561"/>
                </a:lnTo>
                <a:lnTo>
                  <a:pt x="3204543" y="549808"/>
                </a:lnTo>
                <a:lnTo>
                  <a:pt x="3228410" y="601823"/>
                </a:lnTo>
                <a:lnTo>
                  <a:pt x="3250999" y="651708"/>
                </a:lnTo>
                <a:lnTo>
                  <a:pt x="3271549" y="697566"/>
                </a:lnTo>
                <a:lnTo>
                  <a:pt x="3289300" y="737498"/>
                </a:lnTo>
                <a:lnTo>
                  <a:pt x="3314896" y="798165"/>
                </a:lnTo>
                <a:lnTo>
                  <a:pt x="3332337" y="843162"/>
                </a:lnTo>
                <a:lnTo>
                  <a:pt x="3348896" y="885017"/>
                </a:lnTo>
                <a:lnTo>
                  <a:pt x="3371850" y="936253"/>
                </a:lnTo>
                <a:lnTo>
                  <a:pt x="3392575" y="979463"/>
                </a:lnTo>
                <a:lnTo>
                  <a:pt x="3415947" y="1027251"/>
                </a:lnTo>
                <a:lnTo>
                  <a:pt x="3440906" y="1077255"/>
                </a:lnTo>
                <a:lnTo>
                  <a:pt x="3466394" y="1127111"/>
                </a:lnTo>
                <a:lnTo>
                  <a:pt x="3491353" y="1174455"/>
                </a:lnTo>
                <a:lnTo>
                  <a:pt x="3514725" y="1216923"/>
                </a:lnTo>
                <a:lnTo>
                  <a:pt x="3640074" y="1408947"/>
                </a:lnTo>
                <a:lnTo>
                  <a:pt x="3664233" y="1443102"/>
                </a:lnTo>
                <a:lnTo>
                  <a:pt x="3706600" y="1494458"/>
                </a:lnTo>
                <a:lnTo>
                  <a:pt x="3728974" y="1519183"/>
                </a:lnTo>
                <a:lnTo>
                  <a:pt x="3751804" y="1545270"/>
                </a:lnTo>
                <a:lnTo>
                  <a:pt x="3800465" y="1594871"/>
                </a:lnTo>
                <a:lnTo>
                  <a:pt x="3832225" y="1622815"/>
                </a:lnTo>
                <a:lnTo>
                  <a:pt x="3863848" y="1650301"/>
                </a:lnTo>
                <a:lnTo>
                  <a:pt x="3900043" y="1681067"/>
                </a:lnTo>
                <a:lnTo>
                  <a:pt x="3938524" y="1712783"/>
                </a:lnTo>
                <a:lnTo>
                  <a:pt x="3977004" y="1743122"/>
                </a:lnTo>
                <a:lnTo>
                  <a:pt x="4013200" y="1769754"/>
                </a:lnTo>
                <a:lnTo>
                  <a:pt x="4175125" y="1859924"/>
                </a:lnTo>
                <a:lnTo>
                  <a:pt x="4341749" y="1936759"/>
                </a:lnTo>
                <a:lnTo>
                  <a:pt x="4506849" y="1991877"/>
                </a:lnTo>
                <a:lnTo>
                  <a:pt x="4546746" y="2003840"/>
                </a:lnTo>
                <a:lnTo>
                  <a:pt x="4590913" y="2017386"/>
                </a:lnTo>
                <a:lnTo>
                  <a:pt x="4638071" y="2031581"/>
                </a:lnTo>
                <a:lnTo>
                  <a:pt x="4686944" y="2045490"/>
                </a:lnTo>
                <a:lnTo>
                  <a:pt x="4736254" y="2058179"/>
                </a:lnTo>
                <a:lnTo>
                  <a:pt x="4784725" y="2068712"/>
                </a:lnTo>
                <a:lnTo>
                  <a:pt x="4834373" y="2076746"/>
                </a:lnTo>
                <a:lnTo>
                  <a:pt x="4885751" y="2082776"/>
                </a:lnTo>
                <a:lnTo>
                  <a:pt x="4937664" y="2087318"/>
                </a:lnTo>
                <a:lnTo>
                  <a:pt x="4988922" y="2090886"/>
                </a:lnTo>
                <a:lnTo>
                  <a:pt x="5038331" y="2093995"/>
                </a:lnTo>
                <a:lnTo>
                  <a:pt x="5084699" y="2097160"/>
                </a:lnTo>
                <a:lnTo>
                  <a:pt x="5318125" y="2112146"/>
                </a:lnTo>
                <a:lnTo>
                  <a:pt x="0" y="2120528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4367910"/>
            <a:ext cx="2057400" cy="103505"/>
          </a:xfrm>
          <a:custGeom>
            <a:avLst/>
            <a:gdLst/>
            <a:ahLst/>
            <a:cxnLst/>
            <a:rect l="l" t="t" r="r" b="b"/>
            <a:pathLst>
              <a:path w="2057400" h="103504">
                <a:moveTo>
                  <a:pt x="88646" y="0"/>
                </a:moveTo>
                <a:lnTo>
                  <a:pt x="0" y="51688"/>
                </a:lnTo>
                <a:lnTo>
                  <a:pt x="85597" y="101726"/>
                </a:lnTo>
                <a:lnTo>
                  <a:pt x="88518" y="103505"/>
                </a:lnTo>
                <a:lnTo>
                  <a:pt x="92456" y="102488"/>
                </a:lnTo>
                <a:lnTo>
                  <a:pt x="96012" y="96393"/>
                </a:lnTo>
                <a:lnTo>
                  <a:pt x="94996" y="92456"/>
                </a:lnTo>
                <a:lnTo>
                  <a:pt x="36025" y="58056"/>
                </a:lnTo>
                <a:lnTo>
                  <a:pt x="12572" y="58038"/>
                </a:lnTo>
                <a:lnTo>
                  <a:pt x="12572" y="45338"/>
                </a:lnTo>
                <a:lnTo>
                  <a:pt x="36051" y="45338"/>
                </a:lnTo>
                <a:lnTo>
                  <a:pt x="94996" y="11049"/>
                </a:lnTo>
                <a:lnTo>
                  <a:pt x="96012" y="7112"/>
                </a:lnTo>
                <a:lnTo>
                  <a:pt x="94234" y="4063"/>
                </a:lnTo>
                <a:lnTo>
                  <a:pt x="92583" y="1015"/>
                </a:lnTo>
                <a:lnTo>
                  <a:pt x="88646" y="0"/>
                </a:lnTo>
                <a:close/>
              </a:path>
              <a:path w="2057400" h="103504">
                <a:moveTo>
                  <a:pt x="36021" y="45356"/>
                </a:moveTo>
                <a:lnTo>
                  <a:pt x="25122" y="51696"/>
                </a:lnTo>
                <a:lnTo>
                  <a:pt x="36025" y="58056"/>
                </a:lnTo>
                <a:lnTo>
                  <a:pt x="2057400" y="59562"/>
                </a:lnTo>
                <a:lnTo>
                  <a:pt x="2057400" y="46862"/>
                </a:lnTo>
                <a:lnTo>
                  <a:pt x="36021" y="45356"/>
                </a:lnTo>
                <a:close/>
              </a:path>
              <a:path w="2057400" h="103504">
                <a:moveTo>
                  <a:pt x="12572" y="45338"/>
                </a:moveTo>
                <a:lnTo>
                  <a:pt x="12572" y="58038"/>
                </a:lnTo>
                <a:lnTo>
                  <a:pt x="36025" y="58056"/>
                </a:lnTo>
                <a:lnTo>
                  <a:pt x="34471" y="57150"/>
                </a:lnTo>
                <a:lnTo>
                  <a:pt x="15747" y="57150"/>
                </a:lnTo>
                <a:lnTo>
                  <a:pt x="15747" y="46227"/>
                </a:lnTo>
                <a:lnTo>
                  <a:pt x="34523" y="46227"/>
                </a:lnTo>
                <a:lnTo>
                  <a:pt x="36021" y="45356"/>
                </a:lnTo>
                <a:lnTo>
                  <a:pt x="12572" y="45338"/>
                </a:lnTo>
                <a:close/>
              </a:path>
              <a:path w="2057400" h="103504">
                <a:moveTo>
                  <a:pt x="15747" y="46227"/>
                </a:moveTo>
                <a:lnTo>
                  <a:pt x="15747" y="57150"/>
                </a:lnTo>
                <a:lnTo>
                  <a:pt x="25122" y="51696"/>
                </a:lnTo>
                <a:lnTo>
                  <a:pt x="15747" y="46227"/>
                </a:lnTo>
                <a:close/>
              </a:path>
              <a:path w="2057400" h="103504">
                <a:moveTo>
                  <a:pt x="25122" y="51696"/>
                </a:moveTo>
                <a:lnTo>
                  <a:pt x="15747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057400" h="103504">
                <a:moveTo>
                  <a:pt x="34523" y="46227"/>
                </a:moveTo>
                <a:lnTo>
                  <a:pt x="15747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  <a:path w="2057400" h="103504">
                <a:moveTo>
                  <a:pt x="36051" y="45338"/>
                </a:moveTo>
                <a:lnTo>
                  <a:pt x="12572" y="45338"/>
                </a:lnTo>
                <a:lnTo>
                  <a:pt x="36021" y="45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1621281"/>
            <a:ext cx="8009890" cy="275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 curve 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  of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-0.99.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</a:pPr>
            <a:r>
              <a:rPr sz="2400" spc="-15" dirty="0">
                <a:solidFill>
                  <a:srgbClr val="AD0337"/>
                </a:solidFill>
                <a:latin typeface="Times New Roman"/>
                <a:cs typeface="Times New Roman"/>
              </a:rPr>
              <a:t>0.1611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1460" marR="5080" indent="-9271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Area Under</a:t>
            </a:r>
            <a:r>
              <a:rPr spc="-295" dirty="0"/>
              <a:t> </a:t>
            </a:r>
            <a:r>
              <a:rPr dirty="0"/>
              <a:t>the  Standard Normal</a:t>
            </a:r>
            <a:r>
              <a:rPr spc="-55" dirty="0"/>
              <a:t> </a:t>
            </a:r>
            <a:r>
              <a:rPr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432247"/>
            <a:ext cx="75476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 </a:t>
            </a:r>
            <a:r>
              <a:rPr sz="2800" spc="-35" dirty="0">
                <a:latin typeface="Times New Roman"/>
                <a:cs typeface="Times New Roman"/>
              </a:rPr>
              <a:t>Table,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area is equal to  0.1446.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0300" y="3759200"/>
            <a:ext cx="1903730" cy="1111250"/>
          </a:xfrm>
          <a:custGeom>
            <a:avLst/>
            <a:gdLst/>
            <a:ahLst/>
            <a:cxnLst/>
            <a:rect l="l" t="t" r="r" b="b"/>
            <a:pathLst>
              <a:path w="1903729" h="1111250">
                <a:moveTo>
                  <a:pt x="0" y="0"/>
                </a:moveTo>
                <a:lnTo>
                  <a:pt x="26924" y="1111250"/>
                </a:lnTo>
                <a:lnTo>
                  <a:pt x="1903476" y="1111250"/>
                </a:lnTo>
                <a:lnTo>
                  <a:pt x="1674876" y="1096772"/>
                </a:lnTo>
                <a:lnTo>
                  <a:pt x="1325626" y="1059814"/>
                </a:lnTo>
                <a:lnTo>
                  <a:pt x="1109726" y="995680"/>
                </a:lnTo>
                <a:lnTo>
                  <a:pt x="947674" y="944244"/>
                </a:lnTo>
                <a:lnTo>
                  <a:pt x="785749" y="871982"/>
                </a:lnTo>
                <a:lnTo>
                  <a:pt x="628650" y="786892"/>
                </a:lnTo>
                <a:lnTo>
                  <a:pt x="450850" y="648716"/>
                </a:lnTo>
                <a:lnTo>
                  <a:pt x="349250" y="552450"/>
                </a:lnTo>
                <a:lnTo>
                  <a:pt x="261874" y="448056"/>
                </a:lnTo>
                <a:lnTo>
                  <a:pt x="73025" y="167005"/>
                </a:lnTo>
                <a:lnTo>
                  <a:pt x="0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0300" y="3759200"/>
            <a:ext cx="1903730" cy="1111250"/>
          </a:xfrm>
          <a:custGeom>
            <a:avLst/>
            <a:gdLst/>
            <a:ahLst/>
            <a:cxnLst/>
            <a:rect l="l" t="t" r="r" b="b"/>
            <a:pathLst>
              <a:path w="1903729" h="1111250">
                <a:moveTo>
                  <a:pt x="26924" y="1111250"/>
                </a:moveTo>
                <a:lnTo>
                  <a:pt x="0" y="0"/>
                </a:lnTo>
                <a:lnTo>
                  <a:pt x="73025" y="167005"/>
                </a:lnTo>
                <a:lnTo>
                  <a:pt x="141224" y="268224"/>
                </a:lnTo>
                <a:lnTo>
                  <a:pt x="261874" y="448056"/>
                </a:lnTo>
                <a:lnTo>
                  <a:pt x="349250" y="552450"/>
                </a:lnTo>
                <a:lnTo>
                  <a:pt x="450850" y="648716"/>
                </a:lnTo>
                <a:lnTo>
                  <a:pt x="628650" y="786892"/>
                </a:lnTo>
                <a:lnTo>
                  <a:pt x="785749" y="871982"/>
                </a:lnTo>
                <a:lnTo>
                  <a:pt x="947674" y="944244"/>
                </a:lnTo>
                <a:lnTo>
                  <a:pt x="1109726" y="995680"/>
                </a:lnTo>
                <a:lnTo>
                  <a:pt x="1325626" y="1059814"/>
                </a:lnTo>
                <a:lnTo>
                  <a:pt x="1674876" y="1096772"/>
                </a:lnTo>
                <a:lnTo>
                  <a:pt x="1903476" y="1111250"/>
                </a:lnTo>
                <a:lnTo>
                  <a:pt x="26924" y="1111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2555" y="3782314"/>
            <a:ext cx="335279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32779" y="3771138"/>
            <a:ext cx="2495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	0.8554 =</a:t>
            </a:r>
            <a:r>
              <a:rPr sz="2400" spc="-9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0.1446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3151" y="41338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4834001"/>
            <a:ext cx="5943600" cy="78105"/>
          </a:xfrm>
          <a:custGeom>
            <a:avLst/>
            <a:gdLst/>
            <a:ahLst/>
            <a:cxnLst/>
            <a:rect l="l" t="t" r="r" b="b"/>
            <a:pathLst>
              <a:path w="5943600" h="78104">
                <a:moveTo>
                  <a:pt x="5867400" y="45970"/>
                </a:moveTo>
                <a:lnTo>
                  <a:pt x="5867400" y="77724"/>
                </a:lnTo>
                <a:lnTo>
                  <a:pt x="5930900" y="45974"/>
                </a:lnTo>
                <a:lnTo>
                  <a:pt x="5867400" y="45970"/>
                </a:lnTo>
                <a:close/>
              </a:path>
              <a:path w="5943600" h="78104">
                <a:moveTo>
                  <a:pt x="76200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00" y="44453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943600" h="78104">
                <a:moveTo>
                  <a:pt x="5867400" y="33270"/>
                </a:moveTo>
                <a:lnTo>
                  <a:pt x="5867400" y="45970"/>
                </a:lnTo>
                <a:lnTo>
                  <a:pt x="5880100" y="45974"/>
                </a:lnTo>
                <a:lnTo>
                  <a:pt x="5880100" y="33274"/>
                </a:lnTo>
                <a:lnTo>
                  <a:pt x="5867400" y="33270"/>
                </a:lnTo>
                <a:close/>
              </a:path>
              <a:path w="5943600" h="78104">
                <a:moveTo>
                  <a:pt x="5867400" y="1524"/>
                </a:moveTo>
                <a:lnTo>
                  <a:pt x="5867400" y="33270"/>
                </a:lnTo>
                <a:lnTo>
                  <a:pt x="5880100" y="33274"/>
                </a:lnTo>
                <a:lnTo>
                  <a:pt x="5880100" y="45974"/>
                </a:lnTo>
                <a:lnTo>
                  <a:pt x="5930906" y="45970"/>
                </a:lnTo>
                <a:lnTo>
                  <a:pt x="5943600" y="39624"/>
                </a:lnTo>
                <a:lnTo>
                  <a:pt x="5867400" y="1524"/>
                </a:lnTo>
                <a:close/>
              </a:path>
              <a:path w="5943600" h="78104">
                <a:moveTo>
                  <a:pt x="76200" y="31753"/>
                </a:moveTo>
                <a:lnTo>
                  <a:pt x="76200" y="44453"/>
                </a:lnTo>
                <a:lnTo>
                  <a:pt x="5867400" y="45970"/>
                </a:lnTo>
                <a:lnTo>
                  <a:pt x="5867400" y="33270"/>
                </a:lnTo>
                <a:lnTo>
                  <a:pt x="76200" y="31753"/>
                </a:lnTo>
                <a:close/>
              </a:path>
              <a:path w="5943600" h="78104">
                <a:moveTo>
                  <a:pt x="63500" y="31750"/>
                </a:moveTo>
                <a:lnTo>
                  <a:pt x="63500" y="44450"/>
                </a:lnTo>
                <a:lnTo>
                  <a:pt x="76200" y="44453"/>
                </a:lnTo>
                <a:lnTo>
                  <a:pt x="76200" y="31753"/>
                </a:lnTo>
                <a:lnTo>
                  <a:pt x="63500" y="31750"/>
                </a:lnTo>
                <a:close/>
              </a:path>
              <a:path w="5943600" h="78104">
                <a:moveTo>
                  <a:pt x="76200" y="31750"/>
                </a:moveTo>
                <a:lnTo>
                  <a:pt x="63500" y="31750"/>
                </a:lnTo>
                <a:lnTo>
                  <a:pt x="76200" y="3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4980889"/>
            <a:ext cx="1072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" algn="l"/>
              </a:tabLst>
            </a:pPr>
            <a:r>
              <a:rPr sz="1800" dirty="0">
                <a:latin typeface="Times New Roman"/>
                <a:cs typeface="Times New Roman"/>
              </a:rPr>
              <a:t>0	1.06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64176" y="481012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4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44975" y="481012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4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80909" y="4730241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0" y="2764653"/>
            <a:ext cx="5318125" cy="2120265"/>
          </a:xfrm>
          <a:custGeom>
            <a:avLst/>
            <a:gdLst/>
            <a:ahLst/>
            <a:cxnLst/>
            <a:rect l="l" t="t" r="r" b="b"/>
            <a:pathLst>
              <a:path w="5318125" h="2120265">
                <a:moveTo>
                  <a:pt x="0" y="2120020"/>
                </a:moveTo>
                <a:lnTo>
                  <a:pt x="109474" y="2105034"/>
                </a:lnTo>
                <a:lnTo>
                  <a:pt x="206375" y="2096652"/>
                </a:lnTo>
                <a:lnTo>
                  <a:pt x="244692" y="2092826"/>
                </a:lnTo>
                <a:lnTo>
                  <a:pt x="292484" y="2088689"/>
                </a:lnTo>
                <a:lnTo>
                  <a:pt x="347164" y="2084108"/>
                </a:lnTo>
                <a:lnTo>
                  <a:pt x="406146" y="2078952"/>
                </a:lnTo>
                <a:lnTo>
                  <a:pt x="466841" y="2073087"/>
                </a:lnTo>
                <a:lnTo>
                  <a:pt x="526665" y="2066381"/>
                </a:lnTo>
                <a:lnTo>
                  <a:pt x="583029" y="2058701"/>
                </a:lnTo>
                <a:lnTo>
                  <a:pt x="633349" y="2049916"/>
                </a:lnTo>
                <a:lnTo>
                  <a:pt x="691138" y="2037757"/>
                </a:lnTo>
                <a:lnTo>
                  <a:pt x="743622" y="2024394"/>
                </a:lnTo>
                <a:lnTo>
                  <a:pt x="792924" y="2009451"/>
                </a:lnTo>
                <a:lnTo>
                  <a:pt x="841168" y="1992550"/>
                </a:lnTo>
                <a:lnTo>
                  <a:pt x="890476" y="1973314"/>
                </a:lnTo>
                <a:lnTo>
                  <a:pt x="942975" y="1951364"/>
                </a:lnTo>
                <a:lnTo>
                  <a:pt x="984988" y="1932387"/>
                </a:lnTo>
                <a:lnTo>
                  <a:pt x="1029360" y="1910963"/>
                </a:lnTo>
                <a:lnTo>
                  <a:pt x="1075033" y="1887776"/>
                </a:lnTo>
                <a:lnTo>
                  <a:pt x="1120949" y="1863512"/>
                </a:lnTo>
                <a:lnTo>
                  <a:pt x="1166049" y="1838855"/>
                </a:lnTo>
                <a:lnTo>
                  <a:pt x="1209276" y="1814490"/>
                </a:lnTo>
                <a:lnTo>
                  <a:pt x="1249570" y="1791101"/>
                </a:lnTo>
                <a:lnTo>
                  <a:pt x="1285875" y="1769373"/>
                </a:lnTo>
                <a:lnTo>
                  <a:pt x="1336878" y="1736223"/>
                </a:lnTo>
                <a:lnTo>
                  <a:pt x="1380718" y="1704518"/>
                </a:lnTo>
                <a:lnTo>
                  <a:pt x="1419377" y="1673691"/>
                </a:lnTo>
                <a:lnTo>
                  <a:pt x="1454835" y="1643174"/>
                </a:lnTo>
                <a:lnTo>
                  <a:pt x="1489075" y="1612401"/>
                </a:lnTo>
                <a:lnTo>
                  <a:pt x="1531032" y="1572924"/>
                </a:lnTo>
                <a:lnTo>
                  <a:pt x="1568989" y="1533090"/>
                </a:lnTo>
                <a:lnTo>
                  <a:pt x="1603089" y="1494494"/>
                </a:lnTo>
                <a:lnTo>
                  <a:pt x="1633474" y="1458731"/>
                </a:lnTo>
                <a:lnTo>
                  <a:pt x="1657816" y="1429180"/>
                </a:lnTo>
                <a:lnTo>
                  <a:pt x="1695785" y="1376364"/>
                </a:lnTo>
                <a:lnTo>
                  <a:pt x="1719199" y="1340240"/>
                </a:lnTo>
                <a:lnTo>
                  <a:pt x="1860550" y="1111386"/>
                </a:lnTo>
                <a:lnTo>
                  <a:pt x="1946275" y="942730"/>
                </a:lnTo>
                <a:lnTo>
                  <a:pt x="2028825" y="759088"/>
                </a:lnTo>
                <a:lnTo>
                  <a:pt x="2111375" y="575446"/>
                </a:lnTo>
                <a:lnTo>
                  <a:pt x="2214499" y="369960"/>
                </a:lnTo>
                <a:lnTo>
                  <a:pt x="2240159" y="326261"/>
                </a:lnTo>
                <a:lnTo>
                  <a:pt x="2267349" y="280788"/>
                </a:lnTo>
                <a:lnTo>
                  <a:pt x="2295679" y="235791"/>
                </a:lnTo>
                <a:lnTo>
                  <a:pt x="2324759" y="193518"/>
                </a:lnTo>
                <a:lnTo>
                  <a:pt x="2354199" y="156219"/>
                </a:lnTo>
                <a:lnTo>
                  <a:pt x="2392384" y="117685"/>
                </a:lnTo>
                <a:lnTo>
                  <a:pt x="2432034" y="84639"/>
                </a:lnTo>
                <a:lnTo>
                  <a:pt x="2471660" y="56903"/>
                </a:lnTo>
                <a:lnTo>
                  <a:pt x="2509774" y="34299"/>
                </a:lnTo>
                <a:lnTo>
                  <a:pt x="2545974" y="19008"/>
                </a:lnTo>
                <a:lnTo>
                  <a:pt x="2616519" y="4046"/>
                </a:lnTo>
                <a:lnTo>
                  <a:pt x="2688443" y="0"/>
                </a:lnTo>
                <a:lnTo>
                  <a:pt x="2724689" y="1137"/>
                </a:lnTo>
                <a:lnTo>
                  <a:pt x="2800350" y="17662"/>
                </a:lnTo>
                <a:lnTo>
                  <a:pt x="2842293" y="34833"/>
                </a:lnTo>
                <a:lnTo>
                  <a:pt x="2885868" y="57302"/>
                </a:lnTo>
                <a:lnTo>
                  <a:pt x="2929133" y="86653"/>
                </a:lnTo>
                <a:lnTo>
                  <a:pt x="2970149" y="124469"/>
                </a:lnTo>
                <a:lnTo>
                  <a:pt x="2999809" y="160807"/>
                </a:lnTo>
                <a:lnTo>
                  <a:pt x="3027018" y="201960"/>
                </a:lnTo>
                <a:lnTo>
                  <a:pt x="3053533" y="248325"/>
                </a:lnTo>
                <a:lnTo>
                  <a:pt x="3081108" y="300298"/>
                </a:lnTo>
                <a:lnTo>
                  <a:pt x="3111500" y="358276"/>
                </a:lnTo>
                <a:lnTo>
                  <a:pt x="3132875" y="399834"/>
                </a:lnTo>
                <a:lnTo>
                  <a:pt x="3156015" y="446853"/>
                </a:lnTo>
                <a:lnTo>
                  <a:pt x="3180158" y="497434"/>
                </a:lnTo>
                <a:lnTo>
                  <a:pt x="3204543" y="549681"/>
                </a:lnTo>
                <a:lnTo>
                  <a:pt x="3228410" y="601696"/>
                </a:lnTo>
                <a:lnTo>
                  <a:pt x="3250999" y="651581"/>
                </a:lnTo>
                <a:lnTo>
                  <a:pt x="3271549" y="697439"/>
                </a:lnTo>
                <a:lnTo>
                  <a:pt x="3289300" y="737371"/>
                </a:lnTo>
                <a:lnTo>
                  <a:pt x="3314896" y="798038"/>
                </a:lnTo>
                <a:lnTo>
                  <a:pt x="3332337" y="843035"/>
                </a:lnTo>
                <a:lnTo>
                  <a:pt x="3348896" y="884890"/>
                </a:lnTo>
                <a:lnTo>
                  <a:pt x="3371850" y="936126"/>
                </a:lnTo>
                <a:lnTo>
                  <a:pt x="3392575" y="979282"/>
                </a:lnTo>
                <a:lnTo>
                  <a:pt x="3415947" y="1027035"/>
                </a:lnTo>
                <a:lnTo>
                  <a:pt x="3440906" y="1077017"/>
                </a:lnTo>
                <a:lnTo>
                  <a:pt x="3466394" y="1126862"/>
                </a:lnTo>
                <a:lnTo>
                  <a:pt x="3491353" y="1174201"/>
                </a:lnTo>
                <a:lnTo>
                  <a:pt x="3514725" y="1216669"/>
                </a:lnTo>
                <a:lnTo>
                  <a:pt x="3640074" y="1408693"/>
                </a:lnTo>
                <a:lnTo>
                  <a:pt x="3664233" y="1442848"/>
                </a:lnTo>
                <a:lnTo>
                  <a:pt x="3706600" y="1494204"/>
                </a:lnTo>
                <a:lnTo>
                  <a:pt x="3728974" y="1518929"/>
                </a:lnTo>
                <a:lnTo>
                  <a:pt x="3751804" y="1544943"/>
                </a:lnTo>
                <a:lnTo>
                  <a:pt x="3800465" y="1594492"/>
                </a:lnTo>
                <a:lnTo>
                  <a:pt x="3832225" y="1622434"/>
                </a:lnTo>
                <a:lnTo>
                  <a:pt x="3863848" y="1649920"/>
                </a:lnTo>
                <a:lnTo>
                  <a:pt x="3900043" y="1680686"/>
                </a:lnTo>
                <a:lnTo>
                  <a:pt x="3938524" y="1712402"/>
                </a:lnTo>
                <a:lnTo>
                  <a:pt x="3977004" y="1742741"/>
                </a:lnTo>
                <a:lnTo>
                  <a:pt x="4013200" y="1769373"/>
                </a:lnTo>
                <a:lnTo>
                  <a:pt x="4175125" y="1859543"/>
                </a:lnTo>
                <a:lnTo>
                  <a:pt x="4341749" y="1936378"/>
                </a:lnTo>
                <a:lnTo>
                  <a:pt x="4506849" y="1991496"/>
                </a:lnTo>
                <a:lnTo>
                  <a:pt x="4546746" y="2003450"/>
                </a:lnTo>
                <a:lnTo>
                  <a:pt x="4590913" y="2016976"/>
                </a:lnTo>
                <a:lnTo>
                  <a:pt x="4638071" y="2031152"/>
                </a:lnTo>
                <a:lnTo>
                  <a:pt x="4686944" y="2045053"/>
                </a:lnTo>
                <a:lnTo>
                  <a:pt x="4736254" y="2057754"/>
                </a:lnTo>
                <a:lnTo>
                  <a:pt x="4784725" y="2068331"/>
                </a:lnTo>
                <a:lnTo>
                  <a:pt x="4834373" y="2076365"/>
                </a:lnTo>
                <a:lnTo>
                  <a:pt x="4885751" y="2082391"/>
                </a:lnTo>
                <a:lnTo>
                  <a:pt x="4937664" y="2086921"/>
                </a:lnTo>
                <a:lnTo>
                  <a:pt x="4988922" y="2090467"/>
                </a:lnTo>
                <a:lnTo>
                  <a:pt x="5038331" y="2093540"/>
                </a:lnTo>
                <a:lnTo>
                  <a:pt x="5084699" y="2096652"/>
                </a:lnTo>
                <a:lnTo>
                  <a:pt x="5318125" y="2111765"/>
                </a:lnTo>
                <a:lnTo>
                  <a:pt x="0" y="2120020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1621281"/>
            <a:ext cx="745045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 curve 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right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1.06.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2170" y="3828415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0.8554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2200" y="4139310"/>
            <a:ext cx="2590800" cy="103505"/>
          </a:xfrm>
          <a:custGeom>
            <a:avLst/>
            <a:gdLst/>
            <a:ahLst/>
            <a:cxnLst/>
            <a:rect l="l" t="t" r="r" b="b"/>
            <a:pathLst>
              <a:path w="2590800" h="103504">
                <a:moveTo>
                  <a:pt x="88645" y="0"/>
                </a:moveTo>
                <a:lnTo>
                  <a:pt x="0" y="51688"/>
                </a:lnTo>
                <a:lnTo>
                  <a:pt x="85598" y="101726"/>
                </a:lnTo>
                <a:lnTo>
                  <a:pt x="88518" y="103505"/>
                </a:lnTo>
                <a:lnTo>
                  <a:pt x="92456" y="102362"/>
                </a:lnTo>
                <a:lnTo>
                  <a:pt x="94233" y="99440"/>
                </a:lnTo>
                <a:lnTo>
                  <a:pt x="96012" y="96393"/>
                </a:lnTo>
                <a:lnTo>
                  <a:pt x="94995" y="92456"/>
                </a:lnTo>
                <a:lnTo>
                  <a:pt x="36019" y="58052"/>
                </a:lnTo>
                <a:lnTo>
                  <a:pt x="12573" y="58038"/>
                </a:lnTo>
                <a:lnTo>
                  <a:pt x="12573" y="45338"/>
                </a:lnTo>
                <a:lnTo>
                  <a:pt x="36051" y="45338"/>
                </a:lnTo>
                <a:lnTo>
                  <a:pt x="94995" y="11049"/>
                </a:lnTo>
                <a:lnTo>
                  <a:pt x="96012" y="7112"/>
                </a:lnTo>
                <a:lnTo>
                  <a:pt x="94233" y="4063"/>
                </a:lnTo>
                <a:lnTo>
                  <a:pt x="92582" y="1015"/>
                </a:lnTo>
                <a:lnTo>
                  <a:pt x="88645" y="0"/>
                </a:lnTo>
                <a:close/>
              </a:path>
              <a:path w="2590800" h="103504">
                <a:moveTo>
                  <a:pt x="36027" y="45352"/>
                </a:moveTo>
                <a:lnTo>
                  <a:pt x="25122" y="51696"/>
                </a:lnTo>
                <a:lnTo>
                  <a:pt x="36019" y="58052"/>
                </a:lnTo>
                <a:lnTo>
                  <a:pt x="2590800" y="59562"/>
                </a:lnTo>
                <a:lnTo>
                  <a:pt x="2590800" y="46862"/>
                </a:lnTo>
                <a:lnTo>
                  <a:pt x="36027" y="45352"/>
                </a:lnTo>
                <a:close/>
              </a:path>
              <a:path w="2590800" h="103504">
                <a:moveTo>
                  <a:pt x="12573" y="45338"/>
                </a:moveTo>
                <a:lnTo>
                  <a:pt x="12573" y="58038"/>
                </a:lnTo>
                <a:lnTo>
                  <a:pt x="36019" y="58052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523" y="46227"/>
                </a:lnTo>
                <a:lnTo>
                  <a:pt x="36027" y="45352"/>
                </a:lnTo>
                <a:lnTo>
                  <a:pt x="12573" y="45338"/>
                </a:lnTo>
                <a:close/>
              </a:path>
              <a:path w="2590800" h="103504">
                <a:moveTo>
                  <a:pt x="15748" y="46227"/>
                </a:moveTo>
                <a:lnTo>
                  <a:pt x="15748" y="57150"/>
                </a:lnTo>
                <a:lnTo>
                  <a:pt x="25122" y="51696"/>
                </a:lnTo>
                <a:lnTo>
                  <a:pt x="15748" y="46227"/>
                </a:lnTo>
                <a:close/>
              </a:path>
              <a:path w="2590800" h="103504">
                <a:moveTo>
                  <a:pt x="25122" y="51696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2590800" h="103504">
                <a:moveTo>
                  <a:pt x="34523" y="46227"/>
                </a:moveTo>
                <a:lnTo>
                  <a:pt x="15748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  <a:path w="2590800" h="103504">
                <a:moveTo>
                  <a:pt x="36051" y="45338"/>
                </a:moveTo>
                <a:lnTo>
                  <a:pt x="12573" y="45338"/>
                </a:lnTo>
                <a:lnTo>
                  <a:pt x="36027" y="45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3680" y="2060778"/>
            <a:ext cx="390144" cy="434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1460" marR="5080" indent="-9271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Area Under</a:t>
            </a:r>
            <a:r>
              <a:rPr spc="-295" dirty="0"/>
              <a:t> </a:t>
            </a:r>
            <a:r>
              <a:rPr dirty="0"/>
              <a:t>the  Standard Normal</a:t>
            </a:r>
            <a:r>
              <a:rPr spc="-55" dirty="0"/>
              <a:t> </a:t>
            </a:r>
            <a:r>
              <a:rPr dirty="0"/>
              <a:t>Curve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5468518"/>
            <a:ext cx="7549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the Standard Normal </a:t>
            </a:r>
            <a:r>
              <a:rPr sz="2800" spc="-35" dirty="0">
                <a:latin typeface="Times New Roman"/>
                <a:cs typeface="Times New Roman"/>
              </a:rPr>
              <a:t>Table, </a:t>
            </a:r>
            <a:r>
              <a:rPr sz="2800" spc="-5" dirty="0">
                <a:latin typeface="Times New Roman"/>
                <a:cs typeface="Times New Roman"/>
              </a:rPr>
              <a:t>the area is equal to  0.8276.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3082591"/>
            <a:ext cx="2009139" cy="1831339"/>
          </a:xfrm>
          <a:custGeom>
            <a:avLst/>
            <a:gdLst/>
            <a:ahLst/>
            <a:cxnLst/>
            <a:rect l="l" t="t" r="r" b="b"/>
            <a:pathLst>
              <a:path w="2009139" h="1831339">
                <a:moveTo>
                  <a:pt x="968628" y="39068"/>
                </a:moveTo>
                <a:lnTo>
                  <a:pt x="906182" y="49523"/>
                </a:lnTo>
                <a:lnTo>
                  <a:pt x="875776" y="61848"/>
                </a:lnTo>
                <a:lnTo>
                  <a:pt x="858204" y="74912"/>
                </a:lnTo>
                <a:lnTo>
                  <a:pt x="834263" y="87582"/>
                </a:lnTo>
                <a:lnTo>
                  <a:pt x="654558" y="285321"/>
                </a:lnTo>
                <a:lnTo>
                  <a:pt x="529844" y="512651"/>
                </a:lnTo>
                <a:lnTo>
                  <a:pt x="353313" y="839422"/>
                </a:lnTo>
                <a:lnTo>
                  <a:pt x="331167" y="876139"/>
                </a:lnTo>
                <a:lnTo>
                  <a:pt x="299416" y="931228"/>
                </a:lnTo>
                <a:lnTo>
                  <a:pt x="254131" y="993951"/>
                </a:lnTo>
                <a:lnTo>
                  <a:pt x="215067" y="1040210"/>
                </a:lnTo>
                <a:lnTo>
                  <a:pt x="159003" y="1102820"/>
                </a:lnTo>
                <a:lnTo>
                  <a:pt x="132677" y="1153455"/>
                </a:lnTo>
                <a:lnTo>
                  <a:pt x="101553" y="1196093"/>
                </a:lnTo>
                <a:lnTo>
                  <a:pt x="67692" y="1234164"/>
                </a:lnTo>
                <a:lnTo>
                  <a:pt x="33154" y="1271102"/>
                </a:lnTo>
                <a:lnTo>
                  <a:pt x="0" y="1310338"/>
                </a:lnTo>
                <a:lnTo>
                  <a:pt x="0" y="1830911"/>
                </a:lnTo>
                <a:lnTo>
                  <a:pt x="2008886" y="1830911"/>
                </a:lnTo>
                <a:lnTo>
                  <a:pt x="2008886" y="1157938"/>
                </a:lnTo>
                <a:lnTo>
                  <a:pt x="1985477" y="1121158"/>
                </a:lnTo>
                <a:lnTo>
                  <a:pt x="1963910" y="1090044"/>
                </a:lnTo>
                <a:lnTo>
                  <a:pt x="1922615" y="1033494"/>
                </a:lnTo>
                <a:lnTo>
                  <a:pt x="1901039" y="1002398"/>
                </a:lnTo>
                <a:lnTo>
                  <a:pt x="1877615" y="965650"/>
                </a:lnTo>
                <a:lnTo>
                  <a:pt x="1851418" y="920420"/>
                </a:lnTo>
                <a:lnTo>
                  <a:pt x="1821526" y="863878"/>
                </a:lnTo>
                <a:lnTo>
                  <a:pt x="1787016" y="793194"/>
                </a:lnTo>
                <a:lnTo>
                  <a:pt x="1764072" y="754361"/>
                </a:lnTo>
                <a:lnTo>
                  <a:pt x="1740354" y="710838"/>
                </a:lnTo>
                <a:lnTo>
                  <a:pt x="1715998" y="663707"/>
                </a:lnTo>
                <a:lnTo>
                  <a:pt x="1691136" y="614052"/>
                </a:lnTo>
                <a:lnTo>
                  <a:pt x="1640434" y="511507"/>
                </a:lnTo>
                <a:lnTo>
                  <a:pt x="1614862" y="460785"/>
                </a:lnTo>
                <a:lnTo>
                  <a:pt x="1589320" y="411873"/>
                </a:lnTo>
                <a:lnTo>
                  <a:pt x="1563943" y="365857"/>
                </a:lnTo>
                <a:lnTo>
                  <a:pt x="1538866" y="323819"/>
                </a:lnTo>
                <a:lnTo>
                  <a:pt x="1514221" y="286845"/>
                </a:lnTo>
                <a:lnTo>
                  <a:pt x="1478314" y="237629"/>
                </a:lnTo>
                <a:lnTo>
                  <a:pt x="1445755" y="195994"/>
                </a:lnTo>
                <a:lnTo>
                  <a:pt x="1414170" y="160282"/>
                </a:lnTo>
                <a:lnTo>
                  <a:pt x="1381182" y="128835"/>
                </a:lnTo>
                <a:lnTo>
                  <a:pt x="1344418" y="99996"/>
                </a:lnTo>
                <a:lnTo>
                  <a:pt x="1301503" y="72107"/>
                </a:lnTo>
                <a:lnTo>
                  <a:pt x="1272471" y="55970"/>
                </a:lnTo>
                <a:lnTo>
                  <a:pt x="936580" y="55970"/>
                </a:lnTo>
                <a:lnTo>
                  <a:pt x="935180" y="55454"/>
                </a:lnTo>
                <a:lnTo>
                  <a:pt x="968419" y="40169"/>
                </a:lnTo>
                <a:lnTo>
                  <a:pt x="968628" y="39068"/>
                </a:lnTo>
                <a:close/>
              </a:path>
              <a:path w="2009139" h="1831339">
                <a:moveTo>
                  <a:pt x="1067299" y="0"/>
                </a:moveTo>
                <a:lnTo>
                  <a:pt x="1024608" y="3167"/>
                </a:lnTo>
                <a:lnTo>
                  <a:pt x="991723" y="16601"/>
                </a:lnTo>
                <a:lnTo>
                  <a:pt x="972947" y="42624"/>
                </a:lnTo>
                <a:lnTo>
                  <a:pt x="936580" y="55970"/>
                </a:lnTo>
                <a:lnTo>
                  <a:pt x="1272471" y="55970"/>
                </a:lnTo>
                <a:lnTo>
                  <a:pt x="1250061" y="43513"/>
                </a:lnTo>
                <a:lnTo>
                  <a:pt x="1211177" y="28854"/>
                </a:lnTo>
                <a:lnTo>
                  <a:pt x="1164887" y="15167"/>
                </a:lnTo>
                <a:lnTo>
                  <a:pt x="1115493" y="4774"/>
                </a:lnTo>
                <a:lnTo>
                  <a:pt x="1067299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3082591"/>
            <a:ext cx="2009139" cy="1831339"/>
          </a:xfrm>
          <a:custGeom>
            <a:avLst/>
            <a:gdLst/>
            <a:ahLst/>
            <a:cxnLst/>
            <a:rect l="l" t="t" r="r" b="b"/>
            <a:pathLst>
              <a:path w="2009139" h="1831339">
                <a:moveTo>
                  <a:pt x="0" y="1310338"/>
                </a:moveTo>
                <a:lnTo>
                  <a:pt x="33154" y="1271102"/>
                </a:lnTo>
                <a:lnTo>
                  <a:pt x="67692" y="1234164"/>
                </a:lnTo>
                <a:lnTo>
                  <a:pt x="101553" y="1196093"/>
                </a:lnTo>
                <a:lnTo>
                  <a:pt x="132677" y="1153455"/>
                </a:lnTo>
                <a:lnTo>
                  <a:pt x="159003" y="1102820"/>
                </a:lnTo>
                <a:lnTo>
                  <a:pt x="215067" y="1040210"/>
                </a:lnTo>
                <a:lnTo>
                  <a:pt x="254131" y="993951"/>
                </a:lnTo>
                <a:lnTo>
                  <a:pt x="280735" y="959228"/>
                </a:lnTo>
                <a:lnTo>
                  <a:pt x="314714" y="905137"/>
                </a:lnTo>
                <a:lnTo>
                  <a:pt x="331167" y="876139"/>
                </a:lnTo>
                <a:lnTo>
                  <a:pt x="353313" y="839422"/>
                </a:lnTo>
                <a:lnTo>
                  <a:pt x="529844" y="512651"/>
                </a:lnTo>
                <a:lnTo>
                  <a:pt x="654558" y="285321"/>
                </a:lnTo>
                <a:lnTo>
                  <a:pt x="834263" y="87582"/>
                </a:lnTo>
                <a:lnTo>
                  <a:pt x="858204" y="74912"/>
                </a:lnTo>
                <a:lnTo>
                  <a:pt x="875776" y="61848"/>
                </a:lnTo>
                <a:lnTo>
                  <a:pt x="906182" y="49523"/>
                </a:lnTo>
                <a:lnTo>
                  <a:pt x="968628" y="39068"/>
                </a:lnTo>
                <a:lnTo>
                  <a:pt x="968419" y="40169"/>
                </a:lnTo>
                <a:lnTo>
                  <a:pt x="951531" y="47909"/>
                </a:lnTo>
                <a:lnTo>
                  <a:pt x="935180" y="55454"/>
                </a:lnTo>
                <a:lnTo>
                  <a:pt x="936580" y="55970"/>
                </a:lnTo>
                <a:lnTo>
                  <a:pt x="972947" y="42624"/>
                </a:lnTo>
                <a:lnTo>
                  <a:pt x="991723" y="16601"/>
                </a:lnTo>
                <a:lnTo>
                  <a:pt x="1024608" y="3167"/>
                </a:lnTo>
                <a:lnTo>
                  <a:pt x="1067299" y="0"/>
                </a:lnTo>
                <a:lnTo>
                  <a:pt x="1115493" y="4774"/>
                </a:lnTo>
                <a:lnTo>
                  <a:pt x="1164887" y="15167"/>
                </a:lnTo>
                <a:lnTo>
                  <a:pt x="1211177" y="28854"/>
                </a:lnTo>
                <a:lnTo>
                  <a:pt x="1250061" y="43513"/>
                </a:lnTo>
                <a:lnTo>
                  <a:pt x="1301503" y="72107"/>
                </a:lnTo>
                <a:lnTo>
                  <a:pt x="1344418" y="99996"/>
                </a:lnTo>
                <a:lnTo>
                  <a:pt x="1381182" y="128835"/>
                </a:lnTo>
                <a:lnTo>
                  <a:pt x="1414170" y="160282"/>
                </a:lnTo>
                <a:lnTo>
                  <a:pt x="1445755" y="195994"/>
                </a:lnTo>
                <a:lnTo>
                  <a:pt x="1478314" y="237629"/>
                </a:lnTo>
                <a:lnTo>
                  <a:pt x="1514221" y="286845"/>
                </a:lnTo>
                <a:lnTo>
                  <a:pt x="1538866" y="323819"/>
                </a:lnTo>
                <a:lnTo>
                  <a:pt x="1563943" y="365857"/>
                </a:lnTo>
                <a:lnTo>
                  <a:pt x="1589320" y="411873"/>
                </a:lnTo>
                <a:lnTo>
                  <a:pt x="1614862" y="460785"/>
                </a:lnTo>
                <a:lnTo>
                  <a:pt x="1640434" y="511507"/>
                </a:lnTo>
                <a:lnTo>
                  <a:pt x="1665904" y="562958"/>
                </a:lnTo>
                <a:lnTo>
                  <a:pt x="1691136" y="614052"/>
                </a:lnTo>
                <a:lnTo>
                  <a:pt x="1715998" y="663707"/>
                </a:lnTo>
                <a:lnTo>
                  <a:pt x="1740354" y="710838"/>
                </a:lnTo>
                <a:lnTo>
                  <a:pt x="1764072" y="754361"/>
                </a:lnTo>
                <a:lnTo>
                  <a:pt x="1787016" y="793194"/>
                </a:lnTo>
                <a:lnTo>
                  <a:pt x="1821526" y="863878"/>
                </a:lnTo>
                <a:lnTo>
                  <a:pt x="1851418" y="920420"/>
                </a:lnTo>
                <a:lnTo>
                  <a:pt x="1877615" y="965650"/>
                </a:lnTo>
                <a:lnTo>
                  <a:pt x="1901039" y="1002398"/>
                </a:lnTo>
                <a:lnTo>
                  <a:pt x="1943264" y="1061766"/>
                </a:lnTo>
                <a:lnTo>
                  <a:pt x="1963910" y="1090044"/>
                </a:lnTo>
                <a:lnTo>
                  <a:pt x="1985477" y="1121158"/>
                </a:lnTo>
                <a:lnTo>
                  <a:pt x="2008886" y="1157938"/>
                </a:lnTo>
                <a:lnTo>
                  <a:pt x="2008886" y="1830911"/>
                </a:lnTo>
                <a:lnTo>
                  <a:pt x="0" y="1830911"/>
                </a:lnTo>
                <a:lnTo>
                  <a:pt x="0" y="131033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4873878"/>
            <a:ext cx="5562600" cy="78105"/>
          </a:xfrm>
          <a:custGeom>
            <a:avLst/>
            <a:gdLst/>
            <a:ahLst/>
            <a:cxnLst/>
            <a:rect l="l" t="t" r="r" b="b"/>
            <a:pathLst>
              <a:path w="5562600" h="78104">
                <a:moveTo>
                  <a:pt x="5486400" y="46097"/>
                </a:moveTo>
                <a:lnTo>
                  <a:pt x="5486400" y="77851"/>
                </a:lnTo>
                <a:lnTo>
                  <a:pt x="5549900" y="46101"/>
                </a:lnTo>
                <a:lnTo>
                  <a:pt x="5486400" y="46097"/>
                </a:lnTo>
                <a:close/>
              </a:path>
              <a:path w="5562600" h="7810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3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562600" h="78104">
                <a:moveTo>
                  <a:pt x="5486400" y="33397"/>
                </a:moveTo>
                <a:lnTo>
                  <a:pt x="5486400" y="46097"/>
                </a:lnTo>
                <a:lnTo>
                  <a:pt x="5499100" y="46101"/>
                </a:lnTo>
                <a:lnTo>
                  <a:pt x="5499100" y="33401"/>
                </a:lnTo>
                <a:lnTo>
                  <a:pt x="5486400" y="33397"/>
                </a:lnTo>
                <a:close/>
              </a:path>
              <a:path w="5562600" h="78104">
                <a:moveTo>
                  <a:pt x="5486400" y="1651"/>
                </a:moveTo>
                <a:lnTo>
                  <a:pt x="5486400" y="33397"/>
                </a:lnTo>
                <a:lnTo>
                  <a:pt x="5499100" y="33401"/>
                </a:lnTo>
                <a:lnTo>
                  <a:pt x="5499100" y="46101"/>
                </a:lnTo>
                <a:lnTo>
                  <a:pt x="5549907" y="46097"/>
                </a:lnTo>
                <a:lnTo>
                  <a:pt x="5562600" y="39751"/>
                </a:lnTo>
                <a:lnTo>
                  <a:pt x="5486400" y="1651"/>
                </a:lnTo>
                <a:close/>
              </a:path>
              <a:path w="5562600" h="78104">
                <a:moveTo>
                  <a:pt x="76200" y="31753"/>
                </a:moveTo>
                <a:lnTo>
                  <a:pt x="76200" y="44453"/>
                </a:lnTo>
                <a:lnTo>
                  <a:pt x="5486400" y="46097"/>
                </a:lnTo>
                <a:lnTo>
                  <a:pt x="5486400" y="33397"/>
                </a:lnTo>
                <a:lnTo>
                  <a:pt x="76200" y="31753"/>
                </a:lnTo>
                <a:close/>
              </a:path>
              <a:path w="5562600" h="78104">
                <a:moveTo>
                  <a:pt x="63500" y="31750"/>
                </a:moveTo>
                <a:lnTo>
                  <a:pt x="63500" y="44450"/>
                </a:lnTo>
                <a:lnTo>
                  <a:pt x="76200" y="44453"/>
                </a:lnTo>
                <a:lnTo>
                  <a:pt x="76200" y="31753"/>
                </a:lnTo>
                <a:lnTo>
                  <a:pt x="63500" y="31750"/>
                </a:lnTo>
                <a:close/>
              </a:path>
              <a:path w="5562600" h="78104">
                <a:moveTo>
                  <a:pt x="76200" y="31750"/>
                </a:moveTo>
                <a:lnTo>
                  <a:pt x="63500" y="31750"/>
                </a:lnTo>
                <a:lnTo>
                  <a:pt x="76200" y="3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6375" y="4827904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81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2351" y="4827904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81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6609" y="4755896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1970" y="4987797"/>
            <a:ext cx="249935" cy="28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74238" y="4986020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  <a:tab pos="2049780" algn="l"/>
              </a:tabLst>
            </a:pPr>
            <a:r>
              <a:rPr sz="2700" baseline="1543" dirty="0">
                <a:latin typeface="Times New Roman"/>
                <a:cs typeface="Times New Roman"/>
              </a:rPr>
              <a:t>1.50	</a:t>
            </a:r>
            <a:r>
              <a:rPr sz="1800" dirty="0">
                <a:latin typeface="Times New Roman"/>
                <a:cs typeface="Times New Roman"/>
              </a:rPr>
              <a:t>0	1.25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6600" y="4820030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81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2275" y="3094539"/>
            <a:ext cx="5318125" cy="1814830"/>
          </a:xfrm>
          <a:custGeom>
            <a:avLst/>
            <a:gdLst/>
            <a:ahLst/>
            <a:cxnLst/>
            <a:rect l="l" t="t" r="r" b="b"/>
            <a:pathLst>
              <a:path w="5318125" h="1814829">
                <a:moveTo>
                  <a:pt x="0" y="1814264"/>
                </a:moveTo>
                <a:lnTo>
                  <a:pt x="109474" y="1801437"/>
                </a:lnTo>
                <a:lnTo>
                  <a:pt x="206375" y="1794325"/>
                </a:lnTo>
                <a:lnTo>
                  <a:pt x="244692" y="1791007"/>
                </a:lnTo>
                <a:lnTo>
                  <a:pt x="292484" y="1787449"/>
                </a:lnTo>
                <a:lnTo>
                  <a:pt x="347164" y="1783531"/>
                </a:lnTo>
                <a:lnTo>
                  <a:pt x="406146" y="1779133"/>
                </a:lnTo>
                <a:lnTo>
                  <a:pt x="466841" y="1774133"/>
                </a:lnTo>
                <a:lnTo>
                  <a:pt x="526665" y="1768411"/>
                </a:lnTo>
                <a:lnTo>
                  <a:pt x="583029" y="1761847"/>
                </a:lnTo>
                <a:lnTo>
                  <a:pt x="633349" y="1754320"/>
                </a:lnTo>
                <a:lnTo>
                  <a:pt x="691138" y="1743884"/>
                </a:lnTo>
                <a:lnTo>
                  <a:pt x="743622" y="1732429"/>
                </a:lnTo>
                <a:lnTo>
                  <a:pt x="792924" y="1719633"/>
                </a:lnTo>
                <a:lnTo>
                  <a:pt x="841168" y="1705176"/>
                </a:lnTo>
                <a:lnTo>
                  <a:pt x="890476" y="1688736"/>
                </a:lnTo>
                <a:lnTo>
                  <a:pt x="942975" y="1669992"/>
                </a:lnTo>
                <a:lnTo>
                  <a:pt x="991207" y="1651243"/>
                </a:lnTo>
                <a:lnTo>
                  <a:pt x="1042323" y="1629868"/>
                </a:lnTo>
                <a:lnTo>
                  <a:pt x="1094744" y="1606740"/>
                </a:lnTo>
                <a:lnTo>
                  <a:pt x="1146888" y="1582733"/>
                </a:lnTo>
                <a:lnTo>
                  <a:pt x="1197178" y="1558719"/>
                </a:lnTo>
                <a:lnTo>
                  <a:pt x="1244033" y="1535571"/>
                </a:lnTo>
                <a:lnTo>
                  <a:pt x="1285875" y="1514163"/>
                </a:lnTo>
                <a:lnTo>
                  <a:pt x="1336878" y="1485815"/>
                </a:lnTo>
                <a:lnTo>
                  <a:pt x="1380718" y="1458673"/>
                </a:lnTo>
                <a:lnTo>
                  <a:pt x="1419377" y="1432269"/>
                </a:lnTo>
                <a:lnTo>
                  <a:pt x="1454835" y="1406134"/>
                </a:lnTo>
                <a:lnTo>
                  <a:pt x="1489075" y="1379797"/>
                </a:lnTo>
                <a:lnTo>
                  <a:pt x="1531032" y="1346043"/>
                </a:lnTo>
                <a:lnTo>
                  <a:pt x="1568989" y="1311979"/>
                </a:lnTo>
                <a:lnTo>
                  <a:pt x="1603089" y="1278963"/>
                </a:lnTo>
                <a:lnTo>
                  <a:pt x="1633474" y="1248352"/>
                </a:lnTo>
                <a:lnTo>
                  <a:pt x="1676955" y="1201378"/>
                </a:lnTo>
                <a:lnTo>
                  <a:pt x="1719199" y="1146879"/>
                </a:lnTo>
                <a:lnTo>
                  <a:pt x="1860550" y="951172"/>
                </a:lnTo>
                <a:lnTo>
                  <a:pt x="1946275" y="806773"/>
                </a:lnTo>
                <a:lnTo>
                  <a:pt x="2028825" y="649547"/>
                </a:lnTo>
                <a:lnTo>
                  <a:pt x="2111375" y="492321"/>
                </a:lnTo>
                <a:lnTo>
                  <a:pt x="2214499" y="316553"/>
                </a:lnTo>
                <a:lnTo>
                  <a:pt x="2240159" y="279184"/>
                </a:lnTo>
                <a:lnTo>
                  <a:pt x="2267349" y="240292"/>
                </a:lnTo>
                <a:lnTo>
                  <a:pt x="2295679" y="201796"/>
                </a:lnTo>
                <a:lnTo>
                  <a:pt x="2324759" y="165616"/>
                </a:lnTo>
                <a:lnTo>
                  <a:pt x="2354199" y="133673"/>
                </a:lnTo>
                <a:lnTo>
                  <a:pt x="2392384" y="100718"/>
                </a:lnTo>
                <a:lnTo>
                  <a:pt x="2432034" y="72443"/>
                </a:lnTo>
                <a:lnTo>
                  <a:pt x="2471660" y="48716"/>
                </a:lnTo>
                <a:lnTo>
                  <a:pt x="2509774" y="29406"/>
                </a:lnTo>
                <a:lnTo>
                  <a:pt x="2545974" y="16279"/>
                </a:lnTo>
                <a:lnTo>
                  <a:pt x="2616519" y="3456"/>
                </a:lnTo>
                <a:lnTo>
                  <a:pt x="2688443" y="0"/>
                </a:lnTo>
                <a:lnTo>
                  <a:pt x="2724689" y="942"/>
                </a:lnTo>
                <a:lnTo>
                  <a:pt x="2800350" y="15055"/>
                </a:lnTo>
                <a:lnTo>
                  <a:pt x="2842293" y="29753"/>
                </a:lnTo>
                <a:lnTo>
                  <a:pt x="2885868" y="49012"/>
                </a:lnTo>
                <a:lnTo>
                  <a:pt x="2929133" y="74152"/>
                </a:lnTo>
                <a:lnTo>
                  <a:pt x="2970149" y="106495"/>
                </a:lnTo>
                <a:lnTo>
                  <a:pt x="2999809" y="137613"/>
                </a:lnTo>
                <a:lnTo>
                  <a:pt x="3027018" y="172834"/>
                </a:lnTo>
                <a:lnTo>
                  <a:pt x="3053533" y="212510"/>
                </a:lnTo>
                <a:lnTo>
                  <a:pt x="3081108" y="256997"/>
                </a:lnTo>
                <a:lnTo>
                  <a:pt x="3111500" y="306647"/>
                </a:lnTo>
                <a:lnTo>
                  <a:pt x="3136091" y="347694"/>
                </a:lnTo>
                <a:lnTo>
                  <a:pt x="3162844" y="394544"/>
                </a:lnTo>
                <a:lnTo>
                  <a:pt x="3190623" y="444773"/>
                </a:lnTo>
                <a:lnTo>
                  <a:pt x="3218294" y="495958"/>
                </a:lnTo>
                <a:lnTo>
                  <a:pt x="3244720" y="545674"/>
                </a:lnTo>
                <a:lnTo>
                  <a:pt x="3268767" y="591497"/>
                </a:lnTo>
                <a:lnTo>
                  <a:pt x="3289300" y="631005"/>
                </a:lnTo>
                <a:lnTo>
                  <a:pt x="3314896" y="682918"/>
                </a:lnTo>
                <a:lnTo>
                  <a:pt x="3332337" y="721413"/>
                </a:lnTo>
                <a:lnTo>
                  <a:pt x="3348896" y="757217"/>
                </a:lnTo>
                <a:lnTo>
                  <a:pt x="3371850" y="801058"/>
                </a:lnTo>
                <a:lnTo>
                  <a:pt x="3392575" y="837994"/>
                </a:lnTo>
                <a:lnTo>
                  <a:pt x="3415947" y="878871"/>
                </a:lnTo>
                <a:lnTo>
                  <a:pt x="3440906" y="921660"/>
                </a:lnTo>
                <a:lnTo>
                  <a:pt x="3466394" y="964333"/>
                </a:lnTo>
                <a:lnTo>
                  <a:pt x="3491353" y="1004861"/>
                </a:lnTo>
                <a:lnTo>
                  <a:pt x="3514725" y="1041215"/>
                </a:lnTo>
                <a:lnTo>
                  <a:pt x="3640074" y="1205553"/>
                </a:lnTo>
                <a:lnTo>
                  <a:pt x="3685714" y="1258004"/>
                </a:lnTo>
                <a:lnTo>
                  <a:pt x="3728974" y="1299787"/>
                </a:lnTo>
                <a:lnTo>
                  <a:pt x="3751804" y="1322103"/>
                </a:lnTo>
                <a:lnTo>
                  <a:pt x="3800465" y="1364545"/>
                </a:lnTo>
                <a:lnTo>
                  <a:pt x="3832225" y="1388433"/>
                </a:lnTo>
                <a:lnTo>
                  <a:pt x="3872557" y="1418312"/>
                </a:lnTo>
                <a:lnTo>
                  <a:pt x="3919140" y="1451822"/>
                </a:lnTo>
                <a:lnTo>
                  <a:pt x="3967509" y="1485070"/>
                </a:lnTo>
                <a:lnTo>
                  <a:pt x="4013200" y="1514163"/>
                </a:lnTo>
                <a:lnTo>
                  <a:pt x="4175125" y="1591379"/>
                </a:lnTo>
                <a:lnTo>
                  <a:pt x="4341749" y="1657165"/>
                </a:lnTo>
                <a:lnTo>
                  <a:pt x="4506849" y="1704282"/>
                </a:lnTo>
                <a:lnTo>
                  <a:pt x="4546746" y="1714500"/>
                </a:lnTo>
                <a:lnTo>
                  <a:pt x="4590913" y="1726079"/>
                </a:lnTo>
                <a:lnTo>
                  <a:pt x="4638071" y="1738223"/>
                </a:lnTo>
                <a:lnTo>
                  <a:pt x="4686944" y="1750134"/>
                </a:lnTo>
                <a:lnTo>
                  <a:pt x="4736254" y="1761014"/>
                </a:lnTo>
                <a:lnTo>
                  <a:pt x="4784725" y="1770068"/>
                </a:lnTo>
                <a:lnTo>
                  <a:pt x="4834373" y="1776892"/>
                </a:lnTo>
                <a:lnTo>
                  <a:pt x="4885751" y="1782029"/>
                </a:lnTo>
                <a:lnTo>
                  <a:pt x="4937664" y="1785911"/>
                </a:lnTo>
                <a:lnTo>
                  <a:pt x="4988922" y="1788967"/>
                </a:lnTo>
                <a:lnTo>
                  <a:pt x="5038331" y="1791629"/>
                </a:lnTo>
                <a:lnTo>
                  <a:pt x="5084699" y="1794325"/>
                </a:lnTo>
                <a:lnTo>
                  <a:pt x="5318125" y="1807152"/>
                </a:lnTo>
                <a:lnTo>
                  <a:pt x="0" y="1814264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400" y="4287011"/>
            <a:ext cx="3581400" cy="103505"/>
          </a:xfrm>
          <a:custGeom>
            <a:avLst/>
            <a:gdLst/>
            <a:ahLst/>
            <a:cxnLst/>
            <a:rect l="l" t="t" r="r" b="b"/>
            <a:pathLst>
              <a:path w="3581400" h="103504">
                <a:moveTo>
                  <a:pt x="88645" y="0"/>
                </a:moveTo>
                <a:lnTo>
                  <a:pt x="0" y="51562"/>
                </a:lnTo>
                <a:lnTo>
                  <a:pt x="85598" y="101600"/>
                </a:lnTo>
                <a:lnTo>
                  <a:pt x="88518" y="103377"/>
                </a:lnTo>
                <a:lnTo>
                  <a:pt x="92456" y="102362"/>
                </a:lnTo>
                <a:lnTo>
                  <a:pt x="96012" y="96265"/>
                </a:lnTo>
                <a:lnTo>
                  <a:pt x="94995" y="92456"/>
                </a:lnTo>
                <a:lnTo>
                  <a:pt x="36174" y="58049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5" y="10921"/>
                </a:lnTo>
                <a:lnTo>
                  <a:pt x="96012" y="6985"/>
                </a:lnTo>
                <a:lnTo>
                  <a:pt x="94233" y="4063"/>
                </a:lnTo>
                <a:lnTo>
                  <a:pt x="92456" y="1015"/>
                </a:lnTo>
                <a:lnTo>
                  <a:pt x="88645" y="0"/>
                </a:lnTo>
                <a:close/>
              </a:path>
              <a:path w="3581400" h="103504">
                <a:moveTo>
                  <a:pt x="35978" y="45348"/>
                </a:moveTo>
                <a:lnTo>
                  <a:pt x="25205" y="51633"/>
                </a:lnTo>
                <a:lnTo>
                  <a:pt x="36174" y="58049"/>
                </a:lnTo>
                <a:lnTo>
                  <a:pt x="3581400" y="59562"/>
                </a:lnTo>
                <a:lnTo>
                  <a:pt x="3581400" y="46862"/>
                </a:lnTo>
                <a:lnTo>
                  <a:pt x="35978" y="45348"/>
                </a:lnTo>
                <a:close/>
              </a:path>
              <a:path w="3581400" h="103504">
                <a:moveTo>
                  <a:pt x="12573" y="45338"/>
                </a:moveTo>
                <a:lnTo>
                  <a:pt x="12573" y="58038"/>
                </a:lnTo>
                <a:lnTo>
                  <a:pt x="36174" y="58049"/>
                </a:lnTo>
                <a:lnTo>
                  <a:pt x="34637" y="57150"/>
                </a:lnTo>
                <a:lnTo>
                  <a:pt x="15748" y="57150"/>
                </a:lnTo>
                <a:lnTo>
                  <a:pt x="15748" y="46100"/>
                </a:lnTo>
                <a:lnTo>
                  <a:pt x="34689" y="46100"/>
                </a:lnTo>
                <a:lnTo>
                  <a:pt x="35978" y="45348"/>
                </a:lnTo>
                <a:lnTo>
                  <a:pt x="12573" y="45338"/>
                </a:lnTo>
                <a:close/>
              </a:path>
              <a:path w="3581400" h="103504">
                <a:moveTo>
                  <a:pt x="15748" y="46100"/>
                </a:moveTo>
                <a:lnTo>
                  <a:pt x="15748" y="57150"/>
                </a:lnTo>
                <a:lnTo>
                  <a:pt x="25205" y="51633"/>
                </a:lnTo>
                <a:lnTo>
                  <a:pt x="15748" y="46100"/>
                </a:lnTo>
                <a:close/>
              </a:path>
              <a:path w="3581400" h="103504">
                <a:moveTo>
                  <a:pt x="25205" y="51633"/>
                </a:moveTo>
                <a:lnTo>
                  <a:pt x="15748" y="57150"/>
                </a:lnTo>
                <a:lnTo>
                  <a:pt x="34637" y="57150"/>
                </a:lnTo>
                <a:lnTo>
                  <a:pt x="25205" y="51633"/>
                </a:lnTo>
                <a:close/>
              </a:path>
              <a:path w="3581400" h="103504">
                <a:moveTo>
                  <a:pt x="34689" y="46100"/>
                </a:moveTo>
                <a:lnTo>
                  <a:pt x="15748" y="46100"/>
                </a:lnTo>
                <a:lnTo>
                  <a:pt x="25205" y="51633"/>
                </a:lnTo>
                <a:lnTo>
                  <a:pt x="34689" y="4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60194" y="3980815"/>
            <a:ext cx="261683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0.8944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0.0668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0" y="4668011"/>
            <a:ext cx="1600200" cy="103505"/>
          </a:xfrm>
          <a:custGeom>
            <a:avLst/>
            <a:gdLst/>
            <a:ahLst/>
            <a:cxnLst/>
            <a:rect l="l" t="t" r="r" b="b"/>
            <a:pathLst>
              <a:path w="1600200" h="103504">
                <a:moveTo>
                  <a:pt x="88645" y="0"/>
                </a:moveTo>
                <a:lnTo>
                  <a:pt x="0" y="51562"/>
                </a:lnTo>
                <a:lnTo>
                  <a:pt x="88518" y="103377"/>
                </a:lnTo>
                <a:lnTo>
                  <a:pt x="92456" y="102362"/>
                </a:lnTo>
                <a:lnTo>
                  <a:pt x="94233" y="99313"/>
                </a:lnTo>
                <a:lnTo>
                  <a:pt x="96012" y="96393"/>
                </a:lnTo>
                <a:lnTo>
                  <a:pt x="94995" y="92456"/>
                </a:lnTo>
                <a:lnTo>
                  <a:pt x="36195" y="58061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5" y="10921"/>
                </a:lnTo>
                <a:lnTo>
                  <a:pt x="96012" y="7112"/>
                </a:lnTo>
                <a:lnTo>
                  <a:pt x="94361" y="4063"/>
                </a:lnTo>
                <a:lnTo>
                  <a:pt x="92582" y="1015"/>
                </a:lnTo>
                <a:lnTo>
                  <a:pt x="88645" y="0"/>
                </a:lnTo>
                <a:close/>
              </a:path>
              <a:path w="1600200" h="103504">
                <a:moveTo>
                  <a:pt x="35956" y="45361"/>
                </a:moveTo>
                <a:lnTo>
                  <a:pt x="25205" y="51633"/>
                </a:lnTo>
                <a:lnTo>
                  <a:pt x="36195" y="58061"/>
                </a:lnTo>
                <a:lnTo>
                  <a:pt x="1600200" y="59562"/>
                </a:lnTo>
                <a:lnTo>
                  <a:pt x="1600200" y="46862"/>
                </a:lnTo>
                <a:lnTo>
                  <a:pt x="35956" y="45361"/>
                </a:lnTo>
                <a:close/>
              </a:path>
              <a:path w="1600200" h="103504">
                <a:moveTo>
                  <a:pt x="12573" y="45338"/>
                </a:moveTo>
                <a:lnTo>
                  <a:pt x="12573" y="58038"/>
                </a:lnTo>
                <a:lnTo>
                  <a:pt x="36195" y="58061"/>
                </a:lnTo>
                <a:lnTo>
                  <a:pt x="34637" y="57150"/>
                </a:lnTo>
                <a:lnTo>
                  <a:pt x="15748" y="57150"/>
                </a:lnTo>
                <a:lnTo>
                  <a:pt x="15748" y="46100"/>
                </a:lnTo>
                <a:lnTo>
                  <a:pt x="34689" y="46100"/>
                </a:lnTo>
                <a:lnTo>
                  <a:pt x="35956" y="45361"/>
                </a:lnTo>
                <a:lnTo>
                  <a:pt x="12573" y="45338"/>
                </a:lnTo>
                <a:close/>
              </a:path>
              <a:path w="1600200" h="103504">
                <a:moveTo>
                  <a:pt x="15748" y="46100"/>
                </a:moveTo>
                <a:lnTo>
                  <a:pt x="15748" y="57150"/>
                </a:lnTo>
                <a:lnTo>
                  <a:pt x="25205" y="51633"/>
                </a:lnTo>
                <a:lnTo>
                  <a:pt x="15748" y="46100"/>
                </a:lnTo>
                <a:close/>
              </a:path>
              <a:path w="1600200" h="103504">
                <a:moveTo>
                  <a:pt x="25205" y="51633"/>
                </a:moveTo>
                <a:lnTo>
                  <a:pt x="15748" y="57150"/>
                </a:lnTo>
                <a:lnTo>
                  <a:pt x="34637" y="57150"/>
                </a:lnTo>
                <a:lnTo>
                  <a:pt x="25205" y="51633"/>
                </a:lnTo>
                <a:close/>
              </a:path>
              <a:path w="1600200" h="103504">
                <a:moveTo>
                  <a:pt x="34689" y="46100"/>
                </a:moveTo>
                <a:lnTo>
                  <a:pt x="15748" y="46100"/>
                </a:lnTo>
                <a:lnTo>
                  <a:pt x="25205" y="51633"/>
                </a:lnTo>
                <a:lnTo>
                  <a:pt x="34689" y="46100"/>
                </a:lnTo>
                <a:close/>
              </a:path>
              <a:path w="1600200" h="103504">
                <a:moveTo>
                  <a:pt x="35995" y="45338"/>
                </a:moveTo>
                <a:lnTo>
                  <a:pt x="12573" y="45338"/>
                </a:lnTo>
                <a:lnTo>
                  <a:pt x="35956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1621281"/>
            <a:ext cx="783145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 curve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76263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	</a:t>
            </a:r>
            <a:r>
              <a:rPr sz="2800" spc="-5" dirty="0">
                <a:latin typeface="Times New Roman"/>
                <a:cs typeface="Times New Roman"/>
              </a:rPr>
              <a:t>1.5 and 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1.25.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64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76800" y="3359150"/>
            <a:ext cx="650875" cy="533400"/>
          </a:xfrm>
          <a:custGeom>
            <a:avLst/>
            <a:gdLst/>
            <a:ahLst/>
            <a:cxnLst/>
            <a:rect l="l" t="t" r="r" b="b"/>
            <a:pathLst>
              <a:path w="650875" h="533400">
                <a:moveTo>
                  <a:pt x="650494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7328" y="3007486"/>
            <a:ext cx="335889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56175" y="2996310"/>
            <a:ext cx="310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0.8944	0.0668 =</a:t>
            </a:r>
            <a:r>
              <a:rPr sz="2400" spc="-9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0.8276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600200" y="2590800"/>
            <a:ext cx="6076950" cy="878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1039" marR="5080" indent="-14408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Normal Distributions: Finding  Probabilities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577418"/>
            <a:ext cx="70904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Probability and Normal</a:t>
            </a:r>
            <a:r>
              <a:rPr spc="-14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5196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 random variable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is normally </a:t>
            </a:r>
            <a:r>
              <a:rPr sz="2800" dirty="0">
                <a:latin typeface="Times New Roman"/>
                <a:cs typeface="Times New Roman"/>
              </a:rPr>
              <a:t>distributed, </a:t>
            </a:r>
            <a:r>
              <a:rPr sz="2800" spc="-5" dirty="0">
                <a:latin typeface="Times New Roman"/>
                <a:cs typeface="Times New Roman"/>
              </a:rPr>
              <a:t>you 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probability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will fall in a </a:t>
            </a:r>
            <a:r>
              <a:rPr sz="2800" dirty="0">
                <a:latin typeface="Times New Roman"/>
                <a:cs typeface="Times New Roman"/>
              </a:rPr>
              <a:t>given  </a:t>
            </a:r>
            <a:r>
              <a:rPr sz="2800" spc="-5" dirty="0">
                <a:latin typeface="Times New Roman"/>
                <a:cs typeface="Times New Roman"/>
              </a:rPr>
              <a:t>interval by calculating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normal  curve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interval.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4626" y="4116323"/>
            <a:ext cx="0" cy="1296035"/>
          </a:xfrm>
          <a:custGeom>
            <a:avLst/>
            <a:gdLst/>
            <a:ahLst/>
            <a:cxnLst/>
            <a:rect l="l" t="t" r="r" b="b"/>
            <a:pathLst>
              <a:path h="1296035">
                <a:moveTo>
                  <a:pt x="0" y="129552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850" y="3474973"/>
            <a:ext cx="2916555" cy="1931035"/>
          </a:xfrm>
          <a:custGeom>
            <a:avLst/>
            <a:gdLst/>
            <a:ahLst/>
            <a:cxnLst/>
            <a:rect l="l" t="t" r="r" b="b"/>
            <a:pathLst>
              <a:path w="2916554" h="1931035">
                <a:moveTo>
                  <a:pt x="2368550" y="0"/>
                </a:moveTo>
                <a:lnTo>
                  <a:pt x="2322829" y="4450"/>
                </a:lnTo>
                <a:lnTo>
                  <a:pt x="2274824" y="15209"/>
                </a:lnTo>
                <a:lnTo>
                  <a:pt x="2226818" y="31363"/>
                </a:lnTo>
                <a:lnTo>
                  <a:pt x="2181098" y="51998"/>
                </a:lnTo>
                <a:lnTo>
                  <a:pt x="2139950" y="76200"/>
                </a:lnTo>
                <a:lnTo>
                  <a:pt x="2103641" y="104653"/>
                </a:lnTo>
                <a:lnTo>
                  <a:pt x="2070459" y="137891"/>
                </a:lnTo>
                <a:lnTo>
                  <a:pt x="2039722" y="175000"/>
                </a:lnTo>
                <a:lnTo>
                  <a:pt x="2010747" y="215066"/>
                </a:lnTo>
                <a:lnTo>
                  <a:pt x="1982851" y="257175"/>
                </a:lnTo>
                <a:lnTo>
                  <a:pt x="1961547" y="292986"/>
                </a:lnTo>
                <a:lnTo>
                  <a:pt x="1942766" y="329715"/>
                </a:lnTo>
                <a:lnTo>
                  <a:pt x="1925050" y="368554"/>
                </a:lnTo>
                <a:lnTo>
                  <a:pt x="1886986" y="457329"/>
                </a:lnTo>
                <a:lnTo>
                  <a:pt x="1863725" y="509650"/>
                </a:lnTo>
                <a:lnTo>
                  <a:pt x="1846438" y="548789"/>
                </a:lnTo>
                <a:lnTo>
                  <a:pt x="1828447" y="591573"/>
                </a:lnTo>
                <a:lnTo>
                  <a:pt x="1809750" y="637177"/>
                </a:lnTo>
                <a:lnTo>
                  <a:pt x="1790347" y="684779"/>
                </a:lnTo>
                <a:lnTo>
                  <a:pt x="1770238" y="733556"/>
                </a:lnTo>
                <a:lnTo>
                  <a:pt x="1749425" y="782682"/>
                </a:lnTo>
                <a:lnTo>
                  <a:pt x="1727905" y="831334"/>
                </a:lnTo>
                <a:lnTo>
                  <a:pt x="1705680" y="878690"/>
                </a:lnTo>
                <a:lnTo>
                  <a:pt x="1682750" y="923925"/>
                </a:lnTo>
                <a:lnTo>
                  <a:pt x="1659788" y="967418"/>
                </a:lnTo>
                <a:lnTo>
                  <a:pt x="1637105" y="1010120"/>
                </a:lnTo>
                <a:lnTo>
                  <a:pt x="1614151" y="1052190"/>
                </a:lnTo>
                <a:lnTo>
                  <a:pt x="1590374" y="1093786"/>
                </a:lnTo>
                <a:lnTo>
                  <a:pt x="1565227" y="1135068"/>
                </a:lnTo>
                <a:lnTo>
                  <a:pt x="1538158" y="1176194"/>
                </a:lnTo>
                <a:lnTo>
                  <a:pt x="1508618" y="1217323"/>
                </a:lnTo>
                <a:lnTo>
                  <a:pt x="1476057" y="1258614"/>
                </a:lnTo>
                <a:lnTo>
                  <a:pt x="1439926" y="1300226"/>
                </a:lnTo>
                <a:lnTo>
                  <a:pt x="1410077" y="1332261"/>
                </a:lnTo>
                <a:lnTo>
                  <a:pt x="1377894" y="1365441"/>
                </a:lnTo>
                <a:lnTo>
                  <a:pt x="1343689" y="1399383"/>
                </a:lnTo>
                <a:lnTo>
                  <a:pt x="1307780" y="1433707"/>
                </a:lnTo>
                <a:lnTo>
                  <a:pt x="1270480" y="1468033"/>
                </a:lnTo>
                <a:lnTo>
                  <a:pt x="1232106" y="1501981"/>
                </a:lnTo>
                <a:lnTo>
                  <a:pt x="1192972" y="1535169"/>
                </a:lnTo>
                <a:lnTo>
                  <a:pt x="1153395" y="1567217"/>
                </a:lnTo>
                <a:lnTo>
                  <a:pt x="1113688" y="1597745"/>
                </a:lnTo>
                <a:lnTo>
                  <a:pt x="1074168" y="1626371"/>
                </a:lnTo>
                <a:lnTo>
                  <a:pt x="1035150" y="1652717"/>
                </a:lnTo>
                <a:lnTo>
                  <a:pt x="996950" y="1676400"/>
                </a:lnTo>
                <a:lnTo>
                  <a:pt x="953752" y="1701542"/>
                </a:lnTo>
                <a:lnTo>
                  <a:pt x="909884" y="1723782"/>
                </a:lnTo>
                <a:lnTo>
                  <a:pt x="865348" y="1743463"/>
                </a:lnTo>
                <a:lnTo>
                  <a:pt x="820143" y="1760929"/>
                </a:lnTo>
                <a:lnTo>
                  <a:pt x="774271" y="1776523"/>
                </a:lnTo>
                <a:lnTo>
                  <a:pt x="727732" y="1790590"/>
                </a:lnTo>
                <a:lnTo>
                  <a:pt x="680527" y="1803472"/>
                </a:lnTo>
                <a:lnTo>
                  <a:pt x="632657" y="1815514"/>
                </a:lnTo>
                <a:lnTo>
                  <a:pt x="486912" y="1849540"/>
                </a:lnTo>
                <a:lnTo>
                  <a:pt x="434676" y="1860249"/>
                </a:lnTo>
                <a:lnTo>
                  <a:pt x="379582" y="1870514"/>
                </a:lnTo>
                <a:lnTo>
                  <a:pt x="322997" y="1880270"/>
                </a:lnTo>
                <a:lnTo>
                  <a:pt x="266288" y="1889452"/>
                </a:lnTo>
                <a:lnTo>
                  <a:pt x="0" y="1928876"/>
                </a:lnTo>
                <a:lnTo>
                  <a:pt x="2916301" y="1930527"/>
                </a:lnTo>
                <a:lnTo>
                  <a:pt x="2916301" y="652526"/>
                </a:lnTo>
                <a:lnTo>
                  <a:pt x="2901108" y="614071"/>
                </a:lnTo>
                <a:lnTo>
                  <a:pt x="2884354" y="569733"/>
                </a:lnTo>
                <a:lnTo>
                  <a:pt x="2847412" y="470471"/>
                </a:lnTo>
                <a:lnTo>
                  <a:pt x="2827846" y="419078"/>
                </a:lnTo>
                <a:lnTo>
                  <a:pt x="2807965" y="368864"/>
                </a:lnTo>
                <a:lnTo>
                  <a:pt x="2788081" y="321594"/>
                </a:lnTo>
                <a:lnTo>
                  <a:pt x="2768505" y="279035"/>
                </a:lnTo>
                <a:lnTo>
                  <a:pt x="2749550" y="242950"/>
                </a:lnTo>
                <a:lnTo>
                  <a:pt x="2717005" y="191224"/>
                </a:lnTo>
                <a:lnTo>
                  <a:pt x="2685210" y="150488"/>
                </a:lnTo>
                <a:lnTo>
                  <a:pt x="2653025" y="117989"/>
                </a:lnTo>
                <a:lnTo>
                  <a:pt x="2619310" y="90969"/>
                </a:lnTo>
                <a:lnTo>
                  <a:pt x="2582926" y="66675"/>
                </a:lnTo>
                <a:lnTo>
                  <a:pt x="2543257" y="44378"/>
                </a:lnTo>
                <a:lnTo>
                  <a:pt x="2501064" y="25648"/>
                </a:lnTo>
                <a:lnTo>
                  <a:pt x="2457269" y="11399"/>
                </a:lnTo>
                <a:lnTo>
                  <a:pt x="2412790" y="2545"/>
                </a:lnTo>
                <a:lnTo>
                  <a:pt x="2368550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850" y="3474973"/>
            <a:ext cx="2916555" cy="1931035"/>
          </a:xfrm>
          <a:custGeom>
            <a:avLst/>
            <a:gdLst/>
            <a:ahLst/>
            <a:cxnLst/>
            <a:rect l="l" t="t" r="r" b="b"/>
            <a:pathLst>
              <a:path w="2916554" h="1931035">
                <a:moveTo>
                  <a:pt x="0" y="1928876"/>
                </a:moveTo>
                <a:lnTo>
                  <a:pt x="28740" y="1924494"/>
                </a:lnTo>
                <a:lnTo>
                  <a:pt x="65560" y="1919150"/>
                </a:lnTo>
                <a:lnTo>
                  <a:pt x="109092" y="1912910"/>
                </a:lnTo>
                <a:lnTo>
                  <a:pt x="157969" y="1905836"/>
                </a:lnTo>
                <a:lnTo>
                  <a:pt x="210823" y="1897996"/>
                </a:lnTo>
                <a:lnTo>
                  <a:pt x="266288" y="1889452"/>
                </a:lnTo>
                <a:lnTo>
                  <a:pt x="322997" y="1880270"/>
                </a:lnTo>
                <a:lnTo>
                  <a:pt x="379582" y="1870514"/>
                </a:lnTo>
                <a:lnTo>
                  <a:pt x="434676" y="1860249"/>
                </a:lnTo>
                <a:lnTo>
                  <a:pt x="486912" y="1849540"/>
                </a:lnTo>
                <a:lnTo>
                  <a:pt x="534924" y="1838452"/>
                </a:lnTo>
                <a:lnTo>
                  <a:pt x="584122" y="1827059"/>
                </a:lnTo>
                <a:lnTo>
                  <a:pt x="632657" y="1815514"/>
                </a:lnTo>
                <a:lnTo>
                  <a:pt x="680527" y="1803472"/>
                </a:lnTo>
                <a:lnTo>
                  <a:pt x="727732" y="1790590"/>
                </a:lnTo>
                <a:lnTo>
                  <a:pt x="774271" y="1776523"/>
                </a:lnTo>
                <a:lnTo>
                  <a:pt x="820143" y="1760929"/>
                </a:lnTo>
                <a:lnTo>
                  <a:pt x="865348" y="1743463"/>
                </a:lnTo>
                <a:lnTo>
                  <a:pt x="909884" y="1723782"/>
                </a:lnTo>
                <a:lnTo>
                  <a:pt x="953752" y="1701542"/>
                </a:lnTo>
                <a:lnTo>
                  <a:pt x="996950" y="1676400"/>
                </a:lnTo>
                <a:lnTo>
                  <a:pt x="1035150" y="1652717"/>
                </a:lnTo>
                <a:lnTo>
                  <a:pt x="1074168" y="1626371"/>
                </a:lnTo>
                <a:lnTo>
                  <a:pt x="1113688" y="1597745"/>
                </a:lnTo>
                <a:lnTo>
                  <a:pt x="1153395" y="1567217"/>
                </a:lnTo>
                <a:lnTo>
                  <a:pt x="1192972" y="1535169"/>
                </a:lnTo>
                <a:lnTo>
                  <a:pt x="1232106" y="1501981"/>
                </a:lnTo>
                <a:lnTo>
                  <a:pt x="1270480" y="1468033"/>
                </a:lnTo>
                <a:lnTo>
                  <a:pt x="1307780" y="1433707"/>
                </a:lnTo>
                <a:lnTo>
                  <a:pt x="1343689" y="1399383"/>
                </a:lnTo>
                <a:lnTo>
                  <a:pt x="1377894" y="1365441"/>
                </a:lnTo>
                <a:lnTo>
                  <a:pt x="1410077" y="1332261"/>
                </a:lnTo>
                <a:lnTo>
                  <a:pt x="1439926" y="1300226"/>
                </a:lnTo>
                <a:lnTo>
                  <a:pt x="1476057" y="1258614"/>
                </a:lnTo>
                <a:lnTo>
                  <a:pt x="1508618" y="1217323"/>
                </a:lnTo>
                <a:lnTo>
                  <a:pt x="1538158" y="1176194"/>
                </a:lnTo>
                <a:lnTo>
                  <a:pt x="1565227" y="1135068"/>
                </a:lnTo>
                <a:lnTo>
                  <a:pt x="1590374" y="1093786"/>
                </a:lnTo>
                <a:lnTo>
                  <a:pt x="1614151" y="1052190"/>
                </a:lnTo>
                <a:lnTo>
                  <a:pt x="1637105" y="1010120"/>
                </a:lnTo>
                <a:lnTo>
                  <a:pt x="1659788" y="967418"/>
                </a:lnTo>
                <a:lnTo>
                  <a:pt x="1682750" y="923925"/>
                </a:lnTo>
                <a:lnTo>
                  <a:pt x="1705680" y="878690"/>
                </a:lnTo>
                <a:lnTo>
                  <a:pt x="1727905" y="831334"/>
                </a:lnTo>
                <a:lnTo>
                  <a:pt x="1749425" y="782682"/>
                </a:lnTo>
                <a:lnTo>
                  <a:pt x="1770238" y="733556"/>
                </a:lnTo>
                <a:lnTo>
                  <a:pt x="1790347" y="684779"/>
                </a:lnTo>
                <a:lnTo>
                  <a:pt x="1809750" y="637177"/>
                </a:lnTo>
                <a:lnTo>
                  <a:pt x="1828447" y="591573"/>
                </a:lnTo>
                <a:lnTo>
                  <a:pt x="1846438" y="548789"/>
                </a:lnTo>
                <a:lnTo>
                  <a:pt x="1863725" y="509650"/>
                </a:lnTo>
                <a:lnTo>
                  <a:pt x="1886986" y="457329"/>
                </a:lnTo>
                <a:lnTo>
                  <a:pt x="1906942" y="410694"/>
                </a:lnTo>
                <a:lnTo>
                  <a:pt x="1925050" y="368554"/>
                </a:lnTo>
                <a:lnTo>
                  <a:pt x="1942766" y="329715"/>
                </a:lnTo>
                <a:lnTo>
                  <a:pt x="1961547" y="292986"/>
                </a:lnTo>
                <a:lnTo>
                  <a:pt x="1982851" y="257175"/>
                </a:lnTo>
                <a:lnTo>
                  <a:pt x="2010747" y="215066"/>
                </a:lnTo>
                <a:lnTo>
                  <a:pt x="2039722" y="175000"/>
                </a:lnTo>
                <a:lnTo>
                  <a:pt x="2070459" y="137891"/>
                </a:lnTo>
                <a:lnTo>
                  <a:pt x="2103641" y="104653"/>
                </a:lnTo>
                <a:lnTo>
                  <a:pt x="2139950" y="76200"/>
                </a:lnTo>
                <a:lnTo>
                  <a:pt x="2181098" y="51998"/>
                </a:lnTo>
                <a:lnTo>
                  <a:pt x="2226818" y="31363"/>
                </a:lnTo>
                <a:lnTo>
                  <a:pt x="2274824" y="15209"/>
                </a:lnTo>
                <a:lnTo>
                  <a:pt x="2322829" y="4450"/>
                </a:lnTo>
                <a:lnTo>
                  <a:pt x="2368550" y="0"/>
                </a:lnTo>
                <a:lnTo>
                  <a:pt x="2412790" y="2545"/>
                </a:lnTo>
                <a:lnTo>
                  <a:pt x="2457269" y="11399"/>
                </a:lnTo>
                <a:lnTo>
                  <a:pt x="2501064" y="25648"/>
                </a:lnTo>
                <a:lnTo>
                  <a:pt x="2543257" y="44378"/>
                </a:lnTo>
                <a:lnTo>
                  <a:pt x="2582926" y="66675"/>
                </a:lnTo>
                <a:lnTo>
                  <a:pt x="2619310" y="90969"/>
                </a:lnTo>
                <a:lnTo>
                  <a:pt x="2653025" y="117989"/>
                </a:lnTo>
                <a:lnTo>
                  <a:pt x="2685210" y="150488"/>
                </a:lnTo>
                <a:lnTo>
                  <a:pt x="2717005" y="191224"/>
                </a:lnTo>
                <a:lnTo>
                  <a:pt x="2749550" y="242950"/>
                </a:lnTo>
                <a:lnTo>
                  <a:pt x="2768505" y="279035"/>
                </a:lnTo>
                <a:lnTo>
                  <a:pt x="2788081" y="321594"/>
                </a:lnTo>
                <a:lnTo>
                  <a:pt x="2807965" y="368864"/>
                </a:lnTo>
                <a:lnTo>
                  <a:pt x="2827846" y="419078"/>
                </a:lnTo>
                <a:lnTo>
                  <a:pt x="2847412" y="470471"/>
                </a:lnTo>
                <a:lnTo>
                  <a:pt x="2866352" y="521278"/>
                </a:lnTo>
                <a:lnTo>
                  <a:pt x="2884354" y="569733"/>
                </a:lnTo>
                <a:lnTo>
                  <a:pt x="2901108" y="614071"/>
                </a:lnTo>
                <a:lnTo>
                  <a:pt x="2916301" y="652526"/>
                </a:lnTo>
                <a:lnTo>
                  <a:pt x="2916301" y="19305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6400" y="3473450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8194" y="3833241"/>
            <a:ext cx="222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 600) =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0650" y="4305808"/>
            <a:ext cx="1022350" cy="466725"/>
          </a:xfrm>
          <a:custGeom>
            <a:avLst/>
            <a:gdLst/>
            <a:ahLst/>
            <a:cxnLst/>
            <a:rect l="l" t="t" r="r" b="b"/>
            <a:pathLst>
              <a:path w="1022350" h="466725">
                <a:moveTo>
                  <a:pt x="949775" y="437639"/>
                </a:moveTo>
                <a:lnTo>
                  <a:pt x="936751" y="466598"/>
                </a:lnTo>
                <a:lnTo>
                  <a:pt x="1021969" y="463042"/>
                </a:lnTo>
                <a:lnTo>
                  <a:pt x="1005433" y="442849"/>
                </a:lnTo>
                <a:lnTo>
                  <a:pt x="961389" y="442849"/>
                </a:lnTo>
                <a:lnTo>
                  <a:pt x="949775" y="437639"/>
                </a:lnTo>
                <a:close/>
              </a:path>
              <a:path w="1022350" h="466725">
                <a:moveTo>
                  <a:pt x="954974" y="426078"/>
                </a:moveTo>
                <a:lnTo>
                  <a:pt x="949775" y="437639"/>
                </a:lnTo>
                <a:lnTo>
                  <a:pt x="961389" y="442849"/>
                </a:lnTo>
                <a:lnTo>
                  <a:pt x="966597" y="431292"/>
                </a:lnTo>
                <a:lnTo>
                  <a:pt x="954974" y="426078"/>
                </a:lnTo>
                <a:close/>
              </a:path>
              <a:path w="1022350" h="466725">
                <a:moveTo>
                  <a:pt x="967994" y="397129"/>
                </a:moveTo>
                <a:lnTo>
                  <a:pt x="954974" y="426078"/>
                </a:lnTo>
                <a:lnTo>
                  <a:pt x="966597" y="431292"/>
                </a:lnTo>
                <a:lnTo>
                  <a:pt x="961389" y="442849"/>
                </a:lnTo>
                <a:lnTo>
                  <a:pt x="1005433" y="442849"/>
                </a:lnTo>
                <a:lnTo>
                  <a:pt x="967994" y="397129"/>
                </a:lnTo>
                <a:close/>
              </a:path>
              <a:path w="1022350" h="466725">
                <a:moveTo>
                  <a:pt x="5206" y="0"/>
                </a:moveTo>
                <a:lnTo>
                  <a:pt x="0" y="11684"/>
                </a:lnTo>
                <a:lnTo>
                  <a:pt x="949775" y="437639"/>
                </a:lnTo>
                <a:lnTo>
                  <a:pt x="954974" y="426078"/>
                </a:lnTo>
                <a:lnTo>
                  <a:pt x="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9325" y="53340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6400" y="533400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4702" y="3752215"/>
            <a:ext cx="97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μ =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σ =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6900" y="3473450"/>
            <a:ext cx="4756150" cy="1924050"/>
          </a:xfrm>
          <a:custGeom>
            <a:avLst/>
            <a:gdLst/>
            <a:ahLst/>
            <a:cxnLst/>
            <a:rect l="l" t="t" r="r" b="b"/>
            <a:pathLst>
              <a:path w="4756150" h="1924050">
                <a:moveTo>
                  <a:pt x="0" y="1924050"/>
                </a:moveTo>
                <a:lnTo>
                  <a:pt x="30862" y="1919678"/>
                </a:lnTo>
                <a:lnTo>
                  <a:pt x="70878" y="1914220"/>
                </a:lnTo>
                <a:lnTo>
                  <a:pt x="118341" y="1907733"/>
                </a:lnTo>
                <a:lnTo>
                  <a:pt x="171547" y="1900275"/>
                </a:lnTo>
                <a:lnTo>
                  <a:pt x="228790" y="1891903"/>
                </a:lnTo>
                <a:lnTo>
                  <a:pt x="288365" y="1882673"/>
                </a:lnTo>
                <a:lnTo>
                  <a:pt x="348566" y="1872643"/>
                </a:lnTo>
                <a:lnTo>
                  <a:pt x="407688" y="1861870"/>
                </a:lnTo>
                <a:lnTo>
                  <a:pt x="464025" y="1850412"/>
                </a:lnTo>
                <a:lnTo>
                  <a:pt x="515874" y="1838325"/>
                </a:lnTo>
                <a:lnTo>
                  <a:pt x="565072" y="1826933"/>
                </a:lnTo>
                <a:lnTo>
                  <a:pt x="613607" y="1815388"/>
                </a:lnTo>
                <a:lnTo>
                  <a:pt x="661477" y="1803349"/>
                </a:lnTo>
                <a:lnTo>
                  <a:pt x="708682" y="1790471"/>
                </a:lnTo>
                <a:lnTo>
                  <a:pt x="755221" y="1776412"/>
                </a:lnTo>
                <a:lnTo>
                  <a:pt x="801093" y="1760829"/>
                </a:lnTo>
                <a:lnTo>
                  <a:pt x="846298" y="1743379"/>
                </a:lnTo>
                <a:lnTo>
                  <a:pt x="890834" y="1723720"/>
                </a:lnTo>
                <a:lnTo>
                  <a:pt x="934702" y="1701507"/>
                </a:lnTo>
                <a:lnTo>
                  <a:pt x="977900" y="1676400"/>
                </a:lnTo>
                <a:lnTo>
                  <a:pt x="1016098" y="1652716"/>
                </a:lnTo>
                <a:lnTo>
                  <a:pt x="1055109" y="1626371"/>
                </a:lnTo>
                <a:lnTo>
                  <a:pt x="1094618" y="1597743"/>
                </a:lnTo>
                <a:lnTo>
                  <a:pt x="1134312" y="1567212"/>
                </a:lnTo>
                <a:lnTo>
                  <a:pt x="1173875" y="1535160"/>
                </a:lnTo>
                <a:lnTo>
                  <a:pt x="1212992" y="1501965"/>
                </a:lnTo>
                <a:lnTo>
                  <a:pt x="1251351" y="1468008"/>
                </a:lnTo>
                <a:lnTo>
                  <a:pt x="1288636" y="1433670"/>
                </a:lnTo>
                <a:lnTo>
                  <a:pt x="1324532" y="1399329"/>
                </a:lnTo>
                <a:lnTo>
                  <a:pt x="1358726" y="1365367"/>
                </a:lnTo>
                <a:lnTo>
                  <a:pt x="1390903" y="1332164"/>
                </a:lnTo>
                <a:lnTo>
                  <a:pt x="1420749" y="1300099"/>
                </a:lnTo>
                <a:lnTo>
                  <a:pt x="1456884" y="1258520"/>
                </a:lnTo>
                <a:lnTo>
                  <a:pt x="1489457" y="1217248"/>
                </a:lnTo>
                <a:lnTo>
                  <a:pt x="1519014" y="1176128"/>
                </a:lnTo>
                <a:lnTo>
                  <a:pt x="1546103" y="1135004"/>
                </a:lnTo>
                <a:lnTo>
                  <a:pt x="1571271" y="1093723"/>
                </a:lnTo>
                <a:lnTo>
                  <a:pt x="1595068" y="1052129"/>
                </a:lnTo>
                <a:lnTo>
                  <a:pt x="1618039" y="1010067"/>
                </a:lnTo>
                <a:lnTo>
                  <a:pt x="1640734" y="967384"/>
                </a:lnTo>
                <a:lnTo>
                  <a:pt x="1663700" y="923925"/>
                </a:lnTo>
                <a:lnTo>
                  <a:pt x="1686630" y="878652"/>
                </a:lnTo>
                <a:lnTo>
                  <a:pt x="1708855" y="831267"/>
                </a:lnTo>
                <a:lnTo>
                  <a:pt x="1730375" y="782592"/>
                </a:lnTo>
                <a:lnTo>
                  <a:pt x="1751188" y="733450"/>
                </a:lnTo>
                <a:lnTo>
                  <a:pt x="1771297" y="684664"/>
                </a:lnTo>
                <a:lnTo>
                  <a:pt x="1790700" y="637055"/>
                </a:lnTo>
                <a:lnTo>
                  <a:pt x="1809397" y="591447"/>
                </a:lnTo>
                <a:lnTo>
                  <a:pt x="1827388" y="548662"/>
                </a:lnTo>
                <a:lnTo>
                  <a:pt x="1844675" y="509524"/>
                </a:lnTo>
                <a:lnTo>
                  <a:pt x="1867935" y="457255"/>
                </a:lnTo>
                <a:lnTo>
                  <a:pt x="1887887" y="410656"/>
                </a:lnTo>
                <a:lnTo>
                  <a:pt x="1905984" y="368538"/>
                </a:lnTo>
                <a:lnTo>
                  <a:pt x="1923678" y="329710"/>
                </a:lnTo>
                <a:lnTo>
                  <a:pt x="1942423" y="292986"/>
                </a:lnTo>
                <a:lnTo>
                  <a:pt x="1963674" y="257175"/>
                </a:lnTo>
                <a:lnTo>
                  <a:pt x="1991632" y="215066"/>
                </a:lnTo>
                <a:lnTo>
                  <a:pt x="2020645" y="175000"/>
                </a:lnTo>
                <a:lnTo>
                  <a:pt x="2051401" y="137891"/>
                </a:lnTo>
                <a:lnTo>
                  <a:pt x="2084590" y="104653"/>
                </a:lnTo>
                <a:lnTo>
                  <a:pt x="2120900" y="76200"/>
                </a:lnTo>
                <a:lnTo>
                  <a:pt x="2162048" y="51998"/>
                </a:lnTo>
                <a:lnTo>
                  <a:pt x="2207768" y="31363"/>
                </a:lnTo>
                <a:lnTo>
                  <a:pt x="2255774" y="15209"/>
                </a:lnTo>
                <a:lnTo>
                  <a:pt x="2303779" y="4450"/>
                </a:lnTo>
                <a:lnTo>
                  <a:pt x="2349500" y="0"/>
                </a:lnTo>
                <a:lnTo>
                  <a:pt x="2393727" y="2545"/>
                </a:lnTo>
                <a:lnTo>
                  <a:pt x="2438174" y="11399"/>
                </a:lnTo>
                <a:lnTo>
                  <a:pt x="2481932" y="25648"/>
                </a:lnTo>
                <a:lnTo>
                  <a:pt x="2524093" y="44378"/>
                </a:lnTo>
                <a:lnTo>
                  <a:pt x="2563749" y="66675"/>
                </a:lnTo>
                <a:lnTo>
                  <a:pt x="2600135" y="90969"/>
                </a:lnTo>
                <a:lnTo>
                  <a:pt x="2633857" y="117989"/>
                </a:lnTo>
                <a:lnTo>
                  <a:pt x="2666061" y="150488"/>
                </a:lnTo>
                <a:lnTo>
                  <a:pt x="2697893" y="191224"/>
                </a:lnTo>
                <a:lnTo>
                  <a:pt x="2730500" y="242950"/>
                </a:lnTo>
                <a:lnTo>
                  <a:pt x="2749422" y="279030"/>
                </a:lnTo>
                <a:lnTo>
                  <a:pt x="2768978" y="321578"/>
                </a:lnTo>
                <a:lnTo>
                  <a:pt x="2788854" y="368831"/>
                </a:lnTo>
                <a:lnTo>
                  <a:pt x="2808732" y="419025"/>
                </a:lnTo>
                <a:lnTo>
                  <a:pt x="2828298" y="470397"/>
                </a:lnTo>
                <a:lnTo>
                  <a:pt x="2847236" y="521184"/>
                </a:lnTo>
                <a:lnTo>
                  <a:pt x="2865230" y="569622"/>
                </a:lnTo>
                <a:lnTo>
                  <a:pt x="2881964" y="613948"/>
                </a:lnTo>
                <a:lnTo>
                  <a:pt x="2897124" y="652399"/>
                </a:lnTo>
                <a:lnTo>
                  <a:pt x="2918795" y="705967"/>
                </a:lnTo>
                <a:lnTo>
                  <a:pt x="2935041" y="746429"/>
                </a:lnTo>
                <a:lnTo>
                  <a:pt x="2949976" y="782015"/>
                </a:lnTo>
                <a:lnTo>
                  <a:pt x="2967715" y="820953"/>
                </a:lnTo>
                <a:lnTo>
                  <a:pt x="2992374" y="871474"/>
                </a:lnTo>
                <a:lnTo>
                  <a:pt x="3012198" y="911344"/>
                </a:lnTo>
                <a:lnTo>
                  <a:pt x="3034454" y="956167"/>
                </a:lnTo>
                <a:lnTo>
                  <a:pt x="3058752" y="1004490"/>
                </a:lnTo>
                <a:lnTo>
                  <a:pt x="3084703" y="1054862"/>
                </a:lnTo>
                <a:lnTo>
                  <a:pt x="3111915" y="1105828"/>
                </a:lnTo>
                <a:lnTo>
                  <a:pt x="3139999" y="1155938"/>
                </a:lnTo>
                <a:lnTo>
                  <a:pt x="3168566" y="1203737"/>
                </a:lnTo>
                <a:lnTo>
                  <a:pt x="3197225" y="1247775"/>
                </a:lnTo>
                <a:lnTo>
                  <a:pt x="3225986" y="1288771"/>
                </a:lnTo>
                <a:lnTo>
                  <a:pt x="3255267" y="1328406"/>
                </a:lnTo>
                <a:lnTo>
                  <a:pt x="3285294" y="1366662"/>
                </a:lnTo>
                <a:lnTo>
                  <a:pt x="3316287" y="1403524"/>
                </a:lnTo>
                <a:lnTo>
                  <a:pt x="3348471" y="1438975"/>
                </a:lnTo>
                <a:lnTo>
                  <a:pt x="3382069" y="1472999"/>
                </a:lnTo>
                <a:lnTo>
                  <a:pt x="3417304" y="1505579"/>
                </a:lnTo>
                <a:lnTo>
                  <a:pt x="3454400" y="1536700"/>
                </a:lnTo>
                <a:lnTo>
                  <a:pt x="3494285" y="1566364"/>
                </a:lnTo>
                <a:lnTo>
                  <a:pt x="3537148" y="1594657"/>
                </a:lnTo>
                <a:lnTo>
                  <a:pt x="3582094" y="1621543"/>
                </a:lnTo>
                <a:lnTo>
                  <a:pt x="3628231" y="1646983"/>
                </a:lnTo>
                <a:lnTo>
                  <a:pt x="3674665" y="1670941"/>
                </a:lnTo>
                <a:lnTo>
                  <a:pt x="3720504" y="1693380"/>
                </a:lnTo>
                <a:lnTo>
                  <a:pt x="3764855" y="1714262"/>
                </a:lnTo>
                <a:lnTo>
                  <a:pt x="3806825" y="1733550"/>
                </a:lnTo>
                <a:lnTo>
                  <a:pt x="3855155" y="1755572"/>
                </a:lnTo>
                <a:lnTo>
                  <a:pt x="3896077" y="1773371"/>
                </a:lnTo>
                <a:lnTo>
                  <a:pt x="3935412" y="1788271"/>
                </a:lnTo>
                <a:lnTo>
                  <a:pt x="3978980" y="1801593"/>
                </a:lnTo>
                <a:lnTo>
                  <a:pt x="4032602" y="1814662"/>
                </a:lnTo>
                <a:lnTo>
                  <a:pt x="4102100" y="1828800"/>
                </a:lnTo>
                <a:lnTo>
                  <a:pt x="4142093" y="1835821"/>
                </a:lnTo>
                <a:lnTo>
                  <a:pt x="4188034" y="1842953"/>
                </a:lnTo>
                <a:lnTo>
                  <a:pt x="4238770" y="1850135"/>
                </a:lnTo>
                <a:lnTo>
                  <a:pt x="4293149" y="1857306"/>
                </a:lnTo>
                <a:lnTo>
                  <a:pt x="4350015" y="1864406"/>
                </a:lnTo>
                <a:lnTo>
                  <a:pt x="4408217" y="1871374"/>
                </a:lnTo>
                <a:lnTo>
                  <a:pt x="4466602" y="1878149"/>
                </a:lnTo>
                <a:lnTo>
                  <a:pt x="4524015" y="1884670"/>
                </a:lnTo>
                <a:lnTo>
                  <a:pt x="4579303" y="1890877"/>
                </a:lnTo>
                <a:lnTo>
                  <a:pt x="4631314" y="1896710"/>
                </a:lnTo>
                <a:lnTo>
                  <a:pt x="4678895" y="1902106"/>
                </a:lnTo>
                <a:lnTo>
                  <a:pt x="4720891" y="1907006"/>
                </a:lnTo>
                <a:lnTo>
                  <a:pt x="4756150" y="1911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6975" y="5476443"/>
            <a:ext cx="1314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940" algn="l"/>
              </a:tabLst>
            </a:pPr>
            <a:r>
              <a:rPr sz="2000" dirty="0">
                <a:latin typeface="Times New Roman"/>
                <a:cs typeface="Times New Roman"/>
              </a:rPr>
              <a:t>μ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=5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5" dirty="0">
                <a:latin typeface="Times New Roman"/>
                <a:cs typeface="Times New Roman"/>
              </a:rPr>
              <a:t>600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4373" y="5337555"/>
            <a:ext cx="5004435" cy="132715"/>
          </a:xfrm>
          <a:custGeom>
            <a:avLst/>
            <a:gdLst/>
            <a:ahLst/>
            <a:cxnLst/>
            <a:rect l="l" t="t" r="r" b="b"/>
            <a:pathLst>
              <a:path w="5004434" h="132714">
                <a:moveTo>
                  <a:pt x="113791" y="0"/>
                </a:moveTo>
                <a:lnTo>
                  <a:pt x="0" y="66294"/>
                </a:lnTo>
                <a:lnTo>
                  <a:pt x="113791" y="132588"/>
                </a:lnTo>
                <a:lnTo>
                  <a:pt x="122554" y="130302"/>
                </a:lnTo>
                <a:lnTo>
                  <a:pt x="126491" y="123444"/>
                </a:lnTo>
                <a:lnTo>
                  <a:pt x="130428" y="116713"/>
                </a:lnTo>
                <a:lnTo>
                  <a:pt x="128143" y="107950"/>
                </a:lnTo>
                <a:lnTo>
                  <a:pt x="81033" y="80518"/>
                </a:lnTo>
                <a:lnTo>
                  <a:pt x="28447" y="80518"/>
                </a:lnTo>
                <a:lnTo>
                  <a:pt x="28447" y="51943"/>
                </a:lnTo>
                <a:lnTo>
                  <a:pt x="81250" y="51943"/>
                </a:lnTo>
                <a:lnTo>
                  <a:pt x="128143" y="24638"/>
                </a:lnTo>
                <a:lnTo>
                  <a:pt x="130428" y="15875"/>
                </a:lnTo>
                <a:lnTo>
                  <a:pt x="126491" y="9144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5004434" h="132714">
                <a:moveTo>
                  <a:pt x="4947389" y="66294"/>
                </a:moveTo>
                <a:lnTo>
                  <a:pt x="4875910" y="107950"/>
                </a:lnTo>
                <a:lnTo>
                  <a:pt x="4873625" y="116713"/>
                </a:lnTo>
                <a:lnTo>
                  <a:pt x="4877561" y="123444"/>
                </a:lnTo>
                <a:lnTo>
                  <a:pt x="4881499" y="130302"/>
                </a:lnTo>
                <a:lnTo>
                  <a:pt x="4890261" y="132588"/>
                </a:lnTo>
                <a:lnTo>
                  <a:pt x="4979563" y="80518"/>
                </a:lnTo>
                <a:lnTo>
                  <a:pt x="4975733" y="80518"/>
                </a:lnTo>
                <a:lnTo>
                  <a:pt x="4975733" y="78613"/>
                </a:lnTo>
                <a:lnTo>
                  <a:pt x="4968494" y="78613"/>
                </a:lnTo>
                <a:lnTo>
                  <a:pt x="4947389" y="66294"/>
                </a:lnTo>
                <a:close/>
              </a:path>
              <a:path w="5004434" h="132714">
                <a:moveTo>
                  <a:pt x="81250" y="51943"/>
                </a:moveTo>
                <a:lnTo>
                  <a:pt x="28447" y="51943"/>
                </a:lnTo>
                <a:lnTo>
                  <a:pt x="28447" y="80518"/>
                </a:lnTo>
                <a:lnTo>
                  <a:pt x="81033" y="80518"/>
                </a:lnTo>
                <a:lnTo>
                  <a:pt x="77769" y="78613"/>
                </a:lnTo>
                <a:lnTo>
                  <a:pt x="35559" y="78613"/>
                </a:lnTo>
                <a:lnTo>
                  <a:pt x="35559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5004434" h="132714">
                <a:moveTo>
                  <a:pt x="4922803" y="51943"/>
                </a:moveTo>
                <a:lnTo>
                  <a:pt x="81250" y="51943"/>
                </a:lnTo>
                <a:lnTo>
                  <a:pt x="56664" y="66294"/>
                </a:lnTo>
                <a:lnTo>
                  <a:pt x="81033" y="80518"/>
                </a:lnTo>
                <a:lnTo>
                  <a:pt x="4923020" y="80518"/>
                </a:lnTo>
                <a:lnTo>
                  <a:pt x="4947389" y="66294"/>
                </a:lnTo>
                <a:lnTo>
                  <a:pt x="4922803" y="51943"/>
                </a:lnTo>
                <a:close/>
              </a:path>
              <a:path w="5004434" h="132714">
                <a:moveTo>
                  <a:pt x="4979346" y="51943"/>
                </a:moveTo>
                <a:lnTo>
                  <a:pt x="4975733" y="51943"/>
                </a:lnTo>
                <a:lnTo>
                  <a:pt x="4975733" y="80518"/>
                </a:lnTo>
                <a:lnTo>
                  <a:pt x="4979563" y="80518"/>
                </a:lnTo>
                <a:lnTo>
                  <a:pt x="5003927" y="66294"/>
                </a:lnTo>
                <a:lnTo>
                  <a:pt x="4979346" y="51943"/>
                </a:lnTo>
                <a:close/>
              </a:path>
              <a:path w="5004434" h="132714">
                <a:moveTo>
                  <a:pt x="35559" y="53975"/>
                </a:moveTo>
                <a:lnTo>
                  <a:pt x="35559" y="78613"/>
                </a:lnTo>
                <a:lnTo>
                  <a:pt x="56664" y="66294"/>
                </a:lnTo>
                <a:lnTo>
                  <a:pt x="35559" y="53975"/>
                </a:lnTo>
                <a:close/>
              </a:path>
              <a:path w="5004434" h="132714">
                <a:moveTo>
                  <a:pt x="56664" y="66294"/>
                </a:moveTo>
                <a:lnTo>
                  <a:pt x="35559" y="78613"/>
                </a:lnTo>
                <a:lnTo>
                  <a:pt x="77769" y="78613"/>
                </a:lnTo>
                <a:lnTo>
                  <a:pt x="56664" y="66294"/>
                </a:lnTo>
                <a:close/>
              </a:path>
              <a:path w="5004434" h="132714">
                <a:moveTo>
                  <a:pt x="4968494" y="53975"/>
                </a:moveTo>
                <a:lnTo>
                  <a:pt x="4947389" y="66294"/>
                </a:lnTo>
                <a:lnTo>
                  <a:pt x="4968494" y="78613"/>
                </a:lnTo>
                <a:lnTo>
                  <a:pt x="4968494" y="53975"/>
                </a:lnTo>
                <a:close/>
              </a:path>
              <a:path w="5004434" h="132714">
                <a:moveTo>
                  <a:pt x="4975733" y="53975"/>
                </a:moveTo>
                <a:lnTo>
                  <a:pt x="4968494" y="53975"/>
                </a:lnTo>
                <a:lnTo>
                  <a:pt x="4968494" y="78613"/>
                </a:lnTo>
                <a:lnTo>
                  <a:pt x="4975733" y="78613"/>
                </a:lnTo>
                <a:lnTo>
                  <a:pt x="4975733" y="53975"/>
                </a:lnTo>
                <a:close/>
              </a:path>
              <a:path w="5004434" h="132714">
                <a:moveTo>
                  <a:pt x="77769" y="53975"/>
                </a:moveTo>
                <a:lnTo>
                  <a:pt x="35559" y="53975"/>
                </a:lnTo>
                <a:lnTo>
                  <a:pt x="56664" y="66294"/>
                </a:lnTo>
                <a:lnTo>
                  <a:pt x="77769" y="53975"/>
                </a:lnTo>
                <a:close/>
              </a:path>
              <a:path w="5004434" h="132714">
                <a:moveTo>
                  <a:pt x="4890261" y="0"/>
                </a:moveTo>
                <a:lnTo>
                  <a:pt x="4881499" y="2286"/>
                </a:lnTo>
                <a:lnTo>
                  <a:pt x="4877561" y="9144"/>
                </a:lnTo>
                <a:lnTo>
                  <a:pt x="4873625" y="15875"/>
                </a:lnTo>
                <a:lnTo>
                  <a:pt x="4875910" y="24638"/>
                </a:lnTo>
                <a:lnTo>
                  <a:pt x="4947389" y="66294"/>
                </a:lnTo>
                <a:lnTo>
                  <a:pt x="4968494" y="53975"/>
                </a:lnTo>
                <a:lnTo>
                  <a:pt x="4975733" y="53975"/>
                </a:lnTo>
                <a:lnTo>
                  <a:pt x="4975733" y="51943"/>
                </a:lnTo>
                <a:lnTo>
                  <a:pt x="4979346" y="51943"/>
                </a:lnTo>
                <a:lnTo>
                  <a:pt x="4890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85229" y="5157342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577418"/>
            <a:ext cx="70904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Probability and Normal</a:t>
            </a:r>
            <a:r>
              <a:rPr spc="-14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632075" y="42274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2075" y="3203575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10604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536" y="42183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106883" y="4064"/>
                </a:lnTo>
                <a:lnTo>
                  <a:pt x="0" y="66294"/>
                </a:lnTo>
                <a:lnTo>
                  <a:pt x="106883" y="128651"/>
                </a:lnTo>
                <a:lnTo>
                  <a:pt x="113690" y="132715"/>
                </a:lnTo>
                <a:lnTo>
                  <a:pt x="122440" y="130429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46" y="80645"/>
                </a:lnTo>
                <a:lnTo>
                  <a:pt x="28346" y="52070"/>
                </a:lnTo>
                <a:lnTo>
                  <a:pt x="81238" y="52070"/>
                </a:lnTo>
                <a:lnTo>
                  <a:pt x="128092" y="24765"/>
                </a:lnTo>
                <a:lnTo>
                  <a:pt x="130390" y="16002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816" y="66357"/>
                </a:moveTo>
                <a:lnTo>
                  <a:pt x="3834447" y="107950"/>
                </a:lnTo>
                <a:lnTo>
                  <a:pt x="3832161" y="116713"/>
                </a:lnTo>
                <a:lnTo>
                  <a:pt x="3840035" y="130429"/>
                </a:lnTo>
                <a:lnTo>
                  <a:pt x="3848798" y="132715"/>
                </a:lnTo>
                <a:lnTo>
                  <a:pt x="3937980" y="80645"/>
                </a:lnTo>
                <a:lnTo>
                  <a:pt x="3934269" y="80645"/>
                </a:lnTo>
                <a:lnTo>
                  <a:pt x="3934269" y="78740"/>
                </a:lnTo>
                <a:lnTo>
                  <a:pt x="3927030" y="78740"/>
                </a:lnTo>
                <a:lnTo>
                  <a:pt x="3905816" y="66357"/>
                </a:lnTo>
                <a:close/>
              </a:path>
              <a:path w="3963035" h="132714">
                <a:moveTo>
                  <a:pt x="81238" y="52070"/>
                </a:moveTo>
                <a:lnTo>
                  <a:pt x="28346" y="52070"/>
                </a:lnTo>
                <a:lnTo>
                  <a:pt x="28346" y="80645"/>
                </a:lnTo>
                <a:lnTo>
                  <a:pt x="81238" y="80645"/>
                </a:lnTo>
                <a:lnTo>
                  <a:pt x="77974" y="78740"/>
                </a:lnTo>
                <a:lnTo>
                  <a:pt x="35547" y="78740"/>
                </a:lnTo>
                <a:lnTo>
                  <a:pt x="35547" y="53975"/>
                </a:lnTo>
                <a:lnTo>
                  <a:pt x="77974" y="53975"/>
                </a:lnTo>
                <a:lnTo>
                  <a:pt x="81238" y="52070"/>
                </a:lnTo>
                <a:close/>
              </a:path>
              <a:path w="3963035" h="132714">
                <a:moveTo>
                  <a:pt x="3881339" y="52070"/>
                </a:moveTo>
                <a:lnTo>
                  <a:pt x="81238" y="52070"/>
                </a:lnTo>
                <a:lnTo>
                  <a:pt x="56760" y="66357"/>
                </a:lnTo>
                <a:lnTo>
                  <a:pt x="81238" y="80645"/>
                </a:lnTo>
                <a:lnTo>
                  <a:pt x="3881339" y="80645"/>
                </a:lnTo>
                <a:lnTo>
                  <a:pt x="3905816" y="66357"/>
                </a:lnTo>
                <a:lnTo>
                  <a:pt x="3881339" y="52070"/>
                </a:lnTo>
                <a:close/>
              </a:path>
              <a:path w="3963035" h="132714">
                <a:moveTo>
                  <a:pt x="3938148" y="52070"/>
                </a:moveTo>
                <a:lnTo>
                  <a:pt x="3934269" y="52070"/>
                </a:lnTo>
                <a:lnTo>
                  <a:pt x="3934269" y="80645"/>
                </a:lnTo>
                <a:lnTo>
                  <a:pt x="3937980" y="80645"/>
                </a:lnTo>
                <a:lnTo>
                  <a:pt x="3962590" y="66294"/>
                </a:lnTo>
                <a:lnTo>
                  <a:pt x="3938148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740"/>
                </a:lnTo>
                <a:lnTo>
                  <a:pt x="56760" y="66357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760" y="66357"/>
                </a:moveTo>
                <a:lnTo>
                  <a:pt x="35547" y="78740"/>
                </a:lnTo>
                <a:lnTo>
                  <a:pt x="77974" y="78740"/>
                </a:lnTo>
                <a:lnTo>
                  <a:pt x="56760" y="66357"/>
                </a:lnTo>
                <a:close/>
              </a:path>
              <a:path w="3963035" h="132714">
                <a:moveTo>
                  <a:pt x="3927030" y="53975"/>
                </a:moveTo>
                <a:lnTo>
                  <a:pt x="3905816" y="66357"/>
                </a:lnTo>
                <a:lnTo>
                  <a:pt x="3927030" y="78740"/>
                </a:lnTo>
                <a:lnTo>
                  <a:pt x="3927030" y="53975"/>
                </a:lnTo>
                <a:close/>
              </a:path>
              <a:path w="3963035" h="132714">
                <a:moveTo>
                  <a:pt x="3934269" y="53975"/>
                </a:moveTo>
                <a:lnTo>
                  <a:pt x="3927030" y="53975"/>
                </a:lnTo>
                <a:lnTo>
                  <a:pt x="3927030" y="78740"/>
                </a:lnTo>
                <a:lnTo>
                  <a:pt x="3934269" y="78740"/>
                </a:lnTo>
                <a:lnTo>
                  <a:pt x="3934269" y="53975"/>
                </a:lnTo>
                <a:close/>
              </a:path>
              <a:path w="3963035" h="132714">
                <a:moveTo>
                  <a:pt x="77974" y="53975"/>
                </a:moveTo>
                <a:lnTo>
                  <a:pt x="35547" y="53975"/>
                </a:lnTo>
                <a:lnTo>
                  <a:pt x="56760" y="66357"/>
                </a:lnTo>
                <a:lnTo>
                  <a:pt x="77974" y="53975"/>
                </a:lnTo>
                <a:close/>
              </a:path>
              <a:path w="3963035" h="132714">
                <a:moveTo>
                  <a:pt x="3848798" y="0"/>
                </a:moveTo>
                <a:lnTo>
                  <a:pt x="3840035" y="2286"/>
                </a:lnTo>
                <a:lnTo>
                  <a:pt x="3832161" y="16002"/>
                </a:lnTo>
                <a:lnTo>
                  <a:pt x="3834447" y="24765"/>
                </a:lnTo>
                <a:lnTo>
                  <a:pt x="3905816" y="66357"/>
                </a:lnTo>
                <a:lnTo>
                  <a:pt x="3927030" y="53975"/>
                </a:lnTo>
                <a:lnTo>
                  <a:pt x="3934269" y="53975"/>
                </a:lnTo>
                <a:lnTo>
                  <a:pt x="3934269" y="52070"/>
                </a:lnTo>
                <a:lnTo>
                  <a:pt x="3938148" y="52070"/>
                </a:lnTo>
                <a:lnTo>
                  <a:pt x="3855656" y="4064"/>
                </a:lnTo>
                <a:lnTo>
                  <a:pt x="3848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50" y="2703195"/>
            <a:ext cx="3765550" cy="1576705"/>
          </a:xfrm>
          <a:custGeom>
            <a:avLst/>
            <a:gdLst/>
            <a:ahLst/>
            <a:cxnLst/>
            <a:rect l="l" t="t" r="r" b="b"/>
            <a:pathLst>
              <a:path w="3765550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8"/>
                </a:lnTo>
                <a:lnTo>
                  <a:pt x="124935" y="1558814"/>
                </a:lnTo>
                <a:lnTo>
                  <a:pt x="181143" y="1550352"/>
                </a:lnTo>
                <a:lnTo>
                  <a:pt x="240238" y="1540795"/>
                </a:lnTo>
                <a:lnTo>
                  <a:pt x="299583" y="1530234"/>
                </a:lnTo>
                <a:lnTo>
                  <a:pt x="356544" y="1518763"/>
                </a:lnTo>
                <a:lnTo>
                  <a:pt x="408482" y="1506473"/>
                </a:lnTo>
                <a:lnTo>
                  <a:pt x="457086" y="1494791"/>
                </a:lnTo>
                <a:lnTo>
                  <a:pt x="504866" y="1482808"/>
                </a:lnTo>
                <a:lnTo>
                  <a:pt x="551821" y="1469973"/>
                </a:lnTo>
                <a:lnTo>
                  <a:pt x="597952" y="1455737"/>
                </a:lnTo>
                <a:lnTo>
                  <a:pt x="643259" y="1439548"/>
                </a:lnTo>
                <a:lnTo>
                  <a:pt x="687740" y="1420856"/>
                </a:lnTo>
                <a:lnTo>
                  <a:pt x="731397" y="1399109"/>
                </a:lnTo>
                <a:lnTo>
                  <a:pt x="774230" y="1373758"/>
                </a:lnTo>
                <a:lnTo>
                  <a:pt x="814721" y="1347371"/>
                </a:lnTo>
                <a:lnTo>
                  <a:pt x="856207" y="1317298"/>
                </a:lnTo>
                <a:lnTo>
                  <a:pt x="898097" y="1284275"/>
                </a:lnTo>
                <a:lnTo>
                  <a:pt x="939800" y="1249039"/>
                </a:lnTo>
                <a:lnTo>
                  <a:pt x="980726" y="1212324"/>
                </a:lnTo>
                <a:lnTo>
                  <a:pt x="1020283" y="1174867"/>
                </a:lnTo>
                <a:lnTo>
                  <a:pt x="1057881" y="1137404"/>
                </a:lnTo>
                <a:lnTo>
                  <a:pt x="1092930" y="1100671"/>
                </a:lnTo>
                <a:lnTo>
                  <a:pt x="1124839" y="1065402"/>
                </a:lnTo>
                <a:lnTo>
                  <a:pt x="1161102" y="1021643"/>
                </a:lnTo>
                <a:lnTo>
                  <a:pt x="1192896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24" y="847516"/>
                </a:lnTo>
                <a:lnTo>
                  <a:pt x="1293903" y="802846"/>
                </a:lnTo>
                <a:lnTo>
                  <a:pt x="1317244" y="757174"/>
                </a:lnTo>
                <a:lnTo>
                  <a:pt x="1340461" y="709150"/>
                </a:lnTo>
                <a:lnTo>
                  <a:pt x="1362761" y="658568"/>
                </a:lnTo>
                <a:lnTo>
                  <a:pt x="1384144" y="606864"/>
                </a:lnTo>
                <a:lnTo>
                  <a:pt x="1404609" y="555475"/>
                </a:lnTo>
                <a:lnTo>
                  <a:pt x="1424157" y="505839"/>
                </a:lnTo>
                <a:lnTo>
                  <a:pt x="1442787" y="459394"/>
                </a:lnTo>
                <a:lnTo>
                  <a:pt x="1460500" y="417575"/>
                </a:lnTo>
                <a:lnTo>
                  <a:pt x="1487029" y="355088"/>
                </a:lnTo>
                <a:lnTo>
                  <a:pt x="1508998" y="302005"/>
                </a:lnTo>
                <a:lnTo>
                  <a:pt x="1530276" y="255019"/>
                </a:lnTo>
                <a:lnTo>
                  <a:pt x="1554733" y="210819"/>
                </a:lnTo>
                <a:lnTo>
                  <a:pt x="1582485" y="167872"/>
                </a:lnTo>
                <a:lnTo>
                  <a:pt x="1611772" y="127841"/>
                </a:lnTo>
                <a:lnTo>
                  <a:pt x="1643655" y="92215"/>
                </a:lnTo>
                <a:lnTo>
                  <a:pt x="1679194" y="62483"/>
                </a:lnTo>
                <a:lnTo>
                  <a:pt x="1720562" y="38058"/>
                </a:lnTo>
                <a:lnTo>
                  <a:pt x="1766871" y="18526"/>
                </a:lnTo>
                <a:lnTo>
                  <a:pt x="1814585" y="5351"/>
                </a:lnTo>
                <a:lnTo>
                  <a:pt x="1860169" y="0"/>
                </a:lnTo>
                <a:lnTo>
                  <a:pt x="1903985" y="3425"/>
                </a:lnTo>
                <a:lnTo>
                  <a:pt x="1947814" y="14636"/>
                </a:lnTo>
                <a:lnTo>
                  <a:pt x="1990238" y="32182"/>
                </a:lnTo>
                <a:lnTo>
                  <a:pt x="2029841" y="54609"/>
                </a:lnTo>
                <a:lnTo>
                  <a:pt x="2065496" y="79797"/>
                </a:lnTo>
                <a:lnTo>
                  <a:pt x="2098198" y="109331"/>
                </a:lnTo>
                <a:lnTo>
                  <a:pt x="2129710" y="147603"/>
                </a:lnTo>
                <a:lnTo>
                  <a:pt x="2161794" y="199008"/>
                </a:lnTo>
                <a:lnTo>
                  <a:pt x="2181159" y="238089"/>
                </a:lnTo>
                <a:lnTo>
                  <a:pt x="2201238" y="285248"/>
                </a:lnTo>
                <a:lnTo>
                  <a:pt x="2221499" y="337411"/>
                </a:lnTo>
                <a:lnTo>
                  <a:pt x="2241412" y="391508"/>
                </a:lnTo>
                <a:lnTo>
                  <a:pt x="2260444" y="444465"/>
                </a:lnTo>
                <a:lnTo>
                  <a:pt x="2278066" y="493209"/>
                </a:lnTo>
                <a:lnTo>
                  <a:pt x="2293747" y="534669"/>
                </a:lnTo>
                <a:lnTo>
                  <a:pt x="2314356" y="587607"/>
                </a:lnTo>
                <a:lnTo>
                  <a:pt x="2329560" y="626411"/>
                </a:lnTo>
                <a:lnTo>
                  <a:pt x="2345717" y="664239"/>
                </a:lnTo>
                <a:lnTo>
                  <a:pt x="2369185" y="714247"/>
                </a:lnTo>
                <a:lnTo>
                  <a:pt x="2387279" y="751935"/>
                </a:lnTo>
                <a:lnTo>
                  <a:pt x="2407835" y="794693"/>
                </a:lnTo>
                <a:lnTo>
                  <a:pt x="2430390" y="840747"/>
                </a:lnTo>
                <a:lnTo>
                  <a:pt x="2454483" y="888326"/>
                </a:lnTo>
                <a:lnTo>
                  <a:pt x="2479650" y="935655"/>
                </a:lnTo>
                <a:lnTo>
                  <a:pt x="2505431" y="980963"/>
                </a:lnTo>
                <a:lnTo>
                  <a:pt x="2531364" y="1022476"/>
                </a:lnTo>
                <a:lnTo>
                  <a:pt x="2561798" y="1067026"/>
                </a:lnTo>
                <a:lnTo>
                  <a:pt x="2593062" y="1109594"/>
                </a:lnTo>
                <a:lnTo>
                  <a:pt x="2625582" y="1150143"/>
                </a:lnTo>
                <a:lnTo>
                  <a:pt x="2659784" y="1188640"/>
                </a:lnTo>
                <a:lnTo>
                  <a:pt x="2696096" y="1225047"/>
                </a:lnTo>
                <a:lnTo>
                  <a:pt x="2734945" y="1259331"/>
                </a:lnTo>
                <a:lnTo>
                  <a:pt x="2777591" y="1291493"/>
                </a:lnTo>
                <a:lnTo>
                  <a:pt x="2824019" y="1321637"/>
                </a:lnTo>
                <a:lnTo>
                  <a:pt x="2872549" y="1349692"/>
                </a:lnTo>
                <a:lnTo>
                  <a:pt x="2921503" y="1375588"/>
                </a:lnTo>
                <a:lnTo>
                  <a:pt x="2969201" y="1399255"/>
                </a:lnTo>
                <a:lnTo>
                  <a:pt x="3013964" y="1420621"/>
                </a:lnTo>
                <a:lnTo>
                  <a:pt x="3059030" y="1441825"/>
                </a:lnTo>
                <a:lnTo>
                  <a:pt x="3096977" y="1458366"/>
                </a:lnTo>
                <a:lnTo>
                  <a:pt x="3135771" y="1472102"/>
                </a:lnTo>
                <a:lnTo>
                  <a:pt x="3183379" y="1484894"/>
                </a:lnTo>
                <a:lnTo>
                  <a:pt x="3247771" y="1498599"/>
                </a:lnTo>
                <a:lnTo>
                  <a:pt x="3289872" y="1506125"/>
                </a:lnTo>
                <a:lnTo>
                  <a:pt x="3339476" y="1513771"/>
                </a:lnTo>
                <a:lnTo>
                  <a:pt x="3394575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86" y="1550021"/>
                </a:lnTo>
                <a:lnTo>
                  <a:pt x="3682257" y="1556117"/>
                </a:lnTo>
                <a:lnTo>
                  <a:pt x="3728180" y="1561577"/>
                </a:lnTo>
                <a:lnTo>
                  <a:pt x="3765550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27034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9194" y="4348988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825" algn="l"/>
              </a:tabLst>
            </a:pPr>
            <a:r>
              <a:rPr sz="2000" dirty="0">
                <a:latin typeface="Times New Roman"/>
                <a:cs typeface="Times New Roman"/>
              </a:rPr>
              <a:t>μ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=5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5" dirty="0">
                <a:latin typeface="Times New Roman"/>
                <a:cs typeface="Times New Roman"/>
              </a:rPr>
              <a:t>600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42274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3070986"/>
            <a:ext cx="132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600)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1531381"/>
            <a:ext cx="250761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25099"/>
              </a:lnSpc>
              <a:spcBef>
                <a:spcPts val="95"/>
              </a:spcBef>
              <a:tabLst>
                <a:tab pos="141287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500	σ 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275" y="41109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962" y="2704845"/>
            <a:ext cx="2308225" cy="1579880"/>
          </a:xfrm>
          <a:custGeom>
            <a:avLst/>
            <a:gdLst/>
            <a:ahLst/>
            <a:cxnLst/>
            <a:rect l="l" t="t" r="r" b="b"/>
            <a:pathLst>
              <a:path w="2308225" h="1579879">
                <a:moveTo>
                  <a:pt x="1874710" y="0"/>
                </a:moveTo>
                <a:lnTo>
                  <a:pt x="1829127" y="5349"/>
                </a:lnTo>
                <a:lnTo>
                  <a:pt x="1781413" y="18510"/>
                </a:lnTo>
                <a:lnTo>
                  <a:pt x="1735103" y="38004"/>
                </a:lnTo>
                <a:lnTo>
                  <a:pt x="1693735" y="62356"/>
                </a:lnTo>
                <a:lnTo>
                  <a:pt x="1658270" y="92140"/>
                </a:lnTo>
                <a:lnTo>
                  <a:pt x="1626425" y="127746"/>
                </a:lnTo>
                <a:lnTo>
                  <a:pt x="1597152" y="167709"/>
                </a:lnTo>
                <a:lnTo>
                  <a:pt x="1569402" y="210565"/>
                </a:lnTo>
                <a:lnTo>
                  <a:pt x="1544945" y="254783"/>
                </a:lnTo>
                <a:lnTo>
                  <a:pt x="1523666" y="301799"/>
                </a:lnTo>
                <a:lnTo>
                  <a:pt x="1501697" y="354887"/>
                </a:lnTo>
                <a:lnTo>
                  <a:pt x="1457455" y="459133"/>
                </a:lnTo>
                <a:lnTo>
                  <a:pt x="1438825" y="505560"/>
                </a:lnTo>
                <a:lnTo>
                  <a:pt x="1419278" y="555171"/>
                </a:lnTo>
                <a:lnTo>
                  <a:pt x="1398812" y="606533"/>
                </a:lnTo>
                <a:lnTo>
                  <a:pt x="1377430" y="658212"/>
                </a:lnTo>
                <a:lnTo>
                  <a:pt x="1355130" y="708777"/>
                </a:lnTo>
                <a:lnTo>
                  <a:pt x="1331912" y="756792"/>
                </a:lnTo>
                <a:lnTo>
                  <a:pt x="1308618" y="802418"/>
                </a:lnTo>
                <a:lnTo>
                  <a:pt x="1285473" y="847054"/>
                </a:lnTo>
                <a:lnTo>
                  <a:pt x="1261553" y="890973"/>
                </a:lnTo>
                <a:lnTo>
                  <a:pt x="1235933" y="934446"/>
                </a:lnTo>
                <a:lnTo>
                  <a:pt x="1207689" y="977743"/>
                </a:lnTo>
                <a:lnTo>
                  <a:pt x="1175897" y="1021135"/>
                </a:lnTo>
                <a:lnTo>
                  <a:pt x="1139634" y="1064895"/>
                </a:lnTo>
                <a:lnTo>
                  <a:pt x="1107727" y="1100125"/>
                </a:lnTo>
                <a:lnTo>
                  <a:pt x="1072684" y="1136829"/>
                </a:lnTo>
                <a:lnTo>
                  <a:pt x="1035092" y="1174270"/>
                </a:lnTo>
                <a:lnTo>
                  <a:pt x="995544" y="1211711"/>
                </a:lnTo>
                <a:lnTo>
                  <a:pt x="954628" y="1248415"/>
                </a:lnTo>
                <a:lnTo>
                  <a:pt x="912934" y="1283645"/>
                </a:lnTo>
                <a:lnTo>
                  <a:pt x="871053" y="1316664"/>
                </a:lnTo>
                <a:lnTo>
                  <a:pt x="829575" y="1346736"/>
                </a:lnTo>
                <a:lnTo>
                  <a:pt x="789089" y="1373123"/>
                </a:lnTo>
                <a:lnTo>
                  <a:pt x="746271" y="1398432"/>
                </a:lnTo>
                <a:lnTo>
                  <a:pt x="702628" y="1420147"/>
                </a:lnTo>
                <a:lnTo>
                  <a:pt x="658160" y="1438817"/>
                </a:lnTo>
                <a:lnTo>
                  <a:pt x="612867" y="1454991"/>
                </a:lnTo>
                <a:lnTo>
                  <a:pt x="566748" y="1469218"/>
                </a:lnTo>
                <a:lnTo>
                  <a:pt x="519805" y="1482048"/>
                </a:lnTo>
                <a:lnTo>
                  <a:pt x="472036" y="1494029"/>
                </a:lnTo>
                <a:lnTo>
                  <a:pt x="370257" y="1518113"/>
                </a:lnTo>
                <a:lnTo>
                  <a:pt x="311519" y="1529889"/>
                </a:lnTo>
                <a:lnTo>
                  <a:pt x="250042" y="1540903"/>
                </a:lnTo>
                <a:lnTo>
                  <a:pt x="188637" y="1551019"/>
                </a:lnTo>
                <a:lnTo>
                  <a:pt x="0" y="1579752"/>
                </a:lnTo>
                <a:lnTo>
                  <a:pt x="2301938" y="1579752"/>
                </a:lnTo>
                <a:lnTo>
                  <a:pt x="2308161" y="534415"/>
                </a:lnTo>
                <a:lnTo>
                  <a:pt x="2292488" y="492962"/>
                </a:lnTo>
                <a:lnTo>
                  <a:pt x="2274884" y="444236"/>
                </a:lnTo>
                <a:lnTo>
                  <a:pt x="2255876" y="391304"/>
                </a:lnTo>
                <a:lnTo>
                  <a:pt x="2235991" y="337234"/>
                </a:lnTo>
                <a:lnTo>
                  <a:pt x="2215755" y="285096"/>
                </a:lnTo>
                <a:lnTo>
                  <a:pt x="2195694" y="237955"/>
                </a:lnTo>
                <a:lnTo>
                  <a:pt x="2176335" y="198881"/>
                </a:lnTo>
                <a:lnTo>
                  <a:pt x="2144198" y="147478"/>
                </a:lnTo>
                <a:lnTo>
                  <a:pt x="2112692" y="109219"/>
                </a:lnTo>
                <a:lnTo>
                  <a:pt x="2080019" y="79724"/>
                </a:lnTo>
                <a:lnTo>
                  <a:pt x="2044382" y="54609"/>
                </a:lnTo>
                <a:lnTo>
                  <a:pt x="2004780" y="32164"/>
                </a:lnTo>
                <a:lnTo>
                  <a:pt x="1962356" y="14589"/>
                </a:lnTo>
                <a:lnTo>
                  <a:pt x="1918527" y="3371"/>
                </a:lnTo>
                <a:lnTo>
                  <a:pt x="1874710" y="0"/>
                </a:lnTo>
                <a:close/>
              </a:path>
            </a:pathLst>
          </a:custGeom>
          <a:solidFill>
            <a:srgbClr val="70ACD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5005" y="3428110"/>
            <a:ext cx="460375" cy="234315"/>
          </a:xfrm>
          <a:custGeom>
            <a:avLst/>
            <a:gdLst/>
            <a:ahLst/>
            <a:cxnLst/>
            <a:rect l="l" t="t" r="r" b="b"/>
            <a:pathLst>
              <a:path w="460375" h="234314">
                <a:moveTo>
                  <a:pt x="388968" y="205910"/>
                </a:moveTo>
                <a:lnTo>
                  <a:pt x="374776" y="234187"/>
                </a:lnTo>
                <a:lnTo>
                  <a:pt x="459994" y="234187"/>
                </a:lnTo>
                <a:lnTo>
                  <a:pt x="443039" y="211581"/>
                </a:lnTo>
                <a:lnTo>
                  <a:pt x="400304" y="211581"/>
                </a:lnTo>
                <a:lnTo>
                  <a:pt x="388968" y="205910"/>
                </a:lnTo>
                <a:close/>
              </a:path>
              <a:path w="460375" h="234314">
                <a:moveTo>
                  <a:pt x="394698" y="194493"/>
                </a:moveTo>
                <a:lnTo>
                  <a:pt x="388968" y="205910"/>
                </a:lnTo>
                <a:lnTo>
                  <a:pt x="400304" y="211581"/>
                </a:lnTo>
                <a:lnTo>
                  <a:pt x="406019" y="200151"/>
                </a:lnTo>
                <a:lnTo>
                  <a:pt x="394698" y="194493"/>
                </a:lnTo>
                <a:close/>
              </a:path>
              <a:path w="460375" h="234314">
                <a:moveTo>
                  <a:pt x="408939" y="166115"/>
                </a:moveTo>
                <a:lnTo>
                  <a:pt x="394698" y="194493"/>
                </a:lnTo>
                <a:lnTo>
                  <a:pt x="406019" y="200151"/>
                </a:lnTo>
                <a:lnTo>
                  <a:pt x="400304" y="211581"/>
                </a:lnTo>
                <a:lnTo>
                  <a:pt x="443039" y="211581"/>
                </a:lnTo>
                <a:lnTo>
                  <a:pt x="408939" y="166115"/>
                </a:lnTo>
                <a:close/>
              </a:path>
              <a:path w="460375" h="234314">
                <a:moveTo>
                  <a:pt x="5587" y="0"/>
                </a:moveTo>
                <a:lnTo>
                  <a:pt x="0" y="11302"/>
                </a:lnTo>
                <a:lnTo>
                  <a:pt x="388968" y="205910"/>
                </a:lnTo>
                <a:lnTo>
                  <a:pt x="394698" y="194493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8632" y="3012927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737" y="0"/>
                </a:lnTo>
              </a:path>
            </a:pathLst>
          </a:custGeom>
          <a:ln w="1576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1110" y="3012927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>
                <a:moveTo>
                  <a:pt x="0" y="0"/>
                </a:moveTo>
                <a:lnTo>
                  <a:pt x="1004195" y="0"/>
                </a:lnTo>
              </a:path>
            </a:pathLst>
          </a:custGeom>
          <a:ln w="1576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94477" y="2757158"/>
            <a:ext cx="15240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280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0212" y="2485578"/>
            <a:ext cx="1012190" cy="9391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  <a:tabLst>
                <a:tab pos="606425" algn="l"/>
              </a:tabLst>
            </a:pPr>
            <a:r>
              <a:rPr sz="2550" spc="-280" dirty="0">
                <a:solidFill>
                  <a:srgbClr val="AC0136"/>
                </a:solidFill>
                <a:latin typeface="Times New Roman"/>
                <a:cs typeface="Times New Roman"/>
              </a:rPr>
              <a:t>600	500</a:t>
            </a:r>
            <a:endParaRPr sz="2550">
              <a:latin typeface="Times New Roman"/>
              <a:cs typeface="Times New Roman"/>
            </a:endParaRPr>
          </a:p>
          <a:p>
            <a:pPr marR="16510" algn="ctr">
              <a:lnSpc>
                <a:spcPct val="100000"/>
              </a:lnSpc>
              <a:spcBef>
                <a:spcPts val="535"/>
              </a:spcBef>
            </a:pPr>
            <a:r>
              <a:rPr sz="2550" spc="-285" dirty="0">
                <a:solidFill>
                  <a:srgbClr val="AC0136"/>
                </a:solidFill>
                <a:latin typeface="Times New Roman"/>
                <a:cs typeface="Times New Roman"/>
              </a:rPr>
              <a:t>100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3117" y="2553509"/>
            <a:ext cx="13779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-25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3670" y="2757158"/>
            <a:ext cx="12382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-22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94473" y="2581320"/>
            <a:ext cx="1007713" cy="379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5628" y="3021489"/>
            <a:ext cx="1007713" cy="39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1552" y="2581320"/>
            <a:ext cx="2042176" cy="379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9787" y="2768563"/>
            <a:ext cx="2443941" cy="396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2276" y="3358515"/>
            <a:ext cx="2473325" cy="662305"/>
          </a:xfrm>
          <a:custGeom>
            <a:avLst/>
            <a:gdLst/>
            <a:ahLst/>
            <a:cxnLst/>
            <a:rect l="l" t="t" r="r" b="b"/>
            <a:pathLst>
              <a:path w="2473325" h="662304">
                <a:moveTo>
                  <a:pt x="2294615" y="263779"/>
                </a:moveTo>
                <a:lnTo>
                  <a:pt x="1202309" y="263779"/>
                </a:lnTo>
                <a:lnTo>
                  <a:pt x="1278127" y="264033"/>
                </a:lnTo>
                <a:lnTo>
                  <a:pt x="1367789" y="268986"/>
                </a:lnTo>
                <a:lnTo>
                  <a:pt x="1447927" y="280035"/>
                </a:lnTo>
                <a:lnTo>
                  <a:pt x="1529969" y="293751"/>
                </a:lnTo>
                <a:lnTo>
                  <a:pt x="1587119" y="306070"/>
                </a:lnTo>
                <a:lnTo>
                  <a:pt x="1648587" y="318643"/>
                </a:lnTo>
                <a:lnTo>
                  <a:pt x="1745488" y="345567"/>
                </a:lnTo>
                <a:lnTo>
                  <a:pt x="1821688" y="369570"/>
                </a:lnTo>
                <a:lnTo>
                  <a:pt x="1910461" y="400558"/>
                </a:lnTo>
                <a:lnTo>
                  <a:pt x="1985645" y="428498"/>
                </a:lnTo>
                <a:lnTo>
                  <a:pt x="1840992" y="662051"/>
                </a:lnTo>
                <a:lnTo>
                  <a:pt x="1912620" y="620776"/>
                </a:lnTo>
                <a:lnTo>
                  <a:pt x="1963547" y="598678"/>
                </a:lnTo>
                <a:lnTo>
                  <a:pt x="2012823" y="574675"/>
                </a:lnTo>
                <a:lnTo>
                  <a:pt x="2056002" y="560324"/>
                </a:lnTo>
                <a:lnTo>
                  <a:pt x="2105025" y="544957"/>
                </a:lnTo>
                <a:lnTo>
                  <a:pt x="2160016" y="531749"/>
                </a:lnTo>
                <a:lnTo>
                  <a:pt x="2232660" y="519049"/>
                </a:lnTo>
                <a:lnTo>
                  <a:pt x="2291715" y="513842"/>
                </a:lnTo>
                <a:lnTo>
                  <a:pt x="2357120" y="512572"/>
                </a:lnTo>
                <a:lnTo>
                  <a:pt x="2468606" y="512572"/>
                </a:lnTo>
                <a:lnTo>
                  <a:pt x="2441448" y="479171"/>
                </a:lnTo>
                <a:lnTo>
                  <a:pt x="2415540" y="449326"/>
                </a:lnTo>
                <a:lnTo>
                  <a:pt x="2381631" y="403225"/>
                </a:lnTo>
                <a:lnTo>
                  <a:pt x="2345436" y="351790"/>
                </a:lnTo>
                <a:lnTo>
                  <a:pt x="2320798" y="310261"/>
                </a:lnTo>
                <a:lnTo>
                  <a:pt x="2296033" y="266954"/>
                </a:lnTo>
                <a:lnTo>
                  <a:pt x="2294615" y="263779"/>
                </a:lnTo>
                <a:close/>
              </a:path>
              <a:path w="2473325" h="662304">
                <a:moveTo>
                  <a:pt x="1478407" y="42925"/>
                </a:moveTo>
                <a:lnTo>
                  <a:pt x="1307592" y="51815"/>
                </a:lnTo>
                <a:lnTo>
                  <a:pt x="1135634" y="73279"/>
                </a:lnTo>
                <a:lnTo>
                  <a:pt x="1050544" y="90550"/>
                </a:lnTo>
                <a:lnTo>
                  <a:pt x="865124" y="132080"/>
                </a:lnTo>
                <a:lnTo>
                  <a:pt x="773938" y="157861"/>
                </a:lnTo>
                <a:lnTo>
                  <a:pt x="513714" y="248666"/>
                </a:lnTo>
                <a:lnTo>
                  <a:pt x="442087" y="279400"/>
                </a:lnTo>
                <a:lnTo>
                  <a:pt x="342646" y="330200"/>
                </a:lnTo>
                <a:lnTo>
                  <a:pt x="283083" y="363982"/>
                </a:lnTo>
                <a:lnTo>
                  <a:pt x="234950" y="396367"/>
                </a:lnTo>
                <a:lnTo>
                  <a:pt x="185674" y="430784"/>
                </a:lnTo>
                <a:lnTo>
                  <a:pt x="147447" y="459867"/>
                </a:lnTo>
                <a:lnTo>
                  <a:pt x="104267" y="496316"/>
                </a:lnTo>
                <a:lnTo>
                  <a:pt x="69469" y="529717"/>
                </a:lnTo>
                <a:lnTo>
                  <a:pt x="0" y="629793"/>
                </a:lnTo>
                <a:lnTo>
                  <a:pt x="154177" y="509524"/>
                </a:lnTo>
                <a:lnTo>
                  <a:pt x="196214" y="486664"/>
                </a:lnTo>
                <a:lnTo>
                  <a:pt x="242570" y="463169"/>
                </a:lnTo>
                <a:lnTo>
                  <a:pt x="300482" y="438023"/>
                </a:lnTo>
                <a:lnTo>
                  <a:pt x="360552" y="419354"/>
                </a:lnTo>
                <a:lnTo>
                  <a:pt x="443611" y="387096"/>
                </a:lnTo>
                <a:lnTo>
                  <a:pt x="536575" y="362966"/>
                </a:lnTo>
                <a:lnTo>
                  <a:pt x="720344" y="320802"/>
                </a:lnTo>
                <a:lnTo>
                  <a:pt x="886587" y="289560"/>
                </a:lnTo>
                <a:lnTo>
                  <a:pt x="970788" y="276225"/>
                </a:lnTo>
                <a:lnTo>
                  <a:pt x="1035303" y="268351"/>
                </a:lnTo>
                <a:lnTo>
                  <a:pt x="1202309" y="263779"/>
                </a:lnTo>
                <a:lnTo>
                  <a:pt x="2294615" y="263779"/>
                </a:lnTo>
                <a:lnTo>
                  <a:pt x="2279142" y="229108"/>
                </a:lnTo>
                <a:lnTo>
                  <a:pt x="2270791" y="208914"/>
                </a:lnTo>
                <a:lnTo>
                  <a:pt x="2111756" y="208914"/>
                </a:lnTo>
                <a:lnTo>
                  <a:pt x="2044446" y="175006"/>
                </a:lnTo>
                <a:lnTo>
                  <a:pt x="1996186" y="152019"/>
                </a:lnTo>
                <a:lnTo>
                  <a:pt x="1929384" y="121920"/>
                </a:lnTo>
                <a:lnTo>
                  <a:pt x="1869439" y="99568"/>
                </a:lnTo>
                <a:lnTo>
                  <a:pt x="1790446" y="75946"/>
                </a:lnTo>
                <a:lnTo>
                  <a:pt x="1712595" y="60706"/>
                </a:lnTo>
                <a:lnTo>
                  <a:pt x="1635633" y="52070"/>
                </a:lnTo>
                <a:lnTo>
                  <a:pt x="1558798" y="44450"/>
                </a:lnTo>
                <a:lnTo>
                  <a:pt x="1478407" y="42925"/>
                </a:lnTo>
                <a:close/>
              </a:path>
              <a:path w="2473325" h="662304">
                <a:moveTo>
                  <a:pt x="2468606" y="512572"/>
                </a:moveTo>
                <a:lnTo>
                  <a:pt x="2357120" y="512572"/>
                </a:lnTo>
                <a:lnTo>
                  <a:pt x="2415540" y="513207"/>
                </a:lnTo>
                <a:lnTo>
                  <a:pt x="2472944" y="517906"/>
                </a:lnTo>
                <a:lnTo>
                  <a:pt x="2468606" y="512572"/>
                </a:lnTo>
                <a:close/>
              </a:path>
              <a:path w="2473325" h="662304">
                <a:moveTo>
                  <a:pt x="2221738" y="0"/>
                </a:moveTo>
                <a:lnTo>
                  <a:pt x="2111756" y="208914"/>
                </a:lnTo>
                <a:lnTo>
                  <a:pt x="2270791" y="208914"/>
                </a:lnTo>
                <a:lnTo>
                  <a:pt x="2259711" y="182118"/>
                </a:lnTo>
                <a:lnTo>
                  <a:pt x="2246122" y="136144"/>
                </a:lnTo>
                <a:lnTo>
                  <a:pt x="2234311" y="91948"/>
                </a:lnTo>
                <a:lnTo>
                  <a:pt x="2226818" y="48006"/>
                </a:lnTo>
                <a:lnTo>
                  <a:pt x="2221738" y="0"/>
                </a:lnTo>
                <a:close/>
              </a:path>
            </a:pathLst>
          </a:custGeom>
          <a:solidFill>
            <a:srgbClr val="FC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2276" y="3358515"/>
            <a:ext cx="2473325" cy="662305"/>
          </a:xfrm>
          <a:custGeom>
            <a:avLst/>
            <a:gdLst/>
            <a:ahLst/>
            <a:cxnLst/>
            <a:rect l="l" t="t" r="r" b="b"/>
            <a:pathLst>
              <a:path w="2473325" h="662304">
                <a:moveTo>
                  <a:pt x="0" y="629793"/>
                </a:moveTo>
                <a:lnTo>
                  <a:pt x="69469" y="529717"/>
                </a:lnTo>
                <a:lnTo>
                  <a:pt x="104267" y="496316"/>
                </a:lnTo>
                <a:lnTo>
                  <a:pt x="147447" y="459867"/>
                </a:lnTo>
                <a:lnTo>
                  <a:pt x="185674" y="430784"/>
                </a:lnTo>
                <a:lnTo>
                  <a:pt x="234950" y="396367"/>
                </a:lnTo>
                <a:lnTo>
                  <a:pt x="283083" y="363982"/>
                </a:lnTo>
                <a:lnTo>
                  <a:pt x="342646" y="330200"/>
                </a:lnTo>
                <a:lnTo>
                  <a:pt x="391668" y="305308"/>
                </a:lnTo>
                <a:lnTo>
                  <a:pt x="442087" y="279400"/>
                </a:lnTo>
                <a:lnTo>
                  <a:pt x="513714" y="248666"/>
                </a:lnTo>
                <a:lnTo>
                  <a:pt x="583184" y="223900"/>
                </a:lnTo>
                <a:lnTo>
                  <a:pt x="663956" y="195707"/>
                </a:lnTo>
                <a:lnTo>
                  <a:pt x="773938" y="157861"/>
                </a:lnTo>
                <a:lnTo>
                  <a:pt x="865124" y="132080"/>
                </a:lnTo>
                <a:lnTo>
                  <a:pt x="941577" y="114935"/>
                </a:lnTo>
                <a:lnTo>
                  <a:pt x="1050544" y="90550"/>
                </a:lnTo>
                <a:lnTo>
                  <a:pt x="1135634" y="73279"/>
                </a:lnTo>
                <a:lnTo>
                  <a:pt x="1218692" y="62992"/>
                </a:lnTo>
                <a:lnTo>
                  <a:pt x="1307592" y="51815"/>
                </a:lnTo>
                <a:lnTo>
                  <a:pt x="1397381" y="47244"/>
                </a:lnTo>
                <a:lnTo>
                  <a:pt x="1478407" y="42925"/>
                </a:lnTo>
                <a:lnTo>
                  <a:pt x="1558798" y="44450"/>
                </a:lnTo>
                <a:lnTo>
                  <a:pt x="1635633" y="52070"/>
                </a:lnTo>
                <a:lnTo>
                  <a:pt x="1712595" y="60706"/>
                </a:lnTo>
                <a:lnTo>
                  <a:pt x="1790446" y="75946"/>
                </a:lnTo>
                <a:lnTo>
                  <a:pt x="1869439" y="99568"/>
                </a:lnTo>
                <a:lnTo>
                  <a:pt x="1929384" y="121920"/>
                </a:lnTo>
                <a:lnTo>
                  <a:pt x="1996186" y="152019"/>
                </a:lnTo>
                <a:lnTo>
                  <a:pt x="2044446" y="175006"/>
                </a:lnTo>
                <a:lnTo>
                  <a:pt x="2111756" y="208914"/>
                </a:lnTo>
                <a:lnTo>
                  <a:pt x="2221738" y="0"/>
                </a:lnTo>
                <a:lnTo>
                  <a:pt x="2226818" y="48006"/>
                </a:lnTo>
                <a:lnTo>
                  <a:pt x="2234311" y="91948"/>
                </a:lnTo>
                <a:lnTo>
                  <a:pt x="2246122" y="136144"/>
                </a:lnTo>
                <a:lnTo>
                  <a:pt x="2259711" y="182118"/>
                </a:lnTo>
                <a:lnTo>
                  <a:pt x="2279142" y="229108"/>
                </a:lnTo>
                <a:lnTo>
                  <a:pt x="2296033" y="266954"/>
                </a:lnTo>
                <a:lnTo>
                  <a:pt x="2320798" y="310261"/>
                </a:lnTo>
                <a:lnTo>
                  <a:pt x="2345436" y="351790"/>
                </a:lnTo>
                <a:lnTo>
                  <a:pt x="2381631" y="403225"/>
                </a:lnTo>
                <a:lnTo>
                  <a:pt x="2415540" y="449326"/>
                </a:lnTo>
                <a:lnTo>
                  <a:pt x="2441448" y="479171"/>
                </a:lnTo>
                <a:lnTo>
                  <a:pt x="2472944" y="517906"/>
                </a:lnTo>
                <a:lnTo>
                  <a:pt x="2415540" y="513207"/>
                </a:lnTo>
                <a:lnTo>
                  <a:pt x="2357120" y="512572"/>
                </a:lnTo>
                <a:lnTo>
                  <a:pt x="2291715" y="513842"/>
                </a:lnTo>
                <a:lnTo>
                  <a:pt x="2232660" y="519049"/>
                </a:lnTo>
                <a:lnTo>
                  <a:pt x="2160016" y="531749"/>
                </a:lnTo>
                <a:lnTo>
                  <a:pt x="2105025" y="544957"/>
                </a:lnTo>
                <a:lnTo>
                  <a:pt x="2056002" y="560324"/>
                </a:lnTo>
                <a:lnTo>
                  <a:pt x="2012823" y="574675"/>
                </a:lnTo>
                <a:lnTo>
                  <a:pt x="1963547" y="598678"/>
                </a:lnTo>
                <a:lnTo>
                  <a:pt x="1912620" y="620776"/>
                </a:lnTo>
                <a:lnTo>
                  <a:pt x="1840992" y="662051"/>
                </a:lnTo>
                <a:lnTo>
                  <a:pt x="1985645" y="428498"/>
                </a:lnTo>
                <a:lnTo>
                  <a:pt x="1910461" y="400558"/>
                </a:lnTo>
                <a:lnTo>
                  <a:pt x="1821688" y="369570"/>
                </a:lnTo>
                <a:lnTo>
                  <a:pt x="1745488" y="345567"/>
                </a:lnTo>
                <a:lnTo>
                  <a:pt x="1648587" y="318643"/>
                </a:lnTo>
                <a:lnTo>
                  <a:pt x="1587119" y="306070"/>
                </a:lnTo>
                <a:lnTo>
                  <a:pt x="1529969" y="293751"/>
                </a:lnTo>
                <a:lnTo>
                  <a:pt x="1447927" y="280035"/>
                </a:lnTo>
                <a:lnTo>
                  <a:pt x="1367789" y="268986"/>
                </a:lnTo>
                <a:lnTo>
                  <a:pt x="1278127" y="264033"/>
                </a:lnTo>
                <a:lnTo>
                  <a:pt x="1202309" y="263779"/>
                </a:lnTo>
                <a:lnTo>
                  <a:pt x="1119632" y="266446"/>
                </a:lnTo>
                <a:lnTo>
                  <a:pt x="1035303" y="268351"/>
                </a:lnTo>
                <a:lnTo>
                  <a:pt x="970788" y="276225"/>
                </a:lnTo>
                <a:lnTo>
                  <a:pt x="886587" y="289560"/>
                </a:lnTo>
                <a:lnTo>
                  <a:pt x="799973" y="306197"/>
                </a:lnTo>
                <a:lnTo>
                  <a:pt x="720344" y="320802"/>
                </a:lnTo>
                <a:lnTo>
                  <a:pt x="633984" y="340233"/>
                </a:lnTo>
                <a:lnTo>
                  <a:pt x="536575" y="362966"/>
                </a:lnTo>
                <a:lnTo>
                  <a:pt x="443611" y="387096"/>
                </a:lnTo>
                <a:lnTo>
                  <a:pt x="360552" y="419354"/>
                </a:lnTo>
                <a:lnTo>
                  <a:pt x="300482" y="438023"/>
                </a:lnTo>
                <a:lnTo>
                  <a:pt x="242570" y="463169"/>
                </a:lnTo>
                <a:lnTo>
                  <a:pt x="196214" y="486664"/>
                </a:lnTo>
                <a:lnTo>
                  <a:pt x="154177" y="509524"/>
                </a:lnTo>
                <a:lnTo>
                  <a:pt x="119887" y="536194"/>
                </a:lnTo>
                <a:lnTo>
                  <a:pt x="0" y="629793"/>
                </a:lnTo>
              </a:path>
            </a:pathLst>
          </a:custGeom>
          <a:ln w="127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4875" y="42274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4875" y="3203575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106045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40147" y="4218304"/>
            <a:ext cx="4147185" cy="132715"/>
          </a:xfrm>
          <a:custGeom>
            <a:avLst/>
            <a:gdLst/>
            <a:ahLst/>
            <a:cxnLst/>
            <a:rect l="l" t="t" r="r" b="b"/>
            <a:pathLst>
              <a:path w="4147184" h="132714">
                <a:moveTo>
                  <a:pt x="113791" y="0"/>
                </a:moveTo>
                <a:lnTo>
                  <a:pt x="106934" y="4064"/>
                </a:lnTo>
                <a:lnTo>
                  <a:pt x="0" y="66294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448" y="80645"/>
                </a:lnTo>
                <a:lnTo>
                  <a:pt x="28448" y="52070"/>
                </a:lnTo>
                <a:lnTo>
                  <a:pt x="81250" y="52070"/>
                </a:lnTo>
                <a:lnTo>
                  <a:pt x="128142" y="24765"/>
                </a:lnTo>
                <a:lnTo>
                  <a:pt x="130428" y="16002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4147184" h="132714">
                <a:moveTo>
                  <a:pt x="4090030" y="66357"/>
                </a:moveTo>
                <a:lnTo>
                  <a:pt x="4018660" y="107950"/>
                </a:lnTo>
                <a:lnTo>
                  <a:pt x="4016375" y="116713"/>
                </a:lnTo>
                <a:lnTo>
                  <a:pt x="4024249" y="130429"/>
                </a:lnTo>
                <a:lnTo>
                  <a:pt x="4033011" y="132715"/>
                </a:lnTo>
                <a:lnTo>
                  <a:pt x="4122096" y="80645"/>
                </a:lnTo>
                <a:lnTo>
                  <a:pt x="4118355" y="80645"/>
                </a:lnTo>
                <a:lnTo>
                  <a:pt x="4118355" y="78740"/>
                </a:lnTo>
                <a:lnTo>
                  <a:pt x="4111244" y="78740"/>
                </a:lnTo>
                <a:lnTo>
                  <a:pt x="4090030" y="66357"/>
                </a:lnTo>
                <a:close/>
              </a:path>
              <a:path w="4147184" h="132714">
                <a:moveTo>
                  <a:pt x="81250" y="52070"/>
                </a:moveTo>
                <a:lnTo>
                  <a:pt x="28448" y="52070"/>
                </a:lnTo>
                <a:lnTo>
                  <a:pt x="28448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60" y="78740"/>
                </a:lnTo>
                <a:lnTo>
                  <a:pt x="35560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4147184" h="132714">
                <a:moveTo>
                  <a:pt x="4065553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4065553" y="80645"/>
                </a:lnTo>
                <a:lnTo>
                  <a:pt x="4090030" y="66357"/>
                </a:lnTo>
                <a:lnTo>
                  <a:pt x="4065553" y="52070"/>
                </a:lnTo>
                <a:close/>
              </a:path>
              <a:path w="4147184" h="132714">
                <a:moveTo>
                  <a:pt x="4122263" y="52070"/>
                </a:moveTo>
                <a:lnTo>
                  <a:pt x="4118355" y="52070"/>
                </a:lnTo>
                <a:lnTo>
                  <a:pt x="4118355" y="80645"/>
                </a:lnTo>
                <a:lnTo>
                  <a:pt x="4122096" y="80645"/>
                </a:lnTo>
                <a:lnTo>
                  <a:pt x="4146677" y="66294"/>
                </a:lnTo>
                <a:lnTo>
                  <a:pt x="4122263" y="52070"/>
                </a:lnTo>
                <a:close/>
              </a:path>
              <a:path w="4147184" h="132714">
                <a:moveTo>
                  <a:pt x="35560" y="53975"/>
                </a:moveTo>
                <a:lnTo>
                  <a:pt x="35560" y="78740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4147184" h="132714">
                <a:moveTo>
                  <a:pt x="56773" y="66357"/>
                </a:moveTo>
                <a:lnTo>
                  <a:pt x="35560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4147184" h="132714">
                <a:moveTo>
                  <a:pt x="4111244" y="53975"/>
                </a:moveTo>
                <a:lnTo>
                  <a:pt x="4090030" y="66357"/>
                </a:lnTo>
                <a:lnTo>
                  <a:pt x="4111244" y="78740"/>
                </a:lnTo>
                <a:lnTo>
                  <a:pt x="4111244" y="53975"/>
                </a:lnTo>
                <a:close/>
              </a:path>
              <a:path w="4147184" h="132714">
                <a:moveTo>
                  <a:pt x="4118355" y="53975"/>
                </a:moveTo>
                <a:lnTo>
                  <a:pt x="4111244" y="53975"/>
                </a:lnTo>
                <a:lnTo>
                  <a:pt x="4111244" y="78740"/>
                </a:lnTo>
                <a:lnTo>
                  <a:pt x="4118355" y="78740"/>
                </a:lnTo>
                <a:lnTo>
                  <a:pt x="4118355" y="53975"/>
                </a:lnTo>
                <a:close/>
              </a:path>
              <a:path w="4147184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4147184" h="132714">
                <a:moveTo>
                  <a:pt x="4033011" y="0"/>
                </a:moveTo>
                <a:lnTo>
                  <a:pt x="4024249" y="2286"/>
                </a:lnTo>
                <a:lnTo>
                  <a:pt x="4016375" y="16002"/>
                </a:lnTo>
                <a:lnTo>
                  <a:pt x="4018660" y="24765"/>
                </a:lnTo>
                <a:lnTo>
                  <a:pt x="4090030" y="66357"/>
                </a:lnTo>
                <a:lnTo>
                  <a:pt x="4111244" y="53975"/>
                </a:lnTo>
                <a:lnTo>
                  <a:pt x="4118355" y="53975"/>
                </a:lnTo>
                <a:lnTo>
                  <a:pt x="4118355" y="52070"/>
                </a:lnTo>
                <a:lnTo>
                  <a:pt x="4122263" y="52070"/>
                </a:lnTo>
                <a:lnTo>
                  <a:pt x="4033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7275" y="2703195"/>
            <a:ext cx="3940175" cy="1576705"/>
          </a:xfrm>
          <a:custGeom>
            <a:avLst/>
            <a:gdLst/>
            <a:ahLst/>
            <a:cxnLst/>
            <a:rect l="l" t="t" r="r" b="b"/>
            <a:pathLst>
              <a:path w="3940175" h="1576704">
                <a:moveTo>
                  <a:pt x="0" y="1576704"/>
                </a:moveTo>
                <a:lnTo>
                  <a:pt x="28896" y="1572665"/>
                </a:lnTo>
                <a:lnTo>
                  <a:pt x="66965" y="1567534"/>
                </a:lnTo>
                <a:lnTo>
                  <a:pt x="112267" y="1561375"/>
                </a:lnTo>
                <a:lnTo>
                  <a:pt x="162867" y="1554254"/>
                </a:lnTo>
                <a:lnTo>
                  <a:pt x="216825" y="1546234"/>
                </a:lnTo>
                <a:lnTo>
                  <a:pt x="272203" y="1537382"/>
                </a:lnTo>
                <a:lnTo>
                  <a:pt x="327064" y="1527761"/>
                </a:lnTo>
                <a:lnTo>
                  <a:pt x="379469" y="1517436"/>
                </a:lnTo>
                <a:lnTo>
                  <a:pt x="427482" y="1506473"/>
                </a:lnTo>
                <a:lnTo>
                  <a:pt x="478303" y="1494791"/>
                </a:lnTo>
                <a:lnTo>
                  <a:pt x="528276" y="1482808"/>
                </a:lnTo>
                <a:lnTo>
                  <a:pt x="577398" y="1469973"/>
                </a:lnTo>
                <a:lnTo>
                  <a:pt x="625665" y="1455737"/>
                </a:lnTo>
                <a:lnTo>
                  <a:pt x="673075" y="1439548"/>
                </a:lnTo>
                <a:lnTo>
                  <a:pt x="719625" y="1420856"/>
                </a:lnTo>
                <a:lnTo>
                  <a:pt x="765312" y="1399109"/>
                </a:lnTo>
                <a:lnTo>
                  <a:pt x="810133" y="1373758"/>
                </a:lnTo>
                <a:lnTo>
                  <a:pt x="848218" y="1350188"/>
                </a:lnTo>
                <a:lnTo>
                  <a:pt x="887195" y="1323572"/>
                </a:lnTo>
                <a:lnTo>
                  <a:pt x="926612" y="1294448"/>
                </a:lnTo>
                <a:lnTo>
                  <a:pt x="966019" y="1263352"/>
                </a:lnTo>
                <a:lnTo>
                  <a:pt x="1004966" y="1230820"/>
                </a:lnTo>
                <a:lnTo>
                  <a:pt x="1043003" y="1197389"/>
                </a:lnTo>
                <a:lnTo>
                  <a:pt x="1079678" y="1163595"/>
                </a:lnTo>
                <a:lnTo>
                  <a:pt x="1114542" y="1129975"/>
                </a:lnTo>
                <a:lnTo>
                  <a:pt x="1147145" y="1097066"/>
                </a:lnTo>
                <a:lnTo>
                  <a:pt x="1177036" y="1065402"/>
                </a:lnTo>
                <a:lnTo>
                  <a:pt x="1214978" y="1021643"/>
                </a:lnTo>
                <a:lnTo>
                  <a:pt x="1248244" y="978248"/>
                </a:lnTo>
                <a:lnTo>
                  <a:pt x="1277803" y="934944"/>
                </a:lnTo>
                <a:lnTo>
                  <a:pt x="1304622" y="891458"/>
                </a:lnTo>
                <a:lnTo>
                  <a:pt x="1329671" y="847516"/>
                </a:lnTo>
                <a:lnTo>
                  <a:pt x="1353917" y="802846"/>
                </a:lnTo>
                <a:lnTo>
                  <a:pt x="1378330" y="757174"/>
                </a:lnTo>
                <a:lnTo>
                  <a:pt x="1402620" y="709150"/>
                </a:lnTo>
                <a:lnTo>
                  <a:pt x="1425957" y="658568"/>
                </a:lnTo>
                <a:lnTo>
                  <a:pt x="1448337" y="606864"/>
                </a:lnTo>
                <a:lnTo>
                  <a:pt x="1469754" y="555475"/>
                </a:lnTo>
                <a:lnTo>
                  <a:pt x="1490205" y="505839"/>
                </a:lnTo>
                <a:lnTo>
                  <a:pt x="1509686" y="459394"/>
                </a:lnTo>
                <a:lnTo>
                  <a:pt x="1528190" y="417575"/>
                </a:lnTo>
                <a:lnTo>
                  <a:pt x="1550926" y="366727"/>
                </a:lnTo>
                <a:lnTo>
                  <a:pt x="1570076" y="322321"/>
                </a:lnTo>
                <a:lnTo>
                  <a:pt x="1587727" y="282665"/>
                </a:lnTo>
                <a:lnTo>
                  <a:pt x="1605963" y="246063"/>
                </a:lnTo>
                <a:lnTo>
                  <a:pt x="1626870" y="210819"/>
                </a:lnTo>
                <a:lnTo>
                  <a:pt x="1655889" y="167872"/>
                </a:lnTo>
                <a:lnTo>
                  <a:pt x="1686528" y="127841"/>
                </a:lnTo>
                <a:lnTo>
                  <a:pt x="1719881" y="92215"/>
                </a:lnTo>
                <a:lnTo>
                  <a:pt x="1757045" y="62483"/>
                </a:lnTo>
                <a:lnTo>
                  <a:pt x="1800312" y="38058"/>
                </a:lnTo>
                <a:lnTo>
                  <a:pt x="1848770" y="18526"/>
                </a:lnTo>
                <a:lnTo>
                  <a:pt x="1898705" y="5351"/>
                </a:lnTo>
                <a:lnTo>
                  <a:pt x="1946402" y="0"/>
                </a:lnTo>
                <a:lnTo>
                  <a:pt x="1992252" y="3425"/>
                </a:lnTo>
                <a:lnTo>
                  <a:pt x="2038127" y="14636"/>
                </a:lnTo>
                <a:lnTo>
                  <a:pt x="2082526" y="32182"/>
                </a:lnTo>
                <a:lnTo>
                  <a:pt x="2123948" y="54609"/>
                </a:lnTo>
                <a:lnTo>
                  <a:pt x="2161234" y="79797"/>
                </a:lnTo>
                <a:lnTo>
                  <a:pt x="2195449" y="109331"/>
                </a:lnTo>
                <a:lnTo>
                  <a:pt x="2228425" y="147603"/>
                </a:lnTo>
                <a:lnTo>
                  <a:pt x="2261997" y="199008"/>
                </a:lnTo>
                <a:lnTo>
                  <a:pt x="2282300" y="238089"/>
                </a:lnTo>
                <a:lnTo>
                  <a:pt x="2303330" y="285248"/>
                </a:lnTo>
                <a:lnTo>
                  <a:pt x="2324538" y="337411"/>
                </a:lnTo>
                <a:lnTo>
                  <a:pt x="2345375" y="391508"/>
                </a:lnTo>
                <a:lnTo>
                  <a:pt x="2365292" y="444465"/>
                </a:lnTo>
                <a:lnTo>
                  <a:pt x="2383741" y="493209"/>
                </a:lnTo>
                <a:lnTo>
                  <a:pt x="2400173" y="534669"/>
                </a:lnTo>
                <a:lnTo>
                  <a:pt x="2421711" y="587607"/>
                </a:lnTo>
                <a:lnTo>
                  <a:pt x="2437606" y="626411"/>
                </a:lnTo>
                <a:lnTo>
                  <a:pt x="2454501" y="664239"/>
                </a:lnTo>
                <a:lnTo>
                  <a:pt x="2479040" y="714247"/>
                </a:lnTo>
                <a:lnTo>
                  <a:pt x="2497962" y="751935"/>
                </a:lnTo>
                <a:lnTo>
                  <a:pt x="2519464" y="794693"/>
                </a:lnTo>
                <a:lnTo>
                  <a:pt x="2543061" y="840747"/>
                </a:lnTo>
                <a:lnTo>
                  <a:pt x="2568268" y="888326"/>
                </a:lnTo>
                <a:lnTo>
                  <a:pt x="2594602" y="935655"/>
                </a:lnTo>
                <a:lnTo>
                  <a:pt x="2621578" y="980963"/>
                </a:lnTo>
                <a:lnTo>
                  <a:pt x="2648711" y="1022476"/>
                </a:lnTo>
                <a:lnTo>
                  <a:pt x="2680566" y="1067026"/>
                </a:lnTo>
                <a:lnTo>
                  <a:pt x="2713303" y="1109594"/>
                </a:lnTo>
                <a:lnTo>
                  <a:pt x="2747359" y="1150143"/>
                </a:lnTo>
                <a:lnTo>
                  <a:pt x="2783172" y="1188640"/>
                </a:lnTo>
                <a:lnTo>
                  <a:pt x="2821179" y="1225047"/>
                </a:lnTo>
                <a:lnTo>
                  <a:pt x="2861818" y="1259331"/>
                </a:lnTo>
                <a:lnTo>
                  <a:pt x="2899764" y="1287020"/>
                </a:lnTo>
                <a:lnTo>
                  <a:pt x="2940803" y="1313234"/>
                </a:lnTo>
                <a:lnTo>
                  <a:pt x="2983829" y="1337929"/>
                </a:lnTo>
                <a:lnTo>
                  <a:pt x="3027734" y="1361059"/>
                </a:lnTo>
                <a:lnTo>
                  <a:pt x="3071412" y="1382581"/>
                </a:lnTo>
                <a:lnTo>
                  <a:pt x="3113757" y="1402450"/>
                </a:lnTo>
                <a:lnTo>
                  <a:pt x="3153664" y="1420621"/>
                </a:lnTo>
                <a:lnTo>
                  <a:pt x="3200866" y="1441825"/>
                </a:lnTo>
                <a:lnTo>
                  <a:pt x="3240594" y="1458366"/>
                </a:lnTo>
                <a:lnTo>
                  <a:pt x="3281195" y="1472102"/>
                </a:lnTo>
                <a:lnTo>
                  <a:pt x="3331012" y="1484894"/>
                </a:lnTo>
                <a:lnTo>
                  <a:pt x="3398393" y="1498599"/>
                </a:lnTo>
                <a:lnTo>
                  <a:pt x="3438087" y="1505435"/>
                </a:lnTo>
                <a:lnTo>
                  <a:pt x="3484424" y="1512377"/>
                </a:lnTo>
                <a:lnTo>
                  <a:pt x="3535826" y="1519346"/>
                </a:lnTo>
                <a:lnTo>
                  <a:pt x="3590715" y="1526260"/>
                </a:lnTo>
                <a:lnTo>
                  <a:pt x="3647517" y="1533038"/>
                </a:lnTo>
                <a:lnTo>
                  <a:pt x="3704653" y="1539598"/>
                </a:lnTo>
                <a:lnTo>
                  <a:pt x="3760547" y="1545859"/>
                </a:lnTo>
                <a:lnTo>
                  <a:pt x="3813624" y="1551741"/>
                </a:lnTo>
                <a:lnTo>
                  <a:pt x="3862305" y="1557160"/>
                </a:lnTo>
                <a:lnTo>
                  <a:pt x="3905014" y="1562037"/>
                </a:lnTo>
                <a:lnTo>
                  <a:pt x="3940175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3550" y="27034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496303" y="4348988"/>
            <a:ext cx="826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sz="2000" dirty="0">
                <a:latin typeface="Times New Roman"/>
                <a:cs typeface="Times New Roman"/>
              </a:rPr>
              <a:t>μ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0	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3550" y="42274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032375" y="1531381"/>
            <a:ext cx="3667760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 marR="5080" indent="-1067435">
              <a:lnSpc>
                <a:spcPct val="125099"/>
              </a:lnSpc>
              <a:spcBef>
                <a:spcPts val="95"/>
              </a:spcBef>
              <a:tabLst>
                <a:tab pos="1870075" algn="l"/>
              </a:tabLst>
            </a:pPr>
            <a:r>
              <a:rPr sz="2400" dirty="0">
                <a:latin typeface="Times New Roman"/>
                <a:cs typeface="Times New Roman"/>
              </a:rPr>
              <a:t>Standard </a:t>
            </a: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39910" y="4104513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00009" y="3070986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51400" y="2704845"/>
            <a:ext cx="2416175" cy="1579880"/>
          </a:xfrm>
          <a:custGeom>
            <a:avLst/>
            <a:gdLst/>
            <a:ahLst/>
            <a:cxnLst/>
            <a:rect l="l" t="t" r="r" b="b"/>
            <a:pathLst>
              <a:path w="2416175" h="1579879">
                <a:moveTo>
                  <a:pt x="1962403" y="0"/>
                </a:moveTo>
                <a:lnTo>
                  <a:pt x="1914707" y="5349"/>
                </a:lnTo>
                <a:lnTo>
                  <a:pt x="1864772" y="18510"/>
                </a:lnTo>
                <a:lnTo>
                  <a:pt x="1816314" y="38004"/>
                </a:lnTo>
                <a:lnTo>
                  <a:pt x="1773047" y="62356"/>
                </a:lnTo>
                <a:lnTo>
                  <a:pt x="1735828" y="92140"/>
                </a:lnTo>
                <a:lnTo>
                  <a:pt x="1702466" y="127746"/>
                </a:lnTo>
                <a:lnTo>
                  <a:pt x="1671820" y="167709"/>
                </a:lnTo>
                <a:lnTo>
                  <a:pt x="1642745" y="210565"/>
                </a:lnTo>
                <a:lnTo>
                  <a:pt x="1621900" y="245821"/>
                </a:lnTo>
                <a:lnTo>
                  <a:pt x="1603702" y="282448"/>
                </a:lnTo>
                <a:lnTo>
                  <a:pt x="1586070" y="322122"/>
                </a:lnTo>
                <a:lnTo>
                  <a:pt x="1566927" y="366521"/>
                </a:lnTo>
                <a:lnTo>
                  <a:pt x="1544192" y="417321"/>
                </a:lnTo>
                <a:lnTo>
                  <a:pt x="1525647" y="459133"/>
                </a:lnTo>
                <a:lnTo>
                  <a:pt x="1506149" y="505560"/>
                </a:lnTo>
                <a:lnTo>
                  <a:pt x="1485693" y="555171"/>
                </a:lnTo>
                <a:lnTo>
                  <a:pt x="1464275" y="606533"/>
                </a:lnTo>
                <a:lnTo>
                  <a:pt x="1441891" y="658212"/>
                </a:lnTo>
                <a:lnTo>
                  <a:pt x="1418536" y="708777"/>
                </a:lnTo>
                <a:lnTo>
                  <a:pt x="1394205" y="756792"/>
                </a:lnTo>
                <a:lnTo>
                  <a:pt x="1369792" y="802418"/>
                </a:lnTo>
                <a:lnTo>
                  <a:pt x="1345546" y="847054"/>
                </a:lnTo>
                <a:lnTo>
                  <a:pt x="1320497" y="890973"/>
                </a:lnTo>
                <a:lnTo>
                  <a:pt x="1293678" y="934446"/>
                </a:lnTo>
                <a:lnTo>
                  <a:pt x="1264119" y="977743"/>
                </a:lnTo>
                <a:lnTo>
                  <a:pt x="1230853" y="1021135"/>
                </a:lnTo>
                <a:lnTo>
                  <a:pt x="1192911" y="1064895"/>
                </a:lnTo>
                <a:lnTo>
                  <a:pt x="1159523" y="1100125"/>
                </a:lnTo>
                <a:lnTo>
                  <a:pt x="1122849" y="1136829"/>
                </a:lnTo>
                <a:lnTo>
                  <a:pt x="1083507" y="1174270"/>
                </a:lnTo>
                <a:lnTo>
                  <a:pt x="1042114" y="1211711"/>
                </a:lnTo>
                <a:lnTo>
                  <a:pt x="999288" y="1248415"/>
                </a:lnTo>
                <a:lnTo>
                  <a:pt x="955646" y="1283645"/>
                </a:lnTo>
                <a:lnTo>
                  <a:pt x="911807" y="1316664"/>
                </a:lnTo>
                <a:lnTo>
                  <a:pt x="868388" y="1346736"/>
                </a:lnTo>
                <a:lnTo>
                  <a:pt x="826008" y="1373123"/>
                </a:lnTo>
                <a:lnTo>
                  <a:pt x="781187" y="1398432"/>
                </a:lnTo>
                <a:lnTo>
                  <a:pt x="735498" y="1420147"/>
                </a:lnTo>
                <a:lnTo>
                  <a:pt x="688943" y="1438817"/>
                </a:lnTo>
                <a:lnTo>
                  <a:pt x="641524" y="1454991"/>
                </a:lnTo>
                <a:lnTo>
                  <a:pt x="593242" y="1469218"/>
                </a:lnTo>
                <a:lnTo>
                  <a:pt x="544097" y="1482048"/>
                </a:lnTo>
                <a:lnTo>
                  <a:pt x="494093" y="1494029"/>
                </a:lnTo>
                <a:lnTo>
                  <a:pt x="394096" y="1516763"/>
                </a:lnTo>
                <a:lnTo>
                  <a:pt x="340107" y="1527333"/>
                </a:lnTo>
                <a:lnTo>
                  <a:pt x="283332" y="1537325"/>
                </a:lnTo>
                <a:lnTo>
                  <a:pt x="225838" y="1546643"/>
                </a:lnTo>
                <a:lnTo>
                  <a:pt x="0" y="1579752"/>
                </a:lnTo>
                <a:lnTo>
                  <a:pt x="2409571" y="1579752"/>
                </a:lnTo>
                <a:lnTo>
                  <a:pt x="2416175" y="534415"/>
                </a:lnTo>
                <a:lnTo>
                  <a:pt x="2399743" y="492962"/>
                </a:lnTo>
                <a:lnTo>
                  <a:pt x="2381297" y="444236"/>
                </a:lnTo>
                <a:lnTo>
                  <a:pt x="2361387" y="391304"/>
                </a:lnTo>
                <a:lnTo>
                  <a:pt x="2340564" y="337234"/>
                </a:lnTo>
                <a:lnTo>
                  <a:pt x="2319379" y="285096"/>
                </a:lnTo>
                <a:lnTo>
                  <a:pt x="2298382" y="237955"/>
                </a:lnTo>
                <a:lnTo>
                  <a:pt x="2278126" y="198881"/>
                </a:lnTo>
                <a:lnTo>
                  <a:pt x="2244480" y="147478"/>
                </a:lnTo>
                <a:lnTo>
                  <a:pt x="2211466" y="109219"/>
                </a:lnTo>
                <a:lnTo>
                  <a:pt x="2177238" y="79724"/>
                </a:lnTo>
                <a:lnTo>
                  <a:pt x="2139950" y="54609"/>
                </a:lnTo>
                <a:lnTo>
                  <a:pt x="2098528" y="32164"/>
                </a:lnTo>
                <a:lnTo>
                  <a:pt x="2054129" y="14589"/>
                </a:lnTo>
                <a:lnTo>
                  <a:pt x="2008254" y="3371"/>
                </a:lnTo>
                <a:lnTo>
                  <a:pt x="1962403" y="0"/>
                </a:lnTo>
                <a:close/>
              </a:path>
            </a:pathLst>
          </a:custGeom>
          <a:solidFill>
            <a:srgbClr val="70ACDF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34200" y="3346958"/>
            <a:ext cx="764540" cy="318135"/>
          </a:xfrm>
          <a:custGeom>
            <a:avLst/>
            <a:gdLst/>
            <a:ahLst/>
            <a:cxnLst/>
            <a:rect l="l" t="t" r="r" b="b"/>
            <a:pathLst>
              <a:path w="764540" h="318135">
                <a:moveTo>
                  <a:pt x="56642" y="247014"/>
                </a:moveTo>
                <a:lnTo>
                  <a:pt x="0" y="310641"/>
                </a:lnTo>
                <a:lnTo>
                  <a:pt x="84835" y="317753"/>
                </a:lnTo>
                <a:lnTo>
                  <a:pt x="74965" y="292988"/>
                </a:lnTo>
                <a:lnTo>
                  <a:pt x="61341" y="292988"/>
                </a:lnTo>
                <a:lnTo>
                  <a:pt x="56642" y="281177"/>
                </a:lnTo>
                <a:lnTo>
                  <a:pt x="68385" y="276480"/>
                </a:lnTo>
                <a:lnTo>
                  <a:pt x="56642" y="247014"/>
                </a:lnTo>
                <a:close/>
              </a:path>
              <a:path w="764540" h="318135">
                <a:moveTo>
                  <a:pt x="68385" y="276480"/>
                </a:moveTo>
                <a:lnTo>
                  <a:pt x="56642" y="281177"/>
                </a:lnTo>
                <a:lnTo>
                  <a:pt x="61341" y="292988"/>
                </a:lnTo>
                <a:lnTo>
                  <a:pt x="73091" y="288287"/>
                </a:lnTo>
                <a:lnTo>
                  <a:pt x="68385" y="276480"/>
                </a:lnTo>
                <a:close/>
              </a:path>
              <a:path w="764540" h="318135">
                <a:moveTo>
                  <a:pt x="73091" y="288287"/>
                </a:moveTo>
                <a:lnTo>
                  <a:pt x="61341" y="292988"/>
                </a:lnTo>
                <a:lnTo>
                  <a:pt x="74965" y="292988"/>
                </a:lnTo>
                <a:lnTo>
                  <a:pt x="73091" y="288287"/>
                </a:lnTo>
                <a:close/>
              </a:path>
              <a:path w="764540" h="318135">
                <a:moveTo>
                  <a:pt x="759586" y="0"/>
                </a:moveTo>
                <a:lnTo>
                  <a:pt x="68385" y="276480"/>
                </a:lnTo>
                <a:lnTo>
                  <a:pt x="73091" y="288287"/>
                </a:lnTo>
                <a:lnTo>
                  <a:pt x="764413" y="11683"/>
                </a:lnTo>
                <a:lnTo>
                  <a:pt x="7595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4594" y="4715093"/>
            <a:ext cx="3075940" cy="10928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>
                <a:latin typeface="Times New Roman"/>
                <a:cs typeface="Times New Roman"/>
              </a:rPr>
              <a:t>&lt; </a:t>
            </a:r>
            <a:r>
              <a:rPr lang="en-US" sz="2800" dirty="0">
                <a:latin typeface="Times New Roman"/>
                <a:cs typeface="Times New Roman"/>
              </a:rPr>
              <a:t>6</a:t>
            </a:r>
            <a:r>
              <a:rPr sz="2800" smtClean="0">
                <a:latin typeface="Times New Roman"/>
                <a:cs typeface="Times New Roman"/>
              </a:rPr>
              <a:t>00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70296" y="3933571"/>
            <a:ext cx="1275715" cy="1241425"/>
          </a:xfrm>
          <a:custGeom>
            <a:avLst/>
            <a:gdLst/>
            <a:ahLst/>
            <a:cxnLst/>
            <a:rect l="l" t="t" r="r" b="b"/>
            <a:pathLst>
              <a:path w="1275714" h="1241425">
                <a:moveTo>
                  <a:pt x="0" y="1192021"/>
                </a:moveTo>
                <a:lnTo>
                  <a:pt x="101726" y="1228978"/>
                </a:lnTo>
                <a:lnTo>
                  <a:pt x="139700" y="1235328"/>
                </a:lnTo>
                <a:lnTo>
                  <a:pt x="183006" y="1239520"/>
                </a:lnTo>
                <a:lnTo>
                  <a:pt x="219075" y="1240916"/>
                </a:lnTo>
                <a:lnTo>
                  <a:pt x="263016" y="1240535"/>
                </a:lnTo>
                <a:lnTo>
                  <a:pt x="304926" y="1239265"/>
                </a:lnTo>
                <a:lnTo>
                  <a:pt x="352170" y="1233170"/>
                </a:lnTo>
                <a:lnTo>
                  <a:pt x="426592" y="1218818"/>
                </a:lnTo>
                <a:lnTo>
                  <a:pt x="475741" y="1204340"/>
                </a:lnTo>
                <a:lnTo>
                  <a:pt x="486351" y="1200022"/>
                </a:lnTo>
                <a:lnTo>
                  <a:pt x="147319" y="1200022"/>
                </a:lnTo>
                <a:lnTo>
                  <a:pt x="0" y="1192021"/>
                </a:lnTo>
                <a:close/>
              </a:path>
              <a:path w="1275714" h="1241425">
                <a:moveTo>
                  <a:pt x="967231" y="0"/>
                </a:moveTo>
                <a:lnTo>
                  <a:pt x="930020" y="63499"/>
                </a:lnTo>
                <a:lnTo>
                  <a:pt x="905763" y="96265"/>
                </a:lnTo>
                <a:lnTo>
                  <a:pt x="863600" y="138302"/>
                </a:lnTo>
                <a:lnTo>
                  <a:pt x="815339" y="169798"/>
                </a:lnTo>
                <a:lnTo>
                  <a:pt x="759587" y="195579"/>
                </a:lnTo>
                <a:lnTo>
                  <a:pt x="723773" y="203580"/>
                </a:lnTo>
                <a:lnTo>
                  <a:pt x="688593" y="213740"/>
                </a:lnTo>
                <a:lnTo>
                  <a:pt x="631443" y="220598"/>
                </a:lnTo>
                <a:lnTo>
                  <a:pt x="862202" y="315848"/>
                </a:lnTo>
                <a:lnTo>
                  <a:pt x="856868" y="374903"/>
                </a:lnTo>
                <a:lnTo>
                  <a:pt x="848994" y="442975"/>
                </a:lnTo>
                <a:lnTo>
                  <a:pt x="840231" y="499617"/>
                </a:lnTo>
                <a:lnTo>
                  <a:pt x="826388" y="569086"/>
                </a:lnTo>
                <a:lnTo>
                  <a:pt x="814197" y="609980"/>
                </a:lnTo>
                <a:lnTo>
                  <a:pt x="803275" y="648334"/>
                </a:lnTo>
                <a:lnTo>
                  <a:pt x="784478" y="700404"/>
                </a:lnTo>
                <a:lnTo>
                  <a:pt x="764413" y="749807"/>
                </a:lnTo>
                <a:lnTo>
                  <a:pt x="736345" y="799591"/>
                </a:lnTo>
                <a:lnTo>
                  <a:pt x="709422" y="838707"/>
                </a:lnTo>
                <a:lnTo>
                  <a:pt x="677926" y="879347"/>
                </a:lnTo>
                <a:lnTo>
                  <a:pt x="646429" y="921384"/>
                </a:lnTo>
                <a:lnTo>
                  <a:pt x="617474" y="948943"/>
                </a:lnTo>
                <a:lnTo>
                  <a:pt x="577214" y="982598"/>
                </a:lnTo>
                <a:lnTo>
                  <a:pt x="533526" y="1015237"/>
                </a:lnTo>
                <a:lnTo>
                  <a:pt x="493902" y="1045590"/>
                </a:lnTo>
                <a:lnTo>
                  <a:pt x="448310" y="1075943"/>
                </a:lnTo>
                <a:lnTo>
                  <a:pt x="396113" y="1109471"/>
                </a:lnTo>
                <a:lnTo>
                  <a:pt x="344424" y="1139824"/>
                </a:lnTo>
                <a:lnTo>
                  <a:pt x="290067" y="1159128"/>
                </a:lnTo>
                <a:lnTo>
                  <a:pt x="254253" y="1176527"/>
                </a:lnTo>
                <a:lnTo>
                  <a:pt x="214502" y="1188084"/>
                </a:lnTo>
                <a:lnTo>
                  <a:pt x="179958" y="1194942"/>
                </a:lnTo>
                <a:lnTo>
                  <a:pt x="147319" y="1200022"/>
                </a:lnTo>
                <a:lnTo>
                  <a:pt x="486351" y="1200022"/>
                </a:lnTo>
                <a:lnTo>
                  <a:pt x="638175" y="1136268"/>
                </a:lnTo>
                <a:lnTo>
                  <a:pt x="690499" y="1108074"/>
                </a:lnTo>
                <a:lnTo>
                  <a:pt x="788288" y="1042669"/>
                </a:lnTo>
                <a:lnTo>
                  <a:pt x="831976" y="1011427"/>
                </a:lnTo>
                <a:lnTo>
                  <a:pt x="909701" y="938529"/>
                </a:lnTo>
                <a:lnTo>
                  <a:pt x="945133" y="895603"/>
                </a:lnTo>
                <a:lnTo>
                  <a:pt x="977391" y="856995"/>
                </a:lnTo>
                <a:lnTo>
                  <a:pt x="1004951" y="814577"/>
                </a:lnTo>
                <a:lnTo>
                  <a:pt x="1026413" y="769365"/>
                </a:lnTo>
                <a:lnTo>
                  <a:pt x="1047241" y="723518"/>
                </a:lnTo>
                <a:lnTo>
                  <a:pt x="1063243" y="672337"/>
                </a:lnTo>
                <a:lnTo>
                  <a:pt x="1073277" y="614552"/>
                </a:lnTo>
                <a:lnTo>
                  <a:pt x="1077467" y="567435"/>
                </a:lnTo>
                <a:lnTo>
                  <a:pt x="1078102" y="511174"/>
                </a:lnTo>
                <a:lnTo>
                  <a:pt x="1077722" y="469645"/>
                </a:lnTo>
                <a:lnTo>
                  <a:pt x="1075689" y="410336"/>
                </a:lnTo>
                <a:lnTo>
                  <a:pt x="1192185" y="410336"/>
                </a:lnTo>
                <a:lnTo>
                  <a:pt x="1148968" y="353694"/>
                </a:lnTo>
                <a:lnTo>
                  <a:pt x="1119886" y="309498"/>
                </a:lnTo>
                <a:lnTo>
                  <a:pt x="1096899" y="273303"/>
                </a:lnTo>
                <a:lnTo>
                  <a:pt x="1072388" y="228980"/>
                </a:lnTo>
                <a:lnTo>
                  <a:pt x="1049274" y="186181"/>
                </a:lnTo>
                <a:lnTo>
                  <a:pt x="1022730" y="130301"/>
                </a:lnTo>
                <a:lnTo>
                  <a:pt x="999489" y="79374"/>
                </a:lnTo>
                <a:lnTo>
                  <a:pt x="985774" y="44322"/>
                </a:lnTo>
                <a:lnTo>
                  <a:pt x="967231" y="0"/>
                </a:lnTo>
                <a:close/>
              </a:path>
              <a:path w="1275714" h="1241425">
                <a:moveTo>
                  <a:pt x="1192185" y="410336"/>
                </a:moveTo>
                <a:lnTo>
                  <a:pt x="1075689" y="410336"/>
                </a:lnTo>
                <a:lnTo>
                  <a:pt x="1275206" y="505332"/>
                </a:lnTo>
                <a:lnTo>
                  <a:pt x="1240154" y="467867"/>
                </a:lnTo>
                <a:lnTo>
                  <a:pt x="1209166" y="432180"/>
                </a:lnTo>
                <a:lnTo>
                  <a:pt x="1192185" y="410336"/>
                </a:lnTo>
                <a:close/>
              </a:path>
            </a:pathLst>
          </a:custGeom>
          <a:solidFill>
            <a:srgbClr val="FC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70296" y="3933571"/>
            <a:ext cx="1275715" cy="1241425"/>
          </a:xfrm>
          <a:custGeom>
            <a:avLst/>
            <a:gdLst/>
            <a:ahLst/>
            <a:cxnLst/>
            <a:rect l="l" t="t" r="r" b="b"/>
            <a:pathLst>
              <a:path w="1275714" h="1241425">
                <a:moveTo>
                  <a:pt x="0" y="1192021"/>
                </a:moveTo>
                <a:lnTo>
                  <a:pt x="101726" y="1228978"/>
                </a:lnTo>
                <a:lnTo>
                  <a:pt x="139700" y="1235328"/>
                </a:lnTo>
                <a:lnTo>
                  <a:pt x="183006" y="1239520"/>
                </a:lnTo>
                <a:lnTo>
                  <a:pt x="219075" y="1240916"/>
                </a:lnTo>
                <a:lnTo>
                  <a:pt x="263016" y="1240535"/>
                </a:lnTo>
                <a:lnTo>
                  <a:pt x="304926" y="1239265"/>
                </a:lnTo>
                <a:lnTo>
                  <a:pt x="352170" y="1233170"/>
                </a:lnTo>
                <a:lnTo>
                  <a:pt x="388747" y="1225930"/>
                </a:lnTo>
                <a:lnTo>
                  <a:pt x="426592" y="1218818"/>
                </a:lnTo>
                <a:lnTo>
                  <a:pt x="475741" y="1204340"/>
                </a:lnTo>
                <a:lnTo>
                  <a:pt x="519429" y="1186560"/>
                </a:lnTo>
                <a:lnTo>
                  <a:pt x="569849" y="1165352"/>
                </a:lnTo>
                <a:lnTo>
                  <a:pt x="638175" y="1136268"/>
                </a:lnTo>
                <a:lnTo>
                  <a:pt x="690499" y="1108074"/>
                </a:lnTo>
                <a:lnTo>
                  <a:pt x="730757" y="1081023"/>
                </a:lnTo>
                <a:lnTo>
                  <a:pt x="788288" y="1042669"/>
                </a:lnTo>
                <a:lnTo>
                  <a:pt x="831976" y="1011427"/>
                </a:lnTo>
                <a:lnTo>
                  <a:pt x="869441" y="976121"/>
                </a:lnTo>
                <a:lnTo>
                  <a:pt x="909701" y="938529"/>
                </a:lnTo>
                <a:lnTo>
                  <a:pt x="945133" y="895603"/>
                </a:lnTo>
                <a:lnTo>
                  <a:pt x="977391" y="856995"/>
                </a:lnTo>
                <a:lnTo>
                  <a:pt x="1004951" y="814577"/>
                </a:lnTo>
                <a:lnTo>
                  <a:pt x="1026413" y="769365"/>
                </a:lnTo>
                <a:lnTo>
                  <a:pt x="1047241" y="723518"/>
                </a:lnTo>
                <a:lnTo>
                  <a:pt x="1063243" y="672337"/>
                </a:lnTo>
                <a:lnTo>
                  <a:pt x="1073277" y="614552"/>
                </a:lnTo>
                <a:lnTo>
                  <a:pt x="1077467" y="567435"/>
                </a:lnTo>
                <a:lnTo>
                  <a:pt x="1078102" y="511174"/>
                </a:lnTo>
                <a:lnTo>
                  <a:pt x="1077722" y="469645"/>
                </a:lnTo>
                <a:lnTo>
                  <a:pt x="1075689" y="410336"/>
                </a:lnTo>
                <a:lnTo>
                  <a:pt x="1275206" y="505332"/>
                </a:lnTo>
                <a:lnTo>
                  <a:pt x="1240154" y="467867"/>
                </a:lnTo>
                <a:lnTo>
                  <a:pt x="1209166" y="432180"/>
                </a:lnTo>
                <a:lnTo>
                  <a:pt x="1179449" y="393953"/>
                </a:lnTo>
                <a:lnTo>
                  <a:pt x="1148968" y="353694"/>
                </a:lnTo>
                <a:lnTo>
                  <a:pt x="1119886" y="309498"/>
                </a:lnTo>
                <a:lnTo>
                  <a:pt x="1096899" y="273303"/>
                </a:lnTo>
                <a:lnTo>
                  <a:pt x="1072388" y="228980"/>
                </a:lnTo>
                <a:lnTo>
                  <a:pt x="1049274" y="186181"/>
                </a:lnTo>
                <a:lnTo>
                  <a:pt x="1022730" y="130301"/>
                </a:lnTo>
                <a:lnTo>
                  <a:pt x="999489" y="79374"/>
                </a:lnTo>
                <a:lnTo>
                  <a:pt x="985774" y="44322"/>
                </a:lnTo>
                <a:lnTo>
                  <a:pt x="967231" y="0"/>
                </a:lnTo>
                <a:lnTo>
                  <a:pt x="930020" y="63499"/>
                </a:lnTo>
                <a:lnTo>
                  <a:pt x="905763" y="96265"/>
                </a:lnTo>
                <a:lnTo>
                  <a:pt x="863600" y="138302"/>
                </a:lnTo>
                <a:lnTo>
                  <a:pt x="815339" y="169798"/>
                </a:lnTo>
                <a:lnTo>
                  <a:pt x="759587" y="195579"/>
                </a:lnTo>
                <a:lnTo>
                  <a:pt x="723773" y="203580"/>
                </a:lnTo>
                <a:lnTo>
                  <a:pt x="688593" y="213740"/>
                </a:lnTo>
                <a:lnTo>
                  <a:pt x="631443" y="220598"/>
                </a:lnTo>
                <a:lnTo>
                  <a:pt x="862202" y="315848"/>
                </a:lnTo>
                <a:lnTo>
                  <a:pt x="856868" y="374903"/>
                </a:lnTo>
                <a:lnTo>
                  <a:pt x="848994" y="442975"/>
                </a:lnTo>
                <a:lnTo>
                  <a:pt x="840231" y="499617"/>
                </a:lnTo>
                <a:lnTo>
                  <a:pt x="826388" y="569086"/>
                </a:lnTo>
                <a:lnTo>
                  <a:pt x="814197" y="609980"/>
                </a:lnTo>
                <a:lnTo>
                  <a:pt x="803275" y="648334"/>
                </a:lnTo>
                <a:lnTo>
                  <a:pt x="784478" y="700404"/>
                </a:lnTo>
                <a:lnTo>
                  <a:pt x="764413" y="749807"/>
                </a:lnTo>
                <a:lnTo>
                  <a:pt x="736345" y="799591"/>
                </a:lnTo>
                <a:lnTo>
                  <a:pt x="709422" y="838707"/>
                </a:lnTo>
                <a:lnTo>
                  <a:pt x="677926" y="879347"/>
                </a:lnTo>
                <a:lnTo>
                  <a:pt x="646429" y="921384"/>
                </a:lnTo>
                <a:lnTo>
                  <a:pt x="617474" y="948943"/>
                </a:lnTo>
                <a:lnTo>
                  <a:pt x="577214" y="982598"/>
                </a:lnTo>
                <a:lnTo>
                  <a:pt x="533526" y="1015237"/>
                </a:lnTo>
                <a:lnTo>
                  <a:pt x="493902" y="1045590"/>
                </a:lnTo>
                <a:lnTo>
                  <a:pt x="448310" y="1075943"/>
                </a:lnTo>
                <a:lnTo>
                  <a:pt x="396113" y="1109471"/>
                </a:lnTo>
                <a:lnTo>
                  <a:pt x="344424" y="1139824"/>
                </a:lnTo>
                <a:lnTo>
                  <a:pt x="290067" y="1159128"/>
                </a:lnTo>
                <a:lnTo>
                  <a:pt x="254253" y="1176527"/>
                </a:lnTo>
                <a:lnTo>
                  <a:pt x="214502" y="1188084"/>
                </a:lnTo>
                <a:lnTo>
                  <a:pt x="179958" y="1194942"/>
                </a:lnTo>
                <a:lnTo>
                  <a:pt x="147319" y="1200022"/>
                </a:lnTo>
                <a:lnTo>
                  <a:pt x="114680" y="1198245"/>
                </a:lnTo>
                <a:lnTo>
                  <a:pt x="0" y="1192021"/>
                </a:lnTo>
              </a:path>
            </a:pathLst>
          </a:custGeom>
          <a:ln w="127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39620" y="3933571"/>
            <a:ext cx="1275715" cy="1241425"/>
          </a:xfrm>
          <a:custGeom>
            <a:avLst/>
            <a:gdLst/>
            <a:ahLst/>
            <a:cxnLst/>
            <a:rect l="l" t="t" r="r" b="b"/>
            <a:pathLst>
              <a:path w="1275714" h="1241425">
                <a:moveTo>
                  <a:pt x="422563" y="410336"/>
                </a:moveTo>
                <a:lnTo>
                  <a:pt x="199517" y="410336"/>
                </a:lnTo>
                <a:lnTo>
                  <a:pt x="197612" y="469645"/>
                </a:lnTo>
                <a:lnTo>
                  <a:pt x="197104" y="511174"/>
                </a:lnTo>
                <a:lnTo>
                  <a:pt x="197866" y="567435"/>
                </a:lnTo>
                <a:lnTo>
                  <a:pt x="201930" y="614552"/>
                </a:lnTo>
                <a:lnTo>
                  <a:pt x="211962" y="672337"/>
                </a:lnTo>
                <a:lnTo>
                  <a:pt x="228092" y="723518"/>
                </a:lnTo>
                <a:lnTo>
                  <a:pt x="248919" y="769365"/>
                </a:lnTo>
                <a:lnTo>
                  <a:pt x="270382" y="814577"/>
                </a:lnTo>
                <a:lnTo>
                  <a:pt x="297815" y="856995"/>
                </a:lnTo>
                <a:lnTo>
                  <a:pt x="330073" y="895603"/>
                </a:lnTo>
                <a:lnTo>
                  <a:pt x="365506" y="938529"/>
                </a:lnTo>
                <a:lnTo>
                  <a:pt x="443356" y="1011427"/>
                </a:lnTo>
                <a:lnTo>
                  <a:pt x="486918" y="1042669"/>
                </a:lnTo>
                <a:lnTo>
                  <a:pt x="584835" y="1108074"/>
                </a:lnTo>
                <a:lnTo>
                  <a:pt x="637159" y="1136268"/>
                </a:lnTo>
                <a:lnTo>
                  <a:pt x="755777" y="1186560"/>
                </a:lnTo>
                <a:lnTo>
                  <a:pt x="799592" y="1204340"/>
                </a:lnTo>
                <a:lnTo>
                  <a:pt x="848613" y="1218818"/>
                </a:lnTo>
                <a:lnTo>
                  <a:pt x="886587" y="1225930"/>
                </a:lnTo>
                <a:lnTo>
                  <a:pt x="923163" y="1233170"/>
                </a:lnTo>
                <a:lnTo>
                  <a:pt x="970280" y="1239265"/>
                </a:lnTo>
                <a:lnTo>
                  <a:pt x="1012317" y="1240535"/>
                </a:lnTo>
                <a:lnTo>
                  <a:pt x="1056259" y="1240916"/>
                </a:lnTo>
                <a:lnTo>
                  <a:pt x="1092200" y="1239520"/>
                </a:lnTo>
                <a:lnTo>
                  <a:pt x="1135507" y="1235328"/>
                </a:lnTo>
                <a:lnTo>
                  <a:pt x="1173607" y="1228978"/>
                </a:lnTo>
                <a:lnTo>
                  <a:pt x="1253211" y="1200022"/>
                </a:lnTo>
                <a:lnTo>
                  <a:pt x="1127887" y="1200022"/>
                </a:lnTo>
                <a:lnTo>
                  <a:pt x="1095375" y="1194942"/>
                </a:lnTo>
                <a:lnTo>
                  <a:pt x="1060831" y="1188084"/>
                </a:lnTo>
                <a:lnTo>
                  <a:pt x="1020953" y="1176527"/>
                </a:lnTo>
                <a:lnTo>
                  <a:pt x="985138" y="1159128"/>
                </a:lnTo>
                <a:lnTo>
                  <a:pt x="930782" y="1139824"/>
                </a:lnTo>
                <a:lnTo>
                  <a:pt x="879221" y="1109471"/>
                </a:lnTo>
                <a:lnTo>
                  <a:pt x="826897" y="1075943"/>
                </a:lnTo>
                <a:lnTo>
                  <a:pt x="781304" y="1045590"/>
                </a:lnTo>
                <a:lnTo>
                  <a:pt x="741680" y="1015237"/>
                </a:lnTo>
                <a:lnTo>
                  <a:pt x="698119" y="982598"/>
                </a:lnTo>
                <a:lnTo>
                  <a:pt x="657860" y="948943"/>
                </a:lnTo>
                <a:lnTo>
                  <a:pt x="628777" y="921384"/>
                </a:lnTo>
                <a:lnTo>
                  <a:pt x="597281" y="879347"/>
                </a:lnTo>
                <a:lnTo>
                  <a:pt x="565785" y="838707"/>
                </a:lnTo>
                <a:lnTo>
                  <a:pt x="538988" y="799591"/>
                </a:lnTo>
                <a:lnTo>
                  <a:pt x="510794" y="749807"/>
                </a:lnTo>
                <a:lnTo>
                  <a:pt x="490728" y="700404"/>
                </a:lnTo>
                <a:lnTo>
                  <a:pt x="472059" y="648334"/>
                </a:lnTo>
                <a:lnTo>
                  <a:pt x="461137" y="609980"/>
                </a:lnTo>
                <a:lnTo>
                  <a:pt x="448944" y="569086"/>
                </a:lnTo>
                <a:lnTo>
                  <a:pt x="434975" y="499617"/>
                </a:lnTo>
                <a:lnTo>
                  <a:pt x="426338" y="442975"/>
                </a:lnTo>
                <a:lnTo>
                  <a:pt x="422563" y="410336"/>
                </a:lnTo>
                <a:close/>
              </a:path>
              <a:path w="1275714" h="1241425">
                <a:moveTo>
                  <a:pt x="1275207" y="1192021"/>
                </a:moveTo>
                <a:lnTo>
                  <a:pt x="1127887" y="1200022"/>
                </a:lnTo>
                <a:lnTo>
                  <a:pt x="1253211" y="1200022"/>
                </a:lnTo>
                <a:lnTo>
                  <a:pt x="1275207" y="1192021"/>
                </a:lnTo>
                <a:close/>
              </a:path>
              <a:path w="1275714" h="1241425">
                <a:moveTo>
                  <a:pt x="307975" y="0"/>
                </a:moveTo>
                <a:lnTo>
                  <a:pt x="289560" y="44322"/>
                </a:lnTo>
                <a:lnTo>
                  <a:pt x="275844" y="79374"/>
                </a:lnTo>
                <a:lnTo>
                  <a:pt x="252603" y="130301"/>
                </a:lnTo>
                <a:lnTo>
                  <a:pt x="226060" y="186181"/>
                </a:lnTo>
                <a:lnTo>
                  <a:pt x="202946" y="228980"/>
                </a:lnTo>
                <a:lnTo>
                  <a:pt x="178435" y="273303"/>
                </a:lnTo>
                <a:lnTo>
                  <a:pt x="155448" y="309498"/>
                </a:lnTo>
                <a:lnTo>
                  <a:pt x="126237" y="353694"/>
                </a:lnTo>
                <a:lnTo>
                  <a:pt x="95885" y="393953"/>
                </a:lnTo>
                <a:lnTo>
                  <a:pt x="66167" y="432180"/>
                </a:lnTo>
                <a:lnTo>
                  <a:pt x="35052" y="467867"/>
                </a:lnTo>
                <a:lnTo>
                  <a:pt x="0" y="505332"/>
                </a:lnTo>
                <a:lnTo>
                  <a:pt x="199517" y="410336"/>
                </a:lnTo>
                <a:lnTo>
                  <a:pt x="422563" y="410336"/>
                </a:lnTo>
                <a:lnTo>
                  <a:pt x="418465" y="374903"/>
                </a:lnTo>
                <a:lnTo>
                  <a:pt x="413004" y="315848"/>
                </a:lnTo>
                <a:lnTo>
                  <a:pt x="643890" y="220598"/>
                </a:lnTo>
                <a:lnTo>
                  <a:pt x="586740" y="213740"/>
                </a:lnTo>
                <a:lnTo>
                  <a:pt x="551561" y="203580"/>
                </a:lnTo>
                <a:lnTo>
                  <a:pt x="489077" y="183895"/>
                </a:lnTo>
                <a:lnTo>
                  <a:pt x="430149" y="151002"/>
                </a:lnTo>
                <a:lnTo>
                  <a:pt x="394588" y="122935"/>
                </a:lnTo>
                <a:lnTo>
                  <a:pt x="345186" y="63499"/>
                </a:lnTo>
                <a:lnTo>
                  <a:pt x="324993" y="32892"/>
                </a:lnTo>
                <a:lnTo>
                  <a:pt x="307975" y="0"/>
                </a:lnTo>
                <a:close/>
              </a:path>
            </a:pathLst>
          </a:custGeom>
          <a:solidFill>
            <a:srgbClr val="FC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39620" y="3933571"/>
            <a:ext cx="1275715" cy="1241425"/>
          </a:xfrm>
          <a:custGeom>
            <a:avLst/>
            <a:gdLst/>
            <a:ahLst/>
            <a:cxnLst/>
            <a:rect l="l" t="t" r="r" b="b"/>
            <a:pathLst>
              <a:path w="1275714" h="1241425">
                <a:moveTo>
                  <a:pt x="1275207" y="1192021"/>
                </a:moveTo>
                <a:lnTo>
                  <a:pt x="1173607" y="1228978"/>
                </a:lnTo>
                <a:lnTo>
                  <a:pt x="1135507" y="1235328"/>
                </a:lnTo>
                <a:lnTo>
                  <a:pt x="1092200" y="1239520"/>
                </a:lnTo>
                <a:lnTo>
                  <a:pt x="1056259" y="1240916"/>
                </a:lnTo>
                <a:lnTo>
                  <a:pt x="1012317" y="1240535"/>
                </a:lnTo>
                <a:lnTo>
                  <a:pt x="970280" y="1239265"/>
                </a:lnTo>
                <a:lnTo>
                  <a:pt x="923163" y="1233170"/>
                </a:lnTo>
                <a:lnTo>
                  <a:pt x="886587" y="1225930"/>
                </a:lnTo>
                <a:lnTo>
                  <a:pt x="848613" y="1218818"/>
                </a:lnTo>
                <a:lnTo>
                  <a:pt x="799592" y="1204340"/>
                </a:lnTo>
                <a:lnTo>
                  <a:pt x="755777" y="1186560"/>
                </a:lnTo>
                <a:lnTo>
                  <a:pt x="705357" y="1165352"/>
                </a:lnTo>
                <a:lnTo>
                  <a:pt x="637159" y="1136268"/>
                </a:lnTo>
                <a:lnTo>
                  <a:pt x="584835" y="1108074"/>
                </a:lnTo>
                <a:lnTo>
                  <a:pt x="544449" y="1081023"/>
                </a:lnTo>
                <a:lnTo>
                  <a:pt x="486918" y="1042669"/>
                </a:lnTo>
                <a:lnTo>
                  <a:pt x="443356" y="1011427"/>
                </a:lnTo>
                <a:lnTo>
                  <a:pt x="405765" y="976121"/>
                </a:lnTo>
                <a:lnTo>
                  <a:pt x="365506" y="938529"/>
                </a:lnTo>
                <a:lnTo>
                  <a:pt x="330073" y="895603"/>
                </a:lnTo>
                <a:lnTo>
                  <a:pt x="297815" y="856995"/>
                </a:lnTo>
                <a:lnTo>
                  <a:pt x="270382" y="814577"/>
                </a:lnTo>
                <a:lnTo>
                  <a:pt x="248919" y="769365"/>
                </a:lnTo>
                <a:lnTo>
                  <a:pt x="228092" y="723518"/>
                </a:lnTo>
                <a:lnTo>
                  <a:pt x="211962" y="672337"/>
                </a:lnTo>
                <a:lnTo>
                  <a:pt x="201930" y="614552"/>
                </a:lnTo>
                <a:lnTo>
                  <a:pt x="197866" y="567435"/>
                </a:lnTo>
                <a:lnTo>
                  <a:pt x="197104" y="511174"/>
                </a:lnTo>
                <a:lnTo>
                  <a:pt x="197612" y="469645"/>
                </a:lnTo>
                <a:lnTo>
                  <a:pt x="199517" y="410336"/>
                </a:lnTo>
                <a:lnTo>
                  <a:pt x="0" y="505332"/>
                </a:lnTo>
                <a:lnTo>
                  <a:pt x="35052" y="467867"/>
                </a:lnTo>
                <a:lnTo>
                  <a:pt x="66167" y="432180"/>
                </a:lnTo>
                <a:lnTo>
                  <a:pt x="95885" y="393953"/>
                </a:lnTo>
                <a:lnTo>
                  <a:pt x="126237" y="353694"/>
                </a:lnTo>
                <a:lnTo>
                  <a:pt x="155448" y="309498"/>
                </a:lnTo>
                <a:lnTo>
                  <a:pt x="178435" y="273303"/>
                </a:lnTo>
                <a:lnTo>
                  <a:pt x="202946" y="228980"/>
                </a:lnTo>
                <a:lnTo>
                  <a:pt x="226060" y="186181"/>
                </a:lnTo>
                <a:lnTo>
                  <a:pt x="252603" y="130301"/>
                </a:lnTo>
                <a:lnTo>
                  <a:pt x="275844" y="79374"/>
                </a:lnTo>
                <a:lnTo>
                  <a:pt x="289560" y="44322"/>
                </a:lnTo>
                <a:lnTo>
                  <a:pt x="307975" y="0"/>
                </a:lnTo>
                <a:lnTo>
                  <a:pt x="345186" y="63499"/>
                </a:lnTo>
                <a:lnTo>
                  <a:pt x="369569" y="96265"/>
                </a:lnTo>
                <a:lnTo>
                  <a:pt x="411734" y="138302"/>
                </a:lnTo>
                <a:lnTo>
                  <a:pt x="459994" y="169798"/>
                </a:lnTo>
                <a:lnTo>
                  <a:pt x="515619" y="195579"/>
                </a:lnTo>
                <a:lnTo>
                  <a:pt x="551561" y="203580"/>
                </a:lnTo>
                <a:lnTo>
                  <a:pt x="586740" y="213740"/>
                </a:lnTo>
                <a:lnTo>
                  <a:pt x="643890" y="220598"/>
                </a:lnTo>
                <a:lnTo>
                  <a:pt x="413004" y="315848"/>
                </a:lnTo>
                <a:lnTo>
                  <a:pt x="418465" y="374903"/>
                </a:lnTo>
                <a:lnTo>
                  <a:pt x="426338" y="442975"/>
                </a:lnTo>
                <a:lnTo>
                  <a:pt x="434975" y="499617"/>
                </a:lnTo>
                <a:lnTo>
                  <a:pt x="448944" y="569086"/>
                </a:lnTo>
                <a:lnTo>
                  <a:pt x="461137" y="609980"/>
                </a:lnTo>
                <a:lnTo>
                  <a:pt x="472059" y="648334"/>
                </a:lnTo>
                <a:lnTo>
                  <a:pt x="490728" y="700404"/>
                </a:lnTo>
                <a:lnTo>
                  <a:pt x="510794" y="749807"/>
                </a:lnTo>
                <a:lnTo>
                  <a:pt x="538988" y="799591"/>
                </a:lnTo>
                <a:lnTo>
                  <a:pt x="565785" y="838707"/>
                </a:lnTo>
                <a:lnTo>
                  <a:pt x="597281" y="879347"/>
                </a:lnTo>
                <a:lnTo>
                  <a:pt x="628777" y="921384"/>
                </a:lnTo>
                <a:lnTo>
                  <a:pt x="657860" y="948943"/>
                </a:lnTo>
                <a:lnTo>
                  <a:pt x="698119" y="982598"/>
                </a:lnTo>
                <a:lnTo>
                  <a:pt x="741680" y="1015237"/>
                </a:lnTo>
                <a:lnTo>
                  <a:pt x="781304" y="1045590"/>
                </a:lnTo>
                <a:lnTo>
                  <a:pt x="826897" y="1075943"/>
                </a:lnTo>
                <a:lnTo>
                  <a:pt x="879221" y="1109471"/>
                </a:lnTo>
                <a:lnTo>
                  <a:pt x="930782" y="1139824"/>
                </a:lnTo>
                <a:lnTo>
                  <a:pt x="985138" y="1159128"/>
                </a:lnTo>
                <a:lnTo>
                  <a:pt x="1020953" y="1176527"/>
                </a:lnTo>
                <a:lnTo>
                  <a:pt x="1060831" y="1188084"/>
                </a:lnTo>
                <a:lnTo>
                  <a:pt x="1095375" y="1194942"/>
                </a:lnTo>
                <a:lnTo>
                  <a:pt x="1127887" y="1200022"/>
                </a:lnTo>
                <a:lnTo>
                  <a:pt x="1160653" y="1198245"/>
                </a:lnTo>
                <a:lnTo>
                  <a:pt x="1275207" y="1192021"/>
                </a:lnTo>
              </a:path>
            </a:pathLst>
          </a:custGeom>
          <a:ln w="127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333578"/>
            <a:ext cx="67227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1915" marR="5080" indent="-1339850">
              <a:lnSpc>
                <a:spcPct val="100000"/>
              </a:lnSpc>
              <a:spcBef>
                <a:spcPts val="105"/>
              </a:spcBef>
              <a:tabLst>
                <a:tab pos="2041525" algn="l"/>
              </a:tabLst>
            </a:pPr>
            <a:r>
              <a:rPr dirty="0"/>
              <a:t>Example:	</a:t>
            </a:r>
            <a:r>
              <a:rPr spc="-5" dirty="0"/>
              <a:t>Finding Probabilities</a:t>
            </a:r>
            <a:r>
              <a:rPr spc="-6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802894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 survey indicates that people use their computers an  average of 2.4 years </a:t>
            </a:r>
            <a:r>
              <a:rPr sz="2800" dirty="0">
                <a:latin typeface="Times New Roman"/>
                <a:cs typeface="Times New Roman"/>
              </a:rPr>
              <a:t>before upgrading </a:t>
            </a:r>
            <a:r>
              <a:rPr sz="2800" spc="-5" dirty="0">
                <a:latin typeface="Times New Roman"/>
                <a:cs typeface="Times New Roman"/>
              </a:rPr>
              <a:t>to a new  machine. The standard deviation is 0.5 </a:t>
            </a:r>
            <a:r>
              <a:rPr sz="2800" spc="-35" dirty="0">
                <a:latin typeface="Times New Roman"/>
                <a:cs typeface="Times New Roman"/>
              </a:rPr>
              <a:t>year.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  owner is selected at random.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probability that he  or she will use it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fewer than 2 years before  </a:t>
            </a:r>
            <a:r>
              <a:rPr sz="2800" dirty="0">
                <a:latin typeface="Times New Roman"/>
                <a:cs typeface="Times New Roman"/>
              </a:rPr>
              <a:t>upgrading. </a:t>
            </a:r>
            <a:r>
              <a:rPr sz="2800" spc="-5" dirty="0">
                <a:latin typeface="Times New Roman"/>
                <a:cs typeface="Times New Roman"/>
              </a:rPr>
              <a:t>Assume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the variable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is normally  </a:t>
            </a:r>
            <a:r>
              <a:rPr sz="2800" dirty="0">
                <a:latin typeface="Times New Roman"/>
                <a:cs typeface="Times New Roman"/>
              </a:rPr>
              <a:t>distributed.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6526" y="4419600"/>
            <a:ext cx="1295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846" y="333578"/>
            <a:ext cx="66732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785" marR="5080" indent="-1315720">
              <a:lnSpc>
                <a:spcPct val="100000"/>
              </a:lnSpc>
              <a:spcBef>
                <a:spcPts val="105"/>
              </a:spcBef>
              <a:tabLst>
                <a:tab pos="1993900" algn="l"/>
              </a:tabLst>
            </a:pPr>
            <a:r>
              <a:rPr dirty="0"/>
              <a:t>Solution:	</a:t>
            </a:r>
            <a:r>
              <a:rPr spc="-5" dirty="0"/>
              <a:t>Finding Probabilities</a:t>
            </a:r>
            <a:r>
              <a:rPr spc="-7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794" y="5432247"/>
            <a:ext cx="4618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&lt; </a:t>
            </a:r>
            <a:r>
              <a:rPr sz="2800" dirty="0">
                <a:latin typeface="Times New Roman"/>
                <a:cs typeface="Times New Roman"/>
              </a:rPr>
              <a:t>2)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&lt; -0.80)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AD0337"/>
                </a:solidFill>
                <a:latin typeface="Times New Roman"/>
                <a:cs typeface="Times New Roman"/>
              </a:rPr>
              <a:t>0.2119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600" y="3094735"/>
            <a:ext cx="1656714" cy="1502410"/>
          </a:xfrm>
          <a:custGeom>
            <a:avLst/>
            <a:gdLst/>
            <a:ahLst/>
            <a:cxnLst/>
            <a:rect l="l" t="t" r="r" b="b"/>
            <a:pathLst>
              <a:path w="1656714" h="1502410">
                <a:moveTo>
                  <a:pt x="1649806" y="0"/>
                </a:moveTo>
                <a:lnTo>
                  <a:pt x="1616315" y="54820"/>
                </a:lnTo>
                <a:lnTo>
                  <a:pt x="1589284" y="100976"/>
                </a:lnTo>
                <a:lnTo>
                  <a:pt x="1567150" y="141031"/>
                </a:lnTo>
                <a:lnTo>
                  <a:pt x="1548349" y="177545"/>
                </a:lnTo>
                <a:lnTo>
                  <a:pt x="1531315" y="213084"/>
                </a:lnTo>
                <a:lnTo>
                  <a:pt x="1514485" y="250209"/>
                </a:lnTo>
                <a:lnTo>
                  <a:pt x="1475181" y="339471"/>
                </a:lnTo>
                <a:lnTo>
                  <a:pt x="1457868" y="381235"/>
                </a:lnTo>
                <a:lnTo>
                  <a:pt x="1439393" y="427628"/>
                </a:lnTo>
                <a:lnTo>
                  <a:pt x="1419824" y="477217"/>
                </a:lnTo>
                <a:lnTo>
                  <a:pt x="1399225" y="528565"/>
                </a:lnTo>
                <a:lnTo>
                  <a:pt x="1377665" y="580237"/>
                </a:lnTo>
                <a:lnTo>
                  <a:pt x="1355209" y="630799"/>
                </a:lnTo>
                <a:lnTo>
                  <a:pt x="1331925" y="678814"/>
                </a:lnTo>
                <a:lnTo>
                  <a:pt x="1308631" y="724480"/>
                </a:lnTo>
                <a:lnTo>
                  <a:pt x="1285486" y="769132"/>
                </a:lnTo>
                <a:lnTo>
                  <a:pt x="1261565" y="813049"/>
                </a:lnTo>
                <a:lnTo>
                  <a:pt x="1235945" y="856508"/>
                </a:lnTo>
                <a:lnTo>
                  <a:pt x="1207702" y="899787"/>
                </a:lnTo>
                <a:lnTo>
                  <a:pt x="1175910" y="943164"/>
                </a:lnTo>
                <a:lnTo>
                  <a:pt x="1139647" y="986916"/>
                </a:lnTo>
                <a:lnTo>
                  <a:pt x="1107740" y="1022147"/>
                </a:lnTo>
                <a:lnTo>
                  <a:pt x="1072695" y="1058851"/>
                </a:lnTo>
                <a:lnTo>
                  <a:pt x="1035102" y="1096292"/>
                </a:lnTo>
                <a:lnTo>
                  <a:pt x="995552" y="1133733"/>
                </a:lnTo>
                <a:lnTo>
                  <a:pt x="954635" y="1170437"/>
                </a:lnTo>
                <a:lnTo>
                  <a:pt x="912941" y="1205667"/>
                </a:lnTo>
                <a:lnTo>
                  <a:pt x="871061" y="1238686"/>
                </a:lnTo>
                <a:lnTo>
                  <a:pt x="829584" y="1268758"/>
                </a:lnTo>
                <a:lnTo>
                  <a:pt x="789101" y="1295145"/>
                </a:lnTo>
                <a:lnTo>
                  <a:pt x="746279" y="1320454"/>
                </a:lnTo>
                <a:lnTo>
                  <a:pt x="702633" y="1342169"/>
                </a:lnTo>
                <a:lnTo>
                  <a:pt x="658164" y="1360839"/>
                </a:lnTo>
                <a:lnTo>
                  <a:pt x="612870" y="1377013"/>
                </a:lnTo>
                <a:lnTo>
                  <a:pt x="566752" y="1391240"/>
                </a:lnTo>
                <a:lnTo>
                  <a:pt x="519810" y="1404070"/>
                </a:lnTo>
                <a:lnTo>
                  <a:pt x="472045" y="1416051"/>
                </a:lnTo>
                <a:lnTo>
                  <a:pt x="370265" y="1440135"/>
                </a:lnTo>
                <a:lnTo>
                  <a:pt x="311524" y="1451913"/>
                </a:lnTo>
                <a:lnTo>
                  <a:pt x="250045" y="1462932"/>
                </a:lnTo>
                <a:lnTo>
                  <a:pt x="188639" y="1473057"/>
                </a:lnTo>
                <a:lnTo>
                  <a:pt x="0" y="1501902"/>
                </a:lnTo>
                <a:lnTo>
                  <a:pt x="1654886" y="1481074"/>
                </a:lnTo>
                <a:lnTo>
                  <a:pt x="1648405" y="1411922"/>
                </a:lnTo>
                <a:lnTo>
                  <a:pt x="1646281" y="1363430"/>
                </a:lnTo>
                <a:lnTo>
                  <a:pt x="1644782" y="1308169"/>
                </a:lnTo>
                <a:lnTo>
                  <a:pt x="1643819" y="1248020"/>
                </a:lnTo>
                <a:lnTo>
                  <a:pt x="1643304" y="1184864"/>
                </a:lnTo>
                <a:lnTo>
                  <a:pt x="1643178" y="1133733"/>
                </a:lnTo>
                <a:lnTo>
                  <a:pt x="1643257" y="1057057"/>
                </a:lnTo>
                <a:lnTo>
                  <a:pt x="1643548" y="996169"/>
                </a:lnTo>
                <a:lnTo>
                  <a:pt x="1643930" y="939799"/>
                </a:lnTo>
                <a:lnTo>
                  <a:pt x="1644548" y="856508"/>
                </a:lnTo>
                <a:lnTo>
                  <a:pt x="1644644" y="838329"/>
                </a:lnTo>
                <a:lnTo>
                  <a:pt x="1644726" y="816609"/>
                </a:lnTo>
                <a:lnTo>
                  <a:pt x="1645401" y="791019"/>
                </a:lnTo>
                <a:lnTo>
                  <a:pt x="1647136" y="784945"/>
                </a:lnTo>
                <a:lnTo>
                  <a:pt x="1650871" y="784945"/>
                </a:lnTo>
                <a:lnTo>
                  <a:pt x="1650607" y="780658"/>
                </a:lnTo>
                <a:lnTo>
                  <a:pt x="1649559" y="743269"/>
                </a:lnTo>
                <a:lnTo>
                  <a:pt x="1649100" y="698027"/>
                </a:lnTo>
                <a:lnTo>
                  <a:pt x="1649127" y="646259"/>
                </a:lnTo>
                <a:lnTo>
                  <a:pt x="1649536" y="589295"/>
                </a:lnTo>
                <a:lnTo>
                  <a:pt x="1650225" y="528466"/>
                </a:lnTo>
                <a:lnTo>
                  <a:pt x="1651090" y="465099"/>
                </a:lnTo>
                <a:lnTo>
                  <a:pt x="1652028" y="400526"/>
                </a:lnTo>
                <a:lnTo>
                  <a:pt x="1652937" y="336074"/>
                </a:lnTo>
                <a:lnTo>
                  <a:pt x="1653712" y="273074"/>
                </a:lnTo>
                <a:lnTo>
                  <a:pt x="1654252" y="212854"/>
                </a:lnTo>
                <a:lnTo>
                  <a:pt x="1654379" y="177545"/>
                </a:lnTo>
                <a:lnTo>
                  <a:pt x="1654378" y="141031"/>
                </a:lnTo>
                <a:lnTo>
                  <a:pt x="1654212" y="106076"/>
                </a:lnTo>
                <a:lnTo>
                  <a:pt x="1653426" y="62175"/>
                </a:lnTo>
                <a:lnTo>
                  <a:pt x="1651991" y="26374"/>
                </a:lnTo>
                <a:lnTo>
                  <a:pt x="1649806" y="0"/>
                </a:lnTo>
                <a:close/>
              </a:path>
              <a:path w="1656714" h="1502410">
                <a:moveTo>
                  <a:pt x="1653500" y="820014"/>
                </a:moveTo>
                <a:lnTo>
                  <a:pt x="1655396" y="838329"/>
                </a:lnTo>
                <a:lnTo>
                  <a:pt x="1656455" y="847310"/>
                </a:lnTo>
                <a:lnTo>
                  <a:pt x="1655958" y="841520"/>
                </a:lnTo>
                <a:lnTo>
                  <a:pt x="1654342" y="826675"/>
                </a:lnTo>
                <a:lnTo>
                  <a:pt x="1653500" y="820014"/>
                </a:lnTo>
                <a:close/>
              </a:path>
              <a:path w="1656714" h="1502410">
                <a:moveTo>
                  <a:pt x="1650871" y="784945"/>
                </a:moveTo>
                <a:lnTo>
                  <a:pt x="1647136" y="784945"/>
                </a:lnTo>
                <a:lnTo>
                  <a:pt x="1649495" y="792672"/>
                </a:lnTo>
                <a:lnTo>
                  <a:pt x="1652090" y="808863"/>
                </a:lnTo>
                <a:lnTo>
                  <a:pt x="1653500" y="820014"/>
                </a:lnTo>
                <a:lnTo>
                  <a:pt x="1652346" y="808863"/>
                </a:lnTo>
                <a:lnTo>
                  <a:pt x="1650871" y="784945"/>
                </a:lnTo>
                <a:close/>
              </a:path>
            </a:pathLst>
          </a:custGeom>
          <a:solidFill>
            <a:srgbClr val="70ACD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45322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3124200"/>
            <a:ext cx="0" cy="1444625"/>
          </a:xfrm>
          <a:custGeom>
            <a:avLst/>
            <a:gdLst/>
            <a:ahLst/>
            <a:cxnLst/>
            <a:rect l="l" t="t" r="r" b="b"/>
            <a:pathLst>
              <a:path h="1444625">
                <a:moveTo>
                  <a:pt x="0" y="14446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536" y="45231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0" y="66294"/>
                </a:lnTo>
                <a:lnTo>
                  <a:pt x="113690" y="132588"/>
                </a:lnTo>
                <a:lnTo>
                  <a:pt x="122440" y="130302"/>
                </a:lnTo>
                <a:lnTo>
                  <a:pt x="126415" y="123571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46" y="80645"/>
                </a:lnTo>
                <a:lnTo>
                  <a:pt x="28346" y="52070"/>
                </a:lnTo>
                <a:lnTo>
                  <a:pt x="81136" y="52070"/>
                </a:lnTo>
                <a:lnTo>
                  <a:pt x="121272" y="28702"/>
                </a:lnTo>
                <a:lnTo>
                  <a:pt x="128092" y="24638"/>
                </a:lnTo>
                <a:lnTo>
                  <a:pt x="130390" y="15875"/>
                </a:lnTo>
                <a:lnTo>
                  <a:pt x="126415" y="9144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898" y="66309"/>
                </a:moveTo>
                <a:lnTo>
                  <a:pt x="3834447" y="107950"/>
                </a:lnTo>
                <a:lnTo>
                  <a:pt x="3832161" y="116713"/>
                </a:lnTo>
                <a:lnTo>
                  <a:pt x="3836098" y="123571"/>
                </a:lnTo>
                <a:lnTo>
                  <a:pt x="3840035" y="130302"/>
                </a:lnTo>
                <a:lnTo>
                  <a:pt x="3848798" y="132588"/>
                </a:lnTo>
                <a:lnTo>
                  <a:pt x="3937980" y="80645"/>
                </a:lnTo>
                <a:lnTo>
                  <a:pt x="3934269" y="80645"/>
                </a:lnTo>
                <a:lnTo>
                  <a:pt x="3934269" y="78613"/>
                </a:lnTo>
                <a:lnTo>
                  <a:pt x="3927030" y="78613"/>
                </a:lnTo>
                <a:lnTo>
                  <a:pt x="3905898" y="66309"/>
                </a:lnTo>
                <a:close/>
              </a:path>
              <a:path w="3963035" h="132714">
                <a:moveTo>
                  <a:pt x="81136" y="52070"/>
                </a:moveTo>
                <a:lnTo>
                  <a:pt x="28346" y="52070"/>
                </a:lnTo>
                <a:lnTo>
                  <a:pt x="28346" y="80645"/>
                </a:lnTo>
                <a:lnTo>
                  <a:pt x="81238" y="80645"/>
                </a:lnTo>
                <a:lnTo>
                  <a:pt x="77757" y="78613"/>
                </a:lnTo>
                <a:lnTo>
                  <a:pt x="35547" y="78613"/>
                </a:lnTo>
                <a:lnTo>
                  <a:pt x="35547" y="53975"/>
                </a:lnTo>
                <a:lnTo>
                  <a:pt x="77864" y="53975"/>
                </a:lnTo>
                <a:lnTo>
                  <a:pt x="81136" y="52070"/>
                </a:lnTo>
                <a:close/>
              </a:path>
              <a:path w="3963035" h="132714">
                <a:moveTo>
                  <a:pt x="3881441" y="52070"/>
                </a:moveTo>
                <a:lnTo>
                  <a:pt x="81136" y="52070"/>
                </a:lnTo>
                <a:lnTo>
                  <a:pt x="56679" y="66309"/>
                </a:lnTo>
                <a:lnTo>
                  <a:pt x="81238" y="80645"/>
                </a:lnTo>
                <a:lnTo>
                  <a:pt x="3881339" y="80645"/>
                </a:lnTo>
                <a:lnTo>
                  <a:pt x="3905898" y="66309"/>
                </a:lnTo>
                <a:lnTo>
                  <a:pt x="3881441" y="52070"/>
                </a:lnTo>
                <a:close/>
              </a:path>
              <a:path w="3963035" h="132714">
                <a:moveTo>
                  <a:pt x="3938198" y="52070"/>
                </a:moveTo>
                <a:lnTo>
                  <a:pt x="3934269" y="52070"/>
                </a:lnTo>
                <a:lnTo>
                  <a:pt x="3934269" y="80645"/>
                </a:lnTo>
                <a:lnTo>
                  <a:pt x="3937980" y="80645"/>
                </a:lnTo>
                <a:lnTo>
                  <a:pt x="3962590" y="66294"/>
                </a:lnTo>
                <a:lnTo>
                  <a:pt x="3938198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613"/>
                </a:lnTo>
                <a:lnTo>
                  <a:pt x="56679" y="66309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679" y="66309"/>
                </a:moveTo>
                <a:lnTo>
                  <a:pt x="35547" y="78613"/>
                </a:lnTo>
                <a:lnTo>
                  <a:pt x="77757" y="78613"/>
                </a:lnTo>
                <a:lnTo>
                  <a:pt x="56679" y="66309"/>
                </a:lnTo>
                <a:close/>
              </a:path>
              <a:path w="3963035" h="132714">
                <a:moveTo>
                  <a:pt x="3927030" y="53975"/>
                </a:moveTo>
                <a:lnTo>
                  <a:pt x="3905898" y="66309"/>
                </a:lnTo>
                <a:lnTo>
                  <a:pt x="3927030" y="78613"/>
                </a:lnTo>
                <a:lnTo>
                  <a:pt x="3927030" y="53975"/>
                </a:lnTo>
                <a:close/>
              </a:path>
              <a:path w="3963035" h="132714">
                <a:moveTo>
                  <a:pt x="3934269" y="53975"/>
                </a:moveTo>
                <a:lnTo>
                  <a:pt x="3927030" y="53975"/>
                </a:lnTo>
                <a:lnTo>
                  <a:pt x="3927030" y="78613"/>
                </a:lnTo>
                <a:lnTo>
                  <a:pt x="3934269" y="78613"/>
                </a:lnTo>
                <a:lnTo>
                  <a:pt x="3934269" y="53975"/>
                </a:lnTo>
                <a:close/>
              </a:path>
              <a:path w="3963035" h="132714">
                <a:moveTo>
                  <a:pt x="77864" y="53975"/>
                </a:moveTo>
                <a:lnTo>
                  <a:pt x="35547" y="53975"/>
                </a:lnTo>
                <a:lnTo>
                  <a:pt x="56679" y="66309"/>
                </a:lnTo>
                <a:lnTo>
                  <a:pt x="77864" y="53975"/>
                </a:lnTo>
                <a:close/>
              </a:path>
              <a:path w="3963035" h="132714">
                <a:moveTo>
                  <a:pt x="3848798" y="0"/>
                </a:moveTo>
                <a:lnTo>
                  <a:pt x="3840035" y="2286"/>
                </a:lnTo>
                <a:lnTo>
                  <a:pt x="3836098" y="9144"/>
                </a:lnTo>
                <a:lnTo>
                  <a:pt x="3832161" y="15875"/>
                </a:lnTo>
                <a:lnTo>
                  <a:pt x="3834447" y="24638"/>
                </a:lnTo>
                <a:lnTo>
                  <a:pt x="3841305" y="28702"/>
                </a:lnTo>
                <a:lnTo>
                  <a:pt x="3905898" y="66309"/>
                </a:lnTo>
                <a:lnTo>
                  <a:pt x="3927030" y="53975"/>
                </a:lnTo>
                <a:lnTo>
                  <a:pt x="3934269" y="53975"/>
                </a:lnTo>
                <a:lnTo>
                  <a:pt x="3934269" y="52070"/>
                </a:lnTo>
                <a:lnTo>
                  <a:pt x="3938198" y="52070"/>
                </a:lnTo>
                <a:lnTo>
                  <a:pt x="3848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50" y="3007995"/>
            <a:ext cx="3765550" cy="1576705"/>
          </a:xfrm>
          <a:custGeom>
            <a:avLst/>
            <a:gdLst/>
            <a:ahLst/>
            <a:cxnLst/>
            <a:rect l="l" t="t" r="r" b="b"/>
            <a:pathLst>
              <a:path w="3765550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6"/>
                </a:lnTo>
                <a:lnTo>
                  <a:pt x="124935" y="1558807"/>
                </a:lnTo>
                <a:lnTo>
                  <a:pt x="181143" y="1550336"/>
                </a:lnTo>
                <a:lnTo>
                  <a:pt x="240238" y="1540764"/>
                </a:lnTo>
                <a:lnTo>
                  <a:pt x="299583" y="1530181"/>
                </a:lnTo>
                <a:lnTo>
                  <a:pt x="356544" y="1518678"/>
                </a:lnTo>
                <a:lnTo>
                  <a:pt x="408482" y="1506346"/>
                </a:lnTo>
                <a:lnTo>
                  <a:pt x="457086" y="1494701"/>
                </a:lnTo>
                <a:lnTo>
                  <a:pt x="504866" y="1482736"/>
                </a:lnTo>
                <a:lnTo>
                  <a:pt x="551821" y="1469909"/>
                </a:lnTo>
                <a:lnTo>
                  <a:pt x="597952" y="1455674"/>
                </a:lnTo>
                <a:lnTo>
                  <a:pt x="643259" y="1439485"/>
                </a:lnTo>
                <a:lnTo>
                  <a:pt x="687740" y="1420800"/>
                </a:lnTo>
                <a:lnTo>
                  <a:pt x="731397" y="1399073"/>
                </a:lnTo>
                <a:lnTo>
                  <a:pt x="774230" y="1373758"/>
                </a:lnTo>
                <a:lnTo>
                  <a:pt x="814721" y="1347367"/>
                </a:lnTo>
                <a:lnTo>
                  <a:pt x="856207" y="1317283"/>
                </a:lnTo>
                <a:lnTo>
                  <a:pt x="898097" y="1284247"/>
                </a:lnTo>
                <a:lnTo>
                  <a:pt x="939800" y="1248997"/>
                </a:lnTo>
                <a:lnTo>
                  <a:pt x="980726" y="1212272"/>
                </a:lnTo>
                <a:lnTo>
                  <a:pt x="1020283" y="1174811"/>
                </a:lnTo>
                <a:lnTo>
                  <a:pt x="1057881" y="1137353"/>
                </a:lnTo>
                <a:lnTo>
                  <a:pt x="1092930" y="1100637"/>
                </a:lnTo>
                <a:lnTo>
                  <a:pt x="1124839" y="1065402"/>
                </a:lnTo>
                <a:lnTo>
                  <a:pt x="1161102" y="1021643"/>
                </a:lnTo>
                <a:lnTo>
                  <a:pt x="1192896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24" y="847516"/>
                </a:lnTo>
                <a:lnTo>
                  <a:pt x="1293903" y="802846"/>
                </a:lnTo>
                <a:lnTo>
                  <a:pt x="1317244" y="757173"/>
                </a:lnTo>
                <a:lnTo>
                  <a:pt x="1340461" y="709110"/>
                </a:lnTo>
                <a:lnTo>
                  <a:pt x="1362761" y="658513"/>
                </a:lnTo>
                <a:lnTo>
                  <a:pt x="1384144" y="606811"/>
                </a:lnTo>
                <a:lnTo>
                  <a:pt x="1404609" y="555435"/>
                </a:lnTo>
                <a:lnTo>
                  <a:pt x="1424157" y="505817"/>
                </a:lnTo>
                <a:lnTo>
                  <a:pt x="1442787" y="459387"/>
                </a:lnTo>
                <a:lnTo>
                  <a:pt x="1460500" y="417575"/>
                </a:lnTo>
                <a:lnTo>
                  <a:pt x="1487029" y="355068"/>
                </a:lnTo>
                <a:lnTo>
                  <a:pt x="1508998" y="301942"/>
                </a:lnTo>
                <a:lnTo>
                  <a:pt x="1530276" y="254912"/>
                </a:lnTo>
                <a:lnTo>
                  <a:pt x="1554733" y="210692"/>
                </a:lnTo>
                <a:lnTo>
                  <a:pt x="1582485" y="167818"/>
                </a:lnTo>
                <a:lnTo>
                  <a:pt x="1611772" y="127825"/>
                </a:lnTo>
                <a:lnTo>
                  <a:pt x="1643655" y="92213"/>
                </a:lnTo>
                <a:lnTo>
                  <a:pt x="1679194" y="62483"/>
                </a:lnTo>
                <a:lnTo>
                  <a:pt x="1720562" y="38058"/>
                </a:lnTo>
                <a:lnTo>
                  <a:pt x="1766871" y="18526"/>
                </a:lnTo>
                <a:lnTo>
                  <a:pt x="1814585" y="5351"/>
                </a:lnTo>
                <a:lnTo>
                  <a:pt x="1860169" y="0"/>
                </a:lnTo>
                <a:lnTo>
                  <a:pt x="1903985" y="3425"/>
                </a:lnTo>
                <a:lnTo>
                  <a:pt x="1947814" y="14636"/>
                </a:lnTo>
                <a:lnTo>
                  <a:pt x="1990238" y="32182"/>
                </a:lnTo>
                <a:lnTo>
                  <a:pt x="2029841" y="54609"/>
                </a:lnTo>
                <a:lnTo>
                  <a:pt x="2065496" y="79726"/>
                </a:lnTo>
                <a:lnTo>
                  <a:pt x="2098198" y="109235"/>
                </a:lnTo>
                <a:lnTo>
                  <a:pt x="2129710" y="147532"/>
                </a:lnTo>
                <a:lnTo>
                  <a:pt x="2161794" y="199008"/>
                </a:lnTo>
                <a:lnTo>
                  <a:pt x="2181159" y="238089"/>
                </a:lnTo>
                <a:lnTo>
                  <a:pt x="2201238" y="285248"/>
                </a:lnTo>
                <a:lnTo>
                  <a:pt x="2221499" y="337411"/>
                </a:lnTo>
                <a:lnTo>
                  <a:pt x="2241412" y="391508"/>
                </a:lnTo>
                <a:lnTo>
                  <a:pt x="2260444" y="444465"/>
                </a:lnTo>
                <a:lnTo>
                  <a:pt x="2278066" y="493209"/>
                </a:lnTo>
                <a:lnTo>
                  <a:pt x="2293747" y="534669"/>
                </a:lnTo>
                <a:lnTo>
                  <a:pt x="2314356" y="587589"/>
                </a:lnTo>
                <a:lnTo>
                  <a:pt x="2329560" y="626363"/>
                </a:lnTo>
                <a:lnTo>
                  <a:pt x="2345717" y="664186"/>
                </a:lnTo>
                <a:lnTo>
                  <a:pt x="2369185" y="714247"/>
                </a:lnTo>
                <a:lnTo>
                  <a:pt x="2387279" y="751935"/>
                </a:lnTo>
                <a:lnTo>
                  <a:pt x="2407835" y="794693"/>
                </a:lnTo>
                <a:lnTo>
                  <a:pt x="2430390" y="840747"/>
                </a:lnTo>
                <a:lnTo>
                  <a:pt x="2454483" y="888326"/>
                </a:lnTo>
                <a:lnTo>
                  <a:pt x="2479650" y="935655"/>
                </a:lnTo>
                <a:lnTo>
                  <a:pt x="2505431" y="980963"/>
                </a:lnTo>
                <a:lnTo>
                  <a:pt x="2531364" y="1022476"/>
                </a:lnTo>
                <a:lnTo>
                  <a:pt x="2561798" y="1067026"/>
                </a:lnTo>
                <a:lnTo>
                  <a:pt x="2593062" y="1109589"/>
                </a:lnTo>
                <a:lnTo>
                  <a:pt x="2625582" y="1150127"/>
                </a:lnTo>
                <a:lnTo>
                  <a:pt x="2659784" y="1188602"/>
                </a:lnTo>
                <a:lnTo>
                  <a:pt x="2696096" y="1224974"/>
                </a:lnTo>
                <a:lnTo>
                  <a:pt x="2734945" y="1259204"/>
                </a:lnTo>
                <a:lnTo>
                  <a:pt x="2777591" y="1291419"/>
                </a:lnTo>
                <a:lnTo>
                  <a:pt x="2824019" y="1321594"/>
                </a:lnTo>
                <a:lnTo>
                  <a:pt x="2872549" y="1349660"/>
                </a:lnTo>
                <a:lnTo>
                  <a:pt x="2921503" y="1375546"/>
                </a:lnTo>
                <a:lnTo>
                  <a:pt x="2969201" y="1399181"/>
                </a:lnTo>
                <a:lnTo>
                  <a:pt x="3013964" y="1420494"/>
                </a:lnTo>
                <a:lnTo>
                  <a:pt x="3059030" y="1441748"/>
                </a:lnTo>
                <a:lnTo>
                  <a:pt x="3096977" y="1458302"/>
                </a:lnTo>
                <a:lnTo>
                  <a:pt x="3135771" y="1472039"/>
                </a:lnTo>
                <a:lnTo>
                  <a:pt x="3183379" y="1484844"/>
                </a:lnTo>
                <a:lnTo>
                  <a:pt x="3247771" y="1498599"/>
                </a:lnTo>
                <a:lnTo>
                  <a:pt x="3289872" y="1506125"/>
                </a:lnTo>
                <a:lnTo>
                  <a:pt x="3339476" y="1513771"/>
                </a:lnTo>
                <a:lnTo>
                  <a:pt x="3394575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86" y="1550021"/>
                </a:lnTo>
                <a:lnTo>
                  <a:pt x="3682257" y="1556117"/>
                </a:lnTo>
                <a:lnTo>
                  <a:pt x="3728180" y="1561577"/>
                </a:lnTo>
                <a:lnTo>
                  <a:pt x="3765550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30082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9666" y="4653788"/>
            <a:ext cx="533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2.4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9800" y="45322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3375786"/>
            <a:ext cx="1024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739" y="1835785"/>
            <a:ext cx="25076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25099"/>
              </a:lnSpc>
              <a:spcBef>
                <a:spcPts val="100"/>
              </a:spcBef>
              <a:tabLst>
                <a:tab pos="133667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2.4	σ 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2275" y="44157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5005" y="3732910"/>
            <a:ext cx="460375" cy="234315"/>
          </a:xfrm>
          <a:custGeom>
            <a:avLst/>
            <a:gdLst/>
            <a:ahLst/>
            <a:cxnLst/>
            <a:rect l="l" t="t" r="r" b="b"/>
            <a:pathLst>
              <a:path w="460375" h="234314">
                <a:moveTo>
                  <a:pt x="388975" y="205790"/>
                </a:moveTo>
                <a:lnTo>
                  <a:pt x="374776" y="234187"/>
                </a:lnTo>
                <a:lnTo>
                  <a:pt x="459994" y="234187"/>
                </a:lnTo>
                <a:lnTo>
                  <a:pt x="442901" y="211455"/>
                </a:lnTo>
                <a:lnTo>
                  <a:pt x="400304" y="211455"/>
                </a:lnTo>
                <a:lnTo>
                  <a:pt x="388975" y="205790"/>
                </a:lnTo>
                <a:close/>
              </a:path>
              <a:path w="460375" h="234314">
                <a:moveTo>
                  <a:pt x="394639" y="194463"/>
                </a:moveTo>
                <a:lnTo>
                  <a:pt x="388975" y="205790"/>
                </a:lnTo>
                <a:lnTo>
                  <a:pt x="400304" y="211455"/>
                </a:lnTo>
                <a:lnTo>
                  <a:pt x="406019" y="200151"/>
                </a:lnTo>
                <a:lnTo>
                  <a:pt x="394639" y="194463"/>
                </a:lnTo>
                <a:close/>
              </a:path>
              <a:path w="460375" h="234314">
                <a:moveTo>
                  <a:pt x="408813" y="166115"/>
                </a:moveTo>
                <a:lnTo>
                  <a:pt x="394639" y="194463"/>
                </a:lnTo>
                <a:lnTo>
                  <a:pt x="406019" y="200151"/>
                </a:lnTo>
                <a:lnTo>
                  <a:pt x="400304" y="211455"/>
                </a:lnTo>
                <a:lnTo>
                  <a:pt x="442901" y="211455"/>
                </a:lnTo>
                <a:lnTo>
                  <a:pt x="408813" y="166115"/>
                </a:lnTo>
                <a:close/>
              </a:path>
              <a:path w="460375" h="234314">
                <a:moveTo>
                  <a:pt x="5587" y="0"/>
                </a:moveTo>
                <a:lnTo>
                  <a:pt x="0" y="11302"/>
                </a:lnTo>
                <a:lnTo>
                  <a:pt x="388975" y="205790"/>
                </a:lnTo>
                <a:lnTo>
                  <a:pt x="394639" y="194463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4432" y="3317726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59723" y="0"/>
                </a:lnTo>
              </a:path>
            </a:pathLst>
          </a:custGeom>
          <a:ln w="1576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8104" y="3317726"/>
            <a:ext cx="702310" cy="0"/>
          </a:xfrm>
          <a:custGeom>
            <a:avLst/>
            <a:gdLst/>
            <a:ahLst/>
            <a:cxnLst/>
            <a:rect l="l" t="t" r="r" b="b"/>
            <a:pathLst>
              <a:path w="702310">
                <a:moveTo>
                  <a:pt x="0" y="0"/>
                </a:moveTo>
                <a:lnTo>
                  <a:pt x="701708" y="0"/>
                </a:lnTo>
              </a:path>
            </a:pathLst>
          </a:custGeom>
          <a:ln w="1576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50792" y="2858309"/>
            <a:ext cx="70421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650" algn="l"/>
              </a:tabLst>
            </a:pPr>
            <a:r>
              <a:rPr sz="2550" spc="-285" dirty="0">
                <a:solidFill>
                  <a:srgbClr val="AC0136"/>
                </a:solidFill>
                <a:latin typeface="Times New Roman"/>
                <a:cs typeface="Times New Roman"/>
              </a:rPr>
              <a:t>2	</a:t>
            </a:r>
            <a:r>
              <a:rPr sz="2550" spc="-235" dirty="0">
                <a:solidFill>
                  <a:srgbClr val="AC0136"/>
                </a:solidFill>
                <a:latin typeface="Times New Roman"/>
                <a:cs typeface="Times New Roman"/>
              </a:rPr>
              <a:t>2.4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4852" y="3061958"/>
            <a:ext cx="46672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254" dirty="0">
                <a:solidFill>
                  <a:srgbClr val="AC0136"/>
                </a:solidFill>
                <a:latin typeface="Times New Roman"/>
                <a:cs typeface="Times New Roman"/>
              </a:rPr>
              <a:t>0.80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2244" y="3314893"/>
            <a:ext cx="34099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240" dirty="0">
                <a:solidFill>
                  <a:srgbClr val="AC0136"/>
                </a:solidFill>
                <a:latin typeface="Times New Roman"/>
                <a:cs typeface="Times New Roman"/>
              </a:rPr>
              <a:t>0.5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8889" y="2858309"/>
            <a:ext cx="13779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-25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8844" y="3061958"/>
            <a:ext cx="12382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-22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90397" y="2886120"/>
            <a:ext cx="1009757" cy="379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1767" y="3326289"/>
            <a:ext cx="1009757" cy="39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7155" y="2886120"/>
            <a:ext cx="2016686" cy="379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5302" y="3073363"/>
            <a:ext cx="2653016" cy="396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4546" y="3153536"/>
            <a:ext cx="1657985" cy="1440815"/>
          </a:xfrm>
          <a:custGeom>
            <a:avLst/>
            <a:gdLst/>
            <a:ahLst/>
            <a:cxnLst/>
            <a:rect l="l" t="t" r="r" b="b"/>
            <a:pathLst>
              <a:path w="1657984" h="1440814">
                <a:moveTo>
                  <a:pt x="1644777" y="0"/>
                </a:moveTo>
                <a:lnTo>
                  <a:pt x="1609218" y="58672"/>
                </a:lnTo>
                <a:lnTo>
                  <a:pt x="1585204" y="101520"/>
                </a:lnTo>
                <a:lnTo>
                  <a:pt x="1557036" y="163035"/>
                </a:lnTo>
                <a:lnTo>
                  <a:pt x="1545492" y="193347"/>
                </a:lnTo>
                <a:lnTo>
                  <a:pt x="1530716" y="231125"/>
                </a:lnTo>
                <a:lnTo>
                  <a:pt x="1509014" y="282193"/>
                </a:lnTo>
                <a:lnTo>
                  <a:pt x="1487322" y="327361"/>
                </a:lnTo>
                <a:lnTo>
                  <a:pt x="1464260" y="377426"/>
                </a:lnTo>
                <a:lnTo>
                  <a:pt x="1440695" y="429964"/>
                </a:lnTo>
                <a:lnTo>
                  <a:pt x="1417494" y="482552"/>
                </a:lnTo>
                <a:lnTo>
                  <a:pt x="1375658" y="578177"/>
                </a:lnTo>
                <a:lnTo>
                  <a:pt x="1358757" y="616365"/>
                </a:lnTo>
                <a:lnTo>
                  <a:pt x="1345691" y="644906"/>
                </a:lnTo>
                <a:lnTo>
                  <a:pt x="1321088" y="688650"/>
                </a:lnTo>
                <a:lnTo>
                  <a:pt x="1298912" y="729158"/>
                </a:lnTo>
                <a:lnTo>
                  <a:pt x="1277425" y="767500"/>
                </a:lnTo>
                <a:lnTo>
                  <a:pt x="1254887" y="804746"/>
                </a:lnTo>
                <a:lnTo>
                  <a:pt x="1229559" y="841968"/>
                </a:lnTo>
                <a:lnTo>
                  <a:pt x="1199701" y="880237"/>
                </a:lnTo>
                <a:lnTo>
                  <a:pt x="1163574" y="920623"/>
                </a:lnTo>
                <a:lnTo>
                  <a:pt x="1133720" y="951440"/>
                </a:lnTo>
                <a:lnTo>
                  <a:pt x="1100385" y="984162"/>
                </a:lnTo>
                <a:lnTo>
                  <a:pt x="1064242" y="1018117"/>
                </a:lnTo>
                <a:lnTo>
                  <a:pt x="1025962" y="1052633"/>
                </a:lnTo>
                <a:lnTo>
                  <a:pt x="986218" y="1087040"/>
                </a:lnTo>
                <a:lnTo>
                  <a:pt x="945681" y="1120666"/>
                </a:lnTo>
                <a:lnTo>
                  <a:pt x="905024" y="1152839"/>
                </a:lnTo>
                <a:lnTo>
                  <a:pt x="864918" y="1182889"/>
                </a:lnTo>
                <a:lnTo>
                  <a:pt x="826036" y="1210143"/>
                </a:lnTo>
                <a:lnTo>
                  <a:pt x="789051" y="1233932"/>
                </a:lnTo>
                <a:lnTo>
                  <a:pt x="746248" y="1259246"/>
                </a:lnTo>
                <a:lnTo>
                  <a:pt x="702613" y="1280973"/>
                </a:lnTo>
                <a:lnTo>
                  <a:pt x="658148" y="1299658"/>
                </a:lnTo>
                <a:lnTo>
                  <a:pt x="612854" y="1315847"/>
                </a:lnTo>
                <a:lnTo>
                  <a:pt x="566732" y="1330082"/>
                </a:lnTo>
                <a:lnTo>
                  <a:pt x="519785" y="1342909"/>
                </a:lnTo>
                <a:lnTo>
                  <a:pt x="472013" y="1354874"/>
                </a:lnTo>
                <a:lnTo>
                  <a:pt x="370225" y="1378963"/>
                </a:lnTo>
                <a:lnTo>
                  <a:pt x="311485" y="1390771"/>
                </a:lnTo>
                <a:lnTo>
                  <a:pt x="250010" y="1401807"/>
                </a:lnTo>
                <a:lnTo>
                  <a:pt x="188610" y="1411938"/>
                </a:lnTo>
                <a:lnTo>
                  <a:pt x="0" y="1440688"/>
                </a:lnTo>
                <a:lnTo>
                  <a:pt x="1654809" y="1419860"/>
                </a:lnTo>
                <a:lnTo>
                  <a:pt x="1654686" y="1330082"/>
                </a:lnTo>
                <a:lnTo>
                  <a:pt x="1654486" y="1252479"/>
                </a:lnTo>
                <a:lnTo>
                  <a:pt x="1654123" y="1147485"/>
                </a:lnTo>
                <a:lnTo>
                  <a:pt x="1653588" y="1018117"/>
                </a:lnTo>
                <a:lnTo>
                  <a:pt x="1653133" y="918182"/>
                </a:lnTo>
                <a:lnTo>
                  <a:pt x="1652370" y="767500"/>
                </a:lnTo>
                <a:lnTo>
                  <a:pt x="1652314" y="688650"/>
                </a:lnTo>
                <a:lnTo>
                  <a:pt x="1652627" y="643837"/>
                </a:lnTo>
                <a:lnTo>
                  <a:pt x="1653295" y="586524"/>
                </a:lnTo>
                <a:lnTo>
                  <a:pt x="1654144" y="526914"/>
                </a:lnTo>
                <a:lnTo>
                  <a:pt x="1655068" y="465986"/>
                </a:lnTo>
                <a:lnTo>
                  <a:pt x="1655960" y="404722"/>
                </a:lnTo>
                <a:lnTo>
                  <a:pt x="1656711" y="344102"/>
                </a:lnTo>
                <a:lnTo>
                  <a:pt x="1657214" y="285107"/>
                </a:lnTo>
                <a:lnTo>
                  <a:pt x="1657363" y="228717"/>
                </a:lnTo>
                <a:lnTo>
                  <a:pt x="1657048" y="175913"/>
                </a:lnTo>
                <a:lnTo>
                  <a:pt x="1656164" y="127676"/>
                </a:lnTo>
                <a:lnTo>
                  <a:pt x="1654602" y="84985"/>
                </a:lnTo>
                <a:lnTo>
                  <a:pt x="1652255" y="48822"/>
                </a:lnTo>
                <a:lnTo>
                  <a:pt x="1649016" y="20166"/>
                </a:lnTo>
                <a:lnTo>
                  <a:pt x="1644777" y="0"/>
                </a:lnTo>
                <a:close/>
              </a:path>
            </a:pathLst>
          </a:custGeom>
          <a:solidFill>
            <a:srgbClr val="70ACD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40245" y="452793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40147" y="4523104"/>
            <a:ext cx="4147185" cy="132715"/>
          </a:xfrm>
          <a:custGeom>
            <a:avLst/>
            <a:gdLst/>
            <a:ahLst/>
            <a:cxnLst/>
            <a:rect l="l" t="t" r="r" b="b"/>
            <a:pathLst>
              <a:path w="4147184" h="132714">
                <a:moveTo>
                  <a:pt x="113791" y="0"/>
                </a:moveTo>
                <a:lnTo>
                  <a:pt x="0" y="66294"/>
                </a:lnTo>
                <a:lnTo>
                  <a:pt x="113791" y="132588"/>
                </a:lnTo>
                <a:lnTo>
                  <a:pt x="122554" y="130302"/>
                </a:lnTo>
                <a:lnTo>
                  <a:pt x="126491" y="123444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448" y="80645"/>
                </a:lnTo>
                <a:lnTo>
                  <a:pt x="28448" y="52070"/>
                </a:lnTo>
                <a:lnTo>
                  <a:pt x="81033" y="52070"/>
                </a:lnTo>
                <a:lnTo>
                  <a:pt x="128142" y="24638"/>
                </a:lnTo>
                <a:lnTo>
                  <a:pt x="130428" y="15875"/>
                </a:lnTo>
                <a:lnTo>
                  <a:pt x="126491" y="9144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4147184" h="132714">
                <a:moveTo>
                  <a:pt x="4090139" y="66294"/>
                </a:moveTo>
                <a:lnTo>
                  <a:pt x="4018660" y="107950"/>
                </a:lnTo>
                <a:lnTo>
                  <a:pt x="4016375" y="116713"/>
                </a:lnTo>
                <a:lnTo>
                  <a:pt x="4020311" y="123444"/>
                </a:lnTo>
                <a:lnTo>
                  <a:pt x="4024249" y="130302"/>
                </a:lnTo>
                <a:lnTo>
                  <a:pt x="4033011" y="132588"/>
                </a:lnTo>
                <a:lnTo>
                  <a:pt x="4122096" y="80645"/>
                </a:lnTo>
                <a:lnTo>
                  <a:pt x="4118355" y="80645"/>
                </a:lnTo>
                <a:lnTo>
                  <a:pt x="4118355" y="78613"/>
                </a:lnTo>
                <a:lnTo>
                  <a:pt x="4111244" y="78613"/>
                </a:lnTo>
                <a:lnTo>
                  <a:pt x="4090139" y="66294"/>
                </a:lnTo>
                <a:close/>
              </a:path>
              <a:path w="4147184" h="132714">
                <a:moveTo>
                  <a:pt x="81033" y="52070"/>
                </a:moveTo>
                <a:lnTo>
                  <a:pt x="28448" y="52070"/>
                </a:lnTo>
                <a:lnTo>
                  <a:pt x="28448" y="80645"/>
                </a:lnTo>
                <a:lnTo>
                  <a:pt x="81250" y="80645"/>
                </a:lnTo>
                <a:lnTo>
                  <a:pt x="77769" y="78613"/>
                </a:lnTo>
                <a:lnTo>
                  <a:pt x="35560" y="78613"/>
                </a:lnTo>
                <a:lnTo>
                  <a:pt x="35560" y="53975"/>
                </a:lnTo>
                <a:lnTo>
                  <a:pt x="77769" y="53975"/>
                </a:lnTo>
                <a:lnTo>
                  <a:pt x="81033" y="52070"/>
                </a:lnTo>
                <a:close/>
              </a:path>
              <a:path w="4147184" h="132714">
                <a:moveTo>
                  <a:pt x="4065770" y="52070"/>
                </a:moveTo>
                <a:lnTo>
                  <a:pt x="81033" y="52070"/>
                </a:lnTo>
                <a:lnTo>
                  <a:pt x="56664" y="66294"/>
                </a:lnTo>
                <a:lnTo>
                  <a:pt x="81250" y="80645"/>
                </a:lnTo>
                <a:lnTo>
                  <a:pt x="4065553" y="80645"/>
                </a:lnTo>
                <a:lnTo>
                  <a:pt x="4090139" y="66294"/>
                </a:lnTo>
                <a:lnTo>
                  <a:pt x="4065770" y="52070"/>
                </a:lnTo>
                <a:close/>
              </a:path>
              <a:path w="4147184" h="132714">
                <a:moveTo>
                  <a:pt x="4122313" y="52070"/>
                </a:moveTo>
                <a:lnTo>
                  <a:pt x="4118355" y="52070"/>
                </a:lnTo>
                <a:lnTo>
                  <a:pt x="4118355" y="80645"/>
                </a:lnTo>
                <a:lnTo>
                  <a:pt x="4122096" y="80645"/>
                </a:lnTo>
                <a:lnTo>
                  <a:pt x="4146677" y="66294"/>
                </a:lnTo>
                <a:lnTo>
                  <a:pt x="4122313" y="52070"/>
                </a:lnTo>
                <a:close/>
              </a:path>
              <a:path w="4147184" h="132714">
                <a:moveTo>
                  <a:pt x="35560" y="53975"/>
                </a:moveTo>
                <a:lnTo>
                  <a:pt x="35560" y="78613"/>
                </a:lnTo>
                <a:lnTo>
                  <a:pt x="56664" y="66294"/>
                </a:lnTo>
                <a:lnTo>
                  <a:pt x="35560" y="53975"/>
                </a:lnTo>
                <a:close/>
              </a:path>
              <a:path w="4147184" h="132714">
                <a:moveTo>
                  <a:pt x="56664" y="66294"/>
                </a:moveTo>
                <a:lnTo>
                  <a:pt x="35560" y="78613"/>
                </a:lnTo>
                <a:lnTo>
                  <a:pt x="77769" y="78613"/>
                </a:lnTo>
                <a:lnTo>
                  <a:pt x="56664" y="66294"/>
                </a:lnTo>
                <a:close/>
              </a:path>
              <a:path w="4147184" h="132714">
                <a:moveTo>
                  <a:pt x="4111244" y="53975"/>
                </a:moveTo>
                <a:lnTo>
                  <a:pt x="4090139" y="66294"/>
                </a:lnTo>
                <a:lnTo>
                  <a:pt x="4111244" y="78613"/>
                </a:lnTo>
                <a:lnTo>
                  <a:pt x="4111244" y="53975"/>
                </a:lnTo>
                <a:close/>
              </a:path>
              <a:path w="4147184" h="132714">
                <a:moveTo>
                  <a:pt x="4118355" y="53975"/>
                </a:moveTo>
                <a:lnTo>
                  <a:pt x="4111244" y="53975"/>
                </a:lnTo>
                <a:lnTo>
                  <a:pt x="4111244" y="78613"/>
                </a:lnTo>
                <a:lnTo>
                  <a:pt x="4118355" y="78613"/>
                </a:lnTo>
                <a:lnTo>
                  <a:pt x="4118355" y="53975"/>
                </a:lnTo>
                <a:close/>
              </a:path>
              <a:path w="4147184" h="132714">
                <a:moveTo>
                  <a:pt x="77769" y="53975"/>
                </a:moveTo>
                <a:lnTo>
                  <a:pt x="35560" y="53975"/>
                </a:lnTo>
                <a:lnTo>
                  <a:pt x="56664" y="66294"/>
                </a:lnTo>
                <a:lnTo>
                  <a:pt x="77769" y="53975"/>
                </a:lnTo>
                <a:close/>
              </a:path>
              <a:path w="4147184" h="132714">
                <a:moveTo>
                  <a:pt x="4033011" y="0"/>
                </a:moveTo>
                <a:lnTo>
                  <a:pt x="4024249" y="2286"/>
                </a:lnTo>
                <a:lnTo>
                  <a:pt x="4020311" y="9144"/>
                </a:lnTo>
                <a:lnTo>
                  <a:pt x="4016375" y="15875"/>
                </a:lnTo>
                <a:lnTo>
                  <a:pt x="4018660" y="24638"/>
                </a:lnTo>
                <a:lnTo>
                  <a:pt x="4090139" y="66294"/>
                </a:lnTo>
                <a:lnTo>
                  <a:pt x="4111244" y="53975"/>
                </a:lnTo>
                <a:lnTo>
                  <a:pt x="4118355" y="53975"/>
                </a:lnTo>
                <a:lnTo>
                  <a:pt x="4118355" y="52070"/>
                </a:lnTo>
                <a:lnTo>
                  <a:pt x="4122313" y="52070"/>
                </a:lnTo>
                <a:lnTo>
                  <a:pt x="4033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7275" y="3007995"/>
            <a:ext cx="3940175" cy="1576705"/>
          </a:xfrm>
          <a:custGeom>
            <a:avLst/>
            <a:gdLst/>
            <a:ahLst/>
            <a:cxnLst/>
            <a:rect l="l" t="t" r="r" b="b"/>
            <a:pathLst>
              <a:path w="3940175" h="1576704">
                <a:moveTo>
                  <a:pt x="0" y="1576704"/>
                </a:moveTo>
                <a:lnTo>
                  <a:pt x="28896" y="1572665"/>
                </a:lnTo>
                <a:lnTo>
                  <a:pt x="66965" y="1567533"/>
                </a:lnTo>
                <a:lnTo>
                  <a:pt x="112267" y="1561370"/>
                </a:lnTo>
                <a:lnTo>
                  <a:pt x="162867" y="1554242"/>
                </a:lnTo>
                <a:lnTo>
                  <a:pt x="216825" y="1546212"/>
                </a:lnTo>
                <a:lnTo>
                  <a:pt x="272203" y="1537344"/>
                </a:lnTo>
                <a:lnTo>
                  <a:pt x="327064" y="1527701"/>
                </a:lnTo>
                <a:lnTo>
                  <a:pt x="379469" y="1517347"/>
                </a:lnTo>
                <a:lnTo>
                  <a:pt x="427482" y="1506346"/>
                </a:lnTo>
                <a:lnTo>
                  <a:pt x="478303" y="1494701"/>
                </a:lnTo>
                <a:lnTo>
                  <a:pt x="528276" y="1482736"/>
                </a:lnTo>
                <a:lnTo>
                  <a:pt x="577398" y="1469909"/>
                </a:lnTo>
                <a:lnTo>
                  <a:pt x="625665" y="1455674"/>
                </a:lnTo>
                <a:lnTo>
                  <a:pt x="673075" y="1439485"/>
                </a:lnTo>
                <a:lnTo>
                  <a:pt x="719625" y="1420800"/>
                </a:lnTo>
                <a:lnTo>
                  <a:pt x="765312" y="1399073"/>
                </a:lnTo>
                <a:lnTo>
                  <a:pt x="810133" y="1373758"/>
                </a:lnTo>
                <a:lnTo>
                  <a:pt x="848218" y="1350184"/>
                </a:lnTo>
                <a:lnTo>
                  <a:pt x="887195" y="1323560"/>
                </a:lnTo>
                <a:lnTo>
                  <a:pt x="926612" y="1294424"/>
                </a:lnTo>
                <a:lnTo>
                  <a:pt x="966019" y="1263315"/>
                </a:lnTo>
                <a:lnTo>
                  <a:pt x="1004966" y="1230772"/>
                </a:lnTo>
                <a:lnTo>
                  <a:pt x="1043003" y="1197334"/>
                </a:lnTo>
                <a:lnTo>
                  <a:pt x="1079678" y="1163539"/>
                </a:lnTo>
                <a:lnTo>
                  <a:pt x="1114542" y="1129927"/>
                </a:lnTo>
                <a:lnTo>
                  <a:pt x="1147145" y="1097035"/>
                </a:lnTo>
                <a:lnTo>
                  <a:pt x="1177036" y="1065402"/>
                </a:lnTo>
                <a:lnTo>
                  <a:pt x="1214978" y="1021643"/>
                </a:lnTo>
                <a:lnTo>
                  <a:pt x="1248244" y="978245"/>
                </a:lnTo>
                <a:lnTo>
                  <a:pt x="1277803" y="934934"/>
                </a:lnTo>
                <a:lnTo>
                  <a:pt x="1304622" y="891434"/>
                </a:lnTo>
                <a:lnTo>
                  <a:pt x="1329671" y="847470"/>
                </a:lnTo>
                <a:lnTo>
                  <a:pt x="1353917" y="802766"/>
                </a:lnTo>
                <a:lnTo>
                  <a:pt x="1378330" y="757046"/>
                </a:lnTo>
                <a:lnTo>
                  <a:pt x="1402620" y="709031"/>
                </a:lnTo>
                <a:lnTo>
                  <a:pt x="1425957" y="658466"/>
                </a:lnTo>
                <a:lnTo>
                  <a:pt x="1448337" y="606787"/>
                </a:lnTo>
                <a:lnTo>
                  <a:pt x="1469754" y="555425"/>
                </a:lnTo>
                <a:lnTo>
                  <a:pt x="1490205" y="505814"/>
                </a:lnTo>
                <a:lnTo>
                  <a:pt x="1509686" y="459387"/>
                </a:lnTo>
                <a:lnTo>
                  <a:pt x="1528190" y="417575"/>
                </a:lnTo>
                <a:lnTo>
                  <a:pt x="1550926" y="366714"/>
                </a:lnTo>
                <a:lnTo>
                  <a:pt x="1570076" y="322277"/>
                </a:lnTo>
                <a:lnTo>
                  <a:pt x="1587727" y="282583"/>
                </a:lnTo>
                <a:lnTo>
                  <a:pt x="1605963" y="245949"/>
                </a:lnTo>
                <a:lnTo>
                  <a:pt x="1626870" y="210692"/>
                </a:lnTo>
                <a:lnTo>
                  <a:pt x="1655889" y="167765"/>
                </a:lnTo>
                <a:lnTo>
                  <a:pt x="1686528" y="127777"/>
                </a:lnTo>
                <a:lnTo>
                  <a:pt x="1719881" y="92196"/>
                </a:lnTo>
                <a:lnTo>
                  <a:pt x="1757045" y="62483"/>
                </a:lnTo>
                <a:lnTo>
                  <a:pt x="1800312" y="38058"/>
                </a:lnTo>
                <a:lnTo>
                  <a:pt x="1848770" y="18526"/>
                </a:lnTo>
                <a:lnTo>
                  <a:pt x="1898705" y="5351"/>
                </a:lnTo>
                <a:lnTo>
                  <a:pt x="1946402" y="0"/>
                </a:lnTo>
                <a:lnTo>
                  <a:pt x="1992252" y="3425"/>
                </a:lnTo>
                <a:lnTo>
                  <a:pt x="2038127" y="14636"/>
                </a:lnTo>
                <a:lnTo>
                  <a:pt x="2082526" y="32182"/>
                </a:lnTo>
                <a:lnTo>
                  <a:pt x="2123948" y="54609"/>
                </a:lnTo>
                <a:lnTo>
                  <a:pt x="2161234" y="79726"/>
                </a:lnTo>
                <a:lnTo>
                  <a:pt x="2195449" y="109235"/>
                </a:lnTo>
                <a:lnTo>
                  <a:pt x="2228425" y="147532"/>
                </a:lnTo>
                <a:lnTo>
                  <a:pt x="2261997" y="199008"/>
                </a:lnTo>
                <a:lnTo>
                  <a:pt x="2282300" y="238089"/>
                </a:lnTo>
                <a:lnTo>
                  <a:pt x="2303330" y="285248"/>
                </a:lnTo>
                <a:lnTo>
                  <a:pt x="2324538" y="337411"/>
                </a:lnTo>
                <a:lnTo>
                  <a:pt x="2345375" y="391508"/>
                </a:lnTo>
                <a:lnTo>
                  <a:pt x="2365292" y="444465"/>
                </a:lnTo>
                <a:lnTo>
                  <a:pt x="2383741" y="493209"/>
                </a:lnTo>
                <a:lnTo>
                  <a:pt x="2400173" y="534669"/>
                </a:lnTo>
                <a:lnTo>
                  <a:pt x="2421711" y="587587"/>
                </a:lnTo>
                <a:lnTo>
                  <a:pt x="2437606" y="626348"/>
                </a:lnTo>
                <a:lnTo>
                  <a:pt x="2454501" y="664132"/>
                </a:lnTo>
                <a:lnTo>
                  <a:pt x="2479040" y="714120"/>
                </a:lnTo>
                <a:lnTo>
                  <a:pt x="2497962" y="751855"/>
                </a:lnTo>
                <a:lnTo>
                  <a:pt x="2519464" y="794647"/>
                </a:lnTo>
                <a:lnTo>
                  <a:pt x="2543061" y="840724"/>
                </a:lnTo>
                <a:lnTo>
                  <a:pt x="2568268" y="888316"/>
                </a:lnTo>
                <a:lnTo>
                  <a:pt x="2594602" y="935652"/>
                </a:lnTo>
                <a:lnTo>
                  <a:pt x="2621578" y="980963"/>
                </a:lnTo>
                <a:lnTo>
                  <a:pt x="2648711" y="1022476"/>
                </a:lnTo>
                <a:lnTo>
                  <a:pt x="2680566" y="1067026"/>
                </a:lnTo>
                <a:lnTo>
                  <a:pt x="2713303" y="1109589"/>
                </a:lnTo>
                <a:lnTo>
                  <a:pt x="2747359" y="1150127"/>
                </a:lnTo>
                <a:lnTo>
                  <a:pt x="2783172" y="1188602"/>
                </a:lnTo>
                <a:lnTo>
                  <a:pt x="2821179" y="1224974"/>
                </a:lnTo>
                <a:lnTo>
                  <a:pt x="2861818" y="1259204"/>
                </a:lnTo>
                <a:lnTo>
                  <a:pt x="2899764" y="1286940"/>
                </a:lnTo>
                <a:lnTo>
                  <a:pt x="2940803" y="1313185"/>
                </a:lnTo>
                <a:lnTo>
                  <a:pt x="2983829" y="1337895"/>
                </a:lnTo>
                <a:lnTo>
                  <a:pt x="3027734" y="1361025"/>
                </a:lnTo>
                <a:lnTo>
                  <a:pt x="3071412" y="1382531"/>
                </a:lnTo>
                <a:lnTo>
                  <a:pt x="3113757" y="1402369"/>
                </a:lnTo>
                <a:lnTo>
                  <a:pt x="3153664" y="1420494"/>
                </a:lnTo>
                <a:lnTo>
                  <a:pt x="3200866" y="1441748"/>
                </a:lnTo>
                <a:lnTo>
                  <a:pt x="3240594" y="1458302"/>
                </a:lnTo>
                <a:lnTo>
                  <a:pt x="3281195" y="1472039"/>
                </a:lnTo>
                <a:lnTo>
                  <a:pt x="3331012" y="1484844"/>
                </a:lnTo>
                <a:lnTo>
                  <a:pt x="3398393" y="1498599"/>
                </a:lnTo>
                <a:lnTo>
                  <a:pt x="3438087" y="1505435"/>
                </a:lnTo>
                <a:lnTo>
                  <a:pt x="3484424" y="1512377"/>
                </a:lnTo>
                <a:lnTo>
                  <a:pt x="3535826" y="1519346"/>
                </a:lnTo>
                <a:lnTo>
                  <a:pt x="3590715" y="1526260"/>
                </a:lnTo>
                <a:lnTo>
                  <a:pt x="3647517" y="1533038"/>
                </a:lnTo>
                <a:lnTo>
                  <a:pt x="3704653" y="1539598"/>
                </a:lnTo>
                <a:lnTo>
                  <a:pt x="3760547" y="1545859"/>
                </a:lnTo>
                <a:lnTo>
                  <a:pt x="3813624" y="1551741"/>
                </a:lnTo>
                <a:lnTo>
                  <a:pt x="3862305" y="1557160"/>
                </a:lnTo>
                <a:lnTo>
                  <a:pt x="3905014" y="1562037"/>
                </a:lnTo>
                <a:lnTo>
                  <a:pt x="3940175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3550" y="30082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9809" y="4653788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705" algn="l"/>
              </a:tabLst>
            </a:pPr>
            <a:r>
              <a:rPr sz="2000" dirty="0">
                <a:latin typeface="Times New Roman"/>
                <a:cs typeface="Times New Roman"/>
              </a:rPr>
              <a:t>-0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80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3550" y="45322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032375" y="1835785"/>
            <a:ext cx="36677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0" marR="5080" indent="-1067435">
              <a:lnSpc>
                <a:spcPct val="125099"/>
              </a:lnSpc>
              <a:spcBef>
                <a:spcPts val="100"/>
              </a:spcBef>
              <a:tabLst>
                <a:tab pos="1870075" algn="l"/>
              </a:tabLst>
            </a:pPr>
            <a:r>
              <a:rPr sz="2400" dirty="0">
                <a:latin typeface="Times New Roman"/>
                <a:cs typeface="Times New Roman"/>
              </a:rPr>
              <a:t>Standard </a:t>
            </a: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39910" y="4409313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66609" y="2994786"/>
            <a:ext cx="149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-0.80)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0800" y="3347720"/>
            <a:ext cx="918210" cy="690880"/>
          </a:xfrm>
          <a:custGeom>
            <a:avLst/>
            <a:gdLst/>
            <a:ahLst/>
            <a:cxnLst/>
            <a:rect l="l" t="t" r="r" b="b"/>
            <a:pathLst>
              <a:path w="918209" h="690879">
                <a:moveTo>
                  <a:pt x="38100" y="614679"/>
                </a:moveTo>
                <a:lnTo>
                  <a:pt x="0" y="690879"/>
                </a:lnTo>
                <a:lnTo>
                  <a:pt x="83820" y="675639"/>
                </a:lnTo>
                <a:lnTo>
                  <a:pt x="70485" y="657859"/>
                </a:lnTo>
                <a:lnTo>
                  <a:pt x="54610" y="657859"/>
                </a:lnTo>
                <a:lnTo>
                  <a:pt x="46989" y="647699"/>
                </a:lnTo>
                <a:lnTo>
                  <a:pt x="57150" y="640079"/>
                </a:lnTo>
                <a:lnTo>
                  <a:pt x="38100" y="614679"/>
                </a:lnTo>
                <a:close/>
              </a:path>
              <a:path w="918209" h="690879">
                <a:moveTo>
                  <a:pt x="57150" y="640079"/>
                </a:moveTo>
                <a:lnTo>
                  <a:pt x="46989" y="647699"/>
                </a:lnTo>
                <a:lnTo>
                  <a:pt x="54610" y="657859"/>
                </a:lnTo>
                <a:lnTo>
                  <a:pt x="64770" y="650239"/>
                </a:lnTo>
                <a:lnTo>
                  <a:pt x="57150" y="640079"/>
                </a:lnTo>
                <a:close/>
              </a:path>
              <a:path w="918209" h="690879">
                <a:moveTo>
                  <a:pt x="64770" y="650239"/>
                </a:moveTo>
                <a:lnTo>
                  <a:pt x="54610" y="657859"/>
                </a:lnTo>
                <a:lnTo>
                  <a:pt x="70485" y="657859"/>
                </a:lnTo>
                <a:lnTo>
                  <a:pt x="64770" y="650239"/>
                </a:lnTo>
                <a:close/>
              </a:path>
              <a:path w="918209" h="690879">
                <a:moveTo>
                  <a:pt x="910590" y="0"/>
                </a:moveTo>
                <a:lnTo>
                  <a:pt x="57150" y="640079"/>
                </a:lnTo>
                <a:lnTo>
                  <a:pt x="64770" y="650239"/>
                </a:lnTo>
                <a:lnTo>
                  <a:pt x="918209" y="10159"/>
                </a:lnTo>
                <a:lnTo>
                  <a:pt x="910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40245" y="3167633"/>
            <a:ext cx="0" cy="1444625"/>
          </a:xfrm>
          <a:custGeom>
            <a:avLst/>
            <a:gdLst/>
            <a:ahLst/>
            <a:cxnLst/>
            <a:rect l="l" t="t" r="r" b="b"/>
            <a:pathLst>
              <a:path h="1444625">
                <a:moveTo>
                  <a:pt x="0" y="144462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05400" y="4368038"/>
            <a:ext cx="1447800" cy="103505"/>
          </a:xfrm>
          <a:custGeom>
            <a:avLst/>
            <a:gdLst/>
            <a:ahLst/>
            <a:cxnLst/>
            <a:rect l="l" t="t" r="r" b="b"/>
            <a:pathLst>
              <a:path w="1447800" h="103504">
                <a:moveTo>
                  <a:pt x="88646" y="0"/>
                </a:moveTo>
                <a:lnTo>
                  <a:pt x="0" y="51562"/>
                </a:lnTo>
                <a:lnTo>
                  <a:pt x="88519" y="103378"/>
                </a:lnTo>
                <a:lnTo>
                  <a:pt x="92455" y="102362"/>
                </a:lnTo>
                <a:lnTo>
                  <a:pt x="96012" y="96266"/>
                </a:lnTo>
                <a:lnTo>
                  <a:pt x="94996" y="92456"/>
                </a:lnTo>
                <a:lnTo>
                  <a:pt x="35982" y="57936"/>
                </a:lnTo>
                <a:lnTo>
                  <a:pt x="12573" y="57912"/>
                </a:lnTo>
                <a:lnTo>
                  <a:pt x="12573" y="45212"/>
                </a:lnTo>
                <a:lnTo>
                  <a:pt x="36087" y="45212"/>
                </a:lnTo>
                <a:lnTo>
                  <a:pt x="92075" y="12700"/>
                </a:lnTo>
                <a:lnTo>
                  <a:pt x="94996" y="10922"/>
                </a:lnTo>
                <a:lnTo>
                  <a:pt x="96012" y="6985"/>
                </a:lnTo>
                <a:lnTo>
                  <a:pt x="94361" y="4063"/>
                </a:lnTo>
                <a:lnTo>
                  <a:pt x="92583" y="1016"/>
                </a:lnTo>
                <a:lnTo>
                  <a:pt x="88646" y="0"/>
                </a:lnTo>
                <a:close/>
              </a:path>
              <a:path w="1447800" h="103504">
                <a:moveTo>
                  <a:pt x="36044" y="45236"/>
                </a:moveTo>
                <a:lnTo>
                  <a:pt x="25118" y="51581"/>
                </a:lnTo>
                <a:lnTo>
                  <a:pt x="35982" y="57936"/>
                </a:lnTo>
                <a:lnTo>
                  <a:pt x="1447800" y="59436"/>
                </a:lnTo>
                <a:lnTo>
                  <a:pt x="1447800" y="46736"/>
                </a:lnTo>
                <a:lnTo>
                  <a:pt x="36044" y="45236"/>
                </a:lnTo>
                <a:close/>
              </a:path>
              <a:path w="1447800" h="103504">
                <a:moveTo>
                  <a:pt x="12573" y="45212"/>
                </a:moveTo>
                <a:lnTo>
                  <a:pt x="12573" y="57912"/>
                </a:lnTo>
                <a:lnTo>
                  <a:pt x="35982" y="57936"/>
                </a:lnTo>
                <a:lnTo>
                  <a:pt x="34420" y="57023"/>
                </a:lnTo>
                <a:lnTo>
                  <a:pt x="15748" y="57023"/>
                </a:lnTo>
                <a:lnTo>
                  <a:pt x="15748" y="46100"/>
                </a:lnTo>
                <a:lnTo>
                  <a:pt x="34556" y="46100"/>
                </a:lnTo>
                <a:lnTo>
                  <a:pt x="36044" y="45236"/>
                </a:lnTo>
                <a:lnTo>
                  <a:pt x="12573" y="45212"/>
                </a:lnTo>
                <a:close/>
              </a:path>
              <a:path w="1447800" h="103504">
                <a:moveTo>
                  <a:pt x="15748" y="46100"/>
                </a:moveTo>
                <a:lnTo>
                  <a:pt x="15748" y="57023"/>
                </a:lnTo>
                <a:lnTo>
                  <a:pt x="25118" y="51581"/>
                </a:lnTo>
                <a:lnTo>
                  <a:pt x="15748" y="46100"/>
                </a:lnTo>
                <a:close/>
              </a:path>
              <a:path w="1447800" h="103504">
                <a:moveTo>
                  <a:pt x="25118" y="51581"/>
                </a:moveTo>
                <a:lnTo>
                  <a:pt x="15748" y="57023"/>
                </a:lnTo>
                <a:lnTo>
                  <a:pt x="34420" y="57023"/>
                </a:lnTo>
                <a:lnTo>
                  <a:pt x="25118" y="51581"/>
                </a:lnTo>
                <a:close/>
              </a:path>
              <a:path w="1447800" h="103504">
                <a:moveTo>
                  <a:pt x="34556" y="46100"/>
                </a:moveTo>
                <a:lnTo>
                  <a:pt x="15748" y="46100"/>
                </a:lnTo>
                <a:lnTo>
                  <a:pt x="25118" y="51581"/>
                </a:lnTo>
                <a:lnTo>
                  <a:pt x="34556" y="46100"/>
                </a:lnTo>
                <a:close/>
              </a:path>
              <a:path w="1447800" h="103504">
                <a:moveTo>
                  <a:pt x="36087" y="45212"/>
                </a:moveTo>
                <a:lnTo>
                  <a:pt x="12573" y="45212"/>
                </a:lnTo>
                <a:lnTo>
                  <a:pt x="36044" y="45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566028" y="4061841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0.2</a:t>
            </a:r>
            <a:r>
              <a:rPr sz="2400" spc="-85" dirty="0">
                <a:solidFill>
                  <a:srgbClr val="AD033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2743200"/>
            <a:ext cx="614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4887"/>
                </a:solidFill>
                <a:latin typeface="Arial"/>
                <a:cs typeface="Arial"/>
              </a:rPr>
              <a:t>Introduction to Normal</a:t>
            </a:r>
            <a:r>
              <a:rPr sz="2800" b="1" spc="35" dirty="0">
                <a:solidFill>
                  <a:srgbClr val="00488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4887"/>
                </a:solidFill>
                <a:latin typeface="Arial"/>
                <a:cs typeface="Arial"/>
              </a:rPr>
              <a:t>Distributions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333578"/>
            <a:ext cx="67227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1915" marR="5080" indent="-1339850">
              <a:lnSpc>
                <a:spcPct val="100000"/>
              </a:lnSpc>
              <a:spcBef>
                <a:spcPts val="105"/>
              </a:spcBef>
              <a:tabLst>
                <a:tab pos="2041525" algn="l"/>
              </a:tabLst>
            </a:pPr>
            <a:r>
              <a:rPr dirty="0"/>
              <a:t>Example:	</a:t>
            </a:r>
            <a:r>
              <a:rPr spc="-5" dirty="0"/>
              <a:t>Finding Probabilities</a:t>
            </a:r>
            <a:r>
              <a:rPr spc="-6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804354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 survey indicates that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each trip to the supermarket,  a </a:t>
            </a:r>
            <a:r>
              <a:rPr sz="2800" dirty="0">
                <a:latin typeface="Times New Roman"/>
                <a:cs typeface="Times New Roman"/>
              </a:rPr>
              <a:t>shopper spends </a:t>
            </a:r>
            <a:r>
              <a:rPr sz="2800" spc="-5" dirty="0">
                <a:latin typeface="Times New Roman"/>
                <a:cs typeface="Times New Roman"/>
              </a:rPr>
              <a:t>an average of 45 minutes with a  standard deviation of 12 minutes in </a:t>
            </a:r>
            <a:r>
              <a:rPr sz="2800" dirty="0">
                <a:latin typeface="Times New Roman"/>
                <a:cs typeface="Times New Roman"/>
              </a:rPr>
              <a:t>the store.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length 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spent </a:t>
            </a:r>
            <a:r>
              <a:rPr sz="2800" spc="-5" dirty="0">
                <a:latin typeface="Times New Roman"/>
                <a:cs typeface="Times New Roman"/>
              </a:rPr>
              <a:t>in the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is normally </a:t>
            </a:r>
            <a:r>
              <a:rPr sz="2800" dirty="0">
                <a:latin typeface="Times New Roman"/>
                <a:cs typeface="Times New Roman"/>
              </a:rPr>
              <a:t>distributed </a:t>
            </a:r>
            <a:r>
              <a:rPr sz="2800" spc="-5" dirty="0">
                <a:latin typeface="Times New Roman"/>
                <a:cs typeface="Times New Roman"/>
              </a:rPr>
              <a:t>and is  represented by the variable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. A shopper enters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store.  Find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probability </a:t>
            </a:r>
            <a:r>
              <a:rPr sz="2800" spc="-5" dirty="0">
                <a:latin typeface="Times New Roman"/>
                <a:cs typeface="Times New Roman"/>
              </a:rPr>
              <a:t>that the </a:t>
            </a:r>
            <a:r>
              <a:rPr sz="2800" dirty="0">
                <a:latin typeface="Times New Roman"/>
                <a:cs typeface="Times New Roman"/>
              </a:rPr>
              <a:t>shopper </a:t>
            </a:r>
            <a:r>
              <a:rPr sz="2800" spc="-5" dirty="0">
                <a:latin typeface="Times New Roman"/>
                <a:cs typeface="Times New Roman"/>
              </a:rPr>
              <a:t>will be in the store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between 24 and </a:t>
            </a:r>
            <a:r>
              <a:rPr sz="2800" dirty="0">
                <a:latin typeface="Times New Roman"/>
                <a:cs typeface="Times New Roman"/>
              </a:rPr>
              <a:t>54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4364707"/>
            <a:ext cx="1736083" cy="154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100" y="3233673"/>
            <a:ext cx="1314450" cy="1586230"/>
          </a:xfrm>
          <a:custGeom>
            <a:avLst/>
            <a:gdLst/>
            <a:ahLst/>
            <a:cxnLst/>
            <a:rect l="l" t="t" r="r" b="b"/>
            <a:pathLst>
              <a:path w="1314450" h="1586229">
                <a:moveTo>
                  <a:pt x="1004824" y="0"/>
                </a:moveTo>
                <a:lnTo>
                  <a:pt x="919099" y="4825"/>
                </a:lnTo>
                <a:lnTo>
                  <a:pt x="886737" y="17355"/>
                </a:lnTo>
                <a:lnTo>
                  <a:pt x="856615" y="26288"/>
                </a:lnTo>
                <a:lnTo>
                  <a:pt x="822015" y="42366"/>
                </a:lnTo>
                <a:lnTo>
                  <a:pt x="776224" y="76326"/>
                </a:lnTo>
                <a:lnTo>
                  <a:pt x="725776" y="125737"/>
                </a:lnTo>
                <a:lnTo>
                  <a:pt x="697935" y="157287"/>
                </a:lnTo>
                <a:lnTo>
                  <a:pt x="674694" y="204282"/>
                </a:lnTo>
                <a:lnTo>
                  <a:pt x="661924" y="223900"/>
                </a:lnTo>
                <a:lnTo>
                  <a:pt x="566674" y="438276"/>
                </a:lnTo>
                <a:lnTo>
                  <a:pt x="433324" y="752475"/>
                </a:lnTo>
                <a:lnTo>
                  <a:pt x="304800" y="981075"/>
                </a:lnTo>
                <a:lnTo>
                  <a:pt x="176149" y="1123950"/>
                </a:lnTo>
                <a:lnTo>
                  <a:pt x="140403" y="1168341"/>
                </a:lnTo>
                <a:lnTo>
                  <a:pt x="131541" y="1179008"/>
                </a:lnTo>
                <a:lnTo>
                  <a:pt x="125888" y="1185051"/>
                </a:lnTo>
                <a:lnTo>
                  <a:pt x="121348" y="1188765"/>
                </a:lnTo>
                <a:lnTo>
                  <a:pt x="115823" y="1192445"/>
                </a:lnTo>
                <a:lnTo>
                  <a:pt x="107215" y="1198388"/>
                </a:lnTo>
                <a:lnTo>
                  <a:pt x="93426" y="1208890"/>
                </a:lnTo>
                <a:lnTo>
                  <a:pt x="72359" y="1226245"/>
                </a:lnTo>
                <a:lnTo>
                  <a:pt x="41916" y="1252750"/>
                </a:lnTo>
                <a:lnTo>
                  <a:pt x="0" y="1290701"/>
                </a:lnTo>
                <a:lnTo>
                  <a:pt x="4699" y="1581150"/>
                </a:lnTo>
                <a:lnTo>
                  <a:pt x="1314450" y="1585976"/>
                </a:lnTo>
                <a:lnTo>
                  <a:pt x="1300099" y="271525"/>
                </a:lnTo>
                <a:lnTo>
                  <a:pt x="1290574" y="238251"/>
                </a:lnTo>
                <a:lnTo>
                  <a:pt x="1252474" y="171576"/>
                </a:lnTo>
                <a:lnTo>
                  <a:pt x="1237483" y="148087"/>
                </a:lnTo>
                <a:lnTo>
                  <a:pt x="1232881" y="143047"/>
                </a:lnTo>
                <a:lnTo>
                  <a:pt x="1229595" y="143047"/>
                </a:lnTo>
                <a:lnTo>
                  <a:pt x="1219945" y="136199"/>
                </a:lnTo>
                <a:lnTo>
                  <a:pt x="1195324" y="109600"/>
                </a:lnTo>
                <a:lnTo>
                  <a:pt x="1168163" y="77602"/>
                </a:lnTo>
                <a:lnTo>
                  <a:pt x="1156636" y="67929"/>
                </a:lnTo>
                <a:lnTo>
                  <a:pt x="1151372" y="67184"/>
                </a:lnTo>
                <a:lnTo>
                  <a:pt x="1143000" y="61975"/>
                </a:lnTo>
                <a:lnTo>
                  <a:pt x="1085850" y="23875"/>
                </a:lnTo>
                <a:lnTo>
                  <a:pt x="1004824" y="0"/>
                </a:lnTo>
                <a:close/>
              </a:path>
              <a:path w="1314450" h="1586229">
                <a:moveTo>
                  <a:pt x="1232649" y="142793"/>
                </a:moveTo>
                <a:lnTo>
                  <a:pt x="1229595" y="143047"/>
                </a:lnTo>
                <a:lnTo>
                  <a:pt x="1232881" y="143047"/>
                </a:lnTo>
                <a:lnTo>
                  <a:pt x="1232649" y="142793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846" y="333578"/>
            <a:ext cx="66732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785" marR="5080" indent="-1315720">
              <a:lnSpc>
                <a:spcPct val="100000"/>
              </a:lnSpc>
              <a:spcBef>
                <a:spcPts val="105"/>
              </a:spcBef>
              <a:tabLst>
                <a:tab pos="1993900" algn="l"/>
              </a:tabLst>
            </a:pPr>
            <a:r>
              <a:rPr dirty="0"/>
              <a:t>Solution:	</a:t>
            </a:r>
            <a:r>
              <a:rPr spc="-5" dirty="0"/>
              <a:t>Finding Probabilities</a:t>
            </a:r>
            <a:r>
              <a:rPr spc="-7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7697" y="2885777"/>
            <a:ext cx="1035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35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0133" y="2590873"/>
            <a:ext cx="1019251" cy="30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8977" y="2880553"/>
            <a:ext cx="1019251" cy="30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7193" y="2718784"/>
            <a:ext cx="2564801" cy="31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60356" y="2707572"/>
            <a:ext cx="57086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solidFill>
                  <a:srgbClr val="AC0136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AC0136"/>
                </a:solidFill>
                <a:latin typeface="Times New Roman"/>
                <a:cs typeface="Times New Roman"/>
              </a:rPr>
              <a:t>7</a:t>
            </a:r>
            <a:r>
              <a:rPr sz="2000" spc="60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148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106883" y="4064"/>
                </a:lnTo>
                <a:lnTo>
                  <a:pt x="0" y="66294"/>
                </a:lnTo>
                <a:lnTo>
                  <a:pt x="106883" y="128651"/>
                </a:lnTo>
                <a:lnTo>
                  <a:pt x="113690" y="132715"/>
                </a:lnTo>
                <a:lnTo>
                  <a:pt x="122440" y="130429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38" y="52070"/>
                </a:lnTo>
                <a:lnTo>
                  <a:pt x="128092" y="24765"/>
                </a:lnTo>
                <a:lnTo>
                  <a:pt x="130390" y="16002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753" y="66357"/>
                </a:moveTo>
                <a:lnTo>
                  <a:pt x="3834384" y="107950"/>
                </a:lnTo>
                <a:lnTo>
                  <a:pt x="3832098" y="116713"/>
                </a:lnTo>
                <a:lnTo>
                  <a:pt x="3836162" y="123571"/>
                </a:lnTo>
                <a:lnTo>
                  <a:pt x="3840099" y="130429"/>
                </a:lnTo>
                <a:lnTo>
                  <a:pt x="3848862" y="132715"/>
                </a:lnTo>
                <a:lnTo>
                  <a:pt x="3855592" y="128651"/>
                </a:lnTo>
                <a:lnTo>
                  <a:pt x="393791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6966" y="78740"/>
                </a:lnTo>
                <a:lnTo>
                  <a:pt x="3905753" y="66357"/>
                </a:lnTo>
                <a:close/>
              </a:path>
              <a:path w="3963035" h="132714">
                <a:moveTo>
                  <a:pt x="81238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38" y="80645"/>
                </a:lnTo>
                <a:lnTo>
                  <a:pt x="77974" y="78740"/>
                </a:lnTo>
                <a:lnTo>
                  <a:pt x="35547" y="78740"/>
                </a:lnTo>
                <a:lnTo>
                  <a:pt x="35547" y="53975"/>
                </a:lnTo>
                <a:lnTo>
                  <a:pt x="77974" y="53975"/>
                </a:lnTo>
                <a:lnTo>
                  <a:pt x="81238" y="52070"/>
                </a:lnTo>
                <a:close/>
              </a:path>
              <a:path w="3963035" h="132714">
                <a:moveTo>
                  <a:pt x="3881276" y="52070"/>
                </a:moveTo>
                <a:lnTo>
                  <a:pt x="81238" y="52070"/>
                </a:lnTo>
                <a:lnTo>
                  <a:pt x="56760" y="66357"/>
                </a:lnTo>
                <a:lnTo>
                  <a:pt x="81238" y="80645"/>
                </a:lnTo>
                <a:lnTo>
                  <a:pt x="3881276" y="80645"/>
                </a:lnTo>
                <a:lnTo>
                  <a:pt x="3905753" y="66357"/>
                </a:lnTo>
                <a:lnTo>
                  <a:pt x="3881276" y="52070"/>
                </a:lnTo>
                <a:close/>
              </a:path>
              <a:path w="3963035" h="132714">
                <a:moveTo>
                  <a:pt x="3938084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16" y="80645"/>
                </a:lnTo>
                <a:lnTo>
                  <a:pt x="3962527" y="66294"/>
                </a:lnTo>
                <a:lnTo>
                  <a:pt x="3938084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740"/>
                </a:lnTo>
                <a:lnTo>
                  <a:pt x="56760" y="66357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760" y="66357"/>
                </a:moveTo>
                <a:lnTo>
                  <a:pt x="35547" y="78740"/>
                </a:lnTo>
                <a:lnTo>
                  <a:pt x="77974" y="78740"/>
                </a:lnTo>
                <a:lnTo>
                  <a:pt x="56760" y="66357"/>
                </a:lnTo>
                <a:close/>
              </a:path>
              <a:path w="3963035" h="132714">
                <a:moveTo>
                  <a:pt x="3926966" y="53975"/>
                </a:moveTo>
                <a:lnTo>
                  <a:pt x="3905753" y="66357"/>
                </a:lnTo>
                <a:lnTo>
                  <a:pt x="3926966" y="78740"/>
                </a:lnTo>
                <a:lnTo>
                  <a:pt x="3926966" y="53975"/>
                </a:lnTo>
                <a:close/>
              </a:path>
              <a:path w="3963035" h="132714">
                <a:moveTo>
                  <a:pt x="3934205" y="53975"/>
                </a:moveTo>
                <a:lnTo>
                  <a:pt x="3926966" y="53975"/>
                </a:lnTo>
                <a:lnTo>
                  <a:pt x="3926966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5" h="132714">
                <a:moveTo>
                  <a:pt x="77974" y="53975"/>
                </a:moveTo>
                <a:lnTo>
                  <a:pt x="35547" y="53975"/>
                </a:lnTo>
                <a:lnTo>
                  <a:pt x="56760" y="66357"/>
                </a:lnTo>
                <a:lnTo>
                  <a:pt x="77974" y="53975"/>
                </a:lnTo>
                <a:close/>
              </a:path>
              <a:path w="3963035" h="132714">
                <a:moveTo>
                  <a:pt x="3848862" y="0"/>
                </a:moveTo>
                <a:lnTo>
                  <a:pt x="3840099" y="2286"/>
                </a:lnTo>
                <a:lnTo>
                  <a:pt x="3836162" y="9144"/>
                </a:lnTo>
                <a:lnTo>
                  <a:pt x="3832098" y="16002"/>
                </a:lnTo>
                <a:lnTo>
                  <a:pt x="3834384" y="24765"/>
                </a:lnTo>
                <a:lnTo>
                  <a:pt x="3905753" y="66357"/>
                </a:lnTo>
                <a:lnTo>
                  <a:pt x="3926966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084" y="52070"/>
                </a:lnTo>
                <a:lnTo>
                  <a:pt x="3855592" y="4064"/>
                </a:lnTo>
                <a:lnTo>
                  <a:pt x="384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862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5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8"/>
                </a:lnTo>
                <a:lnTo>
                  <a:pt x="124935" y="1558814"/>
                </a:lnTo>
                <a:lnTo>
                  <a:pt x="181143" y="1550352"/>
                </a:lnTo>
                <a:lnTo>
                  <a:pt x="240238" y="1540795"/>
                </a:lnTo>
                <a:lnTo>
                  <a:pt x="299583" y="1530234"/>
                </a:lnTo>
                <a:lnTo>
                  <a:pt x="356544" y="1518763"/>
                </a:lnTo>
                <a:lnTo>
                  <a:pt x="408482" y="1506473"/>
                </a:lnTo>
                <a:lnTo>
                  <a:pt x="457086" y="1494791"/>
                </a:lnTo>
                <a:lnTo>
                  <a:pt x="504866" y="1482808"/>
                </a:lnTo>
                <a:lnTo>
                  <a:pt x="551822" y="1469973"/>
                </a:lnTo>
                <a:lnTo>
                  <a:pt x="597955" y="1455737"/>
                </a:lnTo>
                <a:lnTo>
                  <a:pt x="643265" y="1439548"/>
                </a:lnTo>
                <a:lnTo>
                  <a:pt x="687751" y="1420856"/>
                </a:lnTo>
                <a:lnTo>
                  <a:pt x="731415" y="1399109"/>
                </a:lnTo>
                <a:lnTo>
                  <a:pt x="774255" y="1373758"/>
                </a:lnTo>
                <a:lnTo>
                  <a:pt x="814740" y="1347371"/>
                </a:lnTo>
                <a:lnTo>
                  <a:pt x="856218" y="1317298"/>
                </a:lnTo>
                <a:lnTo>
                  <a:pt x="898099" y="1284275"/>
                </a:lnTo>
                <a:lnTo>
                  <a:pt x="939795" y="1249039"/>
                </a:lnTo>
                <a:lnTo>
                  <a:pt x="980717" y="1212324"/>
                </a:lnTo>
                <a:lnTo>
                  <a:pt x="1020278" y="1174867"/>
                </a:lnTo>
                <a:lnTo>
                  <a:pt x="1057887" y="1137404"/>
                </a:lnTo>
                <a:lnTo>
                  <a:pt x="1092958" y="1100671"/>
                </a:lnTo>
                <a:lnTo>
                  <a:pt x="1124902" y="1065402"/>
                </a:lnTo>
                <a:lnTo>
                  <a:pt x="1161126" y="1021643"/>
                </a:lnTo>
                <a:lnTo>
                  <a:pt x="1192901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19" y="847516"/>
                </a:lnTo>
                <a:lnTo>
                  <a:pt x="1293879" y="802846"/>
                </a:lnTo>
                <a:lnTo>
                  <a:pt x="1317180" y="757173"/>
                </a:lnTo>
                <a:lnTo>
                  <a:pt x="1340444" y="709150"/>
                </a:lnTo>
                <a:lnTo>
                  <a:pt x="1362776" y="658568"/>
                </a:lnTo>
                <a:lnTo>
                  <a:pt x="1384174" y="606864"/>
                </a:lnTo>
                <a:lnTo>
                  <a:pt x="1404639" y="555475"/>
                </a:lnTo>
                <a:lnTo>
                  <a:pt x="1424171" y="505839"/>
                </a:lnTo>
                <a:lnTo>
                  <a:pt x="1442770" y="459394"/>
                </a:lnTo>
                <a:lnTo>
                  <a:pt x="1460436" y="417575"/>
                </a:lnTo>
                <a:lnTo>
                  <a:pt x="1487039" y="355088"/>
                </a:lnTo>
                <a:lnTo>
                  <a:pt x="1509045" y="302005"/>
                </a:lnTo>
                <a:lnTo>
                  <a:pt x="1530338" y="255019"/>
                </a:lnTo>
                <a:lnTo>
                  <a:pt x="1554797" y="210819"/>
                </a:lnTo>
                <a:lnTo>
                  <a:pt x="1582529" y="167872"/>
                </a:lnTo>
                <a:lnTo>
                  <a:pt x="1611772" y="127841"/>
                </a:lnTo>
                <a:lnTo>
                  <a:pt x="1643612" y="92215"/>
                </a:lnTo>
                <a:lnTo>
                  <a:pt x="1679130" y="62483"/>
                </a:lnTo>
                <a:lnTo>
                  <a:pt x="1720498" y="38058"/>
                </a:lnTo>
                <a:lnTo>
                  <a:pt x="1766808" y="18526"/>
                </a:lnTo>
                <a:lnTo>
                  <a:pt x="1814522" y="5351"/>
                </a:lnTo>
                <a:lnTo>
                  <a:pt x="1860105" y="0"/>
                </a:lnTo>
                <a:lnTo>
                  <a:pt x="1903993" y="3425"/>
                </a:lnTo>
                <a:lnTo>
                  <a:pt x="1947846" y="14636"/>
                </a:lnTo>
                <a:lnTo>
                  <a:pt x="1990246" y="32182"/>
                </a:lnTo>
                <a:lnTo>
                  <a:pt x="2029777" y="54609"/>
                </a:lnTo>
                <a:lnTo>
                  <a:pt x="2065434" y="79797"/>
                </a:lnTo>
                <a:lnTo>
                  <a:pt x="2098151" y="109331"/>
                </a:lnTo>
                <a:lnTo>
                  <a:pt x="2129700" y="147603"/>
                </a:lnTo>
                <a:lnTo>
                  <a:pt x="2161857" y="199008"/>
                </a:lnTo>
                <a:lnTo>
                  <a:pt x="2181216" y="238089"/>
                </a:lnTo>
                <a:lnTo>
                  <a:pt x="2201280" y="285248"/>
                </a:lnTo>
                <a:lnTo>
                  <a:pt x="2221523" y="337411"/>
                </a:lnTo>
                <a:lnTo>
                  <a:pt x="2241422" y="391508"/>
                </a:lnTo>
                <a:lnTo>
                  <a:pt x="2260452" y="444465"/>
                </a:lnTo>
                <a:lnTo>
                  <a:pt x="2278090" y="493209"/>
                </a:lnTo>
                <a:lnTo>
                  <a:pt x="2293810" y="534669"/>
                </a:lnTo>
                <a:lnTo>
                  <a:pt x="2314418" y="587607"/>
                </a:lnTo>
                <a:lnTo>
                  <a:pt x="2329608" y="626411"/>
                </a:lnTo>
                <a:lnTo>
                  <a:pt x="2345727" y="664239"/>
                </a:lnTo>
                <a:lnTo>
                  <a:pt x="2369121" y="714247"/>
                </a:lnTo>
                <a:lnTo>
                  <a:pt x="2387215" y="751935"/>
                </a:lnTo>
                <a:lnTo>
                  <a:pt x="2407771" y="794693"/>
                </a:lnTo>
                <a:lnTo>
                  <a:pt x="2430326" y="840747"/>
                </a:lnTo>
                <a:lnTo>
                  <a:pt x="2454419" y="888326"/>
                </a:lnTo>
                <a:lnTo>
                  <a:pt x="2479587" y="935655"/>
                </a:lnTo>
                <a:lnTo>
                  <a:pt x="2505368" y="980963"/>
                </a:lnTo>
                <a:lnTo>
                  <a:pt x="2531300" y="1022476"/>
                </a:lnTo>
                <a:lnTo>
                  <a:pt x="2561744" y="1067026"/>
                </a:lnTo>
                <a:lnTo>
                  <a:pt x="2593027" y="1109594"/>
                </a:lnTo>
                <a:lnTo>
                  <a:pt x="2625566" y="1150143"/>
                </a:lnTo>
                <a:lnTo>
                  <a:pt x="2659777" y="1188640"/>
                </a:lnTo>
                <a:lnTo>
                  <a:pt x="2696077" y="1225047"/>
                </a:lnTo>
                <a:lnTo>
                  <a:pt x="2734881" y="1259331"/>
                </a:lnTo>
                <a:lnTo>
                  <a:pt x="2777571" y="1291493"/>
                </a:lnTo>
                <a:lnTo>
                  <a:pt x="2824011" y="1321637"/>
                </a:lnTo>
                <a:lnTo>
                  <a:pt x="2872533" y="1349692"/>
                </a:lnTo>
                <a:lnTo>
                  <a:pt x="2921468" y="1375588"/>
                </a:lnTo>
                <a:lnTo>
                  <a:pt x="2969146" y="1399255"/>
                </a:lnTo>
                <a:lnTo>
                  <a:pt x="3013900" y="1420621"/>
                </a:lnTo>
                <a:lnTo>
                  <a:pt x="3058967" y="1441825"/>
                </a:lnTo>
                <a:lnTo>
                  <a:pt x="3096913" y="1458366"/>
                </a:lnTo>
                <a:lnTo>
                  <a:pt x="3135707" y="1472102"/>
                </a:lnTo>
                <a:lnTo>
                  <a:pt x="3183316" y="1484894"/>
                </a:lnTo>
                <a:lnTo>
                  <a:pt x="3247707" y="1498599"/>
                </a:lnTo>
                <a:lnTo>
                  <a:pt x="3289839" y="1506125"/>
                </a:lnTo>
                <a:lnTo>
                  <a:pt x="3339462" y="1513771"/>
                </a:lnTo>
                <a:lnTo>
                  <a:pt x="3394571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90" y="1550021"/>
                </a:lnTo>
                <a:lnTo>
                  <a:pt x="3682271" y="1556117"/>
                </a:lnTo>
                <a:lnTo>
                  <a:pt x="3728213" y="1561577"/>
                </a:lnTo>
                <a:lnTo>
                  <a:pt x="3765613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1476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1476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140" y="3295015"/>
            <a:ext cx="1805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(24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078" y="46443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4876" y="3685413"/>
            <a:ext cx="611505" cy="353695"/>
          </a:xfrm>
          <a:custGeom>
            <a:avLst/>
            <a:gdLst/>
            <a:ahLst/>
            <a:cxnLst/>
            <a:rect l="l" t="t" r="r" b="b"/>
            <a:pathLst>
              <a:path w="611505" h="353695">
                <a:moveTo>
                  <a:pt x="541834" y="320864"/>
                </a:moveTo>
                <a:lnTo>
                  <a:pt x="526034" y="348488"/>
                </a:lnTo>
                <a:lnTo>
                  <a:pt x="611124" y="353187"/>
                </a:lnTo>
                <a:lnTo>
                  <a:pt x="593767" y="327151"/>
                </a:lnTo>
                <a:lnTo>
                  <a:pt x="552831" y="327151"/>
                </a:lnTo>
                <a:lnTo>
                  <a:pt x="541834" y="320864"/>
                </a:lnTo>
                <a:close/>
              </a:path>
              <a:path w="611505" h="353695">
                <a:moveTo>
                  <a:pt x="548160" y="309803"/>
                </a:moveTo>
                <a:lnTo>
                  <a:pt x="541834" y="320864"/>
                </a:lnTo>
                <a:lnTo>
                  <a:pt x="552831" y="327151"/>
                </a:lnTo>
                <a:lnTo>
                  <a:pt x="559181" y="316103"/>
                </a:lnTo>
                <a:lnTo>
                  <a:pt x="548160" y="309803"/>
                </a:lnTo>
                <a:close/>
              </a:path>
              <a:path w="611505" h="353695">
                <a:moveTo>
                  <a:pt x="563880" y="282320"/>
                </a:moveTo>
                <a:lnTo>
                  <a:pt x="548160" y="309803"/>
                </a:lnTo>
                <a:lnTo>
                  <a:pt x="559181" y="316103"/>
                </a:lnTo>
                <a:lnTo>
                  <a:pt x="552831" y="327151"/>
                </a:lnTo>
                <a:lnTo>
                  <a:pt x="593767" y="327151"/>
                </a:lnTo>
                <a:lnTo>
                  <a:pt x="563880" y="282320"/>
                </a:lnTo>
                <a:close/>
              </a:path>
              <a:path w="611505" h="353695">
                <a:moveTo>
                  <a:pt x="6223" y="0"/>
                </a:moveTo>
                <a:lnTo>
                  <a:pt x="0" y="11049"/>
                </a:lnTo>
                <a:lnTo>
                  <a:pt x="541834" y="320864"/>
                </a:lnTo>
                <a:lnTo>
                  <a:pt x="548160" y="309803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0739" y="1927605"/>
            <a:ext cx="250761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45	σ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R="92075" algn="r">
              <a:lnSpc>
                <a:spcPct val="100000"/>
              </a:lnSpc>
              <a:spcBef>
                <a:spcPts val="415"/>
              </a:spcBef>
            </a:pPr>
            <a:r>
              <a:rPr sz="2000" i="1" spc="45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4400" y="459625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4">
                <a:moveTo>
                  <a:pt x="88391" y="0"/>
                </a:moveTo>
                <a:lnTo>
                  <a:pt x="85471" y="1778"/>
                </a:lnTo>
                <a:lnTo>
                  <a:pt x="0" y="51943"/>
                </a:lnTo>
                <a:lnTo>
                  <a:pt x="88773" y="103378"/>
                </a:lnTo>
                <a:lnTo>
                  <a:pt x="92710" y="102362"/>
                </a:lnTo>
                <a:lnTo>
                  <a:pt x="94361" y="99314"/>
                </a:lnTo>
                <a:lnTo>
                  <a:pt x="96138" y="96266"/>
                </a:lnTo>
                <a:lnTo>
                  <a:pt x="95123" y="92329"/>
                </a:lnTo>
                <a:lnTo>
                  <a:pt x="36359" y="58293"/>
                </a:lnTo>
                <a:lnTo>
                  <a:pt x="12573" y="58293"/>
                </a:lnTo>
                <a:lnTo>
                  <a:pt x="12573" y="45593"/>
                </a:lnTo>
                <a:lnTo>
                  <a:pt x="35981" y="45517"/>
                </a:lnTo>
                <a:lnTo>
                  <a:pt x="94869" y="10922"/>
                </a:lnTo>
                <a:lnTo>
                  <a:pt x="95885" y="6985"/>
                </a:lnTo>
                <a:lnTo>
                  <a:pt x="94107" y="3937"/>
                </a:lnTo>
                <a:lnTo>
                  <a:pt x="92328" y="1016"/>
                </a:lnTo>
                <a:lnTo>
                  <a:pt x="88391" y="0"/>
                </a:lnTo>
                <a:close/>
              </a:path>
              <a:path w="990600" h="103504">
                <a:moveTo>
                  <a:pt x="35981" y="45517"/>
                </a:moveTo>
                <a:lnTo>
                  <a:pt x="12573" y="45593"/>
                </a:lnTo>
                <a:lnTo>
                  <a:pt x="12573" y="58293"/>
                </a:lnTo>
                <a:lnTo>
                  <a:pt x="36226" y="58216"/>
                </a:lnTo>
                <a:lnTo>
                  <a:pt x="34824" y="57404"/>
                </a:lnTo>
                <a:lnTo>
                  <a:pt x="15748" y="57404"/>
                </a:lnTo>
                <a:lnTo>
                  <a:pt x="15748" y="46355"/>
                </a:lnTo>
                <a:lnTo>
                  <a:pt x="34555" y="46355"/>
                </a:lnTo>
                <a:lnTo>
                  <a:pt x="35981" y="45517"/>
                </a:lnTo>
                <a:close/>
              </a:path>
              <a:path w="990600" h="103504">
                <a:moveTo>
                  <a:pt x="36226" y="58216"/>
                </a:moveTo>
                <a:lnTo>
                  <a:pt x="12573" y="58293"/>
                </a:lnTo>
                <a:lnTo>
                  <a:pt x="36359" y="58293"/>
                </a:lnTo>
                <a:lnTo>
                  <a:pt x="36226" y="58216"/>
                </a:lnTo>
                <a:close/>
              </a:path>
              <a:path w="990600" h="103504">
                <a:moveTo>
                  <a:pt x="990600" y="42418"/>
                </a:moveTo>
                <a:lnTo>
                  <a:pt x="35981" y="45517"/>
                </a:lnTo>
                <a:lnTo>
                  <a:pt x="25218" y="51840"/>
                </a:lnTo>
                <a:lnTo>
                  <a:pt x="36226" y="58216"/>
                </a:lnTo>
                <a:lnTo>
                  <a:pt x="990600" y="55118"/>
                </a:lnTo>
                <a:lnTo>
                  <a:pt x="990600" y="42418"/>
                </a:lnTo>
                <a:close/>
              </a:path>
              <a:path w="990600" h="103504">
                <a:moveTo>
                  <a:pt x="15748" y="46355"/>
                </a:moveTo>
                <a:lnTo>
                  <a:pt x="15748" y="57404"/>
                </a:lnTo>
                <a:lnTo>
                  <a:pt x="25218" y="51840"/>
                </a:lnTo>
                <a:lnTo>
                  <a:pt x="15748" y="46355"/>
                </a:lnTo>
                <a:close/>
              </a:path>
              <a:path w="990600" h="103504">
                <a:moveTo>
                  <a:pt x="25218" y="51840"/>
                </a:moveTo>
                <a:lnTo>
                  <a:pt x="15748" y="57404"/>
                </a:lnTo>
                <a:lnTo>
                  <a:pt x="34824" y="57404"/>
                </a:lnTo>
                <a:lnTo>
                  <a:pt x="25218" y="51840"/>
                </a:lnTo>
                <a:close/>
              </a:path>
              <a:path w="990600" h="103504">
                <a:moveTo>
                  <a:pt x="34555" y="46355"/>
                </a:moveTo>
                <a:lnTo>
                  <a:pt x="15748" y="46355"/>
                </a:lnTo>
                <a:lnTo>
                  <a:pt x="25218" y="51840"/>
                </a:lnTo>
                <a:lnTo>
                  <a:pt x="34555" y="4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42974" y="4519676"/>
            <a:ext cx="5080" cy="408305"/>
          </a:xfrm>
          <a:custGeom>
            <a:avLst/>
            <a:gdLst/>
            <a:ahLst/>
            <a:cxnLst/>
            <a:rect l="l" t="t" r="r" b="b"/>
            <a:pathLst>
              <a:path w="5080" h="408304">
                <a:moveTo>
                  <a:pt x="0" y="0"/>
                </a:moveTo>
                <a:lnTo>
                  <a:pt x="4825" y="4079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200" y="3505200"/>
            <a:ext cx="17780" cy="1411605"/>
          </a:xfrm>
          <a:custGeom>
            <a:avLst/>
            <a:gdLst/>
            <a:ahLst/>
            <a:cxnLst/>
            <a:rect l="l" t="t" r="r" b="b"/>
            <a:pathLst>
              <a:path w="17780" h="1411604">
                <a:moveTo>
                  <a:pt x="0" y="0"/>
                </a:moveTo>
                <a:lnTo>
                  <a:pt x="17525" y="1411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34534" y="3509602"/>
            <a:ext cx="1035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35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0481" y="3331397"/>
            <a:ext cx="13017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51775" y="3214697"/>
            <a:ext cx="1024986" cy="303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9564" y="3504377"/>
            <a:ext cx="1024986" cy="3056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6151" y="3342608"/>
            <a:ext cx="2472379" cy="316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04464" y="2570196"/>
            <a:ext cx="1538605" cy="1258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35"/>
              </a:spcBef>
              <a:tabLst>
                <a:tab pos="491490" algn="l"/>
                <a:tab pos="795020" algn="l"/>
              </a:tabLst>
            </a:pPr>
            <a:r>
              <a:rPr sz="3000" i="1" u="sng" spc="82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000" i="1" u="sng" spc="-240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60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r>
              <a:rPr sz="3000" spc="60" baseline="1388" dirty="0">
                <a:solidFill>
                  <a:srgbClr val="AC0136"/>
                </a:solidFill>
                <a:latin typeface="Arial"/>
                <a:cs typeface="Arial"/>
              </a:rPr>
              <a:t>	</a:t>
            </a:r>
            <a:r>
              <a:rPr sz="2000" u="sng" spc="3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24</a:t>
            </a:r>
            <a:r>
              <a:rPr sz="2000" u="sng" spc="-24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4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2000" u="sng" spc="-2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  <a:p>
            <a:pPr marR="278130" algn="r">
              <a:lnSpc>
                <a:spcPts val="2380"/>
              </a:lnSpc>
            </a:pPr>
            <a:r>
              <a:rPr sz="2000" dirty="0">
                <a:solidFill>
                  <a:srgbClr val="AC0136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  <a:p>
            <a:pPr marL="43180">
              <a:lnSpc>
                <a:spcPts val="2380"/>
              </a:lnSpc>
              <a:spcBef>
                <a:spcPts val="155"/>
              </a:spcBef>
              <a:tabLst>
                <a:tab pos="524510" algn="l"/>
                <a:tab pos="822325" algn="l"/>
              </a:tabLst>
            </a:pPr>
            <a:r>
              <a:rPr sz="3000" i="1" u="sng" spc="75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000" i="1" u="sng" spc="-225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52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r>
              <a:rPr sz="3000" spc="52" baseline="1388" dirty="0">
                <a:solidFill>
                  <a:srgbClr val="AC0136"/>
                </a:solidFill>
                <a:latin typeface="Arial"/>
                <a:cs typeface="Arial"/>
              </a:rPr>
              <a:t>	</a:t>
            </a:r>
            <a:r>
              <a:rPr sz="2000" u="sng" spc="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54</a:t>
            </a:r>
            <a:r>
              <a:rPr sz="2000" u="sng" spc="-24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2000" u="sng" spc="-2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  <a:p>
            <a:pPr marR="244475" algn="r">
              <a:lnSpc>
                <a:spcPts val="2380"/>
              </a:lnSpc>
            </a:pPr>
            <a:r>
              <a:rPr sz="2000" spc="5" dirty="0">
                <a:solidFill>
                  <a:srgbClr val="AC0136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2663" y="3331397"/>
            <a:ext cx="49085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5" dirty="0">
                <a:solidFill>
                  <a:srgbClr val="AC0136"/>
                </a:solidFill>
                <a:latin typeface="Times New Roman"/>
                <a:cs typeface="Times New Roman"/>
              </a:rPr>
              <a:t>0</a:t>
            </a:r>
            <a:r>
              <a:rPr sz="2000" spc="15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2000" spc="15" dirty="0">
                <a:solidFill>
                  <a:srgbClr val="AC0136"/>
                </a:solidFill>
                <a:latin typeface="Times New Roman"/>
                <a:cs typeface="Times New Roman"/>
              </a:rPr>
              <a:t>7</a:t>
            </a:r>
            <a:r>
              <a:rPr sz="2000" spc="55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15000" y="3233673"/>
            <a:ext cx="1314450" cy="1586230"/>
          </a:xfrm>
          <a:custGeom>
            <a:avLst/>
            <a:gdLst/>
            <a:ahLst/>
            <a:cxnLst/>
            <a:rect l="l" t="t" r="r" b="b"/>
            <a:pathLst>
              <a:path w="1314450" h="1586229">
                <a:moveTo>
                  <a:pt x="1004824" y="0"/>
                </a:moveTo>
                <a:lnTo>
                  <a:pt x="919099" y="4825"/>
                </a:lnTo>
                <a:lnTo>
                  <a:pt x="886737" y="17355"/>
                </a:lnTo>
                <a:lnTo>
                  <a:pt x="856615" y="26288"/>
                </a:lnTo>
                <a:lnTo>
                  <a:pt x="822015" y="42366"/>
                </a:lnTo>
                <a:lnTo>
                  <a:pt x="776224" y="76326"/>
                </a:lnTo>
                <a:lnTo>
                  <a:pt x="725776" y="125737"/>
                </a:lnTo>
                <a:lnTo>
                  <a:pt x="697935" y="157287"/>
                </a:lnTo>
                <a:lnTo>
                  <a:pt x="674694" y="204282"/>
                </a:lnTo>
                <a:lnTo>
                  <a:pt x="661924" y="223900"/>
                </a:lnTo>
                <a:lnTo>
                  <a:pt x="566674" y="438276"/>
                </a:lnTo>
                <a:lnTo>
                  <a:pt x="433324" y="752475"/>
                </a:lnTo>
                <a:lnTo>
                  <a:pt x="304800" y="981075"/>
                </a:lnTo>
                <a:lnTo>
                  <a:pt x="176149" y="1123950"/>
                </a:lnTo>
                <a:lnTo>
                  <a:pt x="140460" y="1168341"/>
                </a:lnTo>
                <a:lnTo>
                  <a:pt x="131616" y="1179008"/>
                </a:lnTo>
                <a:lnTo>
                  <a:pt x="125976" y="1185051"/>
                </a:lnTo>
                <a:lnTo>
                  <a:pt x="121443" y="1188765"/>
                </a:lnTo>
                <a:lnTo>
                  <a:pt x="115917" y="1192445"/>
                </a:lnTo>
                <a:lnTo>
                  <a:pt x="107303" y="1198388"/>
                </a:lnTo>
                <a:lnTo>
                  <a:pt x="93501" y="1208890"/>
                </a:lnTo>
                <a:lnTo>
                  <a:pt x="72415" y="1226245"/>
                </a:lnTo>
                <a:lnTo>
                  <a:pt x="41947" y="1252750"/>
                </a:lnTo>
                <a:lnTo>
                  <a:pt x="0" y="1290701"/>
                </a:lnTo>
                <a:lnTo>
                  <a:pt x="4699" y="1581150"/>
                </a:lnTo>
                <a:lnTo>
                  <a:pt x="1314450" y="1585976"/>
                </a:lnTo>
                <a:lnTo>
                  <a:pt x="1300099" y="271525"/>
                </a:lnTo>
                <a:lnTo>
                  <a:pt x="1290574" y="238251"/>
                </a:lnTo>
                <a:lnTo>
                  <a:pt x="1252474" y="171576"/>
                </a:lnTo>
                <a:lnTo>
                  <a:pt x="1237544" y="148087"/>
                </a:lnTo>
                <a:lnTo>
                  <a:pt x="1232971" y="143047"/>
                </a:lnTo>
                <a:lnTo>
                  <a:pt x="1229687" y="143047"/>
                </a:lnTo>
                <a:lnTo>
                  <a:pt x="1220006" y="136199"/>
                </a:lnTo>
                <a:lnTo>
                  <a:pt x="1195324" y="109600"/>
                </a:lnTo>
                <a:lnTo>
                  <a:pt x="1168217" y="77602"/>
                </a:lnTo>
                <a:lnTo>
                  <a:pt x="1156684" y="67929"/>
                </a:lnTo>
                <a:lnTo>
                  <a:pt x="1151389" y="67184"/>
                </a:lnTo>
                <a:lnTo>
                  <a:pt x="1143000" y="61975"/>
                </a:lnTo>
                <a:lnTo>
                  <a:pt x="1085850" y="23875"/>
                </a:lnTo>
                <a:lnTo>
                  <a:pt x="1004824" y="0"/>
                </a:lnTo>
                <a:close/>
              </a:path>
              <a:path w="1314450" h="1586229">
                <a:moveTo>
                  <a:pt x="1232741" y="142793"/>
                </a:moveTo>
                <a:lnTo>
                  <a:pt x="1229687" y="143047"/>
                </a:lnTo>
                <a:lnTo>
                  <a:pt x="1232971" y="143047"/>
                </a:lnTo>
                <a:lnTo>
                  <a:pt x="1232741" y="142793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02047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4" h="132714">
                <a:moveTo>
                  <a:pt x="113791" y="0"/>
                </a:moveTo>
                <a:lnTo>
                  <a:pt x="106934" y="4064"/>
                </a:lnTo>
                <a:lnTo>
                  <a:pt x="0" y="66294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448" y="80645"/>
                </a:lnTo>
                <a:lnTo>
                  <a:pt x="28448" y="52070"/>
                </a:lnTo>
                <a:lnTo>
                  <a:pt x="81250" y="52070"/>
                </a:lnTo>
                <a:lnTo>
                  <a:pt x="128142" y="24765"/>
                </a:lnTo>
                <a:lnTo>
                  <a:pt x="130428" y="16002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963034" h="132714">
                <a:moveTo>
                  <a:pt x="3905756" y="66357"/>
                </a:moveTo>
                <a:lnTo>
                  <a:pt x="3834510" y="107950"/>
                </a:lnTo>
                <a:lnTo>
                  <a:pt x="3832225" y="116713"/>
                </a:lnTo>
                <a:lnTo>
                  <a:pt x="3840099" y="130429"/>
                </a:lnTo>
                <a:lnTo>
                  <a:pt x="3848861" y="132715"/>
                </a:lnTo>
                <a:lnTo>
                  <a:pt x="393794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6967" y="78740"/>
                </a:lnTo>
                <a:lnTo>
                  <a:pt x="3905756" y="66357"/>
                </a:lnTo>
                <a:close/>
              </a:path>
              <a:path w="3963034" h="132714">
                <a:moveTo>
                  <a:pt x="81250" y="52070"/>
                </a:moveTo>
                <a:lnTo>
                  <a:pt x="28448" y="52070"/>
                </a:lnTo>
                <a:lnTo>
                  <a:pt x="28448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60" y="78740"/>
                </a:lnTo>
                <a:lnTo>
                  <a:pt x="35560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3963034" h="132714">
                <a:moveTo>
                  <a:pt x="3881282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3881282" y="80645"/>
                </a:lnTo>
                <a:lnTo>
                  <a:pt x="3905756" y="66357"/>
                </a:lnTo>
                <a:lnTo>
                  <a:pt x="3881282" y="52070"/>
                </a:lnTo>
                <a:close/>
              </a:path>
              <a:path w="3963034" h="132714">
                <a:moveTo>
                  <a:pt x="3938113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46" y="80645"/>
                </a:lnTo>
                <a:lnTo>
                  <a:pt x="3962527" y="66294"/>
                </a:lnTo>
                <a:lnTo>
                  <a:pt x="3938113" y="52070"/>
                </a:lnTo>
                <a:close/>
              </a:path>
              <a:path w="3963034" h="132714">
                <a:moveTo>
                  <a:pt x="35560" y="53975"/>
                </a:moveTo>
                <a:lnTo>
                  <a:pt x="35560" y="78740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3963034" h="132714">
                <a:moveTo>
                  <a:pt x="56773" y="66357"/>
                </a:moveTo>
                <a:lnTo>
                  <a:pt x="35560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3963034" h="132714">
                <a:moveTo>
                  <a:pt x="3926967" y="53975"/>
                </a:moveTo>
                <a:lnTo>
                  <a:pt x="3905756" y="66357"/>
                </a:lnTo>
                <a:lnTo>
                  <a:pt x="3926967" y="78740"/>
                </a:lnTo>
                <a:lnTo>
                  <a:pt x="3926967" y="53975"/>
                </a:lnTo>
                <a:close/>
              </a:path>
              <a:path w="3963034" h="132714">
                <a:moveTo>
                  <a:pt x="3934205" y="53975"/>
                </a:moveTo>
                <a:lnTo>
                  <a:pt x="3926967" y="53975"/>
                </a:lnTo>
                <a:lnTo>
                  <a:pt x="3926967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4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3963034" h="132714">
                <a:moveTo>
                  <a:pt x="3848861" y="0"/>
                </a:moveTo>
                <a:lnTo>
                  <a:pt x="3840099" y="2286"/>
                </a:lnTo>
                <a:lnTo>
                  <a:pt x="3832225" y="16002"/>
                </a:lnTo>
                <a:lnTo>
                  <a:pt x="3834510" y="24765"/>
                </a:lnTo>
                <a:lnTo>
                  <a:pt x="3905756" y="66357"/>
                </a:lnTo>
                <a:lnTo>
                  <a:pt x="3926967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113" y="52070"/>
                </a:lnTo>
                <a:lnTo>
                  <a:pt x="384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22825" y="3236595"/>
            <a:ext cx="3765550" cy="1576705"/>
          </a:xfrm>
          <a:custGeom>
            <a:avLst/>
            <a:gdLst/>
            <a:ahLst/>
            <a:cxnLst/>
            <a:rect l="l" t="t" r="r" b="b"/>
            <a:pathLst>
              <a:path w="3765550" h="1576704">
                <a:moveTo>
                  <a:pt x="0" y="1576704"/>
                </a:moveTo>
                <a:lnTo>
                  <a:pt x="31713" y="1572082"/>
                </a:lnTo>
                <a:lnTo>
                  <a:pt x="74229" y="1566088"/>
                </a:lnTo>
                <a:lnTo>
                  <a:pt x="124910" y="1558814"/>
                </a:lnTo>
                <a:lnTo>
                  <a:pt x="181117" y="1550352"/>
                </a:lnTo>
                <a:lnTo>
                  <a:pt x="240212" y="1540795"/>
                </a:lnTo>
                <a:lnTo>
                  <a:pt x="299555" y="1530234"/>
                </a:lnTo>
                <a:lnTo>
                  <a:pt x="356508" y="1518763"/>
                </a:lnTo>
                <a:lnTo>
                  <a:pt x="408432" y="1506473"/>
                </a:lnTo>
                <a:lnTo>
                  <a:pt x="457069" y="1494791"/>
                </a:lnTo>
                <a:lnTo>
                  <a:pt x="504872" y="1482808"/>
                </a:lnTo>
                <a:lnTo>
                  <a:pt x="551842" y="1469973"/>
                </a:lnTo>
                <a:lnTo>
                  <a:pt x="597979" y="1455737"/>
                </a:lnTo>
                <a:lnTo>
                  <a:pt x="643282" y="1439548"/>
                </a:lnTo>
                <a:lnTo>
                  <a:pt x="687752" y="1420856"/>
                </a:lnTo>
                <a:lnTo>
                  <a:pt x="731389" y="1399109"/>
                </a:lnTo>
                <a:lnTo>
                  <a:pt x="774191" y="1373758"/>
                </a:lnTo>
                <a:lnTo>
                  <a:pt x="814681" y="1347371"/>
                </a:lnTo>
                <a:lnTo>
                  <a:pt x="856169" y="1317298"/>
                </a:lnTo>
                <a:lnTo>
                  <a:pt x="898064" y="1284275"/>
                </a:lnTo>
                <a:lnTo>
                  <a:pt x="939773" y="1249039"/>
                </a:lnTo>
                <a:lnTo>
                  <a:pt x="980706" y="1212324"/>
                </a:lnTo>
                <a:lnTo>
                  <a:pt x="1020270" y="1174867"/>
                </a:lnTo>
                <a:lnTo>
                  <a:pt x="1057875" y="1137404"/>
                </a:lnTo>
                <a:lnTo>
                  <a:pt x="1092928" y="1100671"/>
                </a:lnTo>
                <a:lnTo>
                  <a:pt x="1124839" y="1065402"/>
                </a:lnTo>
                <a:lnTo>
                  <a:pt x="1161102" y="1021643"/>
                </a:lnTo>
                <a:lnTo>
                  <a:pt x="1192896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24" y="847516"/>
                </a:lnTo>
                <a:lnTo>
                  <a:pt x="1293903" y="802846"/>
                </a:lnTo>
                <a:lnTo>
                  <a:pt x="1317244" y="757173"/>
                </a:lnTo>
                <a:lnTo>
                  <a:pt x="1340461" y="709150"/>
                </a:lnTo>
                <a:lnTo>
                  <a:pt x="1362761" y="658568"/>
                </a:lnTo>
                <a:lnTo>
                  <a:pt x="1384144" y="606864"/>
                </a:lnTo>
                <a:lnTo>
                  <a:pt x="1404609" y="555475"/>
                </a:lnTo>
                <a:lnTo>
                  <a:pt x="1424157" y="505839"/>
                </a:lnTo>
                <a:lnTo>
                  <a:pt x="1442787" y="459394"/>
                </a:lnTo>
                <a:lnTo>
                  <a:pt x="1460500" y="417575"/>
                </a:lnTo>
                <a:lnTo>
                  <a:pt x="1487029" y="355088"/>
                </a:lnTo>
                <a:lnTo>
                  <a:pt x="1508998" y="302005"/>
                </a:lnTo>
                <a:lnTo>
                  <a:pt x="1530276" y="255019"/>
                </a:lnTo>
                <a:lnTo>
                  <a:pt x="1554734" y="210819"/>
                </a:lnTo>
                <a:lnTo>
                  <a:pt x="1582485" y="167872"/>
                </a:lnTo>
                <a:lnTo>
                  <a:pt x="1611772" y="127841"/>
                </a:lnTo>
                <a:lnTo>
                  <a:pt x="1643655" y="92215"/>
                </a:lnTo>
                <a:lnTo>
                  <a:pt x="1679194" y="62483"/>
                </a:lnTo>
                <a:lnTo>
                  <a:pt x="1720562" y="38058"/>
                </a:lnTo>
                <a:lnTo>
                  <a:pt x="1766871" y="18526"/>
                </a:lnTo>
                <a:lnTo>
                  <a:pt x="1814585" y="5351"/>
                </a:lnTo>
                <a:lnTo>
                  <a:pt x="1860169" y="0"/>
                </a:lnTo>
                <a:lnTo>
                  <a:pt x="1903985" y="3425"/>
                </a:lnTo>
                <a:lnTo>
                  <a:pt x="1947814" y="14636"/>
                </a:lnTo>
                <a:lnTo>
                  <a:pt x="1990238" y="32182"/>
                </a:lnTo>
                <a:lnTo>
                  <a:pt x="2029841" y="54609"/>
                </a:lnTo>
                <a:lnTo>
                  <a:pt x="2065496" y="79797"/>
                </a:lnTo>
                <a:lnTo>
                  <a:pt x="2098198" y="109331"/>
                </a:lnTo>
                <a:lnTo>
                  <a:pt x="2129710" y="147603"/>
                </a:lnTo>
                <a:lnTo>
                  <a:pt x="2161794" y="199008"/>
                </a:lnTo>
                <a:lnTo>
                  <a:pt x="2181159" y="238089"/>
                </a:lnTo>
                <a:lnTo>
                  <a:pt x="2201238" y="285248"/>
                </a:lnTo>
                <a:lnTo>
                  <a:pt x="2221499" y="337411"/>
                </a:lnTo>
                <a:lnTo>
                  <a:pt x="2241412" y="391508"/>
                </a:lnTo>
                <a:lnTo>
                  <a:pt x="2260444" y="444465"/>
                </a:lnTo>
                <a:lnTo>
                  <a:pt x="2278066" y="493209"/>
                </a:lnTo>
                <a:lnTo>
                  <a:pt x="2293747" y="534669"/>
                </a:lnTo>
                <a:lnTo>
                  <a:pt x="2314356" y="587607"/>
                </a:lnTo>
                <a:lnTo>
                  <a:pt x="2329561" y="626411"/>
                </a:lnTo>
                <a:lnTo>
                  <a:pt x="2345717" y="664239"/>
                </a:lnTo>
                <a:lnTo>
                  <a:pt x="2369184" y="714247"/>
                </a:lnTo>
                <a:lnTo>
                  <a:pt x="2387279" y="751935"/>
                </a:lnTo>
                <a:lnTo>
                  <a:pt x="2407835" y="794693"/>
                </a:lnTo>
                <a:lnTo>
                  <a:pt x="2430390" y="840747"/>
                </a:lnTo>
                <a:lnTo>
                  <a:pt x="2454483" y="888326"/>
                </a:lnTo>
                <a:lnTo>
                  <a:pt x="2479650" y="935655"/>
                </a:lnTo>
                <a:lnTo>
                  <a:pt x="2505431" y="980963"/>
                </a:lnTo>
                <a:lnTo>
                  <a:pt x="2531364" y="1022476"/>
                </a:lnTo>
                <a:lnTo>
                  <a:pt x="2561798" y="1067026"/>
                </a:lnTo>
                <a:lnTo>
                  <a:pt x="2593062" y="1109594"/>
                </a:lnTo>
                <a:lnTo>
                  <a:pt x="2625582" y="1150143"/>
                </a:lnTo>
                <a:lnTo>
                  <a:pt x="2659784" y="1188640"/>
                </a:lnTo>
                <a:lnTo>
                  <a:pt x="2696096" y="1225047"/>
                </a:lnTo>
                <a:lnTo>
                  <a:pt x="2734945" y="1259331"/>
                </a:lnTo>
                <a:lnTo>
                  <a:pt x="2777591" y="1291493"/>
                </a:lnTo>
                <a:lnTo>
                  <a:pt x="2824019" y="1321637"/>
                </a:lnTo>
                <a:lnTo>
                  <a:pt x="2872549" y="1349692"/>
                </a:lnTo>
                <a:lnTo>
                  <a:pt x="2921503" y="1375588"/>
                </a:lnTo>
                <a:lnTo>
                  <a:pt x="2969201" y="1399255"/>
                </a:lnTo>
                <a:lnTo>
                  <a:pt x="3013964" y="1420621"/>
                </a:lnTo>
                <a:lnTo>
                  <a:pt x="3059030" y="1441825"/>
                </a:lnTo>
                <a:lnTo>
                  <a:pt x="3096977" y="1458366"/>
                </a:lnTo>
                <a:lnTo>
                  <a:pt x="3135771" y="1472102"/>
                </a:lnTo>
                <a:lnTo>
                  <a:pt x="3183379" y="1484894"/>
                </a:lnTo>
                <a:lnTo>
                  <a:pt x="3247771" y="1498599"/>
                </a:lnTo>
                <a:lnTo>
                  <a:pt x="3289872" y="1506125"/>
                </a:lnTo>
                <a:lnTo>
                  <a:pt x="3339476" y="1513771"/>
                </a:lnTo>
                <a:lnTo>
                  <a:pt x="3394575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86" y="1550021"/>
                </a:lnTo>
                <a:lnTo>
                  <a:pt x="3682257" y="1556117"/>
                </a:lnTo>
                <a:lnTo>
                  <a:pt x="3728180" y="1561577"/>
                </a:lnTo>
                <a:lnTo>
                  <a:pt x="3765550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3375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3375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06357" y="4644390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1228" y="1927605"/>
            <a:ext cx="3663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 Normal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66154" y="2842386"/>
            <a:ext cx="2348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(-1.75 &lt; 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0.75)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10375" y="3231133"/>
            <a:ext cx="614680" cy="690245"/>
          </a:xfrm>
          <a:custGeom>
            <a:avLst/>
            <a:gdLst/>
            <a:ahLst/>
            <a:cxnLst/>
            <a:rect l="l" t="t" r="r" b="b"/>
            <a:pathLst>
              <a:path w="614679" h="690245">
                <a:moveTo>
                  <a:pt x="22098" y="607694"/>
                </a:moveTo>
                <a:lnTo>
                  <a:pt x="0" y="689990"/>
                </a:lnTo>
                <a:lnTo>
                  <a:pt x="79121" y="658367"/>
                </a:lnTo>
                <a:lnTo>
                  <a:pt x="65972" y="646683"/>
                </a:lnTo>
                <a:lnTo>
                  <a:pt x="46990" y="646683"/>
                </a:lnTo>
                <a:lnTo>
                  <a:pt x="37465" y="638301"/>
                </a:lnTo>
                <a:lnTo>
                  <a:pt x="45883" y="628831"/>
                </a:lnTo>
                <a:lnTo>
                  <a:pt x="22098" y="607694"/>
                </a:lnTo>
                <a:close/>
              </a:path>
              <a:path w="614679" h="690245">
                <a:moveTo>
                  <a:pt x="45883" y="628831"/>
                </a:moveTo>
                <a:lnTo>
                  <a:pt x="37465" y="638301"/>
                </a:lnTo>
                <a:lnTo>
                  <a:pt x="46990" y="646683"/>
                </a:lnTo>
                <a:lnTo>
                  <a:pt x="55366" y="637258"/>
                </a:lnTo>
                <a:lnTo>
                  <a:pt x="45883" y="628831"/>
                </a:lnTo>
                <a:close/>
              </a:path>
              <a:path w="614679" h="690245">
                <a:moveTo>
                  <a:pt x="55366" y="637258"/>
                </a:moveTo>
                <a:lnTo>
                  <a:pt x="46990" y="646683"/>
                </a:lnTo>
                <a:lnTo>
                  <a:pt x="65972" y="646683"/>
                </a:lnTo>
                <a:lnTo>
                  <a:pt x="55366" y="637258"/>
                </a:lnTo>
                <a:close/>
              </a:path>
              <a:path w="614679" h="690245">
                <a:moveTo>
                  <a:pt x="604901" y="0"/>
                </a:moveTo>
                <a:lnTo>
                  <a:pt x="45883" y="628831"/>
                </a:lnTo>
                <a:lnTo>
                  <a:pt x="55366" y="637258"/>
                </a:lnTo>
                <a:lnTo>
                  <a:pt x="614299" y="8381"/>
                </a:lnTo>
                <a:lnTo>
                  <a:pt x="6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0301" y="4519548"/>
            <a:ext cx="3175" cy="409575"/>
          </a:xfrm>
          <a:custGeom>
            <a:avLst/>
            <a:gdLst/>
            <a:ahLst/>
            <a:cxnLst/>
            <a:rect l="l" t="t" r="r" b="b"/>
            <a:pathLst>
              <a:path w="3175" h="409575">
                <a:moveTo>
                  <a:pt x="0" y="0"/>
                </a:moveTo>
                <a:lnTo>
                  <a:pt x="3175" y="409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0400" y="3505200"/>
            <a:ext cx="17780" cy="1411605"/>
          </a:xfrm>
          <a:custGeom>
            <a:avLst/>
            <a:gdLst/>
            <a:ahLst/>
            <a:cxnLst/>
            <a:rect l="l" t="t" r="r" b="b"/>
            <a:pathLst>
              <a:path w="17779" h="1411604">
                <a:moveTo>
                  <a:pt x="0" y="0"/>
                </a:moveTo>
                <a:lnTo>
                  <a:pt x="17525" y="1411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0739" y="4882337"/>
            <a:ext cx="6492875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5"/>
              </a:spcBef>
              <a:tabLst>
                <a:tab pos="1400175" algn="l"/>
                <a:tab pos="4585335" algn="l"/>
                <a:tab pos="5796280" algn="l"/>
              </a:tabLst>
            </a:pPr>
            <a:r>
              <a:rPr sz="2000" dirty="0">
                <a:latin typeface="Times New Roman"/>
                <a:cs typeface="Times New Roman"/>
              </a:rPr>
              <a:t>24	45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	-1.75	0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0.75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(24 &lt;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&lt; 54) 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(-1.75 &lt; </a:t>
            </a:r>
            <a:r>
              <a:rPr sz="2800" i="1" spc="-5" dirty="0">
                <a:latin typeface="Times New Roman"/>
                <a:cs typeface="Times New Roman"/>
              </a:rPr>
              <a:t>z &lt;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0.75)</a:t>
            </a:r>
            <a:endParaRPr sz="2800">
              <a:latin typeface="Times New Roman"/>
              <a:cs typeface="Times New Roman"/>
            </a:endParaRPr>
          </a:p>
          <a:p>
            <a:pPr marL="219519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0.7734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0.0401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0.7333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3775" y="3909441"/>
            <a:ext cx="124523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0.7734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0.0401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41798" y="4218685"/>
            <a:ext cx="2286635" cy="103505"/>
          </a:xfrm>
          <a:custGeom>
            <a:avLst/>
            <a:gdLst/>
            <a:ahLst/>
            <a:cxnLst/>
            <a:rect l="l" t="t" r="r" b="b"/>
            <a:pathLst>
              <a:path w="2286634" h="103504">
                <a:moveTo>
                  <a:pt x="88646" y="0"/>
                </a:moveTo>
                <a:lnTo>
                  <a:pt x="85725" y="1777"/>
                </a:lnTo>
                <a:lnTo>
                  <a:pt x="0" y="51688"/>
                </a:lnTo>
                <a:lnTo>
                  <a:pt x="88646" y="103505"/>
                </a:lnTo>
                <a:lnTo>
                  <a:pt x="92455" y="102488"/>
                </a:lnTo>
                <a:lnTo>
                  <a:pt x="96012" y="96393"/>
                </a:lnTo>
                <a:lnTo>
                  <a:pt x="94996" y="92456"/>
                </a:lnTo>
                <a:lnTo>
                  <a:pt x="36116" y="58054"/>
                </a:lnTo>
                <a:lnTo>
                  <a:pt x="12573" y="58038"/>
                </a:lnTo>
                <a:lnTo>
                  <a:pt x="12700" y="45338"/>
                </a:lnTo>
                <a:lnTo>
                  <a:pt x="36178" y="45338"/>
                </a:lnTo>
                <a:lnTo>
                  <a:pt x="95123" y="11049"/>
                </a:lnTo>
                <a:lnTo>
                  <a:pt x="96138" y="7112"/>
                </a:lnTo>
                <a:lnTo>
                  <a:pt x="92583" y="1015"/>
                </a:lnTo>
                <a:lnTo>
                  <a:pt x="88646" y="0"/>
                </a:lnTo>
                <a:close/>
              </a:path>
              <a:path w="2286634" h="103504">
                <a:moveTo>
                  <a:pt x="36151" y="45354"/>
                </a:moveTo>
                <a:lnTo>
                  <a:pt x="25242" y="51700"/>
                </a:lnTo>
                <a:lnTo>
                  <a:pt x="36116" y="58054"/>
                </a:lnTo>
                <a:lnTo>
                  <a:pt x="2286000" y="59562"/>
                </a:lnTo>
                <a:lnTo>
                  <a:pt x="2286127" y="46862"/>
                </a:lnTo>
                <a:lnTo>
                  <a:pt x="36151" y="45354"/>
                </a:lnTo>
                <a:close/>
              </a:path>
              <a:path w="2286634" h="103504">
                <a:moveTo>
                  <a:pt x="12700" y="45338"/>
                </a:moveTo>
                <a:lnTo>
                  <a:pt x="12573" y="58038"/>
                </a:lnTo>
                <a:lnTo>
                  <a:pt x="36116" y="58054"/>
                </a:lnTo>
                <a:lnTo>
                  <a:pt x="34568" y="57150"/>
                </a:lnTo>
                <a:lnTo>
                  <a:pt x="15875" y="57150"/>
                </a:lnTo>
                <a:lnTo>
                  <a:pt x="15875" y="46227"/>
                </a:lnTo>
                <a:lnTo>
                  <a:pt x="34650" y="46227"/>
                </a:lnTo>
                <a:lnTo>
                  <a:pt x="36151" y="45354"/>
                </a:lnTo>
                <a:lnTo>
                  <a:pt x="12700" y="45338"/>
                </a:lnTo>
                <a:close/>
              </a:path>
              <a:path w="2286634" h="103504">
                <a:moveTo>
                  <a:pt x="15875" y="46227"/>
                </a:moveTo>
                <a:lnTo>
                  <a:pt x="15875" y="57150"/>
                </a:lnTo>
                <a:lnTo>
                  <a:pt x="25242" y="51700"/>
                </a:lnTo>
                <a:lnTo>
                  <a:pt x="15875" y="46227"/>
                </a:lnTo>
                <a:close/>
              </a:path>
              <a:path w="2286634" h="103504">
                <a:moveTo>
                  <a:pt x="25242" y="51700"/>
                </a:moveTo>
                <a:lnTo>
                  <a:pt x="15875" y="57150"/>
                </a:lnTo>
                <a:lnTo>
                  <a:pt x="34568" y="57150"/>
                </a:lnTo>
                <a:lnTo>
                  <a:pt x="25242" y="51700"/>
                </a:lnTo>
                <a:close/>
              </a:path>
              <a:path w="2286634" h="103504">
                <a:moveTo>
                  <a:pt x="34650" y="46227"/>
                </a:moveTo>
                <a:lnTo>
                  <a:pt x="15875" y="46227"/>
                </a:lnTo>
                <a:lnTo>
                  <a:pt x="25242" y="51700"/>
                </a:lnTo>
                <a:lnTo>
                  <a:pt x="34650" y="46227"/>
                </a:lnTo>
                <a:close/>
              </a:path>
              <a:path w="2286634" h="103504">
                <a:moveTo>
                  <a:pt x="36178" y="45338"/>
                </a:moveTo>
                <a:lnTo>
                  <a:pt x="12700" y="45338"/>
                </a:lnTo>
                <a:lnTo>
                  <a:pt x="36151" y="45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333578"/>
            <a:ext cx="67227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1915" marR="5080" indent="-1339850">
              <a:lnSpc>
                <a:spcPct val="100000"/>
              </a:lnSpc>
              <a:spcBef>
                <a:spcPts val="105"/>
              </a:spcBef>
              <a:tabLst>
                <a:tab pos="2041525" algn="l"/>
              </a:tabLst>
            </a:pPr>
            <a:r>
              <a:rPr dirty="0"/>
              <a:t>Example:	</a:t>
            </a:r>
            <a:r>
              <a:rPr spc="-5" dirty="0"/>
              <a:t>Finding Probabilities</a:t>
            </a:r>
            <a:r>
              <a:rPr spc="-6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9336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probability that the shopper 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 the store  more than 39 minutes. (Recall μ = 45 minutes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σ = </a:t>
            </a:r>
            <a:r>
              <a:rPr sz="2800" dirty="0">
                <a:latin typeface="Times New Roman"/>
                <a:cs typeface="Times New Roman"/>
              </a:rPr>
              <a:t>12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2993171"/>
            <a:ext cx="1736083" cy="154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512" y="3234054"/>
            <a:ext cx="2238375" cy="1588770"/>
          </a:xfrm>
          <a:custGeom>
            <a:avLst/>
            <a:gdLst/>
            <a:ahLst/>
            <a:cxnLst/>
            <a:rect l="l" t="t" r="r" b="b"/>
            <a:pathLst>
              <a:path w="2238375" h="1588770">
                <a:moveTo>
                  <a:pt x="321993" y="0"/>
                </a:moveTo>
                <a:lnTo>
                  <a:pt x="250841" y="10816"/>
                </a:lnTo>
                <a:lnTo>
                  <a:pt x="210098" y="23646"/>
                </a:lnTo>
                <a:lnTo>
                  <a:pt x="167301" y="49649"/>
                </a:lnTo>
                <a:lnTo>
                  <a:pt x="123492" y="94996"/>
                </a:lnTo>
                <a:lnTo>
                  <a:pt x="86584" y="127426"/>
                </a:lnTo>
                <a:lnTo>
                  <a:pt x="48993" y="171836"/>
                </a:lnTo>
                <a:lnTo>
                  <a:pt x="17778" y="218165"/>
                </a:lnTo>
                <a:lnTo>
                  <a:pt x="0" y="256357"/>
                </a:lnTo>
                <a:lnTo>
                  <a:pt x="2715" y="276352"/>
                </a:lnTo>
                <a:lnTo>
                  <a:pt x="2715" y="1588770"/>
                </a:lnTo>
                <a:lnTo>
                  <a:pt x="2237788" y="1588770"/>
                </a:lnTo>
                <a:lnTo>
                  <a:pt x="2177336" y="1562862"/>
                </a:lnTo>
                <a:lnTo>
                  <a:pt x="1909747" y="1528318"/>
                </a:lnTo>
                <a:lnTo>
                  <a:pt x="1685465" y="1493774"/>
                </a:lnTo>
                <a:lnTo>
                  <a:pt x="1613423" y="1468640"/>
                </a:lnTo>
                <a:lnTo>
                  <a:pt x="1552677" y="1445395"/>
                </a:lnTo>
                <a:lnTo>
                  <a:pt x="1500967" y="1423660"/>
                </a:lnTo>
                <a:lnTo>
                  <a:pt x="1456034" y="1403058"/>
                </a:lnTo>
                <a:lnTo>
                  <a:pt x="1415617" y="1383209"/>
                </a:lnTo>
                <a:lnTo>
                  <a:pt x="1339294" y="1344258"/>
                </a:lnTo>
                <a:lnTo>
                  <a:pt x="1298868" y="1324400"/>
                </a:lnTo>
                <a:lnTo>
                  <a:pt x="1253919" y="1303782"/>
                </a:lnTo>
                <a:lnTo>
                  <a:pt x="1227421" y="1276626"/>
                </a:lnTo>
                <a:lnTo>
                  <a:pt x="1210297" y="1259520"/>
                </a:lnTo>
                <a:lnTo>
                  <a:pt x="1200195" y="1249985"/>
                </a:lnTo>
                <a:lnTo>
                  <a:pt x="1194763" y="1245538"/>
                </a:lnTo>
                <a:lnTo>
                  <a:pt x="1191651" y="1243698"/>
                </a:lnTo>
                <a:lnTo>
                  <a:pt x="1188505" y="1241984"/>
                </a:lnTo>
                <a:lnTo>
                  <a:pt x="1182974" y="1237915"/>
                </a:lnTo>
                <a:lnTo>
                  <a:pt x="1128552" y="1186763"/>
                </a:lnTo>
                <a:lnTo>
                  <a:pt x="1089962" y="1148461"/>
                </a:lnTo>
                <a:lnTo>
                  <a:pt x="943277" y="932561"/>
                </a:lnTo>
                <a:lnTo>
                  <a:pt x="857044" y="768477"/>
                </a:lnTo>
                <a:lnTo>
                  <a:pt x="718995" y="405892"/>
                </a:lnTo>
                <a:lnTo>
                  <a:pt x="623999" y="172720"/>
                </a:lnTo>
                <a:lnTo>
                  <a:pt x="592198" y="139309"/>
                </a:lnTo>
                <a:lnTo>
                  <a:pt x="562182" y="109458"/>
                </a:lnTo>
                <a:lnTo>
                  <a:pt x="532881" y="81012"/>
                </a:lnTo>
                <a:lnTo>
                  <a:pt x="503222" y="51816"/>
                </a:lnTo>
                <a:lnTo>
                  <a:pt x="474901" y="39611"/>
                </a:lnTo>
                <a:lnTo>
                  <a:pt x="454536" y="25566"/>
                </a:lnTo>
                <a:lnTo>
                  <a:pt x="430207" y="12441"/>
                </a:lnTo>
                <a:lnTo>
                  <a:pt x="389999" y="2999"/>
                </a:lnTo>
                <a:lnTo>
                  <a:pt x="321993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846" y="333578"/>
            <a:ext cx="66732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785" marR="5080" indent="-1315720">
              <a:lnSpc>
                <a:spcPct val="100000"/>
              </a:lnSpc>
              <a:spcBef>
                <a:spcPts val="105"/>
              </a:spcBef>
              <a:tabLst>
                <a:tab pos="1993900" algn="l"/>
              </a:tabLst>
            </a:pPr>
            <a:r>
              <a:rPr dirty="0"/>
              <a:t>Solution:	</a:t>
            </a:r>
            <a:r>
              <a:rPr spc="-5" dirty="0"/>
              <a:t>Finding Probabilities</a:t>
            </a:r>
            <a:r>
              <a:rPr spc="-7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5297" y="2936172"/>
            <a:ext cx="57213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solidFill>
                  <a:srgbClr val="AC0136"/>
                </a:solidFill>
                <a:latin typeface="Arial"/>
                <a:cs typeface="Arial"/>
              </a:rPr>
              <a:t>-</a:t>
            </a:r>
            <a:r>
              <a:rPr sz="2000" spc="5" dirty="0">
                <a:solidFill>
                  <a:srgbClr val="AC0136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2000" spc="5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r>
              <a:rPr sz="2000" spc="55" dirty="0">
                <a:solidFill>
                  <a:srgbClr val="AC0136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185" y="2798796"/>
            <a:ext cx="1504950" cy="635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35"/>
              </a:spcBef>
              <a:tabLst>
                <a:tab pos="494030" algn="l"/>
                <a:tab pos="791845" algn="l"/>
              </a:tabLst>
            </a:pPr>
            <a:r>
              <a:rPr sz="3000" i="1" u="sng" spc="75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000" i="1" u="sng" spc="-225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52" baseline="1388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r>
              <a:rPr sz="3000" spc="52" baseline="1388" dirty="0">
                <a:solidFill>
                  <a:srgbClr val="AC0136"/>
                </a:solidFill>
                <a:latin typeface="Arial"/>
                <a:cs typeface="Arial"/>
              </a:rPr>
              <a:t>	</a:t>
            </a:r>
            <a:r>
              <a:rPr sz="2000" u="sng" spc="3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39</a:t>
            </a:r>
            <a:r>
              <a:rPr sz="2000" u="sng" spc="-24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2000" u="sng" spc="-229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45</a:t>
            </a:r>
            <a:endParaRPr sz="2000">
              <a:latin typeface="Times New Roman"/>
              <a:cs typeface="Times New Roman"/>
            </a:endParaRPr>
          </a:p>
          <a:p>
            <a:pPr marL="998219">
              <a:lnSpc>
                <a:spcPts val="2380"/>
              </a:lnSpc>
            </a:pPr>
            <a:r>
              <a:rPr sz="2000" spc="5" dirty="0">
                <a:solidFill>
                  <a:srgbClr val="AC0136"/>
                </a:solidFill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432" y="2936172"/>
            <a:ext cx="13017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4283" y="2819473"/>
            <a:ext cx="1024986" cy="30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2072" y="3109153"/>
            <a:ext cx="1024986" cy="30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8134" y="2947384"/>
            <a:ext cx="2559347" cy="31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148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106883" y="4064"/>
                </a:lnTo>
                <a:lnTo>
                  <a:pt x="0" y="66294"/>
                </a:lnTo>
                <a:lnTo>
                  <a:pt x="106883" y="128651"/>
                </a:lnTo>
                <a:lnTo>
                  <a:pt x="113690" y="132715"/>
                </a:lnTo>
                <a:lnTo>
                  <a:pt x="122440" y="130429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38" y="52070"/>
                </a:lnTo>
                <a:lnTo>
                  <a:pt x="128092" y="24765"/>
                </a:lnTo>
                <a:lnTo>
                  <a:pt x="130390" y="16002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753" y="66357"/>
                </a:moveTo>
                <a:lnTo>
                  <a:pt x="3834384" y="107950"/>
                </a:lnTo>
                <a:lnTo>
                  <a:pt x="3832098" y="116713"/>
                </a:lnTo>
                <a:lnTo>
                  <a:pt x="3836162" y="123571"/>
                </a:lnTo>
                <a:lnTo>
                  <a:pt x="3840099" y="130429"/>
                </a:lnTo>
                <a:lnTo>
                  <a:pt x="3848862" y="132715"/>
                </a:lnTo>
                <a:lnTo>
                  <a:pt x="3855592" y="128651"/>
                </a:lnTo>
                <a:lnTo>
                  <a:pt x="393791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6966" y="78740"/>
                </a:lnTo>
                <a:lnTo>
                  <a:pt x="3905753" y="66357"/>
                </a:lnTo>
                <a:close/>
              </a:path>
              <a:path w="3963035" h="132714">
                <a:moveTo>
                  <a:pt x="81238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38" y="80645"/>
                </a:lnTo>
                <a:lnTo>
                  <a:pt x="77974" y="78740"/>
                </a:lnTo>
                <a:lnTo>
                  <a:pt x="35547" y="78740"/>
                </a:lnTo>
                <a:lnTo>
                  <a:pt x="35547" y="53975"/>
                </a:lnTo>
                <a:lnTo>
                  <a:pt x="77974" y="53975"/>
                </a:lnTo>
                <a:lnTo>
                  <a:pt x="81238" y="52070"/>
                </a:lnTo>
                <a:close/>
              </a:path>
              <a:path w="3963035" h="132714">
                <a:moveTo>
                  <a:pt x="3881276" y="52070"/>
                </a:moveTo>
                <a:lnTo>
                  <a:pt x="81238" y="52070"/>
                </a:lnTo>
                <a:lnTo>
                  <a:pt x="56760" y="66357"/>
                </a:lnTo>
                <a:lnTo>
                  <a:pt x="81238" y="80645"/>
                </a:lnTo>
                <a:lnTo>
                  <a:pt x="3881276" y="80645"/>
                </a:lnTo>
                <a:lnTo>
                  <a:pt x="3905753" y="66357"/>
                </a:lnTo>
                <a:lnTo>
                  <a:pt x="3881276" y="52070"/>
                </a:lnTo>
                <a:close/>
              </a:path>
              <a:path w="3963035" h="132714">
                <a:moveTo>
                  <a:pt x="3938084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16" y="80645"/>
                </a:lnTo>
                <a:lnTo>
                  <a:pt x="3962527" y="66294"/>
                </a:lnTo>
                <a:lnTo>
                  <a:pt x="3938084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740"/>
                </a:lnTo>
                <a:lnTo>
                  <a:pt x="56760" y="66357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760" y="66357"/>
                </a:moveTo>
                <a:lnTo>
                  <a:pt x="35547" y="78740"/>
                </a:lnTo>
                <a:lnTo>
                  <a:pt x="77974" y="78740"/>
                </a:lnTo>
                <a:lnTo>
                  <a:pt x="56760" y="66357"/>
                </a:lnTo>
                <a:close/>
              </a:path>
              <a:path w="3963035" h="132714">
                <a:moveTo>
                  <a:pt x="3926966" y="53975"/>
                </a:moveTo>
                <a:lnTo>
                  <a:pt x="3905753" y="66357"/>
                </a:lnTo>
                <a:lnTo>
                  <a:pt x="3926966" y="78740"/>
                </a:lnTo>
                <a:lnTo>
                  <a:pt x="3926966" y="53975"/>
                </a:lnTo>
                <a:close/>
              </a:path>
              <a:path w="3963035" h="132714">
                <a:moveTo>
                  <a:pt x="3934205" y="53975"/>
                </a:moveTo>
                <a:lnTo>
                  <a:pt x="3926966" y="53975"/>
                </a:lnTo>
                <a:lnTo>
                  <a:pt x="3926966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5" h="132714">
                <a:moveTo>
                  <a:pt x="77974" y="53975"/>
                </a:moveTo>
                <a:lnTo>
                  <a:pt x="35547" y="53975"/>
                </a:lnTo>
                <a:lnTo>
                  <a:pt x="56760" y="66357"/>
                </a:lnTo>
                <a:lnTo>
                  <a:pt x="77974" y="53975"/>
                </a:lnTo>
                <a:close/>
              </a:path>
              <a:path w="3963035" h="132714">
                <a:moveTo>
                  <a:pt x="3848862" y="0"/>
                </a:moveTo>
                <a:lnTo>
                  <a:pt x="3840099" y="2286"/>
                </a:lnTo>
                <a:lnTo>
                  <a:pt x="3836162" y="9144"/>
                </a:lnTo>
                <a:lnTo>
                  <a:pt x="3832098" y="16002"/>
                </a:lnTo>
                <a:lnTo>
                  <a:pt x="3834384" y="24765"/>
                </a:lnTo>
                <a:lnTo>
                  <a:pt x="3905753" y="66357"/>
                </a:lnTo>
                <a:lnTo>
                  <a:pt x="3926966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084" y="52070"/>
                </a:lnTo>
                <a:lnTo>
                  <a:pt x="3855592" y="4064"/>
                </a:lnTo>
                <a:lnTo>
                  <a:pt x="384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862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5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8"/>
                </a:lnTo>
                <a:lnTo>
                  <a:pt x="124935" y="1558814"/>
                </a:lnTo>
                <a:lnTo>
                  <a:pt x="181143" y="1550352"/>
                </a:lnTo>
                <a:lnTo>
                  <a:pt x="240238" y="1540795"/>
                </a:lnTo>
                <a:lnTo>
                  <a:pt x="299583" y="1530234"/>
                </a:lnTo>
                <a:lnTo>
                  <a:pt x="356544" y="1518763"/>
                </a:lnTo>
                <a:lnTo>
                  <a:pt x="408482" y="1506473"/>
                </a:lnTo>
                <a:lnTo>
                  <a:pt x="457086" y="1494791"/>
                </a:lnTo>
                <a:lnTo>
                  <a:pt x="504866" y="1482808"/>
                </a:lnTo>
                <a:lnTo>
                  <a:pt x="551822" y="1469973"/>
                </a:lnTo>
                <a:lnTo>
                  <a:pt x="597955" y="1455737"/>
                </a:lnTo>
                <a:lnTo>
                  <a:pt x="643265" y="1439548"/>
                </a:lnTo>
                <a:lnTo>
                  <a:pt x="687751" y="1420856"/>
                </a:lnTo>
                <a:lnTo>
                  <a:pt x="731415" y="1399109"/>
                </a:lnTo>
                <a:lnTo>
                  <a:pt x="774255" y="1373758"/>
                </a:lnTo>
                <a:lnTo>
                  <a:pt x="814740" y="1347371"/>
                </a:lnTo>
                <a:lnTo>
                  <a:pt x="856218" y="1317298"/>
                </a:lnTo>
                <a:lnTo>
                  <a:pt x="898099" y="1284275"/>
                </a:lnTo>
                <a:lnTo>
                  <a:pt x="939795" y="1249039"/>
                </a:lnTo>
                <a:lnTo>
                  <a:pt x="980717" y="1212324"/>
                </a:lnTo>
                <a:lnTo>
                  <a:pt x="1020278" y="1174867"/>
                </a:lnTo>
                <a:lnTo>
                  <a:pt x="1057887" y="1137404"/>
                </a:lnTo>
                <a:lnTo>
                  <a:pt x="1092958" y="1100671"/>
                </a:lnTo>
                <a:lnTo>
                  <a:pt x="1124902" y="1065402"/>
                </a:lnTo>
                <a:lnTo>
                  <a:pt x="1161126" y="1021643"/>
                </a:lnTo>
                <a:lnTo>
                  <a:pt x="1192901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19" y="847516"/>
                </a:lnTo>
                <a:lnTo>
                  <a:pt x="1293879" y="802846"/>
                </a:lnTo>
                <a:lnTo>
                  <a:pt x="1317180" y="757173"/>
                </a:lnTo>
                <a:lnTo>
                  <a:pt x="1340444" y="709150"/>
                </a:lnTo>
                <a:lnTo>
                  <a:pt x="1362776" y="658568"/>
                </a:lnTo>
                <a:lnTo>
                  <a:pt x="1384174" y="606864"/>
                </a:lnTo>
                <a:lnTo>
                  <a:pt x="1404639" y="555475"/>
                </a:lnTo>
                <a:lnTo>
                  <a:pt x="1424171" y="505839"/>
                </a:lnTo>
                <a:lnTo>
                  <a:pt x="1442770" y="459394"/>
                </a:lnTo>
                <a:lnTo>
                  <a:pt x="1460436" y="417575"/>
                </a:lnTo>
                <a:lnTo>
                  <a:pt x="1487039" y="355088"/>
                </a:lnTo>
                <a:lnTo>
                  <a:pt x="1509045" y="302005"/>
                </a:lnTo>
                <a:lnTo>
                  <a:pt x="1530338" y="255019"/>
                </a:lnTo>
                <a:lnTo>
                  <a:pt x="1554797" y="210819"/>
                </a:lnTo>
                <a:lnTo>
                  <a:pt x="1582529" y="167872"/>
                </a:lnTo>
                <a:lnTo>
                  <a:pt x="1611772" y="127841"/>
                </a:lnTo>
                <a:lnTo>
                  <a:pt x="1643612" y="92215"/>
                </a:lnTo>
                <a:lnTo>
                  <a:pt x="1679130" y="62483"/>
                </a:lnTo>
                <a:lnTo>
                  <a:pt x="1720498" y="38058"/>
                </a:lnTo>
                <a:lnTo>
                  <a:pt x="1766808" y="18526"/>
                </a:lnTo>
                <a:lnTo>
                  <a:pt x="1814522" y="5351"/>
                </a:lnTo>
                <a:lnTo>
                  <a:pt x="1860105" y="0"/>
                </a:lnTo>
                <a:lnTo>
                  <a:pt x="1903993" y="3425"/>
                </a:lnTo>
                <a:lnTo>
                  <a:pt x="1947846" y="14636"/>
                </a:lnTo>
                <a:lnTo>
                  <a:pt x="1990246" y="32182"/>
                </a:lnTo>
                <a:lnTo>
                  <a:pt x="2029777" y="54609"/>
                </a:lnTo>
                <a:lnTo>
                  <a:pt x="2065434" y="79797"/>
                </a:lnTo>
                <a:lnTo>
                  <a:pt x="2098151" y="109331"/>
                </a:lnTo>
                <a:lnTo>
                  <a:pt x="2129700" y="147603"/>
                </a:lnTo>
                <a:lnTo>
                  <a:pt x="2161857" y="199008"/>
                </a:lnTo>
                <a:lnTo>
                  <a:pt x="2181216" y="238089"/>
                </a:lnTo>
                <a:lnTo>
                  <a:pt x="2201280" y="285248"/>
                </a:lnTo>
                <a:lnTo>
                  <a:pt x="2221523" y="337411"/>
                </a:lnTo>
                <a:lnTo>
                  <a:pt x="2241422" y="391508"/>
                </a:lnTo>
                <a:lnTo>
                  <a:pt x="2260452" y="444465"/>
                </a:lnTo>
                <a:lnTo>
                  <a:pt x="2278090" y="493209"/>
                </a:lnTo>
                <a:lnTo>
                  <a:pt x="2293810" y="534669"/>
                </a:lnTo>
                <a:lnTo>
                  <a:pt x="2314418" y="587607"/>
                </a:lnTo>
                <a:lnTo>
                  <a:pt x="2329608" y="626411"/>
                </a:lnTo>
                <a:lnTo>
                  <a:pt x="2345727" y="664239"/>
                </a:lnTo>
                <a:lnTo>
                  <a:pt x="2369121" y="714247"/>
                </a:lnTo>
                <a:lnTo>
                  <a:pt x="2387215" y="751935"/>
                </a:lnTo>
                <a:lnTo>
                  <a:pt x="2407771" y="794693"/>
                </a:lnTo>
                <a:lnTo>
                  <a:pt x="2430326" y="840747"/>
                </a:lnTo>
                <a:lnTo>
                  <a:pt x="2454419" y="888326"/>
                </a:lnTo>
                <a:lnTo>
                  <a:pt x="2479587" y="935655"/>
                </a:lnTo>
                <a:lnTo>
                  <a:pt x="2505368" y="980963"/>
                </a:lnTo>
                <a:lnTo>
                  <a:pt x="2531300" y="1022476"/>
                </a:lnTo>
                <a:lnTo>
                  <a:pt x="2561744" y="1067026"/>
                </a:lnTo>
                <a:lnTo>
                  <a:pt x="2593027" y="1109594"/>
                </a:lnTo>
                <a:lnTo>
                  <a:pt x="2625566" y="1150143"/>
                </a:lnTo>
                <a:lnTo>
                  <a:pt x="2659777" y="1188640"/>
                </a:lnTo>
                <a:lnTo>
                  <a:pt x="2696077" y="1225047"/>
                </a:lnTo>
                <a:lnTo>
                  <a:pt x="2734881" y="1259331"/>
                </a:lnTo>
                <a:lnTo>
                  <a:pt x="2777571" y="1291493"/>
                </a:lnTo>
                <a:lnTo>
                  <a:pt x="2824011" y="1321637"/>
                </a:lnTo>
                <a:lnTo>
                  <a:pt x="2872533" y="1349692"/>
                </a:lnTo>
                <a:lnTo>
                  <a:pt x="2921468" y="1375588"/>
                </a:lnTo>
                <a:lnTo>
                  <a:pt x="2969146" y="1399255"/>
                </a:lnTo>
                <a:lnTo>
                  <a:pt x="3013900" y="1420621"/>
                </a:lnTo>
                <a:lnTo>
                  <a:pt x="3058967" y="1441825"/>
                </a:lnTo>
                <a:lnTo>
                  <a:pt x="3096913" y="1458366"/>
                </a:lnTo>
                <a:lnTo>
                  <a:pt x="3135707" y="1472102"/>
                </a:lnTo>
                <a:lnTo>
                  <a:pt x="3183316" y="1484894"/>
                </a:lnTo>
                <a:lnTo>
                  <a:pt x="3247707" y="1498599"/>
                </a:lnTo>
                <a:lnTo>
                  <a:pt x="3289839" y="1506125"/>
                </a:lnTo>
                <a:lnTo>
                  <a:pt x="3339462" y="1513771"/>
                </a:lnTo>
                <a:lnTo>
                  <a:pt x="3394571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90" y="1550021"/>
                </a:lnTo>
                <a:lnTo>
                  <a:pt x="3682271" y="1556117"/>
                </a:lnTo>
                <a:lnTo>
                  <a:pt x="3728213" y="1561577"/>
                </a:lnTo>
                <a:lnTo>
                  <a:pt x="3765613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1476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1476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5914" y="3299586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4078" y="46443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4876" y="3685413"/>
            <a:ext cx="611505" cy="353695"/>
          </a:xfrm>
          <a:custGeom>
            <a:avLst/>
            <a:gdLst/>
            <a:ahLst/>
            <a:cxnLst/>
            <a:rect l="l" t="t" r="r" b="b"/>
            <a:pathLst>
              <a:path w="611505" h="353695">
                <a:moveTo>
                  <a:pt x="541834" y="320864"/>
                </a:moveTo>
                <a:lnTo>
                  <a:pt x="526034" y="348488"/>
                </a:lnTo>
                <a:lnTo>
                  <a:pt x="611124" y="353187"/>
                </a:lnTo>
                <a:lnTo>
                  <a:pt x="593767" y="327151"/>
                </a:lnTo>
                <a:lnTo>
                  <a:pt x="552831" y="327151"/>
                </a:lnTo>
                <a:lnTo>
                  <a:pt x="541834" y="320864"/>
                </a:lnTo>
                <a:close/>
              </a:path>
              <a:path w="611505" h="353695">
                <a:moveTo>
                  <a:pt x="548160" y="309803"/>
                </a:moveTo>
                <a:lnTo>
                  <a:pt x="541834" y="320864"/>
                </a:lnTo>
                <a:lnTo>
                  <a:pt x="552831" y="327151"/>
                </a:lnTo>
                <a:lnTo>
                  <a:pt x="559181" y="316103"/>
                </a:lnTo>
                <a:lnTo>
                  <a:pt x="548160" y="309803"/>
                </a:lnTo>
                <a:close/>
              </a:path>
              <a:path w="611505" h="353695">
                <a:moveTo>
                  <a:pt x="563880" y="282320"/>
                </a:moveTo>
                <a:lnTo>
                  <a:pt x="548160" y="309803"/>
                </a:lnTo>
                <a:lnTo>
                  <a:pt x="559181" y="316103"/>
                </a:lnTo>
                <a:lnTo>
                  <a:pt x="552831" y="327151"/>
                </a:lnTo>
                <a:lnTo>
                  <a:pt x="593767" y="327151"/>
                </a:lnTo>
                <a:lnTo>
                  <a:pt x="563880" y="282320"/>
                </a:lnTo>
                <a:close/>
              </a:path>
              <a:path w="611505" h="353695">
                <a:moveTo>
                  <a:pt x="6223" y="0"/>
                </a:moveTo>
                <a:lnTo>
                  <a:pt x="0" y="11049"/>
                </a:lnTo>
                <a:lnTo>
                  <a:pt x="541834" y="320864"/>
                </a:lnTo>
                <a:lnTo>
                  <a:pt x="548160" y="309803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0739" y="1927605"/>
            <a:ext cx="2507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45	σ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1228" y="1927605"/>
            <a:ext cx="3663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 Normal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6177" y="4285615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0.3085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46675" y="4591811"/>
            <a:ext cx="1219200" cy="103505"/>
          </a:xfrm>
          <a:custGeom>
            <a:avLst/>
            <a:gdLst/>
            <a:ahLst/>
            <a:cxnLst/>
            <a:rect l="l" t="t" r="r" b="b"/>
            <a:pathLst>
              <a:path w="1219200" h="103504">
                <a:moveTo>
                  <a:pt x="88646" y="0"/>
                </a:moveTo>
                <a:lnTo>
                  <a:pt x="0" y="51562"/>
                </a:lnTo>
                <a:lnTo>
                  <a:pt x="85471" y="101726"/>
                </a:lnTo>
                <a:lnTo>
                  <a:pt x="88519" y="103377"/>
                </a:lnTo>
                <a:lnTo>
                  <a:pt x="92455" y="102362"/>
                </a:lnTo>
                <a:lnTo>
                  <a:pt x="94234" y="99440"/>
                </a:lnTo>
                <a:lnTo>
                  <a:pt x="96012" y="96393"/>
                </a:lnTo>
                <a:lnTo>
                  <a:pt x="94996" y="92456"/>
                </a:lnTo>
                <a:lnTo>
                  <a:pt x="36208" y="58068"/>
                </a:lnTo>
                <a:lnTo>
                  <a:pt x="12573" y="58038"/>
                </a:lnTo>
                <a:lnTo>
                  <a:pt x="12573" y="45338"/>
                </a:lnTo>
                <a:lnTo>
                  <a:pt x="36087" y="45338"/>
                </a:lnTo>
                <a:lnTo>
                  <a:pt x="92075" y="12826"/>
                </a:lnTo>
                <a:lnTo>
                  <a:pt x="94996" y="11049"/>
                </a:lnTo>
                <a:lnTo>
                  <a:pt x="96138" y="7112"/>
                </a:lnTo>
                <a:lnTo>
                  <a:pt x="92583" y="1015"/>
                </a:lnTo>
                <a:lnTo>
                  <a:pt x="88646" y="0"/>
                </a:lnTo>
                <a:close/>
              </a:path>
              <a:path w="1219200" h="103504">
                <a:moveTo>
                  <a:pt x="36036" y="45368"/>
                </a:moveTo>
                <a:lnTo>
                  <a:pt x="25226" y="51645"/>
                </a:lnTo>
                <a:lnTo>
                  <a:pt x="36208" y="58068"/>
                </a:lnTo>
                <a:lnTo>
                  <a:pt x="1219200" y="59562"/>
                </a:lnTo>
                <a:lnTo>
                  <a:pt x="1219200" y="46862"/>
                </a:lnTo>
                <a:lnTo>
                  <a:pt x="36036" y="45368"/>
                </a:lnTo>
                <a:close/>
              </a:path>
              <a:path w="1219200" h="103504">
                <a:moveTo>
                  <a:pt x="12573" y="45338"/>
                </a:moveTo>
                <a:lnTo>
                  <a:pt x="12573" y="58038"/>
                </a:lnTo>
                <a:lnTo>
                  <a:pt x="36208" y="58068"/>
                </a:lnTo>
                <a:lnTo>
                  <a:pt x="34637" y="57150"/>
                </a:lnTo>
                <a:lnTo>
                  <a:pt x="15748" y="57150"/>
                </a:lnTo>
                <a:lnTo>
                  <a:pt x="15748" y="46100"/>
                </a:lnTo>
                <a:lnTo>
                  <a:pt x="34775" y="46100"/>
                </a:lnTo>
                <a:lnTo>
                  <a:pt x="36036" y="45368"/>
                </a:lnTo>
                <a:lnTo>
                  <a:pt x="12573" y="45338"/>
                </a:lnTo>
                <a:close/>
              </a:path>
              <a:path w="1219200" h="103504">
                <a:moveTo>
                  <a:pt x="15748" y="46100"/>
                </a:moveTo>
                <a:lnTo>
                  <a:pt x="15748" y="57150"/>
                </a:lnTo>
                <a:lnTo>
                  <a:pt x="25226" y="51645"/>
                </a:lnTo>
                <a:lnTo>
                  <a:pt x="15748" y="46100"/>
                </a:lnTo>
                <a:close/>
              </a:path>
              <a:path w="1219200" h="103504">
                <a:moveTo>
                  <a:pt x="25226" y="51645"/>
                </a:moveTo>
                <a:lnTo>
                  <a:pt x="15748" y="57150"/>
                </a:lnTo>
                <a:lnTo>
                  <a:pt x="34637" y="57150"/>
                </a:lnTo>
                <a:lnTo>
                  <a:pt x="25226" y="51645"/>
                </a:lnTo>
                <a:close/>
              </a:path>
              <a:path w="1219200" h="103504">
                <a:moveTo>
                  <a:pt x="34775" y="46100"/>
                </a:moveTo>
                <a:lnTo>
                  <a:pt x="15748" y="46100"/>
                </a:lnTo>
                <a:lnTo>
                  <a:pt x="25226" y="51645"/>
                </a:lnTo>
                <a:lnTo>
                  <a:pt x="34775" y="46100"/>
                </a:lnTo>
                <a:close/>
              </a:path>
              <a:path w="1219200" h="103504">
                <a:moveTo>
                  <a:pt x="36087" y="45338"/>
                </a:moveTo>
                <a:lnTo>
                  <a:pt x="12573" y="45338"/>
                </a:lnTo>
                <a:lnTo>
                  <a:pt x="36036" y="45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2800" y="3500501"/>
            <a:ext cx="0" cy="1427480"/>
          </a:xfrm>
          <a:custGeom>
            <a:avLst/>
            <a:gdLst/>
            <a:ahLst/>
            <a:cxnLst/>
            <a:rect l="l" t="t" r="r" b="b"/>
            <a:pathLst>
              <a:path h="1427479">
                <a:moveTo>
                  <a:pt x="0" y="0"/>
                </a:moveTo>
                <a:lnTo>
                  <a:pt x="0" y="14270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7637" y="3202304"/>
            <a:ext cx="2237105" cy="1587500"/>
          </a:xfrm>
          <a:custGeom>
            <a:avLst/>
            <a:gdLst/>
            <a:ahLst/>
            <a:cxnLst/>
            <a:rect l="l" t="t" r="r" b="b"/>
            <a:pathLst>
              <a:path w="2237104" h="1587500">
                <a:moveTo>
                  <a:pt x="321866" y="0"/>
                </a:moveTo>
                <a:lnTo>
                  <a:pt x="250722" y="10816"/>
                </a:lnTo>
                <a:lnTo>
                  <a:pt x="209999" y="23646"/>
                </a:lnTo>
                <a:lnTo>
                  <a:pt x="167239" y="49649"/>
                </a:lnTo>
                <a:lnTo>
                  <a:pt x="123492" y="94996"/>
                </a:lnTo>
                <a:lnTo>
                  <a:pt x="86584" y="127363"/>
                </a:lnTo>
                <a:lnTo>
                  <a:pt x="48993" y="171728"/>
                </a:lnTo>
                <a:lnTo>
                  <a:pt x="17778" y="218019"/>
                </a:lnTo>
                <a:lnTo>
                  <a:pt x="0" y="256166"/>
                </a:lnTo>
                <a:lnTo>
                  <a:pt x="2715" y="276098"/>
                </a:lnTo>
                <a:lnTo>
                  <a:pt x="2715" y="1587373"/>
                </a:lnTo>
                <a:lnTo>
                  <a:pt x="2236899" y="1587373"/>
                </a:lnTo>
                <a:lnTo>
                  <a:pt x="2176574" y="1561465"/>
                </a:lnTo>
                <a:lnTo>
                  <a:pt x="1909112" y="1526921"/>
                </a:lnTo>
                <a:lnTo>
                  <a:pt x="1684830" y="1492377"/>
                </a:lnTo>
                <a:lnTo>
                  <a:pt x="1612826" y="1467281"/>
                </a:lnTo>
                <a:lnTo>
                  <a:pt x="1552111" y="1444066"/>
                </a:lnTo>
                <a:lnTo>
                  <a:pt x="1500426" y="1422357"/>
                </a:lnTo>
                <a:lnTo>
                  <a:pt x="1455515" y="1401777"/>
                </a:lnTo>
                <a:lnTo>
                  <a:pt x="1415120" y="1381949"/>
                </a:lnTo>
                <a:lnTo>
                  <a:pt x="1338845" y="1343046"/>
                </a:lnTo>
                <a:lnTo>
                  <a:pt x="1298449" y="1323219"/>
                </a:lnTo>
                <a:lnTo>
                  <a:pt x="1253538" y="1302639"/>
                </a:lnTo>
                <a:lnTo>
                  <a:pt x="1227040" y="1275511"/>
                </a:lnTo>
                <a:lnTo>
                  <a:pt x="1209916" y="1258424"/>
                </a:lnTo>
                <a:lnTo>
                  <a:pt x="1199814" y="1248897"/>
                </a:lnTo>
                <a:lnTo>
                  <a:pt x="1194382" y="1244451"/>
                </a:lnTo>
                <a:lnTo>
                  <a:pt x="1191270" y="1242606"/>
                </a:lnTo>
                <a:lnTo>
                  <a:pt x="1188124" y="1240884"/>
                </a:lnTo>
                <a:lnTo>
                  <a:pt x="1182593" y="1236804"/>
                </a:lnTo>
                <a:lnTo>
                  <a:pt x="1128171" y="1185623"/>
                </a:lnTo>
                <a:lnTo>
                  <a:pt x="1089581" y="1147318"/>
                </a:lnTo>
                <a:lnTo>
                  <a:pt x="943023" y="931672"/>
                </a:lnTo>
                <a:lnTo>
                  <a:pt x="856790" y="767842"/>
                </a:lnTo>
                <a:lnTo>
                  <a:pt x="718741" y="405511"/>
                </a:lnTo>
                <a:lnTo>
                  <a:pt x="623872" y="172593"/>
                </a:lnTo>
                <a:lnTo>
                  <a:pt x="592071" y="139184"/>
                </a:lnTo>
                <a:lnTo>
                  <a:pt x="562055" y="109347"/>
                </a:lnTo>
                <a:lnTo>
                  <a:pt x="532754" y="80938"/>
                </a:lnTo>
                <a:lnTo>
                  <a:pt x="503095" y="51816"/>
                </a:lnTo>
                <a:lnTo>
                  <a:pt x="474774" y="39611"/>
                </a:lnTo>
                <a:lnTo>
                  <a:pt x="454409" y="25566"/>
                </a:lnTo>
                <a:lnTo>
                  <a:pt x="430080" y="12441"/>
                </a:lnTo>
                <a:lnTo>
                  <a:pt x="389872" y="2999"/>
                </a:lnTo>
                <a:lnTo>
                  <a:pt x="321866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600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25081" y="2842386"/>
            <a:ext cx="149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-0.50)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10375" y="3231133"/>
            <a:ext cx="614680" cy="690245"/>
          </a:xfrm>
          <a:custGeom>
            <a:avLst/>
            <a:gdLst/>
            <a:ahLst/>
            <a:cxnLst/>
            <a:rect l="l" t="t" r="r" b="b"/>
            <a:pathLst>
              <a:path w="614679" h="690245">
                <a:moveTo>
                  <a:pt x="22098" y="607694"/>
                </a:moveTo>
                <a:lnTo>
                  <a:pt x="0" y="689990"/>
                </a:lnTo>
                <a:lnTo>
                  <a:pt x="79121" y="658367"/>
                </a:lnTo>
                <a:lnTo>
                  <a:pt x="65972" y="646683"/>
                </a:lnTo>
                <a:lnTo>
                  <a:pt x="46990" y="646683"/>
                </a:lnTo>
                <a:lnTo>
                  <a:pt x="37465" y="638301"/>
                </a:lnTo>
                <a:lnTo>
                  <a:pt x="45883" y="628831"/>
                </a:lnTo>
                <a:lnTo>
                  <a:pt x="22098" y="607694"/>
                </a:lnTo>
                <a:close/>
              </a:path>
              <a:path w="614679" h="690245">
                <a:moveTo>
                  <a:pt x="45883" y="628831"/>
                </a:moveTo>
                <a:lnTo>
                  <a:pt x="37465" y="638301"/>
                </a:lnTo>
                <a:lnTo>
                  <a:pt x="46990" y="646683"/>
                </a:lnTo>
                <a:lnTo>
                  <a:pt x="55366" y="637258"/>
                </a:lnTo>
                <a:lnTo>
                  <a:pt x="45883" y="628831"/>
                </a:lnTo>
                <a:close/>
              </a:path>
              <a:path w="614679" h="690245">
                <a:moveTo>
                  <a:pt x="55366" y="637258"/>
                </a:moveTo>
                <a:lnTo>
                  <a:pt x="46990" y="646683"/>
                </a:lnTo>
                <a:lnTo>
                  <a:pt x="65972" y="646683"/>
                </a:lnTo>
                <a:lnTo>
                  <a:pt x="55366" y="637258"/>
                </a:lnTo>
                <a:close/>
              </a:path>
              <a:path w="614679" h="690245">
                <a:moveTo>
                  <a:pt x="604901" y="0"/>
                </a:moveTo>
                <a:lnTo>
                  <a:pt x="45883" y="628831"/>
                </a:lnTo>
                <a:lnTo>
                  <a:pt x="55366" y="637258"/>
                </a:lnTo>
                <a:lnTo>
                  <a:pt x="614299" y="8381"/>
                </a:lnTo>
                <a:lnTo>
                  <a:pt x="6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4272" y="4716779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4" h="132714">
                <a:moveTo>
                  <a:pt x="113791" y="0"/>
                </a:moveTo>
                <a:lnTo>
                  <a:pt x="106934" y="4064"/>
                </a:lnTo>
                <a:lnTo>
                  <a:pt x="0" y="66294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448" y="80645"/>
                </a:lnTo>
                <a:lnTo>
                  <a:pt x="28448" y="52070"/>
                </a:lnTo>
                <a:lnTo>
                  <a:pt x="81250" y="52070"/>
                </a:lnTo>
                <a:lnTo>
                  <a:pt x="128142" y="24765"/>
                </a:lnTo>
                <a:lnTo>
                  <a:pt x="130428" y="16002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963034" h="132714">
                <a:moveTo>
                  <a:pt x="3905880" y="66357"/>
                </a:moveTo>
                <a:lnTo>
                  <a:pt x="3834510" y="107950"/>
                </a:lnTo>
                <a:lnTo>
                  <a:pt x="3832225" y="116713"/>
                </a:lnTo>
                <a:lnTo>
                  <a:pt x="3840099" y="130429"/>
                </a:lnTo>
                <a:lnTo>
                  <a:pt x="3848861" y="132715"/>
                </a:lnTo>
                <a:lnTo>
                  <a:pt x="393794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7094" y="78740"/>
                </a:lnTo>
                <a:lnTo>
                  <a:pt x="3905880" y="66357"/>
                </a:lnTo>
                <a:close/>
              </a:path>
              <a:path w="3963034" h="132714">
                <a:moveTo>
                  <a:pt x="81250" y="52070"/>
                </a:moveTo>
                <a:lnTo>
                  <a:pt x="28448" y="52070"/>
                </a:lnTo>
                <a:lnTo>
                  <a:pt x="28448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60" y="78740"/>
                </a:lnTo>
                <a:lnTo>
                  <a:pt x="35560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3963034" h="132714">
                <a:moveTo>
                  <a:pt x="3881403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3881403" y="80645"/>
                </a:lnTo>
                <a:lnTo>
                  <a:pt x="3905880" y="66357"/>
                </a:lnTo>
                <a:lnTo>
                  <a:pt x="3881403" y="52070"/>
                </a:lnTo>
                <a:close/>
              </a:path>
              <a:path w="3963034" h="132714">
                <a:moveTo>
                  <a:pt x="3938113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46" y="80645"/>
                </a:lnTo>
                <a:lnTo>
                  <a:pt x="3962527" y="66294"/>
                </a:lnTo>
                <a:lnTo>
                  <a:pt x="3938113" y="52070"/>
                </a:lnTo>
                <a:close/>
              </a:path>
              <a:path w="3963034" h="132714">
                <a:moveTo>
                  <a:pt x="35560" y="53975"/>
                </a:moveTo>
                <a:lnTo>
                  <a:pt x="35560" y="78740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3963034" h="132714">
                <a:moveTo>
                  <a:pt x="56773" y="66357"/>
                </a:moveTo>
                <a:lnTo>
                  <a:pt x="35560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3963034" h="132714">
                <a:moveTo>
                  <a:pt x="3927094" y="53975"/>
                </a:moveTo>
                <a:lnTo>
                  <a:pt x="3905880" y="66357"/>
                </a:lnTo>
                <a:lnTo>
                  <a:pt x="3927094" y="78740"/>
                </a:lnTo>
                <a:lnTo>
                  <a:pt x="3927094" y="53975"/>
                </a:lnTo>
                <a:close/>
              </a:path>
              <a:path w="3963034" h="132714">
                <a:moveTo>
                  <a:pt x="3934205" y="53975"/>
                </a:moveTo>
                <a:lnTo>
                  <a:pt x="3927094" y="53975"/>
                </a:lnTo>
                <a:lnTo>
                  <a:pt x="3927094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4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3963034" h="132714">
                <a:moveTo>
                  <a:pt x="3848861" y="0"/>
                </a:moveTo>
                <a:lnTo>
                  <a:pt x="3840099" y="2286"/>
                </a:lnTo>
                <a:lnTo>
                  <a:pt x="3832225" y="16002"/>
                </a:lnTo>
                <a:lnTo>
                  <a:pt x="3834510" y="24765"/>
                </a:lnTo>
                <a:lnTo>
                  <a:pt x="3905880" y="66357"/>
                </a:lnTo>
                <a:lnTo>
                  <a:pt x="3927094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113" y="52070"/>
                </a:lnTo>
                <a:lnTo>
                  <a:pt x="384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45050" y="3201670"/>
            <a:ext cx="3765550" cy="1576705"/>
          </a:xfrm>
          <a:custGeom>
            <a:avLst/>
            <a:gdLst/>
            <a:ahLst/>
            <a:cxnLst/>
            <a:rect l="l" t="t" r="r" b="b"/>
            <a:pathLst>
              <a:path w="3765550" h="1576704">
                <a:moveTo>
                  <a:pt x="0" y="1576704"/>
                </a:moveTo>
                <a:lnTo>
                  <a:pt x="31713" y="1572082"/>
                </a:lnTo>
                <a:lnTo>
                  <a:pt x="74229" y="1566088"/>
                </a:lnTo>
                <a:lnTo>
                  <a:pt x="124910" y="1558814"/>
                </a:lnTo>
                <a:lnTo>
                  <a:pt x="181117" y="1550352"/>
                </a:lnTo>
                <a:lnTo>
                  <a:pt x="240212" y="1540795"/>
                </a:lnTo>
                <a:lnTo>
                  <a:pt x="299555" y="1530234"/>
                </a:lnTo>
                <a:lnTo>
                  <a:pt x="356508" y="1518763"/>
                </a:lnTo>
                <a:lnTo>
                  <a:pt x="408432" y="1506473"/>
                </a:lnTo>
                <a:lnTo>
                  <a:pt x="457069" y="1494791"/>
                </a:lnTo>
                <a:lnTo>
                  <a:pt x="504872" y="1482808"/>
                </a:lnTo>
                <a:lnTo>
                  <a:pt x="551842" y="1469973"/>
                </a:lnTo>
                <a:lnTo>
                  <a:pt x="597979" y="1455737"/>
                </a:lnTo>
                <a:lnTo>
                  <a:pt x="643282" y="1439548"/>
                </a:lnTo>
                <a:lnTo>
                  <a:pt x="687752" y="1420856"/>
                </a:lnTo>
                <a:lnTo>
                  <a:pt x="731389" y="1399109"/>
                </a:lnTo>
                <a:lnTo>
                  <a:pt x="774191" y="1373758"/>
                </a:lnTo>
                <a:lnTo>
                  <a:pt x="814681" y="1347371"/>
                </a:lnTo>
                <a:lnTo>
                  <a:pt x="856169" y="1317298"/>
                </a:lnTo>
                <a:lnTo>
                  <a:pt x="898064" y="1284275"/>
                </a:lnTo>
                <a:lnTo>
                  <a:pt x="939773" y="1249039"/>
                </a:lnTo>
                <a:lnTo>
                  <a:pt x="980706" y="1212324"/>
                </a:lnTo>
                <a:lnTo>
                  <a:pt x="1020270" y="1174867"/>
                </a:lnTo>
                <a:lnTo>
                  <a:pt x="1057875" y="1137404"/>
                </a:lnTo>
                <a:lnTo>
                  <a:pt x="1092928" y="1100671"/>
                </a:lnTo>
                <a:lnTo>
                  <a:pt x="1124839" y="1065402"/>
                </a:lnTo>
                <a:lnTo>
                  <a:pt x="1161102" y="1021643"/>
                </a:lnTo>
                <a:lnTo>
                  <a:pt x="1192896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24" y="847516"/>
                </a:lnTo>
                <a:lnTo>
                  <a:pt x="1293903" y="802846"/>
                </a:lnTo>
                <a:lnTo>
                  <a:pt x="1317244" y="757173"/>
                </a:lnTo>
                <a:lnTo>
                  <a:pt x="1340461" y="709150"/>
                </a:lnTo>
                <a:lnTo>
                  <a:pt x="1362761" y="658568"/>
                </a:lnTo>
                <a:lnTo>
                  <a:pt x="1384144" y="606864"/>
                </a:lnTo>
                <a:lnTo>
                  <a:pt x="1404609" y="555475"/>
                </a:lnTo>
                <a:lnTo>
                  <a:pt x="1424157" y="505839"/>
                </a:lnTo>
                <a:lnTo>
                  <a:pt x="1442787" y="459394"/>
                </a:lnTo>
                <a:lnTo>
                  <a:pt x="1460500" y="417575"/>
                </a:lnTo>
                <a:lnTo>
                  <a:pt x="1487029" y="355088"/>
                </a:lnTo>
                <a:lnTo>
                  <a:pt x="1508998" y="302005"/>
                </a:lnTo>
                <a:lnTo>
                  <a:pt x="1530276" y="255019"/>
                </a:lnTo>
                <a:lnTo>
                  <a:pt x="1554734" y="210819"/>
                </a:lnTo>
                <a:lnTo>
                  <a:pt x="1582485" y="167872"/>
                </a:lnTo>
                <a:lnTo>
                  <a:pt x="1611772" y="127841"/>
                </a:lnTo>
                <a:lnTo>
                  <a:pt x="1643655" y="92215"/>
                </a:lnTo>
                <a:lnTo>
                  <a:pt x="1679194" y="62483"/>
                </a:lnTo>
                <a:lnTo>
                  <a:pt x="1720562" y="38058"/>
                </a:lnTo>
                <a:lnTo>
                  <a:pt x="1766871" y="18526"/>
                </a:lnTo>
                <a:lnTo>
                  <a:pt x="1814585" y="5351"/>
                </a:lnTo>
                <a:lnTo>
                  <a:pt x="1860169" y="0"/>
                </a:lnTo>
                <a:lnTo>
                  <a:pt x="1903985" y="3425"/>
                </a:lnTo>
                <a:lnTo>
                  <a:pt x="1947814" y="14636"/>
                </a:lnTo>
                <a:lnTo>
                  <a:pt x="1990238" y="32182"/>
                </a:lnTo>
                <a:lnTo>
                  <a:pt x="2029841" y="54609"/>
                </a:lnTo>
                <a:lnTo>
                  <a:pt x="2065496" y="79797"/>
                </a:lnTo>
                <a:lnTo>
                  <a:pt x="2098198" y="109331"/>
                </a:lnTo>
                <a:lnTo>
                  <a:pt x="2129710" y="147603"/>
                </a:lnTo>
                <a:lnTo>
                  <a:pt x="2161794" y="199008"/>
                </a:lnTo>
                <a:lnTo>
                  <a:pt x="2181159" y="238089"/>
                </a:lnTo>
                <a:lnTo>
                  <a:pt x="2201238" y="285248"/>
                </a:lnTo>
                <a:lnTo>
                  <a:pt x="2221499" y="337411"/>
                </a:lnTo>
                <a:lnTo>
                  <a:pt x="2241412" y="391508"/>
                </a:lnTo>
                <a:lnTo>
                  <a:pt x="2260444" y="444465"/>
                </a:lnTo>
                <a:lnTo>
                  <a:pt x="2278066" y="493209"/>
                </a:lnTo>
                <a:lnTo>
                  <a:pt x="2293747" y="534669"/>
                </a:lnTo>
                <a:lnTo>
                  <a:pt x="2314356" y="587607"/>
                </a:lnTo>
                <a:lnTo>
                  <a:pt x="2329561" y="626411"/>
                </a:lnTo>
                <a:lnTo>
                  <a:pt x="2345717" y="664239"/>
                </a:lnTo>
                <a:lnTo>
                  <a:pt x="2369184" y="714247"/>
                </a:lnTo>
                <a:lnTo>
                  <a:pt x="2387279" y="751935"/>
                </a:lnTo>
                <a:lnTo>
                  <a:pt x="2407835" y="794693"/>
                </a:lnTo>
                <a:lnTo>
                  <a:pt x="2430390" y="840747"/>
                </a:lnTo>
                <a:lnTo>
                  <a:pt x="2454483" y="888326"/>
                </a:lnTo>
                <a:lnTo>
                  <a:pt x="2479650" y="935655"/>
                </a:lnTo>
                <a:lnTo>
                  <a:pt x="2505431" y="980963"/>
                </a:lnTo>
                <a:lnTo>
                  <a:pt x="2531364" y="1022476"/>
                </a:lnTo>
                <a:lnTo>
                  <a:pt x="2561798" y="1067026"/>
                </a:lnTo>
                <a:lnTo>
                  <a:pt x="2593062" y="1109594"/>
                </a:lnTo>
                <a:lnTo>
                  <a:pt x="2625582" y="1150143"/>
                </a:lnTo>
                <a:lnTo>
                  <a:pt x="2659784" y="1188640"/>
                </a:lnTo>
                <a:lnTo>
                  <a:pt x="2696096" y="1225047"/>
                </a:lnTo>
                <a:lnTo>
                  <a:pt x="2734945" y="1259331"/>
                </a:lnTo>
                <a:lnTo>
                  <a:pt x="2777591" y="1291493"/>
                </a:lnTo>
                <a:lnTo>
                  <a:pt x="2824019" y="1321637"/>
                </a:lnTo>
                <a:lnTo>
                  <a:pt x="2872549" y="1349692"/>
                </a:lnTo>
                <a:lnTo>
                  <a:pt x="2921503" y="1375588"/>
                </a:lnTo>
                <a:lnTo>
                  <a:pt x="2969201" y="1399255"/>
                </a:lnTo>
                <a:lnTo>
                  <a:pt x="3013964" y="1420621"/>
                </a:lnTo>
                <a:lnTo>
                  <a:pt x="3059030" y="1441825"/>
                </a:lnTo>
                <a:lnTo>
                  <a:pt x="3096977" y="1458366"/>
                </a:lnTo>
                <a:lnTo>
                  <a:pt x="3135771" y="1472102"/>
                </a:lnTo>
                <a:lnTo>
                  <a:pt x="3183379" y="1484894"/>
                </a:lnTo>
                <a:lnTo>
                  <a:pt x="3247771" y="1498599"/>
                </a:lnTo>
                <a:lnTo>
                  <a:pt x="3289872" y="1506125"/>
                </a:lnTo>
                <a:lnTo>
                  <a:pt x="3339476" y="1513771"/>
                </a:lnTo>
                <a:lnTo>
                  <a:pt x="3394575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86" y="1550021"/>
                </a:lnTo>
                <a:lnTo>
                  <a:pt x="3682257" y="1556117"/>
                </a:lnTo>
                <a:lnTo>
                  <a:pt x="3728180" y="1561577"/>
                </a:lnTo>
                <a:lnTo>
                  <a:pt x="3765550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3201923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5600" y="4725923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28709" y="4609338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0226" y="3468751"/>
            <a:ext cx="0" cy="1427480"/>
          </a:xfrm>
          <a:custGeom>
            <a:avLst/>
            <a:gdLst/>
            <a:ahLst/>
            <a:cxnLst/>
            <a:rect l="l" t="t" r="r" b="b"/>
            <a:pathLst>
              <a:path h="1427479">
                <a:moveTo>
                  <a:pt x="0" y="0"/>
                </a:moveTo>
                <a:lnTo>
                  <a:pt x="0" y="14270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0739" y="4882337"/>
            <a:ext cx="6658609" cy="1163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105"/>
              </a:spcBef>
              <a:tabLst>
                <a:tab pos="5118735" algn="l"/>
                <a:tab pos="5824855" algn="l"/>
              </a:tabLst>
            </a:pPr>
            <a:r>
              <a:rPr sz="2000" dirty="0">
                <a:latin typeface="Times New Roman"/>
                <a:cs typeface="Times New Roman"/>
              </a:rPr>
              <a:t>39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45	-0.50	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&gt; </a:t>
            </a:r>
            <a:r>
              <a:rPr sz="2800" dirty="0">
                <a:latin typeface="Times New Roman"/>
                <a:cs typeface="Times New Roman"/>
              </a:rPr>
              <a:t>39)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z &gt; </a:t>
            </a:r>
            <a:r>
              <a:rPr sz="2800" dirty="0">
                <a:latin typeface="Times New Roman"/>
                <a:cs typeface="Times New Roman"/>
              </a:rPr>
              <a:t>-0.50) </a:t>
            </a:r>
            <a:r>
              <a:rPr sz="2800" spc="-5" dirty="0">
                <a:latin typeface="Times New Roman"/>
                <a:cs typeface="Times New Roman"/>
              </a:rPr>
              <a:t>= 1– </a:t>
            </a:r>
            <a:r>
              <a:rPr sz="2800" dirty="0">
                <a:latin typeface="Times New Roman"/>
                <a:cs typeface="Times New Roman"/>
              </a:rPr>
              <a:t>0.3085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0.6915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333578"/>
            <a:ext cx="67227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1915" marR="5080" indent="-1339850">
              <a:lnSpc>
                <a:spcPct val="100000"/>
              </a:lnSpc>
              <a:spcBef>
                <a:spcPts val="105"/>
              </a:spcBef>
              <a:tabLst>
                <a:tab pos="2041525" algn="l"/>
              </a:tabLst>
            </a:pPr>
            <a:r>
              <a:rPr dirty="0"/>
              <a:t>Example:	</a:t>
            </a:r>
            <a:r>
              <a:rPr spc="-5" dirty="0"/>
              <a:t>Finding Probabilities</a:t>
            </a:r>
            <a:r>
              <a:rPr spc="-60" dirty="0"/>
              <a:t> </a:t>
            </a:r>
            <a:r>
              <a:rPr dirty="0"/>
              <a:t>for  Normal</a:t>
            </a:r>
            <a:r>
              <a:rPr spc="-30" dirty="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356475" cy="333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7759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200 shoppers enter </a:t>
            </a:r>
            <a:r>
              <a:rPr sz="2800" dirty="0">
                <a:latin typeface="Times New Roman"/>
                <a:cs typeface="Times New Roman"/>
              </a:rPr>
              <a:t>the store, </a:t>
            </a:r>
            <a:r>
              <a:rPr sz="2800" spc="-5" dirty="0">
                <a:latin typeface="Times New Roman"/>
                <a:cs typeface="Times New Roman"/>
              </a:rPr>
              <a:t>how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shoppers  would	you expect to be in the </a:t>
            </a: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more than 39  minutes?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52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Recall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&gt; </a:t>
            </a:r>
            <a:r>
              <a:rPr sz="2800" dirty="0">
                <a:latin typeface="Times New Roman"/>
                <a:cs typeface="Times New Roman"/>
              </a:rPr>
              <a:t>39)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0.6915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200(0.6915)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=138.3 </a:t>
            </a:r>
            <a:r>
              <a:rPr sz="2800" dirty="0">
                <a:latin typeface="Times New Roman"/>
                <a:cs typeface="Times New Roman"/>
              </a:rPr>
              <a:t>(or </a:t>
            </a:r>
            <a:r>
              <a:rPr sz="2800" spc="-5" dirty="0">
                <a:latin typeface="Times New Roman"/>
                <a:cs typeface="Times New Roman"/>
              </a:rPr>
              <a:t>about 138)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shoppers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0" y="2535971"/>
            <a:ext cx="1736083" cy="1549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118" y="333578"/>
            <a:ext cx="69005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0660" marR="5080" indent="-1458595">
              <a:lnSpc>
                <a:spcPct val="100000"/>
              </a:lnSpc>
              <a:spcBef>
                <a:spcPts val="105"/>
              </a:spcBef>
              <a:tabLst>
                <a:tab pos="2043430" algn="l"/>
              </a:tabLst>
            </a:pPr>
            <a:r>
              <a:rPr dirty="0"/>
              <a:t>Example:	Using </a:t>
            </a:r>
            <a:r>
              <a:rPr spc="-25" dirty="0"/>
              <a:t>Technology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find  Normal</a:t>
            </a:r>
            <a:r>
              <a:rPr spc="-30" dirty="0"/>
              <a:t> </a:t>
            </a:r>
            <a:r>
              <a:rPr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98068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Assume that cholesterol levels of </a:t>
            </a:r>
            <a:r>
              <a:rPr sz="2800" spc="-10" dirty="0">
                <a:latin typeface="Times New Roman"/>
                <a:cs typeface="Times New Roman"/>
              </a:rPr>
              <a:t>men </a:t>
            </a:r>
            <a:r>
              <a:rPr sz="2800" spc="-5" dirty="0">
                <a:latin typeface="Times New Roman"/>
                <a:cs typeface="Times New Roman"/>
              </a:rPr>
              <a:t>in the United  States are normally </a:t>
            </a:r>
            <a:r>
              <a:rPr sz="2800" dirty="0">
                <a:latin typeface="Times New Roman"/>
                <a:cs typeface="Times New Roman"/>
              </a:rPr>
              <a:t>distributed, </a:t>
            </a:r>
            <a:r>
              <a:rPr sz="2800" spc="-5" dirty="0">
                <a:latin typeface="Times New Roman"/>
                <a:cs typeface="Times New Roman"/>
              </a:rPr>
              <a:t>with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215  milligrams per deciliter and a standard deviation of 25  milligrams per </a:t>
            </a:r>
            <a:r>
              <a:rPr sz="2800" spc="-20" dirty="0">
                <a:latin typeface="Times New Roman"/>
                <a:cs typeface="Times New Roman"/>
              </a:rPr>
              <a:t>deciliter. </a:t>
            </a: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randomly select a </a:t>
            </a:r>
            <a:r>
              <a:rPr sz="2800" spc="-10" dirty="0">
                <a:latin typeface="Times New Roman"/>
                <a:cs typeface="Times New Roman"/>
              </a:rPr>
              <a:t>man  </a:t>
            </a:r>
            <a:r>
              <a:rPr sz="2800" spc="-5" dirty="0">
                <a:latin typeface="Times New Roman"/>
                <a:cs typeface="Times New Roman"/>
              </a:rPr>
              <a:t>from the United States. 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that </a:t>
            </a:r>
            <a:r>
              <a:rPr sz="2800" dirty="0">
                <a:latin typeface="Times New Roman"/>
                <a:cs typeface="Times New Roman"/>
              </a:rPr>
              <a:t>his  </a:t>
            </a:r>
            <a:r>
              <a:rPr sz="2800" spc="-5" dirty="0">
                <a:latin typeface="Times New Roman"/>
                <a:cs typeface="Times New Roman"/>
              </a:rPr>
              <a:t>cholesterol level is less than </a:t>
            </a:r>
            <a:r>
              <a:rPr sz="2800" dirty="0">
                <a:latin typeface="Times New Roman"/>
                <a:cs typeface="Times New Roman"/>
              </a:rPr>
              <a:t>175? </a:t>
            </a:r>
            <a:r>
              <a:rPr sz="2800" spc="-5" dirty="0">
                <a:latin typeface="Times New Roman"/>
                <a:cs typeface="Times New Roman"/>
              </a:rPr>
              <a:t>Use a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tool 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find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probability.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6924" y="4434337"/>
            <a:ext cx="1026031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502" y="333578"/>
            <a:ext cx="68510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6530" marR="5080" indent="-1434465">
              <a:lnSpc>
                <a:spcPct val="100000"/>
              </a:lnSpc>
              <a:spcBef>
                <a:spcPts val="105"/>
              </a:spcBef>
              <a:tabLst>
                <a:tab pos="1995805" algn="l"/>
              </a:tabLst>
            </a:pPr>
            <a:r>
              <a:rPr dirty="0"/>
              <a:t>Solution:	Using </a:t>
            </a:r>
            <a:r>
              <a:rPr spc="-25" dirty="0"/>
              <a:t>Technology </a:t>
            </a:r>
            <a:r>
              <a:rPr dirty="0"/>
              <a:t>to</a:t>
            </a:r>
            <a:r>
              <a:rPr spc="-114" dirty="0"/>
              <a:t> </a:t>
            </a:r>
            <a:r>
              <a:rPr dirty="0"/>
              <a:t>find  Normal</a:t>
            </a:r>
            <a:r>
              <a:rPr spc="-30" dirty="0"/>
              <a:t> </a:t>
            </a:r>
            <a:r>
              <a:rPr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6174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Must specify 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standard deviation,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x-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value(s) that determine the interval.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37" y="2743200"/>
            <a:ext cx="467194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37" y="4768913"/>
            <a:ext cx="2362200" cy="3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75" y="5083175"/>
            <a:ext cx="3733800" cy="784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025" y="5076825"/>
            <a:ext cx="3746500" cy="796925"/>
          </a:xfrm>
          <a:custGeom>
            <a:avLst/>
            <a:gdLst/>
            <a:ahLst/>
            <a:cxnLst/>
            <a:rect l="l" t="t" r="r" b="b"/>
            <a:pathLst>
              <a:path w="3746500" h="796925">
                <a:moveTo>
                  <a:pt x="0" y="796925"/>
                </a:moveTo>
                <a:lnTo>
                  <a:pt x="3746500" y="796925"/>
                </a:lnTo>
                <a:lnTo>
                  <a:pt x="3746500" y="0"/>
                </a:lnTo>
                <a:lnTo>
                  <a:pt x="0" y="0"/>
                </a:lnTo>
                <a:lnTo>
                  <a:pt x="0" y="796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044825"/>
            <a:ext cx="1885156" cy="4564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9650" y="3038475"/>
            <a:ext cx="1917700" cy="1282700"/>
          </a:xfrm>
          <a:custGeom>
            <a:avLst/>
            <a:gdLst/>
            <a:ahLst/>
            <a:cxnLst/>
            <a:rect l="l" t="t" r="r" b="b"/>
            <a:pathLst>
              <a:path w="1917700" h="1282700">
                <a:moveTo>
                  <a:pt x="0" y="1282700"/>
                </a:moveTo>
                <a:lnTo>
                  <a:pt x="1917700" y="1282700"/>
                </a:lnTo>
                <a:lnTo>
                  <a:pt x="19177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61709" y="2727921"/>
            <a:ext cx="1009040" cy="3105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447800" y="2590800"/>
            <a:ext cx="6076950" cy="878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5230" marR="5080" indent="-19450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Normal Distributions: Finding  </a:t>
            </a:r>
            <a:r>
              <a:rPr spc="-30" dirty="0"/>
              <a:t>Values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7831455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given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normal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Transform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to 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-value</a:t>
            </a:r>
            <a:endParaRPr sz="2800">
              <a:latin typeface="Times New Roman"/>
              <a:cs typeface="Times New Roman"/>
            </a:endParaRPr>
          </a:p>
          <a:p>
            <a:pPr marL="355600" marR="38608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a specific data value of a normal </a:t>
            </a:r>
            <a:r>
              <a:rPr sz="2800" dirty="0">
                <a:latin typeface="Times New Roman"/>
                <a:cs typeface="Times New Roman"/>
              </a:rPr>
              <a:t>distribution  </a:t>
            </a:r>
            <a:r>
              <a:rPr sz="2800" spc="-5" dirty="0">
                <a:latin typeface="Times New Roman"/>
                <a:cs typeface="Times New Roman"/>
              </a:rPr>
              <a:t>given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1913" y="333578"/>
            <a:ext cx="7580172" cy="492443"/>
          </a:xfrm>
        </p:spPr>
        <p:txBody>
          <a:bodyPr/>
          <a:lstStyle/>
          <a:p>
            <a:r>
              <a:rPr lang="en-US" dirty="0" smtClean="0"/>
              <a:t>Finding the X- Values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514" y="577418"/>
            <a:ext cx="6654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4887"/>
                </a:solidFill>
              </a:rPr>
              <a:t>Finding values Given </a:t>
            </a:r>
            <a:r>
              <a:rPr dirty="0">
                <a:solidFill>
                  <a:srgbClr val="004887"/>
                </a:solidFill>
              </a:rPr>
              <a:t>a</a:t>
            </a:r>
            <a:r>
              <a:rPr spc="-90" dirty="0">
                <a:solidFill>
                  <a:srgbClr val="004887"/>
                </a:solidFill>
              </a:rPr>
              <a:t> </a:t>
            </a:r>
            <a:r>
              <a:rPr spc="-5" dirty="0">
                <a:solidFill>
                  <a:srgbClr val="004887"/>
                </a:solidFill>
              </a:rPr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681"/>
            <a:ext cx="7960359" cy="2384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87655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Earlier, </a:t>
            </a:r>
            <a:r>
              <a:rPr sz="2800" spc="-5" smtClean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were given a normally </a:t>
            </a:r>
            <a:r>
              <a:rPr sz="2800" dirty="0">
                <a:latin typeface="Times New Roman"/>
                <a:cs typeface="Times New Roman"/>
              </a:rPr>
              <a:t>distributed  </a:t>
            </a:r>
            <a:r>
              <a:rPr sz="2800" spc="-5" dirty="0">
                <a:latin typeface="Times New Roman"/>
                <a:cs typeface="Times New Roman"/>
              </a:rPr>
              <a:t>random variable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and we were asked to </a:t>
            </a: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a  </a:t>
            </a:r>
            <a:r>
              <a:rPr sz="2800" spc="-15" dirty="0">
                <a:latin typeface="Times New Roman"/>
                <a:cs typeface="Times New Roman"/>
              </a:rPr>
              <a:t>probability.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68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Here</a:t>
            </a:r>
            <a:r>
              <a:rPr sz="2800" spc="-5" smtClean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we 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given a probability and we  will be asked to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5" dirty="0">
                <a:latin typeface="Times New Roman"/>
                <a:cs typeface="Times New Roman"/>
              </a:rPr>
              <a:t>value of the random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739972"/>
            <a:ext cx="27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270" y="4787646"/>
            <a:ext cx="18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8244" y="4243323"/>
            <a:ext cx="765175" cy="557530"/>
          </a:xfrm>
          <a:custGeom>
            <a:avLst/>
            <a:gdLst/>
            <a:ahLst/>
            <a:cxnLst/>
            <a:rect l="l" t="t" r="r" b="b"/>
            <a:pathLst>
              <a:path w="765175" h="557529">
                <a:moveTo>
                  <a:pt x="765047" y="371601"/>
                </a:moveTo>
                <a:lnTo>
                  <a:pt x="279273" y="371601"/>
                </a:lnTo>
                <a:lnTo>
                  <a:pt x="546481" y="557276"/>
                </a:lnTo>
                <a:lnTo>
                  <a:pt x="765047" y="371601"/>
                </a:lnTo>
                <a:close/>
              </a:path>
              <a:path w="765175" h="557529">
                <a:moveTo>
                  <a:pt x="242824" y="0"/>
                </a:moveTo>
                <a:lnTo>
                  <a:pt x="0" y="0"/>
                </a:lnTo>
                <a:lnTo>
                  <a:pt x="44569" y="3057"/>
                </a:lnTo>
                <a:lnTo>
                  <a:pt x="88047" y="12056"/>
                </a:lnTo>
                <a:lnTo>
                  <a:pt x="130151" y="26737"/>
                </a:lnTo>
                <a:lnTo>
                  <a:pt x="170598" y="46839"/>
                </a:lnTo>
                <a:lnTo>
                  <a:pt x="209107" y="72102"/>
                </a:lnTo>
                <a:lnTo>
                  <a:pt x="245395" y="102266"/>
                </a:lnTo>
                <a:lnTo>
                  <a:pt x="279180" y="137071"/>
                </a:lnTo>
                <a:lnTo>
                  <a:pt x="310181" y="176257"/>
                </a:lnTo>
                <a:lnTo>
                  <a:pt x="338113" y="219563"/>
                </a:lnTo>
                <a:lnTo>
                  <a:pt x="362696" y="266729"/>
                </a:lnTo>
                <a:lnTo>
                  <a:pt x="383647" y="317495"/>
                </a:lnTo>
                <a:lnTo>
                  <a:pt x="400684" y="371601"/>
                </a:lnTo>
                <a:lnTo>
                  <a:pt x="643635" y="371601"/>
                </a:lnTo>
                <a:lnTo>
                  <a:pt x="626572" y="317495"/>
                </a:lnTo>
                <a:lnTo>
                  <a:pt x="605603" y="266729"/>
                </a:lnTo>
                <a:lnTo>
                  <a:pt x="581009" y="219563"/>
                </a:lnTo>
                <a:lnTo>
                  <a:pt x="553070" y="176257"/>
                </a:lnTo>
                <a:lnTo>
                  <a:pt x="522068" y="137071"/>
                </a:lnTo>
                <a:lnTo>
                  <a:pt x="488283" y="102266"/>
                </a:lnTo>
                <a:lnTo>
                  <a:pt x="451994" y="72102"/>
                </a:lnTo>
                <a:lnTo>
                  <a:pt x="413483" y="46839"/>
                </a:lnTo>
                <a:lnTo>
                  <a:pt x="373030" y="26737"/>
                </a:lnTo>
                <a:lnTo>
                  <a:pt x="330916" y="12056"/>
                </a:lnTo>
                <a:lnTo>
                  <a:pt x="287420" y="3057"/>
                </a:lnTo>
                <a:lnTo>
                  <a:pt x="242824" y="0"/>
                </a:lnTo>
                <a:close/>
              </a:path>
            </a:pathLst>
          </a:custGeom>
          <a:solidFill>
            <a:srgbClr val="FB3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3175" y="4243451"/>
            <a:ext cx="546735" cy="557530"/>
          </a:xfrm>
          <a:custGeom>
            <a:avLst/>
            <a:gdLst/>
            <a:ahLst/>
            <a:cxnLst/>
            <a:rect l="l" t="t" r="r" b="b"/>
            <a:pathLst>
              <a:path w="546735" h="557529">
                <a:moveTo>
                  <a:pt x="425069" y="0"/>
                </a:moveTo>
                <a:lnTo>
                  <a:pt x="384122" y="2530"/>
                </a:lnTo>
                <a:lnTo>
                  <a:pt x="344278" y="10010"/>
                </a:lnTo>
                <a:lnTo>
                  <a:pt x="305716" y="22206"/>
                </a:lnTo>
                <a:lnTo>
                  <a:pt x="268612" y="38885"/>
                </a:lnTo>
                <a:lnTo>
                  <a:pt x="233146" y="59811"/>
                </a:lnTo>
                <a:lnTo>
                  <a:pt x="199495" y="84752"/>
                </a:lnTo>
                <a:lnTo>
                  <a:pt x="167837" y="113473"/>
                </a:lnTo>
                <a:lnTo>
                  <a:pt x="138349" y="145740"/>
                </a:lnTo>
                <a:lnTo>
                  <a:pt x="111211" y="181321"/>
                </a:lnTo>
                <a:lnTo>
                  <a:pt x="86598" y="219979"/>
                </a:lnTo>
                <a:lnTo>
                  <a:pt x="64691" y="261483"/>
                </a:lnTo>
                <a:lnTo>
                  <a:pt x="45665" y="305598"/>
                </a:lnTo>
                <a:lnTo>
                  <a:pt x="29700" y="352089"/>
                </a:lnTo>
                <a:lnTo>
                  <a:pt x="16973" y="400724"/>
                </a:lnTo>
                <a:lnTo>
                  <a:pt x="7662" y="451268"/>
                </a:lnTo>
                <a:lnTo>
                  <a:pt x="1945" y="503488"/>
                </a:lnTo>
                <a:lnTo>
                  <a:pt x="0" y="557149"/>
                </a:lnTo>
                <a:lnTo>
                  <a:pt x="242950" y="557149"/>
                </a:lnTo>
                <a:lnTo>
                  <a:pt x="244816" y="504843"/>
                </a:lnTo>
                <a:lnTo>
                  <a:pt x="250314" y="453688"/>
                </a:lnTo>
                <a:lnTo>
                  <a:pt x="259298" y="403941"/>
                </a:lnTo>
                <a:lnTo>
                  <a:pt x="271624" y="355859"/>
                </a:lnTo>
                <a:lnTo>
                  <a:pt x="287144" y="309699"/>
                </a:lnTo>
                <a:lnTo>
                  <a:pt x="305712" y="265717"/>
                </a:lnTo>
                <a:lnTo>
                  <a:pt x="327183" y="224170"/>
                </a:lnTo>
                <a:lnTo>
                  <a:pt x="351411" y="185316"/>
                </a:lnTo>
                <a:lnTo>
                  <a:pt x="378249" y="149411"/>
                </a:lnTo>
                <a:lnTo>
                  <a:pt x="407551" y="116712"/>
                </a:lnTo>
                <a:lnTo>
                  <a:pt x="439171" y="87476"/>
                </a:lnTo>
                <a:lnTo>
                  <a:pt x="472963" y="61960"/>
                </a:lnTo>
                <a:lnTo>
                  <a:pt x="508782" y="40420"/>
                </a:lnTo>
                <a:lnTo>
                  <a:pt x="546481" y="23113"/>
                </a:lnTo>
                <a:lnTo>
                  <a:pt x="516687" y="13019"/>
                </a:lnTo>
                <a:lnTo>
                  <a:pt x="486441" y="5794"/>
                </a:lnTo>
                <a:lnTo>
                  <a:pt x="455862" y="1450"/>
                </a:lnTo>
                <a:lnTo>
                  <a:pt x="425069" y="0"/>
                </a:lnTo>
                <a:close/>
              </a:path>
            </a:pathLst>
          </a:custGeom>
          <a:solidFill>
            <a:srgbClr val="CA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3175" y="4243323"/>
            <a:ext cx="1190625" cy="557530"/>
          </a:xfrm>
          <a:custGeom>
            <a:avLst/>
            <a:gdLst/>
            <a:ahLst/>
            <a:cxnLst/>
            <a:rect l="l" t="t" r="r" b="b"/>
            <a:pathLst>
              <a:path w="1190625" h="557529">
                <a:moveTo>
                  <a:pt x="546481" y="23240"/>
                </a:moveTo>
                <a:lnTo>
                  <a:pt x="508782" y="40547"/>
                </a:lnTo>
                <a:lnTo>
                  <a:pt x="472963" y="62087"/>
                </a:lnTo>
                <a:lnTo>
                  <a:pt x="439171" y="87603"/>
                </a:lnTo>
                <a:lnTo>
                  <a:pt x="407551" y="116839"/>
                </a:lnTo>
                <a:lnTo>
                  <a:pt x="378249" y="149538"/>
                </a:lnTo>
                <a:lnTo>
                  <a:pt x="351411" y="185443"/>
                </a:lnTo>
                <a:lnTo>
                  <a:pt x="327183" y="224297"/>
                </a:lnTo>
                <a:lnTo>
                  <a:pt x="305712" y="265844"/>
                </a:lnTo>
                <a:lnTo>
                  <a:pt x="287144" y="309826"/>
                </a:lnTo>
                <a:lnTo>
                  <a:pt x="271624" y="355986"/>
                </a:lnTo>
                <a:lnTo>
                  <a:pt x="259298" y="404068"/>
                </a:lnTo>
                <a:lnTo>
                  <a:pt x="250314" y="453815"/>
                </a:lnTo>
                <a:lnTo>
                  <a:pt x="244816" y="504970"/>
                </a:lnTo>
                <a:lnTo>
                  <a:pt x="242950" y="557276"/>
                </a:lnTo>
                <a:lnTo>
                  <a:pt x="0" y="557276"/>
                </a:lnTo>
                <a:lnTo>
                  <a:pt x="1945" y="503615"/>
                </a:lnTo>
                <a:lnTo>
                  <a:pt x="7662" y="451395"/>
                </a:lnTo>
                <a:lnTo>
                  <a:pt x="16973" y="400851"/>
                </a:lnTo>
                <a:lnTo>
                  <a:pt x="29700" y="352216"/>
                </a:lnTo>
                <a:lnTo>
                  <a:pt x="45665" y="305725"/>
                </a:lnTo>
                <a:lnTo>
                  <a:pt x="64691" y="261610"/>
                </a:lnTo>
                <a:lnTo>
                  <a:pt x="86598" y="220106"/>
                </a:lnTo>
                <a:lnTo>
                  <a:pt x="111211" y="181448"/>
                </a:lnTo>
                <a:lnTo>
                  <a:pt x="138349" y="145867"/>
                </a:lnTo>
                <a:lnTo>
                  <a:pt x="167837" y="113600"/>
                </a:lnTo>
                <a:lnTo>
                  <a:pt x="199495" y="84879"/>
                </a:lnTo>
                <a:lnTo>
                  <a:pt x="233146" y="59938"/>
                </a:lnTo>
                <a:lnTo>
                  <a:pt x="268612" y="39012"/>
                </a:lnTo>
                <a:lnTo>
                  <a:pt x="305716" y="22333"/>
                </a:lnTo>
                <a:lnTo>
                  <a:pt x="344278" y="10137"/>
                </a:lnTo>
                <a:lnTo>
                  <a:pt x="384122" y="2657"/>
                </a:lnTo>
                <a:lnTo>
                  <a:pt x="425069" y="126"/>
                </a:lnTo>
                <a:lnTo>
                  <a:pt x="667893" y="0"/>
                </a:lnTo>
                <a:lnTo>
                  <a:pt x="712489" y="3057"/>
                </a:lnTo>
                <a:lnTo>
                  <a:pt x="755985" y="12056"/>
                </a:lnTo>
                <a:lnTo>
                  <a:pt x="798099" y="26737"/>
                </a:lnTo>
                <a:lnTo>
                  <a:pt x="838552" y="46839"/>
                </a:lnTo>
                <a:lnTo>
                  <a:pt x="877063" y="72102"/>
                </a:lnTo>
                <a:lnTo>
                  <a:pt x="913352" y="102266"/>
                </a:lnTo>
                <a:lnTo>
                  <a:pt x="947137" y="137071"/>
                </a:lnTo>
                <a:lnTo>
                  <a:pt x="978139" y="176257"/>
                </a:lnTo>
                <a:lnTo>
                  <a:pt x="1006078" y="219563"/>
                </a:lnTo>
                <a:lnTo>
                  <a:pt x="1030672" y="266729"/>
                </a:lnTo>
                <a:lnTo>
                  <a:pt x="1051641" y="317495"/>
                </a:lnTo>
                <a:lnTo>
                  <a:pt x="1068704" y="371601"/>
                </a:lnTo>
                <a:lnTo>
                  <a:pt x="1190116" y="371601"/>
                </a:lnTo>
                <a:lnTo>
                  <a:pt x="971550" y="557276"/>
                </a:lnTo>
                <a:lnTo>
                  <a:pt x="704342" y="371601"/>
                </a:lnTo>
                <a:lnTo>
                  <a:pt x="825753" y="371601"/>
                </a:lnTo>
                <a:lnTo>
                  <a:pt x="808716" y="317495"/>
                </a:lnTo>
                <a:lnTo>
                  <a:pt x="787765" y="266729"/>
                </a:lnTo>
                <a:lnTo>
                  <a:pt x="763182" y="219563"/>
                </a:lnTo>
                <a:lnTo>
                  <a:pt x="735250" y="176257"/>
                </a:lnTo>
                <a:lnTo>
                  <a:pt x="704249" y="137071"/>
                </a:lnTo>
                <a:lnTo>
                  <a:pt x="670464" y="102266"/>
                </a:lnTo>
                <a:lnTo>
                  <a:pt x="634176" y="72102"/>
                </a:lnTo>
                <a:lnTo>
                  <a:pt x="595667" y="46839"/>
                </a:lnTo>
                <a:lnTo>
                  <a:pt x="555220" y="26737"/>
                </a:lnTo>
                <a:lnTo>
                  <a:pt x="513116" y="12056"/>
                </a:lnTo>
                <a:lnTo>
                  <a:pt x="469638" y="3057"/>
                </a:lnTo>
                <a:lnTo>
                  <a:pt x="425069" y="0"/>
                </a:lnTo>
              </a:path>
            </a:pathLst>
          </a:custGeom>
          <a:ln w="127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9850" y="4787646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9342" y="4281423"/>
            <a:ext cx="765175" cy="557530"/>
          </a:xfrm>
          <a:custGeom>
            <a:avLst/>
            <a:gdLst/>
            <a:ahLst/>
            <a:cxnLst/>
            <a:rect l="l" t="t" r="r" b="b"/>
            <a:pathLst>
              <a:path w="765175" h="557529">
                <a:moveTo>
                  <a:pt x="765175" y="371601"/>
                </a:moveTo>
                <a:lnTo>
                  <a:pt x="279400" y="371601"/>
                </a:lnTo>
                <a:lnTo>
                  <a:pt x="546481" y="557276"/>
                </a:lnTo>
                <a:lnTo>
                  <a:pt x="765175" y="371601"/>
                </a:lnTo>
                <a:close/>
              </a:path>
              <a:path w="765175" h="557529">
                <a:moveTo>
                  <a:pt x="242951" y="0"/>
                </a:moveTo>
                <a:lnTo>
                  <a:pt x="0" y="0"/>
                </a:lnTo>
                <a:lnTo>
                  <a:pt x="44596" y="3057"/>
                </a:lnTo>
                <a:lnTo>
                  <a:pt x="88092" y="12056"/>
                </a:lnTo>
                <a:lnTo>
                  <a:pt x="130206" y="26737"/>
                </a:lnTo>
                <a:lnTo>
                  <a:pt x="170659" y="46839"/>
                </a:lnTo>
                <a:lnTo>
                  <a:pt x="209170" y="72102"/>
                </a:lnTo>
                <a:lnTo>
                  <a:pt x="245459" y="102266"/>
                </a:lnTo>
                <a:lnTo>
                  <a:pt x="279244" y="137071"/>
                </a:lnTo>
                <a:lnTo>
                  <a:pt x="310246" y="176257"/>
                </a:lnTo>
                <a:lnTo>
                  <a:pt x="338185" y="219563"/>
                </a:lnTo>
                <a:lnTo>
                  <a:pt x="362779" y="266729"/>
                </a:lnTo>
                <a:lnTo>
                  <a:pt x="383748" y="317495"/>
                </a:lnTo>
                <a:lnTo>
                  <a:pt x="400812" y="371601"/>
                </a:lnTo>
                <a:lnTo>
                  <a:pt x="643636" y="371601"/>
                </a:lnTo>
                <a:lnTo>
                  <a:pt x="626598" y="317495"/>
                </a:lnTo>
                <a:lnTo>
                  <a:pt x="605647" y="266729"/>
                </a:lnTo>
                <a:lnTo>
                  <a:pt x="581064" y="219563"/>
                </a:lnTo>
                <a:lnTo>
                  <a:pt x="553132" y="176257"/>
                </a:lnTo>
                <a:lnTo>
                  <a:pt x="522131" y="137071"/>
                </a:lnTo>
                <a:lnTo>
                  <a:pt x="488346" y="102266"/>
                </a:lnTo>
                <a:lnTo>
                  <a:pt x="452058" y="72102"/>
                </a:lnTo>
                <a:lnTo>
                  <a:pt x="413549" y="46839"/>
                </a:lnTo>
                <a:lnTo>
                  <a:pt x="373102" y="26737"/>
                </a:lnTo>
                <a:lnTo>
                  <a:pt x="330998" y="12056"/>
                </a:lnTo>
                <a:lnTo>
                  <a:pt x="287520" y="3057"/>
                </a:lnTo>
                <a:lnTo>
                  <a:pt x="242951" y="0"/>
                </a:lnTo>
                <a:close/>
              </a:path>
            </a:pathLst>
          </a:custGeom>
          <a:solidFill>
            <a:srgbClr val="FB3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4401" y="4281551"/>
            <a:ext cx="546735" cy="557530"/>
          </a:xfrm>
          <a:custGeom>
            <a:avLst/>
            <a:gdLst/>
            <a:ahLst/>
            <a:cxnLst/>
            <a:rect l="l" t="t" r="r" b="b"/>
            <a:pathLst>
              <a:path w="546735" h="557529">
                <a:moveTo>
                  <a:pt x="424941" y="0"/>
                </a:moveTo>
                <a:lnTo>
                  <a:pt x="384016" y="2530"/>
                </a:lnTo>
                <a:lnTo>
                  <a:pt x="344191" y="10010"/>
                </a:lnTo>
                <a:lnTo>
                  <a:pt x="305645" y="22206"/>
                </a:lnTo>
                <a:lnTo>
                  <a:pt x="268556" y="38885"/>
                </a:lnTo>
                <a:lnTo>
                  <a:pt x="233102" y="59811"/>
                </a:lnTo>
                <a:lnTo>
                  <a:pt x="199461" y="84752"/>
                </a:lnTo>
                <a:lnTo>
                  <a:pt x="167811" y="113473"/>
                </a:lnTo>
                <a:lnTo>
                  <a:pt x="138331" y="145740"/>
                </a:lnTo>
                <a:lnTo>
                  <a:pt x="111197" y="181321"/>
                </a:lnTo>
                <a:lnTo>
                  <a:pt x="86590" y="219979"/>
                </a:lnTo>
                <a:lnTo>
                  <a:pt x="64685" y="261483"/>
                </a:lnTo>
                <a:lnTo>
                  <a:pt x="45662" y="305598"/>
                </a:lnTo>
                <a:lnTo>
                  <a:pt x="29698" y="352089"/>
                </a:lnTo>
                <a:lnTo>
                  <a:pt x="16972" y="400724"/>
                </a:lnTo>
                <a:lnTo>
                  <a:pt x="7662" y="451268"/>
                </a:lnTo>
                <a:lnTo>
                  <a:pt x="1945" y="503488"/>
                </a:lnTo>
                <a:lnTo>
                  <a:pt x="0" y="557149"/>
                </a:lnTo>
                <a:lnTo>
                  <a:pt x="242824" y="557149"/>
                </a:lnTo>
                <a:lnTo>
                  <a:pt x="244689" y="504843"/>
                </a:lnTo>
                <a:lnTo>
                  <a:pt x="250187" y="453688"/>
                </a:lnTo>
                <a:lnTo>
                  <a:pt x="259172" y="403941"/>
                </a:lnTo>
                <a:lnTo>
                  <a:pt x="271500" y="355859"/>
                </a:lnTo>
                <a:lnTo>
                  <a:pt x="287022" y="309699"/>
                </a:lnTo>
                <a:lnTo>
                  <a:pt x="305595" y="265717"/>
                </a:lnTo>
                <a:lnTo>
                  <a:pt x="327072" y="224170"/>
                </a:lnTo>
                <a:lnTo>
                  <a:pt x="351307" y="185316"/>
                </a:lnTo>
                <a:lnTo>
                  <a:pt x="378155" y="149411"/>
                </a:lnTo>
                <a:lnTo>
                  <a:pt x="407470" y="116712"/>
                </a:lnTo>
                <a:lnTo>
                  <a:pt x="439106" y="87476"/>
                </a:lnTo>
                <a:lnTo>
                  <a:pt x="472916" y="61960"/>
                </a:lnTo>
                <a:lnTo>
                  <a:pt x="508757" y="40420"/>
                </a:lnTo>
                <a:lnTo>
                  <a:pt x="546481" y="23113"/>
                </a:lnTo>
                <a:lnTo>
                  <a:pt x="516614" y="13019"/>
                </a:lnTo>
                <a:lnTo>
                  <a:pt x="486330" y="5794"/>
                </a:lnTo>
                <a:lnTo>
                  <a:pt x="455737" y="1450"/>
                </a:lnTo>
                <a:lnTo>
                  <a:pt x="424941" y="0"/>
                </a:lnTo>
                <a:close/>
              </a:path>
            </a:pathLst>
          </a:custGeom>
          <a:solidFill>
            <a:srgbClr val="CA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4401" y="4281423"/>
            <a:ext cx="1190625" cy="557530"/>
          </a:xfrm>
          <a:custGeom>
            <a:avLst/>
            <a:gdLst/>
            <a:ahLst/>
            <a:cxnLst/>
            <a:rect l="l" t="t" r="r" b="b"/>
            <a:pathLst>
              <a:path w="1190625" h="557529">
                <a:moveTo>
                  <a:pt x="546481" y="23240"/>
                </a:moveTo>
                <a:lnTo>
                  <a:pt x="508757" y="40547"/>
                </a:lnTo>
                <a:lnTo>
                  <a:pt x="472916" y="62087"/>
                </a:lnTo>
                <a:lnTo>
                  <a:pt x="439106" y="87603"/>
                </a:lnTo>
                <a:lnTo>
                  <a:pt x="407470" y="116839"/>
                </a:lnTo>
                <a:lnTo>
                  <a:pt x="378155" y="149538"/>
                </a:lnTo>
                <a:lnTo>
                  <a:pt x="351307" y="185443"/>
                </a:lnTo>
                <a:lnTo>
                  <a:pt x="327072" y="224297"/>
                </a:lnTo>
                <a:lnTo>
                  <a:pt x="305595" y="265844"/>
                </a:lnTo>
                <a:lnTo>
                  <a:pt x="287022" y="309826"/>
                </a:lnTo>
                <a:lnTo>
                  <a:pt x="271500" y="355986"/>
                </a:lnTo>
                <a:lnTo>
                  <a:pt x="259172" y="404068"/>
                </a:lnTo>
                <a:lnTo>
                  <a:pt x="250187" y="453815"/>
                </a:lnTo>
                <a:lnTo>
                  <a:pt x="244689" y="504970"/>
                </a:lnTo>
                <a:lnTo>
                  <a:pt x="242824" y="557276"/>
                </a:lnTo>
                <a:lnTo>
                  <a:pt x="0" y="557276"/>
                </a:lnTo>
                <a:lnTo>
                  <a:pt x="1945" y="503615"/>
                </a:lnTo>
                <a:lnTo>
                  <a:pt x="7662" y="451395"/>
                </a:lnTo>
                <a:lnTo>
                  <a:pt x="16972" y="400851"/>
                </a:lnTo>
                <a:lnTo>
                  <a:pt x="29698" y="352216"/>
                </a:lnTo>
                <a:lnTo>
                  <a:pt x="45662" y="305725"/>
                </a:lnTo>
                <a:lnTo>
                  <a:pt x="64685" y="261610"/>
                </a:lnTo>
                <a:lnTo>
                  <a:pt x="86590" y="220106"/>
                </a:lnTo>
                <a:lnTo>
                  <a:pt x="111197" y="181448"/>
                </a:lnTo>
                <a:lnTo>
                  <a:pt x="138331" y="145867"/>
                </a:lnTo>
                <a:lnTo>
                  <a:pt x="167811" y="113600"/>
                </a:lnTo>
                <a:lnTo>
                  <a:pt x="199461" y="84879"/>
                </a:lnTo>
                <a:lnTo>
                  <a:pt x="233102" y="59938"/>
                </a:lnTo>
                <a:lnTo>
                  <a:pt x="268556" y="39012"/>
                </a:lnTo>
                <a:lnTo>
                  <a:pt x="305645" y="22333"/>
                </a:lnTo>
                <a:lnTo>
                  <a:pt x="344191" y="10137"/>
                </a:lnTo>
                <a:lnTo>
                  <a:pt x="384016" y="2657"/>
                </a:lnTo>
                <a:lnTo>
                  <a:pt x="424941" y="126"/>
                </a:lnTo>
                <a:lnTo>
                  <a:pt x="667893" y="0"/>
                </a:lnTo>
                <a:lnTo>
                  <a:pt x="712462" y="3057"/>
                </a:lnTo>
                <a:lnTo>
                  <a:pt x="755940" y="12056"/>
                </a:lnTo>
                <a:lnTo>
                  <a:pt x="798044" y="26737"/>
                </a:lnTo>
                <a:lnTo>
                  <a:pt x="838491" y="46839"/>
                </a:lnTo>
                <a:lnTo>
                  <a:pt x="877000" y="72102"/>
                </a:lnTo>
                <a:lnTo>
                  <a:pt x="913288" y="102266"/>
                </a:lnTo>
                <a:lnTo>
                  <a:pt x="947073" y="137071"/>
                </a:lnTo>
                <a:lnTo>
                  <a:pt x="978074" y="176257"/>
                </a:lnTo>
                <a:lnTo>
                  <a:pt x="1006006" y="219563"/>
                </a:lnTo>
                <a:lnTo>
                  <a:pt x="1030589" y="266729"/>
                </a:lnTo>
                <a:lnTo>
                  <a:pt x="1051540" y="317495"/>
                </a:lnTo>
                <a:lnTo>
                  <a:pt x="1068577" y="371601"/>
                </a:lnTo>
                <a:lnTo>
                  <a:pt x="1190116" y="371601"/>
                </a:lnTo>
                <a:lnTo>
                  <a:pt x="971423" y="557276"/>
                </a:lnTo>
                <a:lnTo>
                  <a:pt x="704341" y="371601"/>
                </a:lnTo>
                <a:lnTo>
                  <a:pt x="825753" y="371601"/>
                </a:lnTo>
                <a:lnTo>
                  <a:pt x="808690" y="317495"/>
                </a:lnTo>
                <a:lnTo>
                  <a:pt x="787721" y="266729"/>
                </a:lnTo>
                <a:lnTo>
                  <a:pt x="763127" y="219563"/>
                </a:lnTo>
                <a:lnTo>
                  <a:pt x="735188" y="176257"/>
                </a:lnTo>
                <a:lnTo>
                  <a:pt x="704186" y="137071"/>
                </a:lnTo>
                <a:lnTo>
                  <a:pt x="670401" y="102266"/>
                </a:lnTo>
                <a:lnTo>
                  <a:pt x="634112" y="72102"/>
                </a:lnTo>
                <a:lnTo>
                  <a:pt x="595601" y="46839"/>
                </a:lnTo>
                <a:lnTo>
                  <a:pt x="555148" y="26737"/>
                </a:lnTo>
                <a:lnTo>
                  <a:pt x="513034" y="12056"/>
                </a:lnTo>
                <a:lnTo>
                  <a:pt x="469538" y="3057"/>
                </a:lnTo>
                <a:lnTo>
                  <a:pt x="424941" y="0"/>
                </a:lnTo>
              </a:path>
            </a:pathLst>
          </a:custGeom>
          <a:ln w="127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70728" y="4785817"/>
            <a:ext cx="1586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ability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8107" y="5338826"/>
            <a:ext cx="765175" cy="557530"/>
          </a:xfrm>
          <a:custGeom>
            <a:avLst/>
            <a:gdLst/>
            <a:ahLst/>
            <a:cxnLst/>
            <a:rect l="l" t="t" r="r" b="b"/>
            <a:pathLst>
              <a:path w="765175" h="557529">
                <a:moveTo>
                  <a:pt x="364363" y="185674"/>
                </a:moveTo>
                <a:lnTo>
                  <a:pt x="121538" y="185674"/>
                </a:lnTo>
                <a:lnTo>
                  <a:pt x="138576" y="239751"/>
                </a:lnTo>
                <a:lnTo>
                  <a:pt x="159527" y="290493"/>
                </a:lnTo>
                <a:lnTo>
                  <a:pt x="184110" y="337639"/>
                </a:lnTo>
                <a:lnTo>
                  <a:pt x="212042" y="380929"/>
                </a:lnTo>
                <a:lnTo>
                  <a:pt x="243043" y="420102"/>
                </a:lnTo>
                <a:lnTo>
                  <a:pt x="276828" y="454898"/>
                </a:lnTo>
                <a:lnTo>
                  <a:pt x="313116" y="485055"/>
                </a:lnTo>
                <a:lnTo>
                  <a:pt x="351625" y="510314"/>
                </a:lnTo>
                <a:lnTo>
                  <a:pt x="392072" y="530413"/>
                </a:lnTo>
                <a:lnTo>
                  <a:pt x="434176" y="545092"/>
                </a:lnTo>
                <a:lnTo>
                  <a:pt x="477654" y="554091"/>
                </a:lnTo>
                <a:lnTo>
                  <a:pt x="522223" y="557149"/>
                </a:lnTo>
                <a:lnTo>
                  <a:pt x="765175" y="557149"/>
                </a:lnTo>
                <a:lnTo>
                  <a:pt x="720578" y="554091"/>
                </a:lnTo>
                <a:lnTo>
                  <a:pt x="677082" y="545092"/>
                </a:lnTo>
                <a:lnTo>
                  <a:pt x="634968" y="530413"/>
                </a:lnTo>
                <a:lnTo>
                  <a:pt x="594515" y="510314"/>
                </a:lnTo>
                <a:lnTo>
                  <a:pt x="556004" y="485055"/>
                </a:lnTo>
                <a:lnTo>
                  <a:pt x="519715" y="454898"/>
                </a:lnTo>
                <a:lnTo>
                  <a:pt x="485930" y="420102"/>
                </a:lnTo>
                <a:lnTo>
                  <a:pt x="454928" y="380929"/>
                </a:lnTo>
                <a:lnTo>
                  <a:pt x="426989" y="337639"/>
                </a:lnTo>
                <a:lnTo>
                  <a:pt x="402395" y="290493"/>
                </a:lnTo>
                <a:lnTo>
                  <a:pt x="381426" y="239751"/>
                </a:lnTo>
                <a:lnTo>
                  <a:pt x="364363" y="185674"/>
                </a:lnTo>
                <a:close/>
              </a:path>
              <a:path w="765175" h="557529">
                <a:moveTo>
                  <a:pt x="218566" y="0"/>
                </a:moveTo>
                <a:lnTo>
                  <a:pt x="0" y="185674"/>
                </a:lnTo>
                <a:lnTo>
                  <a:pt x="485775" y="185674"/>
                </a:lnTo>
                <a:lnTo>
                  <a:pt x="218566" y="0"/>
                </a:lnTo>
                <a:close/>
              </a:path>
            </a:pathLst>
          </a:custGeom>
          <a:solidFill>
            <a:srgbClr val="FB3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1742" y="5338698"/>
            <a:ext cx="546735" cy="557530"/>
          </a:xfrm>
          <a:custGeom>
            <a:avLst/>
            <a:gdLst/>
            <a:ahLst/>
            <a:cxnLst/>
            <a:rect l="l" t="t" r="r" b="b"/>
            <a:pathLst>
              <a:path w="546735" h="557529">
                <a:moveTo>
                  <a:pt x="303657" y="0"/>
                </a:moveTo>
                <a:lnTo>
                  <a:pt x="301791" y="52330"/>
                </a:lnTo>
                <a:lnTo>
                  <a:pt x="296293" y="103505"/>
                </a:lnTo>
                <a:lnTo>
                  <a:pt x="287308" y="153267"/>
                </a:lnTo>
                <a:lnTo>
                  <a:pt x="274980" y="201360"/>
                </a:lnTo>
                <a:lnTo>
                  <a:pt x="259458" y="247528"/>
                </a:lnTo>
                <a:lnTo>
                  <a:pt x="240885" y="291513"/>
                </a:lnTo>
                <a:lnTo>
                  <a:pt x="219408" y="333060"/>
                </a:lnTo>
                <a:lnTo>
                  <a:pt x="195173" y="371911"/>
                </a:lnTo>
                <a:lnTo>
                  <a:pt x="168325" y="407811"/>
                </a:lnTo>
                <a:lnTo>
                  <a:pt x="139010" y="440502"/>
                </a:lnTo>
                <a:lnTo>
                  <a:pt x="107374" y="469727"/>
                </a:lnTo>
                <a:lnTo>
                  <a:pt x="73564" y="495231"/>
                </a:lnTo>
                <a:lnTo>
                  <a:pt x="37723" y="516757"/>
                </a:lnTo>
                <a:lnTo>
                  <a:pt x="0" y="534047"/>
                </a:lnTo>
                <a:lnTo>
                  <a:pt x="29866" y="544176"/>
                </a:lnTo>
                <a:lnTo>
                  <a:pt x="60150" y="551438"/>
                </a:lnTo>
                <a:lnTo>
                  <a:pt x="90743" y="555812"/>
                </a:lnTo>
                <a:lnTo>
                  <a:pt x="121539" y="557276"/>
                </a:lnTo>
                <a:lnTo>
                  <a:pt x="162466" y="554725"/>
                </a:lnTo>
                <a:lnTo>
                  <a:pt x="202294" y="547228"/>
                </a:lnTo>
                <a:lnTo>
                  <a:pt x="240846" y="535019"/>
                </a:lnTo>
                <a:lnTo>
                  <a:pt x="277942" y="518331"/>
                </a:lnTo>
                <a:lnTo>
                  <a:pt x="313405" y="497399"/>
                </a:lnTo>
                <a:lnTo>
                  <a:pt x="347055" y="472455"/>
                </a:lnTo>
                <a:lnTo>
                  <a:pt x="378716" y="443733"/>
                </a:lnTo>
                <a:lnTo>
                  <a:pt x="408207" y="411466"/>
                </a:lnTo>
                <a:lnTo>
                  <a:pt x="435352" y="375890"/>
                </a:lnTo>
                <a:lnTo>
                  <a:pt x="459971" y="337236"/>
                </a:lnTo>
                <a:lnTo>
                  <a:pt x="481886" y="295739"/>
                </a:lnTo>
                <a:lnTo>
                  <a:pt x="500919" y="251632"/>
                </a:lnTo>
                <a:lnTo>
                  <a:pt x="516891" y="205149"/>
                </a:lnTo>
                <a:lnTo>
                  <a:pt x="529624" y="156523"/>
                </a:lnTo>
                <a:lnTo>
                  <a:pt x="538941" y="105988"/>
                </a:lnTo>
                <a:lnTo>
                  <a:pt x="544661" y="53778"/>
                </a:lnTo>
                <a:lnTo>
                  <a:pt x="546608" y="126"/>
                </a:lnTo>
                <a:lnTo>
                  <a:pt x="303657" y="0"/>
                </a:lnTo>
                <a:close/>
              </a:path>
            </a:pathLst>
          </a:custGeom>
          <a:solidFill>
            <a:srgbClr val="CA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8107" y="5338698"/>
            <a:ext cx="1190625" cy="557530"/>
          </a:xfrm>
          <a:custGeom>
            <a:avLst/>
            <a:gdLst/>
            <a:ahLst/>
            <a:cxnLst/>
            <a:rect l="l" t="t" r="r" b="b"/>
            <a:pathLst>
              <a:path w="1190625" h="557529">
                <a:moveTo>
                  <a:pt x="643635" y="534047"/>
                </a:moveTo>
                <a:lnTo>
                  <a:pt x="681359" y="516757"/>
                </a:lnTo>
                <a:lnTo>
                  <a:pt x="717200" y="495231"/>
                </a:lnTo>
                <a:lnTo>
                  <a:pt x="751010" y="469727"/>
                </a:lnTo>
                <a:lnTo>
                  <a:pt x="782646" y="440502"/>
                </a:lnTo>
                <a:lnTo>
                  <a:pt x="811961" y="407811"/>
                </a:lnTo>
                <a:lnTo>
                  <a:pt x="838809" y="371911"/>
                </a:lnTo>
                <a:lnTo>
                  <a:pt x="863044" y="333060"/>
                </a:lnTo>
                <a:lnTo>
                  <a:pt x="884521" y="291513"/>
                </a:lnTo>
                <a:lnTo>
                  <a:pt x="903094" y="247528"/>
                </a:lnTo>
                <a:lnTo>
                  <a:pt x="918616" y="201360"/>
                </a:lnTo>
                <a:lnTo>
                  <a:pt x="930944" y="153267"/>
                </a:lnTo>
                <a:lnTo>
                  <a:pt x="939929" y="103505"/>
                </a:lnTo>
                <a:lnTo>
                  <a:pt x="945427" y="52330"/>
                </a:lnTo>
                <a:lnTo>
                  <a:pt x="947292" y="0"/>
                </a:lnTo>
                <a:lnTo>
                  <a:pt x="1190243" y="126"/>
                </a:lnTo>
                <a:lnTo>
                  <a:pt x="1188297" y="53778"/>
                </a:lnTo>
                <a:lnTo>
                  <a:pt x="1182577" y="105988"/>
                </a:lnTo>
                <a:lnTo>
                  <a:pt x="1173260" y="156523"/>
                </a:lnTo>
                <a:lnTo>
                  <a:pt x="1160527" y="205149"/>
                </a:lnTo>
                <a:lnTo>
                  <a:pt x="1144555" y="251632"/>
                </a:lnTo>
                <a:lnTo>
                  <a:pt x="1125522" y="295739"/>
                </a:lnTo>
                <a:lnTo>
                  <a:pt x="1103607" y="337236"/>
                </a:lnTo>
                <a:lnTo>
                  <a:pt x="1078988" y="375890"/>
                </a:lnTo>
                <a:lnTo>
                  <a:pt x="1051843" y="411466"/>
                </a:lnTo>
                <a:lnTo>
                  <a:pt x="1022352" y="443733"/>
                </a:lnTo>
                <a:lnTo>
                  <a:pt x="990691" y="472455"/>
                </a:lnTo>
                <a:lnTo>
                  <a:pt x="957041" y="497399"/>
                </a:lnTo>
                <a:lnTo>
                  <a:pt x="921578" y="518331"/>
                </a:lnTo>
                <a:lnTo>
                  <a:pt x="884482" y="535019"/>
                </a:lnTo>
                <a:lnTo>
                  <a:pt x="845930" y="547228"/>
                </a:lnTo>
                <a:lnTo>
                  <a:pt x="806102" y="554725"/>
                </a:lnTo>
                <a:lnTo>
                  <a:pt x="765175" y="557276"/>
                </a:lnTo>
                <a:lnTo>
                  <a:pt x="522223" y="557276"/>
                </a:lnTo>
                <a:lnTo>
                  <a:pt x="477654" y="554218"/>
                </a:lnTo>
                <a:lnTo>
                  <a:pt x="434176" y="545219"/>
                </a:lnTo>
                <a:lnTo>
                  <a:pt x="392072" y="530540"/>
                </a:lnTo>
                <a:lnTo>
                  <a:pt x="351625" y="510441"/>
                </a:lnTo>
                <a:lnTo>
                  <a:pt x="313116" y="485182"/>
                </a:lnTo>
                <a:lnTo>
                  <a:pt x="276828" y="455025"/>
                </a:lnTo>
                <a:lnTo>
                  <a:pt x="243043" y="420229"/>
                </a:lnTo>
                <a:lnTo>
                  <a:pt x="212042" y="381056"/>
                </a:lnTo>
                <a:lnTo>
                  <a:pt x="184110" y="337766"/>
                </a:lnTo>
                <a:lnTo>
                  <a:pt x="159527" y="290620"/>
                </a:lnTo>
                <a:lnTo>
                  <a:pt x="138576" y="239878"/>
                </a:lnTo>
                <a:lnTo>
                  <a:pt x="121538" y="185800"/>
                </a:lnTo>
                <a:lnTo>
                  <a:pt x="0" y="185800"/>
                </a:lnTo>
                <a:lnTo>
                  <a:pt x="218566" y="126"/>
                </a:lnTo>
                <a:lnTo>
                  <a:pt x="485775" y="185800"/>
                </a:lnTo>
                <a:lnTo>
                  <a:pt x="364363" y="185800"/>
                </a:lnTo>
                <a:lnTo>
                  <a:pt x="381426" y="239878"/>
                </a:lnTo>
                <a:lnTo>
                  <a:pt x="402395" y="290620"/>
                </a:lnTo>
                <a:lnTo>
                  <a:pt x="426989" y="337766"/>
                </a:lnTo>
                <a:lnTo>
                  <a:pt x="454928" y="381056"/>
                </a:lnTo>
                <a:lnTo>
                  <a:pt x="485930" y="420229"/>
                </a:lnTo>
                <a:lnTo>
                  <a:pt x="519715" y="455025"/>
                </a:lnTo>
                <a:lnTo>
                  <a:pt x="556004" y="485182"/>
                </a:lnTo>
                <a:lnTo>
                  <a:pt x="594515" y="510441"/>
                </a:lnTo>
                <a:lnTo>
                  <a:pt x="634968" y="530540"/>
                </a:lnTo>
                <a:lnTo>
                  <a:pt x="677082" y="545219"/>
                </a:lnTo>
                <a:lnTo>
                  <a:pt x="720578" y="554218"/>
                </a:lnTo>
                <a:lnTo>
                  <a:pt x="765175" y="557276"/>
                </a:lnTo>
              </a:path>
            </a:pathLst>
          </a:custGeom>
          <a:ln w="12699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507" y="5334000"/>
            <a:ext cx="765175" cy="557530"/>
          </a:xfrm>
          <a:custGeom>
            <a:avLst/>
            <a:gdLst/>
            <a:ahLst/>
            <a:cxnLst/>
            <a:rect l="l" t="t" r="r" b="b"/>
            <a:pathLst>
              <a:path w="765175" h="557529">
                <a:moveTo>
                  <a:pt x="364363" y="185674"/>
                </a:moveTo>
                <a:lnTo>
                  <a:pt x="121412" y="185674"/>
                </a:lnTo>
                <a:lnTo>
                  <a:pt x="138475" y="239765"/>
                </a:lnTo>
                <a:lnTo>
                  <a:pt x="159444" y="290519"/>
                </a:lnTo>
                <a:lnTo>
                  <a:pt x="184038" y="337676"/>
                </a:lnTo>
                <a:lnTo>
                  <a:pt x="211977" y="380974"/>
                </a:lnTo>
                <a:lnTo>
                  <a:pt x="242979" y="420153"/>
                </a:lnTo>
                <a:lnTo>
                  <a:pt x="276764" y="454953"/>
                </a:lnTo>
                <a:lnTo>
                  <a:pt x="313053" y="485114"/>
                </a:lnTo>
                <a:lnTo>
                  <a:pt x="351564" y="510375"/>
                </a:lnTo>
                <a:lnTo>
                  <a:pt x="392017" y="530476"/>
                </a:lnTo>
                <a:lnTo>
                  <a:pt x="434131" y="545156"/>
                </a:lnTo>
                <a:lnTo>
                  <a:pt x="477627" y="554154"/>
                </a:lnTo>
                <a:lnTo>
                  <a:pt x="522224" y="557212"/>
                </a:lnTo>
                <a:lnTo>
                  <a:pt x="765047" y="557212"/>
                </a:lnTo>
                <a:lnTo>
                  <a:pt x="720478" y="554154"/>
                </a:lnTo>
                <a:lnTo>
                  <a:pt x="677000" y="545156"/>
                </a:lnTo>
                <a:lnTo>
                  <a:pt x="634896" y="530476"/>
                </a:lnTo>
                <a:lnTo>
                  <a:pt x="594449" y="510375"/>
                </a:lnTo>
                <a:lnTo>
                  <a:pt x="555940" y="485114"/>
                </a:lnTo>
                <a:lnTo>
                  <a:pt x="519652" y="454953"/>
                </a:lnTo>
                <a:lnTo>
                  <a:pt x="485867" y="420153"/>
                </a:lnTo>
                <a:lnTo>
                  <a:pt x="454866" y="380974"/>
                </a:lnTo>
                <a:lnTo>
                  <a:pt x="426934" y="337676"/>
                </a:lnTo>
                <a:lnTo>
                  <a:pt x="402351" y="290519"/>
                </a:lnTo>
                <a:lnTo>
                  <a:pt x="381400" y="239765"/>
                </a:lnTo>
                <a:lnTo>
                  <a:pt x="364363" y="185674"/>
                </a:lnTo>
                <a:close/>
              </a:path>
              <a:path w="765175" h="557529">
                <a:moveTo>
                  <a:pt x="218567" y="0"/>
                </a:moveTo>
                <a:lnTo>
                  <a:pt x="0" y="185674"/>
                </a:lnTo>
                <a:lnTo>
                  <a:pt x="485775" y="185674"/>
                </a:lnTo>
                <a:lnTo>
                  <a:pt x="218567" y="0"/>
                </a:lnTo>
                <a:close/>
              </a:path>
            </a:pathLst>
          </a:custGeom>
          <a:solidFill>
            <a:srgbClr val="FB3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1144" y="5334000"/>
            <a:ext cx="546735" cy="557530"/>
          </a:xfrm>
          <a:custGeom>
            <a:avLst/>
            <a:gdLst/>
            <a:ahLst/>
            <a:cxnLst/>
            <a:rect l="l" t="t" r="r" b="b"/>
            <a:pathLst>
              <a:path w="546735" h="557529">
                <a:moveTo>
                  <a:pt x="546480" y="0"/>
                </a:moveTo>
                <a:lnTo>
                  <a:pt x="303529" y="0"/>
                </a:lnTo>
                <a:lnTo>
                  <a:pt x="301664" y="52306"/>
                </a:lnTo>
                <a:lnTo>
                  <a:pt x="296166" y="103461"/>
                </a:lnTo>
                <a:lnTo>
                  <a:pt x="287182" y="153209"/>
                </a:lnTo>
                <a:lnTo>
                  <a:pt x="274856" y="201292"/>
                </a:lnTo>
                <a:lnTo>
                  <a:pt x="259336" y="247453"/>
                </a:lnTo>
                <a:lnTo>
                  <a:pt x="240768" y="291435"/>
                </a:lnTo>
                <a:lnTo>
                  <a:pt x="219297" y="332981"/>
                </a:lnTo>
                <a:lnTo>
                  <a:pt x="195069" y="371833"/>
                </a:lnTo>
                <a:lnTo>
                  <a:pt x="168231" y="407735"/>
                </a:lnTo>
                <a:lnTo>
                  <a:pt x="138929" y="440428"/>
                </a:lnTo>
                <a:lnTo>
                  <a:pt x="107309" y="469657"/>
                </a:lnTo>
                <a:lnTo>
                  <a:pt x="73517" y="495164"/>
                </a:lnTo>
                <a:lnTo>
                  <a:pt x="37698" y="516692"/>
                </a:lnTo>
                <a:lnTo>
                  <a:pt x="0" y="533984"/>
                </a:lnTo>
                <a:lnTo>
                  <a:pt x="29793" y="544112"/>
                </a:lnTo>
                <a:lnTo>
                  <a:pt x="60039" y="551375"/>
                </a:lnTo>
                <a:lnTo>
                  <a:pt x="90618" y="555749"/>
                </a:lnTo>
                <a:lnTo>
                  <a:pt x="121411" y="557212"/>
                </a:lnTo>
                <a:lnTo>
                  <a:pt x="162358" y="554661"/>
                </a:lnTo>
                <a:lnTo>
                  <a:pt x="202202" y="547164"/>
                </a:lnTo>
                <a:lnTo>
                  <a:pt x="240764" y="534955"/>
                </a:lnTo>
                <a:lnTo>
                  <a:pt x="277868" y="518267"/>
                </a:lnTo>
                <a:lnTo>
                  <a:pt x="313334" y="497334"/>
                </a:lnTo>
                <a:lnTo>
                  <a:pt x="346985" y="472388"/>
                </a:lnTo>
                <a:lnTo>
                  <a:pt x="378643" y="443665"/>
                </a:lnTo>
                <a:lnTo>
                  <a:pt x="408131" y="411396"/>
                </a:lnTo>
                <a:lnTo>
                  <a:pt x="435269" y="375817"/>
                </a:lnTo>
                <a:lnTo>
                  <a:pt x="459882" y="337159"/>
                </a:lnTo>
                <a:lnTo>
                  <a:pt x="481789" y="295658"/>
                </a:lnTo>
                <a:lnTo>
                  <a:pt x="500815" y="251546"/>
                </a:lnTo>
                <a:lnTo>
                  <a:pt x="516780" y="205057"/>
                </a:lnTo>
                <a:lnTo>
                  <a:pt x="529507" y="156424"/>
                </a:lnTo>
                <a:lnTo>
                  <a:pt x="538818" y="105881"/>
                </a:lnTo>
                <a:lnTo>
                  <a:pt x="544535" y="53662"/>
                </a:lnTo>
                <a:lnTo>
                  <a:pt x="546480" y="0"/>
                </a:lnTo>
                <a:close/>
              </a:path>
            </a:pathLst>
          </a:custGeom>
          <a:solidFill>
            <a:srgbClr val="CA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507" y="5334000"/>
            <a:ext cx="1190625" cy="557530"/>
          </a:xfrm>
          <a:custGeom>
            <a:avLst/>
            <a:gdLst/>
            <a:ahLst/>
            <a:cxnLst/>
            <a:rect l="l" t="t" r="r" b="b"/>
            <a:pathLst>
              <a:path w="1190625" h="557529">
                <a:moveTo>
                  <a:pt x="643636" y="533984"/>
                </a:moveTo>
                <a:lnTo>
                  <a:pt x="681334" y="516692"/>
                </a:lnTo>
                <a:lnTo>
                  <a:pt x="717153" y="495164"/>
                </a:lnTo>
                <a:lnTo>
                  <a:pt x="750945" y="469657"/>
                </a:lnTo>
                <a:lnTo>
                  <a:pt x="782565" y="440428"/>
                </a:lnTo>
                <a:lnTo>
                  <a:pt x="811867" y="407735"/>
                </a:lnTo>
                <a:lnTo>
                  <a:pt x="838705" y="371833"/>
                </a:lnTo>
                <a:lnTo>
                  <a:pt x="862933" y="332981"/>
                </a:lnTo>
                <a:lnTo>
                  <a:pt x="884404" y="291435"/>
                </a:lnTo>
                <a:lnTo>
                  <a:pt x="902972" y="247453"/>
                </a:lnTo>
                <a:lnTo>
                  <a:pt x="918492" y="201292"/>
                </a:lnTo>
                <a:lnTo>
                  <a:pt x="930818" y="153209"/>
                </a:lnTo>
                <a:lnTo>
                  <a:pt x="939802" y="103461"/>
                </a:lnTo>
                <a:lnTo>
                  <a:pt x="945300" y="52306"/>
                </a:lnTo>
                <a:lnTo>
                  <a:pt x="947166" y="0"/>
                </a:lnTo>
                <a:lnTo>
                  <a:pt x="1190117" y="0"/>
                </a:lnTo>
                <a:lnTo>
                  <a:pt x="1188171" y="53662"/>
                </a:lnTo>
                <a:lnTo>
                  <a:pt x="1182454" y="105881"/>
                </a:lnTo>
                <a:lnTo>
                  <a:pt x="1173143" y="156424"/>
                </a:lnTo>
                <a:lnTo>
                  <a:pt x="1160416" y="205057"/>
                </a:lnTo>
                <a:lnTo>
                  <a:pt x="1144451" y="251546"/>
                </a:lnTo>
                <a:lnTo>
                  <a:pt x="1125425" y="295658"/>
                </a:lnTo>
                <a:lnTo>
                  <a:pt x="1103518" y="337159"/>
                </a:lnTo>
                <a:lnTo>
                  <a:pt x="1078905" y="375817"/>
                </a:lnTo>
                <a:lnTo>
                  <a:pt x="1051767" y="411396"/>
                </a:lnTo>
                <a:lnTo>
                  <a:pt x="1022279" y="443665"/>
                </a:lnTo>
                <a:lnTo>
                  <a:pt x="990621" y="472388"/>
                </a:lnTo>
                <a:lnTo>
                  <a:pt x="956970" y="497334"/>
                </a:lnTo>
                <a:lnTo>
                  <a:pt x="921504" y="518267"/>
                </a:lnTo>
                <a:lnTo>
                  <a:pt x="884400" y="534955"/>
                </a:lnTo>
                <a:lnTo>
                  <a:pt x="845838" y="547164"/>
                </a:lnTo>
                <a:lnTo>
                  <a:pt x="805994" y="554661"/>
                </a:lnTo>
                <a:lnTo>
                  <a:pt x="765047" y="557212"/>
                </a:lnTo>
                <a:lnTo>
                  <a:pt x="522224" y="557212"/>
                </a:lnTo>
                <a:lnTo>
                  <a:pt x="477627" y="554154"/>
                </a:lnTo>
                <a:lnTo>
                  <a:pt x="434131" y="545156"/>
                </a:lnTo>
                <a:lnTo>
                  <a:pt x="392017" y="530476"/>
                </a:lnTo>
                <a:lnTo>
                  <a:pt x="351564" y="510375"/>
                </a:lnTo>
                <a:lnTo>
                  <a:pt x="313053" y="485114"/>
                </a:lnTo>
                <a:lnTo>
                  <a:pt x="276764" y="454953"/>
                </a:lnTo>
                <a:lnTo>
                  <a:pt x="242979" y="420153"/>
                </a:lnTo>
                <a:lnTo>
                  <a:pt x="211977" y="380974"/>
                </a:lnTo>
                <a:lnTo>
                  <a:pt x="184038" y="337676"/>
                </a:lnTo>
                <a:lnTo>
                  <a:pt x="159444" y="290519"/>
                </a:lnTo>
                <a:lnTo>
                  <a:pt x="138475" y="239765"/>
                </a:lnTo>
                <a:lnTo>
                  <a:pt x="121412" y="185674"/>
                </a:lnTo>
                <a:lnTo>
                  <a:pt x="0" y="185674"/>
                </a:lnTo>
                <a:lnTo>
                  <a:pt x="218567" y="0"/>
                </a:lnTo>
                <a:lnTo>
                  <a:pt x="485775" y="185674"/>
                </a:lnTo>
                <a:lnTo>
                  <a:pt x="364363" y="185674"/>
                </a:lnTo>
                <a:lnTo>
                  <a:pt x="381400" y="239765"/>
                </a:lnTo>
                <a:lnTo>
                  <a:pt x="402351" y="290519"/>
                </a:lnTo>
                <a:lnTo>
                  <a:pt x="426934" y="337676"/>
                </a:lnTo>
                <a:lnTo>
                  <a:pt x="454866" y="380974"/>
                </a:lnTo>
                <a:lnTo>
                  <a:pt x="485867" y="420153"/>
                </a:lnTo>
                <a:lnTo>
                  <a:pt x="519652" y="454953"/>
                </a:lnTo>
                <a:lnTo>
                  <a:pt x="555940" y="485114"/>
                </a:lnTo>
                <a:lnTo>
                  <a:pt x="594449" y="510375"/>
                </a:lnTo>
                <a:lnTo>
                  <a:pt x="634896" y="530476"/>
                </a:lnTo>
                <a:lnTo>
                  <a:pt x="677000" y="545156"/>
                </a:lnTo>
                <a:lnTo>
                  <a:pt x="720478" y="554154"/>
                </a:lnTo>
                <a:lnTo>
                  <a:pt x="765047" y="557212"/>
                </a:lnTo>
              </a:path>
            </a:pathLst>
          </a:custGeom>
          <a:ln w="127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1400" y="3886200"/>
            <a:ext cx="12016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Earlier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39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818000" y="5912916"/>
            <a:ext cx="830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Now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577418"/>
            <a:ext cx="4335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>
                <a:solidFill>
                  <a:srgbClr val="004887"/>
                </a:solidFill>
              </a:rPr>
              <a:t>Objectives</a:t>
            </a:r>
            <a:endParaRPr dirty="0">
              <a:solidFill>
                <a:srgbClr val="004887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7621905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Interpret </a:t>
            </a:r>
            <a:r>
              <a:rPr sz="2800" spc="-5" dirty="0">
                <a:latin typeface="Times New Roman"/>
                <a:cs typeface="Times New Roman"/>
              </a:rPr>
              <a:t>graphs of normal probability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areas </a:t>
            </a:r>
            <a:r>
              <a:rPr sz="2800" dirty="0">
                <a:latin typeface="Times New Roman"/>
                <a:cs typeface="Times New Roman"/>
              </a:rPr>
              <a:t>under </a:t>
            </a:r>
            <a:r>
              <a:rPr sz="2800" spc="-5" dirty="0">
                <a:latin typeface="Times New Roman"/>
                <a:cs typeface="Times New Roman"/>
              </a:rPr>
              <a:t>the standard normal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curve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7560" marR="5080" indent="-31108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 </a:t>
            </a:r>
            <a:r>
              <a:rPr i="1" dirty="0">
                <a:latin typeface="Arial"/>
                <a:cs typeface="Arial"/>
              </a:rPr>
              <a:t>z</a:t>
            </a:r>
            <a:r>
              <a:rPr dirty="0"/>
              <a:t>-Score Given</a:t>
            </a:r>
            <a:r>
              <a:rPr spc="-200" dirty="0"/>
              <a:t> </a:t>
            </a:r>
            <a:r>
              <a:rPr dirty="0"/>
              <a:t>an  Area</a:t>
            </a:r>
          </a:p>
        </p:txBody>
      </p:sp>
      <p:sp>
        <p:nvSpPr>
          <p:cNvPr id="3" name="object 3"/>
          <p:cNvSpPr/>
          <p:nvPr/>
        </p:nvSpPr>
        <p:spPr>
          <a:xfrm>
            <a:off x="2277872" y="3548888"/>
            <a:ext cx="1657985" cy="1441450"/>
          </a:xfrm>
          <a:custGeom>
            <a:avLst/>
            <a:gdLst/>
            <a:ahLst/>
            <a:cxnLst/>
            <a:rect l="l" t="t" r="r" b="b"/>
            <a:pathLst>
              <a:path w="1657985" h="1441450">
                <a:moveTo>
                  <a:pt x="1644777" y="0"/>
                </a:moveTo>
                <a:lnTo>
                  <a:pt x="1609265" y="58672"/>
                </a:lnTo>
                <a:lnTo>
                  <a:pt x="1585285" y="101520"/>
                </a:lnTo>
                <a:lnTo>
                  <a:pt x="1557153" y="163035"/>
                </a:lnTo>
                <a:lnTo>
                  <a:pt x="1545617" y="193347"/>
                </a:lnTo>
                <a:lnTo>
                  <a:pt x="1530843" y="231125"/>
                </a:lnTo>
                <a:lnTo>
                  <a:pt x="1509140" y="282194"/>
                </a:lnTo>
                <a:lnTo>
                  <a:pt x="1487407" y="327403"/>
                </a:lnTo>
                <a:lnTo>
                  <a:pt x="1464315" y="377499"/>
                </a:lnTo>
                <a:lnTo>
                  <a:pt x="1440732" y="430060"/>
                </a:lnTo>
                <a:lnTo>
                  <a:pt x="1417526" y="482663"/>
                </a:lnTo>
                <a:lnTo>
                  <a:pt x="1375713" y="578302"/>
                </a:lnTo>
                <a:lnTo>
                  <a:pt x="1358842" y="616492"/>
                </a:lnTo>
                <a:lnTo>
                  <a:pt x="1345818" y="645032"/>
                </a:lnTo>
                <a:lnTo>
                  <a:pt x="1321208" y="688777"/>
                </a:lnTo>
                <a:lnTo>
                  <a:pt x="1299014" y="729285"/>
                </a:lnTo>
                <a:lnTo>
                  <a:pt x="1277502" y="767627"/>
                </a:lnTo>
                <a:lnTo>
                  <a:pt x="1254937" y="804873"/>
                </a:lnTo>
                <a:lnTo>
                  <a:pt x="1229584" y="842095"/>
                </a:lnTo>
                <a:lnTo>
                  <a:pt x="1199708" y="880364"/>
                </a:lnTo>
                <a:lnTo>
                  <a:pt x="1163574" y="920750"/>
                </a:lnTo>
                <a:lnTo>
                  <a:pt x="1133720" y="951567"/>
                </a:lnTo>
                <a:lnTo>
                  <a:pt x="1100386" y="984290"/>
                </a:lnTo>
                <a:lnTo>
                  <a:pt x="1064246" y="1018247"/>
                </a:lnTo>
                <a:lnTo>
                  <a:pt x="1025971" y="1052769"/>
                </a:lnTo>
                <a:lnTo>
                  <a:pt x="986234" y="1087183"/>
                </a:lnTo>
                <a:lnTo>
                  <a:pt x="945709" y="1120820"/>
                </a:lnTo>
                <a:lnTo>
                  <a:pt x="905067" y="1153010"/>
                </a:lnTo>
                <a:lnTo>
                  <a:pt x="864983" y="1183081"/>
                </a:lnTo>
                <a:lnTo>
                  <a:pt x="826129" y="1210363"/>
                </a:lnTo>
                <a:lnTo>
                  <a:pt x="789177" y="1234186"/>
                </a:lnTo>
                <a:lnTo>
                  <a:pt x="746333" y="1259494"/>
                </a:lnTo>
                <a:lnTo>
                  <a:pt x="702667" y="1281209"/>
                </a:lnTo>
                <a:lnTo>
                  <a:pt x="658179" y="1299879"/>
                </a:lnTo>
                <a:lnTo>
                  <a:pt x="612870" y="1316053"/>
                </a:lnTo>
                <a:lnTo>
                  <a:pt x="566739" y="1330280"/>
                </a:lnTo>
                <a:lnTo>
                  <a:pt x="519787" y="1343110"/>
                </a:lnTo>
                <a:lnTo>
                  <a:pt x="472013" y="1355091"/>
                </a:lnTo>
                <a:lnTo>
                  <a:pt x="370225" y="1379180"/>
                </a:lnTo>
                <a:lnTo>
                  <a:pt x="311485" y="1390971"/>
                </a:lnTo>
                <a:lnTo>
                  <a:pt x="250010" y="1402006"/>
                </a:lnTo>
                <a:lnTo>
                  <a:pt x="188610" y="1412144"/>
                </a:lnTo>
                <a:lnTo>
                  <a:pt x="0" y="1440942"/>
                </a:lnTo>
                <a:lnTo>
                  <a:pt x="1654937" y="1420114"/>
                </a:lnTo>
                <a:lnTo>
                  <a:pt x="1654813" y="1330280"/>
                </a:lnTo>
                <a:lnTo>
                  <a:pt x="1654613" y="1252705"/>
                </a:lnTo>
                <a:lnTo>
                  <a:pt x="1654250" y="1147683"/>
                </a:lnTo>
                <a:lnTo>
                  <a:pt x="1653715" y="1018247"/>
                </a:lnTo>
                <a:lnTo>
                  <a:pt x="1653260" y="918326"/>
                </a:lnTo>
                <a:lnTo>
                  <a:pt x="1652497" y="767627"/>
                </a:lnTo>
                <a:lnTo>
                  <a:pt x="1652439" y="688777"/>
                </a:lnTo>
                <a:lnTo>
                  <a:pt x="1652748" y="643920"/>
                </a:lnTo>
                <a:lnTo>
                  <a:pt x="1653408" y="586589"/>
                </a:lnTo>
                <a:lnTo>
                  <a:pt x="1654249" y="526964"/>
                </a:lnTo>
                <a:lnTo>
                  <a:pt x="1655162" y="466024"/>
                </a:lnTo>
                <a:lnTo>
                  <a:pt x="1656042" y="404750"/>
                </a:lnTo>
                <a:lnTo>
                  <a:pt x="1656781" y="344122"/>
                </a:lnTo>
                <a:lnTo>
                  <a:pt x="1657271" y="285120"/>
                </a:lnTo>
                <a:lnTo>
                  <a:pt x="1657407" y="228725"/>
                </a:lnTo>
                <a:lnTo>
                  <a:pt x="1657081" y="175918"/>
                </a:lnTo>
                <a:lnTo>
                  <a:pt x="1656186" y="127678"/>
                </a:lnTo>
                <a:lnTo>
                  <a:pt x="1654615" y="84986"/>
                </a:lnTo>
                <a:lnTo>
                  <a:pt x="1652261" y="48822"/>
                </a:lnTo>
                <a:lnTo>
                  <a:pt x="1649018" y="20166"/>
                </a:lnTo>
                <a:lnTo>
                  <a:pt x="1644777" y="0"/>
                </a:lnTo>
                <a:close/>
              </a:path>
            </a:pathLst>
          </a:custGeom>
          <a:solidFill>
            <a:srgbClr val="70ACD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3571" y="4923535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473" y="4918583"/>
            <a:ext cx="4147185" cy="132715"/>
          </a:xfrm>
          <a:custGeom>
            <a:avLst/>
            <a:gdLst/>
            <a:ahLst/>
            <a:cxnLst/>
            <a:rect l="l" t="t" r="r" b="b"/>
            <a:pathLst>
              <a:path w="4147185" h="132714">
                <a:moveTo>
                  <a:pt x="113791" y="0"/>
                </a:moveTo>
                <a:lnTo>
                  <a:pt x="0" y="66421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3" y="108077"/>
                </a:lnTo>
                <a:lnTo>
                  <a:pt x="121284" y="104013"/>
                </a:lnTo>
                <a:lnTo>
                  <a:pt x="81149" y="80645"/>
                </a:lnTo>
                <a:lnTo>
                  <a:pt x="28447" y="80645"/>
                </a:lnTo>
                <a:lnTo>
                  <a:pt x="28447" y="52070"/>
                </a:lnTo>
                <a:lnTo>
                  <a:pt x="81250" y="52070"/>
                </a:lnTo>
                <a:lnTo>
                  <a:pt x="128143" y="24765"/>
                </a:lnTo>
                <a:lnTo>
                  <a:pt x="130428" y="16002"/>
                </a:lnTo>
                <a:lnTo>
                  <a:pt x="126491" y="9144"/>
                </a:lnTo>
                <a:lnTo>
                  <a:pt x="122554" y="2413"/>
                </a:lnTo>
                <a:lnTo>
                  <a:pt x="113791" y="0"/>
                </a:lnTo>
                <a:close/>
              </a:path>
              <a:path w="4147185" h="132714">
                <a:moveTo>
                  <a:pt x="4090113" y="66404"/>
                </a:moveTo>
                <a:lnTo>
                  <a:pt x="4025518" y="104013"/>
                </a:lnTo>
                <a:lnTo>
                  <a:pt x="4018788" y="108077"/>
                </a:lnTo>
                <a:lnTo>
                  <a:pt x="4016502" y="116713"/>
                </a:lnTo>
                <a:lnTo>
                  <a:pt x="4024376" y="130429"/>
                </a:lnTo>
                <a:lnTo>
                  <a:pt x="4033139" y="132715"/>
                </a:lnTo>
                <a:lnTo>
                  <a:pt x="4122440" y="80645"/>
                </a:lnTo>
                <a:lnTo>
                  <a:pt x="4118482" y="80645"/>
                </a:lnTo>
                <a:lnTo>
                  <a:pt x="4118482" y="78740"/>
                </a:lnTo>
                <a:lnTo>
                  <a:pt x="4111243" y="78740"/>
                </a:lnTo>
                <a:lnTo>
                  <a:pt x="4090113" y="66404"/>
                </a:lnTo>
                <a:close/>
              </a:path>
              <a:path w="4147185" h="132714">
                <a:moveTo>
                  <a:pt x="81250" y="52070"/>
                </a:moveTo>
                <a:lnTo>
                  <a:pt x="28447" y="52070"/>
                </a:lnTo>
                <a:lnTo>
                  <a:pt x="28447" y="80645"/>
                </a:lnTo>
                <a:lnTo>
                  <a:pt x="81149" y="80645"/>
                </a:lnTo>
                <a:lnTo>
                  <a:pt x="77877" y="78740"/>
                </a:lnTo>
                <a:lnTo>
                  <a:pt x="35559" y="78740"/>
                </a:lnTo>
                <a:lnTo>
                  <a:pt x="35559" y="54102"/>
                </a:lnTo>
                <a:lnTo>
                  <a:pt x="77769" y="54102"/>
                </a:lnTo>
                <a:lnTo>
                  <a:pt x="81250" y="52070"/>
                </a:lnTo>
                <a:close/>
              </a:path>
              <a:path w="4147185" h="132714">
                <a:moveTo>
                  <a:pt x="4065559" y="52070"/>
                </a:moveTo>
                <a:lnTo>
                  <a:pt x="81250" y="52070"/>
                </a:lnTo>
                <a:lnTo>
                  <a:pt x="56693" y="66404"/>
                </a:lnTo>
                <a:lnTo>
                  <a:pt x="81149" y="80645"/>
                </a:lnTo>
                <a:lnTo>
                  <a:pt x="4065654" y="80645"/>
                </a:lnTo>
                <a:lnTo>
                  <a:pt x="4090113" y="66404"/>
                </a:lnTo>
                <a:lnTo>
                  <a:pt x="4065559" y="52070"/>
                </a:lnTo>
                <a:close/>
              </a:path>
              <a:path w="4147185" h="132714">
                <a:moveTo>
                  <a:pt x="4122223" y="52070"/>
                </a:moveTo>
                <a:lnTo>
                  <a:pt x="4118482" y="52070"/>
                </a:lnTo>
                <a:lnTo>
                  <a:pt x="4118482" y="80645"/>
                </a:lnTo>
                <a:lnTo>
                  <a:pt x="4122440" y="80645"/>
                </a:lnTo>
                <a:lnTo>
                  <a:pt x="4146804" y="66421"/>
                </a:lnTo>
                <a:lnTo>
                  <a:pt x="4122223" y="52070"/>
                </a:lnTo>
                <a:close/>
              </a:path>
              <a:path w="4147185" h="132714">
                <a:moveTo>
                  <a:pt x="35559" y="54102"/>
                </a:moveTo>
                <a:lnTo>
                  <a:pt x="35559" y="78740"/>
                </a:lnTo>
                <a:lnTo>
                  <a:pt x="56690" y="66404"/>
                </a:lnTo>
                <a:lnTo>
                  <a:pt x="35559" y="54102"/>
                </a:lnTo>
                <a:close/>
              </a:path>
              <a:path w="4147185" h="132714">
                <a:moveTo>
                  <a:pt x="56691" y="66405"/>
                </a:moveTo>
                <a:lnTo>
                  <a:pt x="35559" y="78740"/>
                </a:lnTo>
                <a:lnTo>
                  <a:pt x="77877" y="78740"/>
                </a:lnTo>
                <a:lnTo>
                  <a:pt x="56691" y="66405"/>
                </a:lnTo>
                <a:close/>
              </a:path>
              <a:path w="4147185" h="132714">
                <a:moveTo>
                  <a:pt x="4111243" y="54102"/>
                </a:moveTo>
                <a:lnTo>
                  <a:pt x="4090113" y="66404"/>
                </a:lnTo>
                <a:lnTo>
                  <a:pt x="4111243" y="78740"/>
                </a:lnTo>
                <a:lnTo>
                  <a:pt x="4111243" y="54102"/>
                </a:lnTo>
                <a:close/>
              </a:path>
              <a:path w="4147185" h="132714">
                <a:moveTo>
                  <a:pt x="4118482" y="54102"/>
                </a:moveTo>
                <a:lnTo>
                  <a:pt x="4111243" y="54102"/>
                </a:lnTo>
                <a:lnTo>
                  <a:pt x="4111243" y="78740"/>
                </a:lnTo>
                <a:lnTo>
                  <a:pt x="4118482" y="78740"/>
                </a:lnTo>
                <a:lnTo>
                  <a:pt x="4118482" y="54102"/>
                </a:lnTo>
                <a:close/>
              </a:path>
              <a:path w="4147185" h="132714">
                <a:moveTo>
                  <a:pt x="77769" y="54102"/>
                </a:moveTo>
                <a:lnTo>
                  <a:pt x="35559" y="54102"/>
                </a:lnTo>
                <a:lnTo>
                  <a:pt x="56693" y="66404"/>
                </a:lnTo>
                <a:lnTo>
                  <a:pt x="77769" y="54102"/>
                </a:lnTo>
                <a:close/>
              </a:path>
              <a:path w="4147185" h="132714">
                <a:moveTo>
                  <a:pt x="4033139" y="0"/>
                </a:moveTo>
                <a:lnTo>
                  <a:pt x="4024376" y="2413"/>
                </a:lnTo>
                <a:lnTo>
                  <a:pt x="4020439" y="9144"/>
                </a:lnTo>
                <a:lnTo>
                  <a:pt x="4016502" y="16002"/>
                </a:lnTo>
                <a:lnTo>
                  <a:pt x="4018788" y="24765"/>
                </a:lnTo>
                <a:lnTo>
                  <a:pt x="4090113" y="66404"/>
                </a:lnTo>
                <a:lnTo>
                  <a:pt x="4111243" y="54102"/>
                </a:lnTo>
                <a:lnTo>
                  <a:pt x="4118482" y="54102"/>
                </a:lnTo>
                <a:lnTo>
                  <a:pt x="4118482" y="52070"/>
                </a:lnTo>
                <a:lnTo>
                  <a:pt x="4122223" y="52070"/>
                </a:lnTo>
                <a:lnTo>
                  <a:pt x="403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0600" y="3403346"/>
            <a:ext cx="3940810" cy="1577340"/>
          </a:xfrm>
          <a:custGeom>
            <a:avLst/>
            <a:gdLst/>
            <a:ahLst/>
            <a:cxnLst/>
            <a:rect l="l" t="t" r="r" b="b"/>
            <a:pathLst>
              <a:path w="3940810" h="1577339">
                <a:moveTo>
                  <a:pt x="0" y="1576831"/>
                </a:moveTo>
                <a:lnTo>
                  <a:pt x="28896" y="1572792"/>
                </a:lnTo>
                <a:lnTo>
                  <a:pt x="66965" y="1567661"/>
                </a:lnTo>
                <a:lnTo>
                  <a:pt x="112268" y="1561502"/>
                </a:lnTo>
                <a:lnTo>
                  <a:pt x="162867" y="1554381"/>
                </a:lnTo>
                <a:lnTo>
                  <a:pt x="216825" y="1546361"/>
                </a:lnTo>
                <a:lnTo>
                  <a:pt x="272203" y="1537509"/>
                </a:lnTo>
                <a:lnTo>
                  <a:pt x="327064" y="1527888"/>
                </a:lnTo>
                <a:lnTo>
                  <a:pt x="379469" y="1517563"/>
                </a:lnTo>
                <a:lnTo>
                  <a:pt x="427481" y="1506601"/>
                </a:lnTo>
                <a:lnTo>
                  <a:pt x="478339" y="1494918"/>
                </a:lnTo>
                <a:lnTo>
                  <a:pt x="528329" y="1482935"/>
                </a:lnTo>
                <a:lnTo>
                  <a:pt x="577453" y="1470100"/>
                </a:lnTo>
                <a:lnTo>
                  <a:pt x="625713" y="1455864"/>
                </a:lnTo>
                <a:lnTo>
                  <a:pt x="673109" y="1439675"/>
                </a:lnTo>
                <a:lnTo>
                  <a:pt x="719643" y="1420983"/>
                </a:lnTo>
                <a:lnTo>
                  <a:pt x="765317" y="1399236"/>
                </a:lnTo>
                <a:lnTo>
                  <a:pt x="810132" y="1373885"/>
                </a:lnTo>
                <a:lnTo>
                  <a:pt x="848218" y="1350311"/>
                </a:lnTo>
                <a:lnTo>
                  <a:pt x="887195" y="1323687"/>
                </a:lnTo>
                <a:lnTo>
                  <a:pt x="926612" y="1294551"/>
                </a:lnTo>
                <a:lnTo>
                  <a:pt x="966019" y="1263442"/>
                </a:lnTo>
                <a:lnTo>
                  <a:pt x="1004966" y="1230899"/>
                </a:lnTo>
                <a:lnTo>
                  <a:pt x="1043003" y="1197461"/>
                </a:lnTo>
                <a:lnTo>
                  <a:pt x="1079678" y="1163666"/>
                </a:lnTo>
                <a:lnTo>
                  <a:pt x="1114542" y="1130054"/>
                </a:lnTo>
                <a:lnTo>
                  <a:pt x="1147145" y="1097162"/>
                </a:lnTo>
                <a:lnTo>
                  <a:pt x="1177036" y="1065529"/>
                </a:lnTo>
                <a:lnTo>
                  <a:pt x="1214978" y="1021763"/>
                </a:lnTo>
                <a:lnTo>
                  <a:pt x="1248244" y="978350"/>
                </a:lnTo>
                <a:lnTo>
                  <a:pt x="1277803" y="935021"/>
                </a:lnTo>
                <a:lnTo>
                  <a:pt x="1304622" y="891508"/>
                </a:lnTo>
                <a:lnTo>
                  <a:pt x="1329671" y="847541"/>
                </a:lnTo>
                <a:lnTo>
                  <a:pt x="1353917" y="802853"/>
                </a:lnTo>
                <a:lnTo>
                  <a:pt x="1378330" y="757173"/>
                </a:lnTo>
                <a:lnTo>
                  <a:pt x="1402620" y="709150"/>
                </a:lnTo>
                <a:lnTo>
                  <a:pt x="1425957" y="658568"/>
                </a:lnTo>
                <a:lnTo>
                  <a:pt x="1448337" y="606864"/>
                </a:lnTo>
                <a:lnTo>
                  <a:pt x="1469754" y="555475"/>
                </a:lnTo>
                <a:lnTo>
                  <a:pt x="1490205" y="505839"/>
                </a:lnTo>
                <a:lnTo>
                  <a:pt x="1509686" y="459394"/>
                </a:lnTo>
                <a:lnTo>
                  <a:pt x="1528190" y="417575"/>
                </a:lnTo>
                <a:lnTo>
                  <a:pt x="1550986" y="366714"/>
                </a:lnTo>
                <a:lnTo>
                  <a:pt x="1570168" y="322277"/>
                </a:lnTo>
                <a:lnTo>
                  <a:pt x="1587819" y="282583"/>
                </a:lnTo>
                <a:lnTo>
                  <a:pt x="1606024" y="245949"/>
                </a:lnTo>
                <a:lnTo>
                  <a:pt x="1626870" y="210692"/>
                </a:lnTo>
                <a:lnTo>
                  <a:pt x="1655889" y="167763"/>
                </a:lnTo>
                <a:lnTo>
                  <a:pt x="1686528" y="127762"/>
                </a:lnTo>
                <a:lnTo>
                  <a:pt x="1719881" y="92142"/>
                </a:lnTo>
                <a:lnTo>
                  <a:pt x="1757045" y="62356"/>
                </a:lnTo>
                <a:lnTo>
                  <a:pt x="1800367" y="38004"/>
                </a:lnTo>
                <a:lnTo>
                  <a:pt x="1848834" y="18510"/>
                </a:lnTo>
                <a:lnTo>
                  <a:pt x="1898777" y="5349"/>
                </a:lnTo>
                <a:lnTo>
                  <a:pt x="1946528" y="0"/>
                </a:lnTo>
                <a:lnTo>
                  <a:pt x="1992362" y="3425"/>
                </a:lnTo>
                <a:lnTo>
                  <a:pt x="2038207" y="14636"/>
                </a:lnTo>
                <a:lnTo>
                  <a:pt x="2082599" y="32182"/>
                </a:lnTo>
                <a:lnTo>
                  <a:pt x="2124075" y="54609"/>
                </a:lnTo>
                <a:lnTo>
                  <a:pt x="2161343" y="79726"/>
                </a:lnTo>
                <a:lnTo>
                  <a:pt x="2195528" y="109235"/>
                </a:lnTo>
                <a:lnTo>
                  <a:pt x="2228498" y="147532"/>
                </a:lnTo>
                <a:lnTo>
                  <a:pt x="2262124" y="199008"/>
                </a:lnTo>
                <a:lnTo>
                  <a:pt x="2282387" y="238089"/>
                </a:lnTo>
                <a:lnTo>
                  <a:pt x="2303399" y="285248"/>
                </a:lnTo>
                <a:lnTo>
                  <a:pt x="2324602" y="337411"/>
                </a:lnTo>
                <a:lnTo>
                  <a:pt x="2345438" y="391508"/>
                </a:lnTo>
                <a:lnTo>
                  <a:pt x="2365351" y="444465"/>
                </a:lnTo>
                <a:lnTo>
                  <a:pt x="2383781" y="493209"/>
                </a:lnTo>
                <a:lnTo>
                  <a:pt x="2400173" y="534669"/>
                </a:lnTo>
                <a:lnTo>
                  <a:pt x="2421784" y="587607"/>
                </a:lnTo>
                <a:lnTo>
                  <a:pt x="2437717" y="626411"/>
                </a:lnTo>
                <a:lnTo>
                  <a:pt x="2454626" y="664239"/>
                </a:lnTo>
                <a:lnTo>
                  <a:pt x="2479166" y="714247"/>
                </a:lnTo>
                <a:lnTo>
                  <a:pt x="2498082" y="751942"/>
                </a:lnTo>
                <a:lnTo>
                  <a:pt x="2519566" y="794718"/>
                </a:lnTo>
                <a:lnTo>
                  <a:pt x="2543138" y="840797"/>
                </a:lnTo>
                <a:lnTo>
                  <a:pt x="2568318" y="888403"/>
                </a:lnTo>
                <a:lnTo>
                  <a:pt x="2594627" y="935757"/>
                </a:lnTo>
                <a:lnTo>
                  <a:pt x="2621585" y="981083"/>
                </a:lnTo>
                <a:lnTo>
                  <a:pt x="2648712" y="1022603"/>
                </a:lnTo>
                <a:lnTo>
                  <a:pt x="2680610" y="1067153"/>
                </a:lnTo>
                <a:lnTo>
                  <a:pt x="2713359" y="1109721"/>
                </a:lnTo>
                <a:lnTo>
                  <a:pt x="2747406" y="1150270"/>
                </a:lnTo>
                <a:lnTo>
                  <a:pt x="2783200" y="1188767"/>
                </a:lnTo>
                <a:lnTo>
                  <a:pt x="2821187" y="1225174"/>
                </a:lnTo>
                <a:lnTo>
                  <a:pt x="2861817" y="1259458"/>
                </a:lnTo>
                <a:lnTo>
                  <a:pt x="2899811" y="1287147"/>
                </a:lnTo>
                <a:lnTo>
                  <a:pt x="2940884" y="1313361"/>
                </a:lnTo>
                <a:lnTo>
                  <a:pt x="2983932" y="1338056"/>
                </a:lnTo>
                <a:lnTo>
                  <a:pt x="3027851" y="1361186"/>
                </a:lnTo>
                <a:lnTo>
                  <a:pt x="3071536" y="1382708"/>
                </a:lnTo>
                <a:lnTo>
                  <a:pt x="3113884" y="1402577"/>
                </a:lnTo>
                <a:lnTo>
                  <a:pt x="3153791" y="1420748"/>
                </a:lnTo>
                <a:lnTo>
                  <a:pt x="3200943" y="1441953"/>
                </a:lnTo>
                <a:lnTo>
                  <a:pt x="3240659" y="1458501"/>
                </a:lnTo>
                <a:lnTo>
                  <a:pt x="3281258" y="1472257"/>
                </a:lnTo>
                <a:lnTo>
                  <a:pt x="3331062" y="1485086"/>
                </a:lnTo>
                <a:lnTo>
                  <a:pt x="3398392" y="1498853"/>
                </a:lnTo>
                <a:lnTo>
                  <a:pt x="3438119" y="1505660"/>
                </a:lnTo>
                <a:lnTo>
                  <a:pt x="3484482" y="1512584"/>
                </a:lnTo>
                <a:lnTo>
                  <a:pt x="3535904" y="1519543"/>
                </a:lnTo>
                <a:lnTo>
                  <a:pt x="3590810" y="1526452"/>
                </a:lnTo>
                <a:lnTo>
                  <a:pt x="3647623" y="1533228"/>
                </a:lnTo>
                <a:lnTo>
                  <a:pt x="3704768" y="1539789"/>
                </a:lnTo>
                <a:lnTo>
                  <a:pt x="3760668" y="1546049"/>
                </a:lnTo>
                <a:lnTo>
                  <a:pt x="3813748" y="1551925"/>
                </a:lnTo>
                <a:lnTo>
                  <a:pt x="3862431" y="1557335"/>
                </a:lnTo>
                <a:lnTo>
                  <a:pt x="3905141" y="1562193"/>
                </a:lnTo>
                <a:lnTo>
                  <a:pt x="3940302" y="15664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6875" y="3403600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702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6875" y="4927853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3571" y="3562984"/>
            <a:ext cx="0" cy="1445260"/>
          </a:xfrm>
          <a:custGeom>
            <a:avLst/>
            <a:gdLst/>
            <a:ahLst/>
            <a:cxnLst/>
            <a:rect l="l" t="t" r="r" b="b"/>
            <a:pathLst>
              <a:path h="1445260">
                <a:moveTo>
                  <a:pt x="0" y="144487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1348" y="4088638"/>
            <a:ext cx="1524635" cy="103505"/>
          </a:xfrm>
          <a:custGeom>
            <a:avLst/>
            <a:gdLst/>
            <a:ahLst/>
            <a:cxnLst/>
            <a:rect l="l" t="t" r="r" b="b"/>
            <a:pathLst>
              <a:path w="1524635" h="103504">
                <a:moveTo>
                  <a:pt x="88773" y="0"/>
                </a:moveTo>
                <a:lnTo>
                  <a:pt x="85725" y="1650"/>
                </a:lnTo>
                <a:lnTo>
                  <a:pt x="0" y="51562"/>
                </a:lnTo>
                <a:lnTo>
                  <a:pt x="88645" y="103378"/>
                </a:lnTo>
                <a:lnTo>
                  <a:pt x="92456" y="102362"/>
                </a:lnTo>
                <a:lnTo>
                  <a:pt x="96012" y="96266"/>
                </a:lnTo>
                <a:lnTo>
                  <a:pt x="94995" y="92329"/>
                </a:lnTo>
                <a:lnTo>
                  <a:pt x="91948" y="90678"/>
                </a:lnTo>
                <a:lnTo>
                  <a:pt x="36071" y="57935"/>
                </a:lnTo>
                <a:lnTo>
                  <a:pt x="12573" y="57912"/>
                </a:lnTo>
                <a:lnTo>
                  <a:pt x="12573" y="45212"/>
                </a:lnTo>
                <a:lnTo>
                  <a:pt x="36178" y="45212"/>
                </a:lnTo>
                <a:lnTo>
                  <a:pt x="95123" y="10922"/>
                </a:lnTo>
                <a:lnTo>
                  <a:pt x="96138" y="6985"/>
                </a:lnTo>
                <a:lnTo>
                  <a:pt x="94361" y="4063"/>
                </a:lnTo>
                <a:lnTo>
                  <a:pt x="92582" y="1016"/>
                </a:lnTo>
                <a:lnTo>
                  <a:pt x="88773" y="0"/>
                </a:lnTo>
                <a:close/>
              </a:path>
              <a:path w="1524635" h="103504">
                <a:moveTo>
                  <a:pt x="36137" y="45235"/>
                </a:moveTo>
                <a:lnTo>
                  <a:pt x="25228" y="51581"/>
                </a:lnTo>
                <a:lnTo>
                  <a:pt x="36071" y="57935"/>
                </a:lnTo>
                <a:lnTo>
                  <a:pt x="1524000" y="59436"/>
                </a:lnTo>
                <a:lnTo>
                  <a:pt x="1524127" y="46736"/>
                </a:lnTo>
                <a:lnTo>
                  <a:pt x="36137" y="45235"/>
                </a:lnTo>
                <a:close/>
              </a:path>
              <a:path w="1524635" h="103504">
                <a:moveTo>
                  <a:pt x="12573" y="45212"/>
                </a:moveTo>
                <a:lnTo>
                  <a:pt x="12573" y="57912"/>
                </a:lnTo>
                <a:lnTo>
                  <a:pt x="36071" y="57935"/>
                </a:lnTo>
                <a:lnTo>
                  <a:pt x="34513" y="57023"/>
                </a:lnTo>
                <a:lnTo>
                  <a:pt x="15875" y="57023"/>
                </a:lnTo>
                <a:lnTo>
                  <a:pt x="15875" y="46100"/>
                </a:lnTo>
                <a:lnTo>
                  <a:pt x="34650" y="46100"/>
                </a:lnTo>
                <a:lnTo>
                  <a:pt x="36137" y="45235"/>
                </a:lnTo>
                <a:lnTo>
                  <a:pt x="12573" y="45212"/>
                </a:lnTo>
                <a:close/>
              </a:path>
              <a:path w="1524635" h="103504">
                <a:moveTo>
                  <a:pt x="15875" y="46100"/>
                </a:moveTo>
                <a:lnTo>
                  <a:pt x="15875" y="57023"/>
                </a:lnTo>
                <a:lnTo>
                  <a:pt x="25228" y="51581"/>
                </a:lnTo>
                <a:lnTo>
                  <a:pt x="15875" y="46100"/>
                </a:lnTo>
                <a:close/>
              </a:path>
              <a:path w="1524635" h="103504">
                <a:moveTo>
                  <a:pt x="25228" y="51581"/>
                </a:moveTo>
                <a:lnTo>
                  <a:pt x="15875" y="57023"/>
                </a:lnTo>
                <a:lnTo>
                  <a:pt x="34513" y="57023"/>
                </a:lnTo>
                <a:lnTo>
                  <a:pt x="25228" y="51581"/>
                </a:lnTo>
                <a:close/>
              </a:path>
              <a:path w="1524635" h="103504">
                <a:moveTo>
                  <a:pt x="34650" y="46100"/>
                </a:moveTo>
                <a:lnTo>
                  <a:pt x="15875" y="46100"/>
                </a:lnTo>
                <a:lnTo>
                  <a:pt x="25228" y="51581"/>
                </a:lnTo>
                <a:lnTo>
                  <a:pt x="34650" y="46100"/>
                </a:lnTo>
                <a:close/>
              </a:path>
              <a:path w="1524635" h="103504">
                <a:moveTo>
                  <a:pt x="36178" y="45212"/>
                </a:moveTo>
                <a:lnTo>
                  <a:pt x="12573" y="45212"/>
                </a:lnTo>
                <a:lnTo>
                  <a:pt x="36137" y="45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667382"/>
            <a:ext cx="8059420" cy="377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that corresponds to a cumulative area of  </a:t>
            </a:r>
            <a:r>
              <a:rPr sz="2800" dirty="0">
                <a:latin typeface="Times New Roman"/>
                <a:cs typeface="Times New Roman"/>
              </a:rPr>
              <a:t>0.3632.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0.3632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R="2142490" algn="r">
              <a:lnSpc>
                <a:spcPts val="2170"/>
              </a:lnSpc>
              <a:spcBef>
                <a:spcPts val="2245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R="951230" algn="ctr">
              <a:lnSpc>
                <a:spcPts val="2650"/>
              </a:lnSpc>
              <a:tabLst>
                <a:tab pos="367030" algn="l"/>
              </a:tabLst>
            </a:pPr>
            <a:r>
              <a:rPr sz="2400" i="1" dirty="0">
                <a:latin typeface="Times New Roman"/>
                <a:cs typeface="Times New Roman"/>
              </a:rPr>
              <a:t>z	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5" y="3778250"/>
            <a:ext cx="6315075" cy="147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514600"/>
            <a:ext cx="6294501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8195" marR="5080" indent="-3086735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Finding a </a:t>
            </a:r>
            <a:r>
              <a:rPr i="1" dirty="0">
                <a:latin typeface="Arial"/>
                <a:cs typeface="Arial"/>
              </a:rPr>
              <a:t>z</a:t>
            </a:r>
            <a:r>
              <a:rPr dirty="0"/>
              <a:t>-Score Given</a:t>
            </a:r>
            <a:r>
              <a:rPr spc="-215" dirty="0"/>
              <a:t> </a:t>
            </a:r>
            <a:r>
              <a:rPr dirty="0"/>
              <a:t>an  Area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514983"/>
            <a:ext cx="75158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Locate 0.3632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body of the Standard Normal  </a:t>
            </a:r>
            <a:r>
              <a:rPr sz="2800" spc="-35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3600" y="4160901"/>
            <a:ext cx="749300" cy="411480"/>
          </a:xfrm>
          <a:custGeom>
            <a:avLst/>
            <a:gdLst/>
            <a:ahLst/>
            <a:cxnLst/>
            <a:rect l="l" t="t" r="r" b="b"/>
            <a:pathLst>
              <a:path w="749300" h="411479">
                <a:moveTo>
                  <a:pt x="0" y="205486"/>
                </a:moveTo>
                <a:lnTo>
                  <a:pt x="19102" y="140516"/>
                </a:lnTo>
                <a:lnTo>
                  <a:pt x="72294" y="84106"/>
                </a:lnTo>
                <a:lnTo>
                  <a:pt x="109743" y="60166"/>
                </a:lnTo>
                <a:lnTo>
                  <a:pt x="153399" y="39632"/>
                </a:lnTo>
                <a:lnTo>
                  <a:pt x="202490" y="22926"/>
                </a:lnTo>
                <a:lnTo>
                  <a:pt x="256243" y="10470"/>
                </a:lnTo>
                <a:lnTo>
                  <a:pt x="313887" y="2688"/>
                </a:lnTo>
                <a:lnTo>
                  <a:pt x="374650" y="0"/>
                </a:lnTo>
                <a:lnTo>
                  <a:pt x="435412" y="2688"/>
                </a:lnTo>
                <a:lnTo>
                  <a:pt x="493056" y="10470"/>
                </a:lnTo>
                <a:lnTo>
                  <a:pt x="546809" y="22926"/>
                </a:lnTo>
                <a:lnTo>
                  <a:pt x="595900" y="39632"/>
                </a:lnTo>
                <a:lnTo>
                  <a:pt x="639556" y="60166"/>
                </a:lnTo>
                <a:lnTo>
                  <a:pt x="677005" y="84106"/>
                </a:lnTo>
                <a:lnTo>
                  <a:pt x="707476" y="111030"/>
                </a:lnTo>
                <a:lnTo>
                  <a:pt x="744395" y="172142"/>
                </a:lnTo>
                <a:lnTo>
                  <a:pt x="749300" y="205486"/>
                </a:lnTo>
                <a:lnTo>
                  <a:pt x="744395" y="238832"/>
                </a:lnTo>
                <a:lnTo>
                  <a:pt x="730197" y="270468"/>
                </a:lnTo>
                <a:lnTo>
                  <a:pt x="677005" y="326910"/>
                </a:lnTo>
                <a:lnTo>
                  <a:pt x="639556" y="350869"/>
                </a:lnTo>
                <a:lnTo>
                  <a:pt x="595900" y="371422"/>
                </a:lnTo>
                <a:lnTo>
                  <a:pt x="546809" y="388145"/>
                </a:lnTo>
                <a:lnTo>
                  <a:pt x="493056" y="400614"/>
                </a:lnTo>
                <a:lnTo>
                  <a:pt x="435412" y="408407"/>
                </a:lnTo>
                <a:lnTo>
                  <a:pt x="374650" y="411099"/>
                </a:lnTo>
                <a:lnTo>
                  <a:pt x="313887" y="408407"/>
                </a:lnTo>
                <a:lnTo>
                  <a:pt x="256243" y="400614"/>
                </a:lnTo>
                <a:lnTo>
                  <a:pt x="202490" y="388145"/>
                </a:lnTo>
                <a:lnTo>
                  <a:pt x="153399" y="371422"/>
                </a:lnTo>
                <a:lnTo>
                  <a:pt x="109743" y="350869"/>
                </a:lnTo>
                <a:lnTo>
                  <a:pt x="72294" y="326910"/>
                </a:lnTo>
                <a:lnTo>
                  <a:pt x="41823" y="299968"/>
                </a:lnTo>
                <a:lnTo>
                  <a:pt x="4904" y="238832"/>
                </a:lnTo>
                <a:lnTo>
                  <a:pt x="0" y="205486"/>
                </a:lnTo>
                <a:close/>
              </a:path>
            </a:pathLst>
          </a:custGeom>
          <a:ln w="381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4060316"/>
            <a:ext cx="8393430" cy="217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634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The</a:t>
            </a:r>
            <a:r>
              <a:rPr sz="2800" spc="-7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-score  is</a:t>
            </a:r>
            <a:r>
              <a:rPr sz="2800" spc="-2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-0.35.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243840" marR="547370" indent="-231140">
              <a:lnSpc>
                <a:spcPct val="100000"/>
              </a:lnSpc>
              <a:buClr>
                <a:srgbClr val="D1712F"/>
              </a:buClr>
              <a:buFont typeface="Arial"/>
              <a:buChar char="•"/>
              <a:tabLst>
                <a:tab pos="2444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values at the </a:t>
            </a:r>
            <a:r>
              <a:rPr sz="2800" dirty="0">
                <a:latin typeface="Times New Roman"/>
                <a:cs typeface="Times New Roman"/>
              </a:rPr>
              <a:t>beginning </a:t>
            </a:r>
            <a:r>
              <a:rPr sz="2800" spc="-5" dirty="0">
                <a:latin typeface="Times New Roman"/>
                <a:cs typeface="Times New Roman"/>
              </a:rPr>
              <a:t>of the corresponding </a:t>
            </a:r>
            <a:r>
              <a:rPr sz="2800" dirty="0">
                <a:latin typeface="Times New Roman"/>
                <a:cs typeface="Times New Roman"/>
              </a:rPr>
              <a:t>row  </a:t>
            </a:r>
            <a:r>
              <a:rPr sz="2800" spc="-5" dirty="0">
                <a:latin typeface="Times New Roman"/>
                <a:cs typeface="Times New Roman"/>
              </a:rPr>
              <a:t>and at the top of the column </a:t>
            </a:r>
            <a:r>
              <a:rPr sz="2800" dirty="0">
                <a:latin typeface="Times New Roman"/>
                <a:cs typeface="Times New Roman"/>
              </a:rPr>
              <a:t>give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4300" y="4286250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63500"/>
                </a:lnTo>
                <a:lnTo>
                  <a:pt x="114300" y="63500"/>
                </a:lnTo>
                <a:lnTo>
                  <a:pt x="114300" y="50800"/>
                </a:lnTo>
                <a:lnTo>
                  <a:pt x="95250" y="508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42900" h="114300">
                <a:moveTo>
                  <a:pt x="114300" y="63500"/>
                </a:moveTo>
                <a:lnTo>
                  <a:pt x="95250" y="635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63500"/>
                </a:lnTo>
                <a:close/>
              </a:path>
              <a:path w="342900" h="114300">
                <a:moveTo>
                  <a:pt x="342900" y="63500"/>
                </a:moveTo>
                <a:lnTo>
                  <a:pt x="114300" y="63500"/>
                </a:lnTo>
                <a:lnTo>
                  <a:pt x="114300" y="76200"/>
                </a:lnTo>
                <a:lnTo>
                  <a:pt x="342900" y="76200"/>
                </a:lnTo>
                <a:lnTo>
                  <a:pt x="342900" y="63500"/>
                </a:lnTo>
                <a:close/>
              </a:path>
              <a:path w="342900" h="114300">
                <a:moveTo>
                  <a:pt x="114300" y="38100"/>
                </a:moveTo>
                <a:lnTo>
                  <a:pt x="95250" y="38100"/>
                </a:lnTo>
                <a:lnTo>
                  <a:pt x="95250" y="50800"/>
                </a:lnTo>
                <a:lnTo>
                  <a:pt x="114300" y="50800"/>
                </a:lnTo>
                <a:lnTo>
                  <a:pt x="114300" y="38100"/>
                </a:lnTo>
                <a:close/>
              </a:path>
              <a:path w="342900" h="114300">
                <a:moveTo>
                  <a:pt x="342900" y="38100"/>
                </a:moveTo>
                <a:lnTo>
                  <a:pt x="114300" y="38100"/>
                </a:lnTo>
                <a:lnTo>
                  <a:pt x="114300" y="50800"/>
                </a:lnTo>
                <a:lnTo>
                  <a:pt x="342900" y="5080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8550" y="2743200"/>
            <a:ext cx="114300" cy="281305"/>
          </a:xfrm>
          <a:custGeom>
            <a:avLst/>
            <a:gdLst/>
            <a:ahLst/>
            <a:cxnLst/>
            <a:rect l="l" t="t" r="r" b="b"/>
            <a:pathLst>
              <a:path w="114300" h="281305">
                <a:moveTo>
                  <a:pt x="50800" y="95250"/>
                </a:moveTo>
                <a:lnTo>
                  <a:pt x="38100" y="95250"/>
                </a:lnTo>
                <a:lnTo>
                  <a:pt x="38100" y="280924"/>
                </a:lnTo>
                <a:lnTo>
                  <a:pt x="50800" y="280924"/>
                </a:lnTo>
                <a:lnTo>
                  <a:pt x="50800" y="95250"/>
                </a:lnTo>
                <a:close/>
              </a:path>
              <a:path w="114300" h="281305">
                <a:moveTo>
                  <a:pt x="76200" y="95250"/>
                </a:moveTo>
                <a:lnTo>
                  <a:pt x="63500" y="95250"/>
                </a:lnTo>
                <a:lnTo>
                  <a:pt x="63500" y="280924"/>
                </a:lnTo>
                <a:lnTo>
                  <a:pt x="76200" y="280924"/>
                </a:lnTo>
                <a:lnTo>
                  <a:pt x="76200" y="95250"/>
                </a:lnTo>
                <a:close/>
              </a:path>
              <a:path w="114300" h="28130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81305">
                <a:moveTo>
                  <a:pt x="63500" y="95250"/>
                </a:moveTo>
                <a:lnTo>
                  <a:pt x="50800" y="95250"/>
                </a:lnTo>
                <a:lnTo>
                  <a:pt x="50800" y="114300"/>
                </a:lnTo>
                <a:lnTo>
                  <a:pt x="63500" y="114300"/>
                </a:lnTo>
                <a:lnTo>
                  <a:pt x="63500" y="95250"/>
                </a:lnTo>
                <a:close/>
              </a:path>
              <a:path w="114300" h="28130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7560" marR="5080" indent="-31108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 </a:t>
            </a:r>
            <a:r>
              <a:rPr i="1" dirty="0">
                <a:latin typeface="Arial"/>
                <a:cs typeface="Arial"/>
              </a:rPr>
              <a:t>z</a:t>
            </a:r>
            <a:r>
              <a:rPr dirty="0"/>
              <a:t>-Score Given</a:t>
            </a:r>
            <a:r>
              <a:rPr spc="-200" dirty="0"/>
              <a:t> </a:t>
            </a:r>
            <a:r>
              <a:rPr dirty="0"/>
              <a:t>an  Area</a:t>
            </a:r>
          </a:p>
        </p:txBody>
      </p:sp>
      <p:sp>
        <p:nvSpPr>
          <p:cNvPr id="3" name="object 3"/>
          <p:cNvSpPr/>
          <p:nvPr/>
        </p:nvSpPr>
        <p:spPr>
          <a:xfrm>
            <a:off x="4849876" y="3663950"/>
            <a:ext cx="1903730" cy="1111250"/>
          </a:xfrm>
          <a:custGeom>
            <a:avLst/>
            <a:gdLst/>
            <a:ahLst/>
            <a:cxnLst/>
            <a:rect l="l" t="t" r="r" b="b"/>
            <a:pathLst>
              <a:path w="1903729" h="1111250">
                <a:moveTo>
                  <a:pt x="0" y="0"/>
                </a:moveTo>
                <a:lnTo>
                  <a:pt x="26924" y="1111250"/>
                </a:lnTo>
                <a:lnTo>
                  <a:pt x="1903349" y="1111250"/>
                </a:lnTo>
                <a:lnTo>
                  <a:pt x="1674749" y="1096772"/>
                </a:lnTo>
                <a:lnTo>
                  <a:pt x="1325499" y="1059814"/>
                </a:lnTo>
                <a:lnTo>
                  <a:pt x="1109599" y="995680"/>
                </a:lnTo>
                <a:lnTo>
                  <a:pt x="947674" y="944244"/>
                </a:lnTo>
                <a:lnTo>
                  <a:pt x="785749" y="871982"/>
                </a:lnTo>
                <a:lnTo>
                  <a:pt x="628650" y="786892"/>
                </a:lnTo>
                <a:lnTo>
                  <a:pt x="450850" y="648716"/>
                </a:lnTo>
                <a:lnTo>
                  <a:pt x="349250" y="552450"/>
                </a:lnTo>
                <a:lnTo>
                  <a:pt x="261874" y="448056"/>
                </a:lnTo>
                <a:lnTo>
                  <a:pt x="73025" y="167005"/>
                </a:lnTo>
                <a:lnTo>
                  <a:pt x="0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9876" y="3663950"/>
            <a:ext cx="1903730" cy="1111250"/>
          </a:xfrm>
          <a:custGeom>
            <a:avLst/>
            <a:gdLst/>
            <a:ahLst/>
            <a:cxnLst/>
            <a:rect l="l" t="t" r="r" b="b"/>
            <a:pathLst>
              <a:path w="1903729" h="1111250">
                <a:moveTo>
                  <a:pt x="26924" y="1111250"/>
                </a:moveTo>
                <a:lnTo>
                  <a:pt x="0" y="0"/>
                </a:lnTo>
                <a:lnTo>
                  <a:pt x="73025" y="167005"/>
                </a:lnTo>
                <a:lnTo>
                  <a:pt x="141224" y="268224"/>
                </a:lnTo>
                <a:lnTo>
                  <a:pt x="261874" y="448056"/>
                </a:lnTo>
                <a:lnTo>
                  <a:pt x="349250" y="552450"/>
                </a:lnTo>
                <a:lnTo>
                  <a:pt x="450850" y="648716"/>
                </a:lnTo>
                <a:lnTo>
                  <a:pt x="628650" y="786892"/>
                </a:lnTo>
                <a:lnTo>
                  <a:pt x="785749" y="871982"/>
                </a:lnTo>
                <a:lnTo>
                  <a:pt x="947674" y="944244"/>
                </a:lnTo>
                <a:lnTo>
                  <a:pt x="1109599" y="995680"/>
                </a:lnTo>
                <a:lnTo>
                  <a:pt x="1325499" y="1059814"/>
                </a:lnTo>
                <a:lnTo>
                  <a:pt x="1674749" y="1096772"/>
                </a:lnTo>
                <a:lnTo>
                  <a:pt x="1903349" y="1111250"/>
                </a:lnTo>
                <a:lnTo>
                  <a:pt x="26924" y="1111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8712" y="4738751"/>
            <a:ext cx="5943600" cy="78105"/>
          </a:xfrm>
          <a:custGeom>
            <a:avLst/>
            <a:gdLst/>
            <a:ahLst/>
            <a:cxnLst/>
            <a:rect l="l" t="t" r="r" b="b"/>
            <a:pathLst>
              <a:path w="5943600" h="78104">
                <a:moveTo>
                  <a:pt x="5867389" y="45970"/>
                </a:moveTo>
                <a:lnTo>
                  <a:pt x="5867336" y="77724"/>
                </a:lnTo>
                <a:lnTo>
                  <a:pt x="5930836" y="45974"/>
                </a:lnTo>
                <a:lnTo>
                  <a:pt x="5867389" y="45970"/>
                </a:lnTo>
                <a:close/>
              </a:path>
              <a:path w="5943600" h="78104">
                <a:moveTo>
                  <a:pt x="76212" y="0"/>
                </a:moveTo>
                <a:lnTo>
                  <a:pt x="0" y="37973"/>
                </a:lnTo>
                <a:lnTo>
                  <a:pt x="76187" y="76200"/>
                </a:lnTo>
                <a:lnTo>
                  <a:pt x="76197" y="44453"/>
                </a:lnTo>
                <a:lnTo>
                  <a:pt x="63512" y="44450"/>
                </a:lnTo>
                <a:lnTo>
                  <a:pt x="63512" y="31750"/>
                </a:lnTo>
                <a:lnTo>
                  <a:pt x="76202" y="31750"/>
                </a:lnTo>
                <a:lnTo>
                  <a:pt x="76212" y="0"/>
                </a:lnTo>
                <a:close/>
              </a:path>
              <a:path w="5943600" h="78104">
                <a:moveTo>
                  <a:pt x="5867410" y="33270"/>
                </a:moveTo>
                <a:lnTo>
                  <a:pt x="5867389" y="45970"/>
                </a:lnTo>
                <a:lnTo>
                  <a:pt x="5880163" y="45974"/>
                </a:lnTo>
                <a:lnTo>
                  <a:pt x="5880163" y="33274"/>
                </a:lnTo>
                <a:lnTo>
                  <a:pt x="5867410" y="33270"/>
                </a:lnTo>
                <a:close/>
              </a:path>
              <a:path w="5943600" h="78104">
                <a:moveTo>
                  <a:pt x="5867463" y="1524"/>
                </a:moveTo>
                <a:lnTo>
                  <a:pt x="5867410" y="33270"/>
                </a:lnTo>
                <a:lnTo>
                  <a:pt x="5880163" y="33274"/>
                </a:lnTo>
                <a:lnTo>
                  <a:pt x="5880163" y="45974"/>
                </a:lnTo>
                <a:lnTo>
                  <a:pt x="5930843" y="45970"/>
                </a:lnTo>
                <a:lnTo>
                  <a:pt x="5943536" y="39624"/>
                </a:lnTo>
                <a:lnTo>
                  <a:pt x="5867463" y="1524"/>
                </a:lnTo>
                <a:close/>
              </a:path>
              <a:path w="5943600" h="78104">
                <a:moveTo>
                  <a:pt x="76202" y="31753"/>
                </a:moveTo>
                <a:lnTo>
                  <a:pt x="76197" y="44453"/>
                </a:lnTo>
                <a:lnTo>
                  <a:pt x="5867389" y="45970"/>
                </a:lnTo>
                <a:lnTo>
                  <a:pt x="5867410" y="33270"/>
                </a:lnTo>
                <a:lnTo>
                  <a:pt x="76202" y="31753"/>
                </a:lnTo>
                <a:close/>
              </a:path>
              <a:path w="5943600" h="78104">
                <a:moveTo>
                  <a:pt x="63512" y="31750"/>
                </a:moveTo>
                <a:lnTo>
                  <a:pt x="63512" y="44450"/>
                </a:lnTo>
                <a:lnTo>
                  <a:pt x="76197" y="44453"/>
                </a:lnTo>
                <a:lnTo>
                  <a:pt x="76202" y="31753"/>
                </a:lnTo>
                <a:lnTo>
                  <a:pt x="635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3625" y="471487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4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4551" y="471487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4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3575" y="2669403"/>
            <a:ext cx="5318125" cy="2120265"/>
          </a:xfrm>
          <a:custGeom>
            <a:avLst/>
            <a:gdLst/>
            <a:ahLst/>
            <a:cxnLst/>
            <a:rect l="l" t="t" r="r" b="b"/>
            <a:pathLst>
              <a:path w="5318125" h="2120265">
                <a:moveTo>
                  <a:pt x="0" y="2120020"/>
                </a:moveTo>
                <a:lnTo>
                  <a:pt x="109474" y="2105034"/>
                </a:lnTo>
                <a:lnTo>
                  <a:pt x="206375" y="2096652"/>
                </a:lnTo>
                <a:lnTo>
                  <a:pt x="244692" y="2092826"/>
                </a:lnTo>
                <a:lnTo>
                  <a:pt x="292484" y="2088689"/>
                </a:lnTo>
                <a:lnTo>
                  <a:pt x="347164" y="2084108"/>
                </a:lnTo>
                <a:lnTo>
                  <a:pt x="406146" y="2078952"/>
                </a:lnTo>
                <a:lnTo>
                  <a:pt x="466841" y="2073087"/>
                </a:lnTo>
                <a:lnTo>
                  <a:pt x="526665" y="2066381"/>
                </a:lnTo>
                <a:lnTo>
                  <a:pt x="583029" y="2058701"/>
                </a:lnTo>
                <a:lnTo>
                  <a:pt x="633349" y="2049916"/>
                </a:lnTo>
                <a:lnTo>
                  <a:pt x="691138" y="2037757"/>
                </a:lnTo>
                <a:lnTo>
                  <a:pt x="743622" y="2024394"/>
                </a:lnTo>
                <a:lnTo>
                  <a:pt x="792924" y="2009451"/>
                </a:lnTo>
                <a:lnTo>
                  <a:pt x="841168" y="1992550"/>
                </a:lnTo>
                <a:lnTo>
                  <a:pt x="890476" y="1973314"/>
                </a:lnTo>
                <a:lnTo>
                  <a:pt x="942975" y="1951364"/>
                </a:lnTo>
                <a:lnTo>
                  <a:pt x="984988" y="1932387"/>
                </a:lnTo>
                <a:lnTo>
                  <a:pt x="1029360" y="1910963"/>
                </a:lnTo>
                <a:lnTo>
                  <a:pt x="1075033" y="1887776"/>
                </a:lnTo>
                <a:lnTo>
                  <a:pt x="1120949" y="1863512"/>
                </a:lnTo>
                <a:lnTo>
                  <a:pt x="1166049" y="1838855"/>
                </a:lnTo>
                <a:lnTo>
                  <a:pt x="1209276" y="1814490"/>
                </a:lnTo>
                <a:lnTo>
                  <a:pt x="1249570" y="1791101"/>
                </a:lnTo>
                <a:lnTo>
                  <a:pt x="1285875" y="1769373"/>
                </a:lnTo>
                <a:lnTo>
                  <a:pt x="1336878" y="1736223"/>
                </a:lnTo>
                <a:lnTo>
                  <a:pt x="1380718" y="1704518"/>
                </a:lnTo>
                <a:lnTo>
                  <a:pt x="1419377" y="1673691"/>
                </a:lnTo>
                <a:lnTo>
                  <a:pt x="1454835" y="1643174"/>
                </a:lnTo>
                <a:lnTo>
                  <a:pt x="1489075" y="1612401"/>
                </a:lnTo>
                <a:lnTo>
                  <a:pt x="1531032" y="1572924"/>
                </a:lnTo>
                <a:lnTo>
                  <a:pt x="1568989" y="1533090"/>
                </a:lnTo>
                <a:lnTo>
                  <a:pt x="1603089" y="1494494"/>
                </a:lnTo>
                <a:lnTo>
                  <a:pt x="1633474" y="1458731"/>
                </a:lnTo>
                <a:lnTo>
                  <a:pt x="1657816" y="1429180"/>
                </a:lnTo>
                <a:lnTo>
                  <a:pt x="1695785" y="1376364"/>
                </a:lnTo>
                <a:lnTo>
                  <a:pt x="1719199" y="1340240"/>
                </a:lnTo>
                <a:lnTo>
                  <a:pt x="1860550" y="1111386"/>
                </a:lnTo>
                <a:lnTo>
                  <a:pt x="1946275" y="942730"/>
                </a:lnTo>
                <a:lnTo>
                  <a:pt x="2028825" y="759088"/>
                </a:lnTo>
                <a:lnTo>
                  <a:pt x="2111375" y="575446"/>
                </a:lnTo>
                <a:lnTo>
                  <a:pt x="2214499" y="369960"/>
                </a:lnTo>
                <a:lnTo>
                  <a:pt x="2240159" y="326261"/>
                </a:lnTo>
                <a:lnTo>
                  <a:pt x="2267349" y="280788"/>
                </a:lnTo>
                <a:lnTo>
                  <a:pt x="2295679" y="235791"/>
                </a:lnTo>
                <a:lnTo>
                  <a:pt x="2324759" y="193518"/>
                </a:lnTo>
                <a:lnTo>
                  <a:pt x="2354199" y="156219"/>
                </a:lnTo>
                <a:lnTo>
                  <a:pt x="2392384" y="117685"/>
                </a:lnTo>
                <a:lnTo>
                  <a:pt x="2432034" y="84639"/>
                </a:lnTo>
                <a:lnTo>
                  <a:pt x="2471660" y="56903"/>
                </a:lnTo>
                <a:lnTo>
                  <a:pt x="2509774" y="34299"/>
                </a:lnTo>
                <a:lnTo>
                  <a:pt x="2545974" y="19008"/>
                </a:lnTo>
                <a:lnTo>
                  <a:pt x="2616519" y="4046"/>
                </a:lnTo>
                <a:lnTo>
                  <a:pt x="2688443" y="0"/>
                </a:lnTo>
                <a:lnTo>
                  <a:pt x="2724689" y="1137"/>
                </a:lnTo>
                <a:lnTo>
                  <a:pt x="2800350" y="17662"/>
                </a:lnTo>
                <a:lnTo>
                  <a:pt x="2842293" y="34833"/>
                </a:lnTo>
                <a:lnTo>
                  <a:pt x="2885868" y="57302"/>
                </a:lnTo>
                <a:lnTo>
                  <a:pt x="2929133" y="86653"/>
                </a:lnTo>
                <a:lnTo>
                  <a:pt x="2970149" y="124469"/>
                </a:lnTo>
                <a:lnTo>
                  <a:pt x="2999809" y="160807"/>
                </a:lnTo>
                <a:lnTo>
                  <a:pt x="3027018" y="201960"/>
                </a:lnTo>
                <a:lnTo>
                  <a:pt x="3053533" y="248325"/>
                </a:lnTo>
                <a:lnTo>
                  <a:pt x="3081108" y="300298"/>
                </a:lnTo>
                <a:lnTo>
                  <a:pt x="3111500" y="358276"/>
                </a:lnTo>
                <a:lnTo>
                  <a:pt x="3132875" y="399834"/>
                </a:lnTo>
                <a:lnTo>
                  <a:pt x="3156015" y="446853"/>
                </a:lnTo>
                <a:lnTo>
                  <a:pt x="3180158" y="497434"/>
                </a:lnTo>
                <a:lnTo>
                  <a:pt x="3204543" y="549681"/>
                </a:lnTo>
                <a:lnTo>
                  <a:pt x="3228410" y="601696"/>
                </a:lnTo>
                <a:lnTo>
                  <a:pt x="3250999" y="651581"/>
                </a:lnTo>
                <a:lnTo>
                  <a:pt x="3271549" y="697439"/>
                </a:lnTo>
                <a:lnTo>
                  <a:pt x="3289300" y="737371"/>
                </a:lnTo>
                <a:lnTo>
                  <a:pt x="3314896" y="798038"/>
                </a:lnTo>
                <a:lnTo>
                  <a:pt x="3332337" y="843035"/>
                </a:lnTo>
                <a:lnTo>
                  <a:pt x="3348896" y="884890"/>
                </a:lnTo>
                <a:lnTo>
                  <a:pt x="3371850" y="936126"/>
                </a:lnTo>
                <a:lnTo>
                  <a:pt x="3392575" y="979282"/>
                </a:lnTo>
                <a:lnTo>
                  <a:pt x="3415947" y="1027035"/>
                </a:lnTo>
                <a:lnTo>
                  <a:pt x="3440906" y="1077017"/>
                </a:lnTo>
                <a:lnTo>
                  <a:pt x="3466394" y="1126862"/>
                </a:lnTo>
                <a:lnTo>
                  <a:pt x="3491353" y="1174201"/>
                </a:lnTo>
                <a:lnTo>
                  <a:pt x="3514725" y="1216669"/>
                </a:lnTo>
                <a:lnTo>
                  <a:pt x="3640074" y="1408693"/>
                </a:lnTo>
                <a:lnTo>
                  <a:pt x="3664233" y="1442848"/>
                </a:lnTo>
                <a:lnTo>
                  <a:pt x="3706600" y="1494204"/>
                </a:lnTo>
                <a:lnTo>
                  <a:pt x="3728974" y="1518929"/>
                </a:lnTo>
                <a:lnTo>
                  <a:pt x="3751804" y="1544943"/>
                </a:lnTo>
                <a:lnTo>
                  <a:pt x="3800465" y="1594492"/>
                </a:lnTo>
                <a:lnTo>
                  <a:pt x="3832225" y="1622434"/>
                </a:lnTo>
                <a:lnTo>
                  <a:pt x="3863848" y="1649920"/>
                </a:lnTo>
                <a:lnTo>
                  <a:pt x="3900043" y="1680686"/>
                </a:lnTo>
                <a:lnTo>
                  <a:pt x="3938524" y="1712402"/>
                </a:lnTo>
                <a:lnTo>
                  <a:pt x="3977004" y="1742741"/>
                </a:lnTo>
                <a:lnTo>
                  <a:pt x="4013200" y="1769373"/>
                </a:lnTo>
                <a:lnTo>
                  <a:pt x="4175125" y="1859543"/>
                </a:lnTo>
                <a:lnTo>
                  <a:pt x="4341749" y="1936378"/>
                </a:lnTo>
                <a:lnTo>
                  <a:pt x="4506849" y="1991496"/>
                </a:lnTo>
                <a:lnTo>
                  <a:pt x="4546746" y="2003450"/>
                </a:lnTo>
                <a:lnTo>
                  <a:pt x="4590913" y="2016976"/>
                </a:lnTo>
                <a:lnTo>
                  <a:pt x="4638071" y="2031152"/>
                </a:lnTo>
                <a:lnTo>
                  <a:pt x="4686944" y="2045053"/>
                </a:lnTo>
                <a:lnTo>
                  <a:pt x="4736254" y="2057754"/>
                </a:lnTo>
                <a:lnTo>
                  <a:pt x="4784725" y="2068331"/>
                </a:lnTo>
                <a:lnTo>
                  <a:pt x="4834373" y="2076365"/>
                </a:lnTo>
                <a:lnTo>
                  <a:pt x="4885751" y="2082391"/>
                </a:lnTo>
                <a:lnTo>
                  <a:pt x="4937664" y="2086921"/>
                </a:lnTo>
                <a:lnTo>
                  <a:pt x="4988922" y="2090467"/>
                </a:lnTo>
                <a:lnTo>
                  <a:pt x="5038331" y="2093540"/>
                </a:lnTo>
                <a:lnTo>
                  <a:pt x="5084699" y="2096652"/>
                </a:lnTo>
                <a:lnTo>
                  <a:pt x="5318125" y="2111765"/>
                </a:lnTo>
                <a:lnTo>
                  <a:pt x="0" y="2120020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428" y="3600069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0.1075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7800" y="3962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1667382"/>
            <a:ext cx="7538084" cy="1634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that has </a:t>
            </a:r>
            <a:r>
              <a:rPr sz="2800" dirty="0">
                <a:latin typeface="Times New Roman"/>
                <a:cs typeface="Times New Roman"/>
              </a:rPr>
              <a:t>10.75%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distribution’s  </a:t>
            </a:r>
            <a:r>
              <a:rPr sz="2800" spc="-5" dirty="0">
                <a:latin typeface="Times New Roman"/>
                <a:cs typeface="Times New Roman"/>
              </a:rPr>
              <a:t>area to its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right.</a:t>
            </a:r>
            <a:endParaRPr sz="2800">
              <a:latin typeface="Times New Roman"/>
              <a:cs typeface="Times New Roman"/>
            </a:endParaRPr>
          </a:p>
          <a:p>
            <a:pPr marL="150495">
              <a:lnSpc>
                <a:spcPct val="100000"/>
              </a:lnSpc>
              <a:spcBef>
                <a:spcPts val="259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3499866"/>
            <a:ext cx="1319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 –</a:t>
            </a:r>
            <a:r>
              <a:rPr sz="2400" spc="-1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0.1075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=</a:t>
            </a:r>
            <a:r>
              <a:rPr sz="2400" spc="-5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0.8925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1648" y="4215510"/>
            <a:ext cx="2591435" cy="103505"/>
          </a:xfrm>
          <a:custGeom>
            <a:avLst/>
            <a:gdLst/>
            <a:ahLst/>
            <a:cxnLst/>
            <a:rect l="l" t="t" r="r" b="b"/>
            <a:pathLst>
              <a:path w="2591435" h="103504">
                <a:moveTo>
                  <a:pt x="88645" y="0"/>
                </a:moveTo>
                <a:lnTo>
                  <a:pt x="85725" y="1777"/>
                </a:lnTo>
                <a:lnTo>
                  <a:pt x="0" y="51688"/>
                </a:lnTo>
                <a:lnTo>
                  <a:pt x="88645" y="103505"/>
                </a:lnTo>
                <a:lnTo>
                  <a:pt x="92582" y="102362"/>
                </a:lnTo>
                <a:lnTo>
                  <a:pt x="94233" y="99440"/>
                </a:lnTo>
                <a:lnTo>
                  <a:pt x="96012" y="96393"/>
                </a:lnTo>
                <a:lnTo>
                  <a:pt x="94995" y="92456"/>
                </a:lnTo>
                <a:lnTo>
                  <a:pt x="92075" y="90677"/>
                </a:lnTo>
                <a:lnTo>
                  <a:pt x="36146" y="58052"/>
                </a:lnTo>
                <a:lnTo>
                  <a:pt x="12573" y="58038"/>
                </a:lnTo>
                <a:lnTo>
                  <a:pt x="12573" y="45338"/>
                </a:lnTo>
                <a:lnTo>
                  <a:pt x="36178" y="45338"/>
                </a:lnTo>
                <a:lnTo>
                  <a:pt x="95123" y="11049"/>
                </a:lnTo>
                <a:lnTo>
                  <a:pt x="96138" y="7112"/>
                </a:lnTo>
                <a:lnTo>
                  <a:pt x="92582" y="1015"/>
                </a:lnTo>
                <a:lnTo>
                  <a:pt x="88645" y="0"/>
                </a:lnTo>
                <a:close/>
              </a:path>
              <a:path w="2591435" h="103504">
                <a:moveTo>
                  <a:pt x="36154" y="45352"/>
                </a:moveTo>
                <a:lnTo>
                  <a:pt x="25249" y="51696"/>
                </a:lnTo>
                <a:lnTo>
                  <a:pt x="36146" y="58052"/>
                </a:lnTo>
                <a:lnTo>
                  <a:pt x="2590800" y="59562"/>
                </a:lnTo>
                <a:lnTo>
                  <a:pt x="2590927" y="46862"/>
                </a:lnTo>
                <a:lnTo>
                  <a:pt x="36154" y="45352"/>
                </a:lnTo>
                <a:close/>
              </a:path>
              <a:path w="2591435" h="103504">
                <a:moveTo>
                  <a:pt x="12573" y="45338"/>
                </a:moveTo>
                <a:lnTo>
                  <a:pt x="12573" y="58038"/>
                </a:lnTo>
                <a:lnTo>
                  <a:pt x="36146" y="58052"/>
                </a:lnTo>
                <a:lnTo>
                  <a:pt x="34598" y="57150"/>
                </a:lnTo>
                <a:lnTo>
                  <a:pt x="15875" y="57150"/>
                </a:lnTo>
                <a:lnTo>
                  <a:pt x="15875" y="46227"/>
                </a:lnTo>
                <a:lnTo>
                  <a:pt x="34650" y="46227"/>
                </a:lnTo>
                <a:lnTo>
                  <a:pt x="36154" y="45352"/>
                </a:lnTo>
                <a:lnTo>
                  <a:pt x="12573" y="45338"/>
                </a:lnTo>
                <a:close/>
              </a:path>
              <a:path w="2591435" h="103504">
                <a:moveTo>
                  <a:pt x="15875" y="46227"/>
                </a:moveTo>
                <a:lnTo>
                  <a:pt x="15875" y="57150"/>
                </a:lnTo>
                <a:lnTo>
                  <a:pt x="25249" y="51696"/>
                </a:lnTo>
                <a:lnTo>
                  <a:pt x="15875" y="46227"/>
                </a:lnTo>
                <a:close/>
              </a:path>
              <a:path w="2591435" h="103504">
                <a:moveTo>
                  <a:pt x="25249" y="51696"/>
                </a:moveTo>
                <a:lnTo>
                  <a:pt x="15875" y="57150"/>
                </a:lnTo>
                <a:lnTo>
                  <a:pt x="34598" y="57150"/>
                </a:lnTo>
                <a:lnTo>
                  <a:pt x="25249" y="51696"/>
                </a:lnTo>
                <a:close/>
              </a:path>
              <a:path w="2591435" h="103504">
                <a:moveTo>
                  <a:pt x="34650" y="46227"/>
                </a:moveTo>
                <a:lnTo>
                  <a:pt x="15875" y="46227"/>
                </a:lnTo>
                <a:lnTo>
                  <a:pt x="25249" y="51696"/>
                </a:lnTo>
                <a:lnTo>
                  <a:pt x="34650" y="46227"/>
                </a:lnTo>
                <a:close/>
              </a:path>
              <a:path w="2591435" h="103504">
                <a:moveTo>
                  <a:pt x="36178" y="45338"/>
                </a:moveTo>
                <a:lnTo>
                  <a:pt x="12573" y="45338"/>
                </a:lnTo>
                <a:lnTo>
                  <a:pt x="36154" y="45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4540" y="4634865"/>
            <a:ext cx="6550659" cy="152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75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L="3351529">
              <a:lnSpc>
                <a:spcPts val="2655"/>
              </a:lnSpc>
              <a:tabLst>
                <a:tab pos="3997325" algn="l"/>
              </a:tabLst>
            </a:pPr>
            <a:r>
              <a:rPr sz="2400" dirty="0">
                <a:latin typeface="Times New Roman"/>
                <a:cs typeface="Times New Roman"/>
              </a:rPr>
              <a:t>0	</a:t>
            </a:r>
            <a:r>
              <a:rPr sz="2400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marL="12700" marR="4978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latin typeface="Times New Roman"/>
                <a:cs typeface="Times New Roman"/>
              </a:rPr>
              <a:t>Because </a:t>
            </a:r>
            <a:r>
              <a:rPr sz="2800" spc="-5" dirty="0">
                <a:latin typeface="Times New Roman"/>
                <a:cs typeface="Times New Roman"/>
              </a:rPr>
              <a:t>the area to the </a:t>
            </a:r>
            <a:r>
              <a:rPr sz="2800" dirty="0">
                <a:latin typeface="Times New Roman"/>
                <a:cs typeface="Times New Roman"/>
              </a:rPr>
              <a:t>right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0.1075, </a:t>
            </a:r>
            <a:r>
              <a:rPr sz="2800" spc="-5" dirty="0">
                <a:latin typeface="Times New Roman"/>
                <a:cs typeface="Times New Roman"/>
              </a:rPr>
              <a:t>the  cumulative area 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0.8925.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8195" marR="5080" indent="-3086735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Finding a </a:t>
            </a:r>
            <a:r>
              <a:rPr i="1" dirty="0">
                <a:latin typeface="Arial"/>
                <a:cs typeface="Arial"/>
              </a:rPr>
              <a:t>z</a:t>
            </a:r>
            <a:r>
              <a:rPr dirty="0"/>
              <a:t>-Score Given</a:t>
            </a:r>
            <a:r>
              <a:rPr spc="-215" dirty="0"/>
              <a:t> </a:t>
            </a:r>
            <a:r>
              <a:rPr dirty="0"/>
              <a:t>an  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14983"/>
            <a:ext cx="75158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Locate 0.8925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body of the Standard Normal  </a:t>
            </a:r>
            <a:r>
              <a:rPr sz="2800" spc="-35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060316"/>
            <a:ext cx="8393430" cy="221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634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The</a:t>
            </a:r>
            <a:r>
              <a:rPr sz="2800" spc="-7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-score  is</a:t>
            </a:r>
            <a:r>
              <a:rPr sz="2800" spc="-1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1.24.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243840" marR="548005" indent="-231140">
              <a:lnSpc>
                <a:spcPct val="100000"/>
              </a:lnSpc>
              <a:buClr>
                <a:srgbClr val="D1712F"/>
              </a:buClr>
              <a:buFont typeface="Arial"/>
              <a:buChar char="•"/>
              <a:tabLst>
                <a:tab pos="2444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values at the beginning of the corresponding row  and at the top of the column </a:t>
            </a:r>
            <a:r>
              <a:rPr sz="2800" dirty="0">
                <a:latin typeface="Times New Roman"/>
                <a:cs typeface="Times New Roman"/>
              </a:rPr>
              <a:t>give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100" y="3721100"/>
            <a:ext cx="6248400" cy="176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100" y="2425700"/>
            <a:ext cx="63246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650" y="456095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190373"/>
                </a:moveTo>
                <a:lnTo>
                  <a:pt x="19076" y="123939"/>
                </a:lnTo>
                <a:lnTo>
                  <a:pt x="71705" y="67711"/>
                </a:lnTo>
                <a:lnTo>
                  <a:pt x="108446" y="44768"/>
                </a:lnTo>
                <a:lnTo>
                  <a:pt x="150988" y="25987"/>
                </a:lnTo>
                <a:lnTo>
                  <a:pt x="198470" y="11908"/>
                </a:lnTo>
                <a:lnTo>
                  <a:pt x="250027" y="3066"/>
                </a:lnTo>
                <a:lnTo>
                  <a:pt x="304800" y="0"/>
                </a:lnTo>
                <a:lnTo>
                  <a:pt x="359572" y="3066"/>
                </a:lnTo>
                <a:lnTo>
                  <a:pt x="411129" y="11908"/>
                </a:lnTo>
                <a:lnTo>
                  <a:pt x="458611" y="25987"/>
                </a:lnTo>
                <a:lnTo>
                  <a:pt x="501153" y="44768"/>
                </a:lnTo>
                <a:lnTo>
                  <a:pt x="537894" y="67711"/>
                </a:lnTo>
                <a:lnTo>
                  <a:pt x="567972" y="94281"/>
                </a:lnTo>
                <a:lnTo>
                  <a:pt x="604687" y="156149"/>
                </a:lnTo>
                <a:lnTo>
                  <a:pt x="609600" y="190373"/>
                </a:lnTo>
                <a:lnTo>
                  <a:pt x="604687" y="224728"/>
                </a:lnTo>
                <a:lnTo>
                  <a:pt x="590523" y="256949"/>
                </a:lnTo>
                <a:lnTo>
                  <a:pt x="537894" y="313214"/>
                </a:lnTo>
                <a:lnTo>
                  <a:pt x="501153" y="336178"/>
                </a:lnTo>
                <a:lnTo>
                  <a:pt x="458611" y="354979"/>
                </a:lnTo>
                <a:lnTo>
                  <a:pt x="411129" y="369075"/>
                </a:lnTo>
                <a:lnTo>
                  <a:pt x="359572" y="377929"/>
                </a:lnTo>
                <a:lnTo>
                  <a:pt x="304800" y="381000"/>
                </a:lnTo>
                <a:lnTo>
                  <a:pt x="250027" y="377929"/>
                </a:lnTo>
                <a:lnTo>
                  <a:pt x="198470" y="369075"/>
                </a:lnTo>
                <a:lnTo>
                  <a:pt x="150988" y="354979"/>
                </a:lnTo>
                <a:lnTo>
                  <a:pt x="108446" y="336178"/>
                </a:lnTo>
                <a:lnTo>
                  <a:pt x="71705" y="313214"/>
                </a:lnTo>
                <a:lnTo>
                  <a:pt x="41627" y="286624"/>
                </a:lnTo>
                <a:lnTo>
                  <a:pt x="4912" y="224728"/>
                </a:lnTo>
                <a:lnTo>
                  <a:pt x="0" y="190500"/>
                </a:lnTo>
                <a:close/>
              </a:path>
            </a:pathLst>
          </a:custGeom>
          <a:ln w="38100">
            <a:solidFill>
              <a:srgbClr val="AD03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1925" y="4706873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63500"/>
                </a:lnTo>
                <a:lnTo>
                  <a:pt x="114300" y="63500"/>
                </a:lnTo>
                <a:lnTo>
                  <a:pt x="114300" y="50800"/>
                </a:lnTo>
                <a:lnTo>
                  <a:pt x="95250" y="508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42900" h="114300">
                <a:moveTo>
                  <a:pt x="114300" y="63500"/>
                </a:moveTo>
                <a:lnTo>
                  <a:pt x="95250" y="635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63500"/>
                </a:lnTo>
                <a:close/>
              </a:path>
              <a:path w="342900" h="114300">
                <a:moveTo>
                  <a:pt x="342900" y="63500"/>
                </a:moveTo>
                <a:lnTo>
                  <a:pt x="114300" y="63500"/>
                </a:lnTo>
                <a:lnTo>
                  <a:pt x="114300" y="76200"/>
                </a:lnTo>
                <a:lnTo>
                  <a:pt x="342900" y="76200"/>
                </a:lnTo>
                <a:lnTo>
                  <a:pt x="342900" y="63500"/>
                </a:lnTo>
                <a:close/>
              </a:path>
              <a:path w="342900" h="114300">
                <a:moveTo>
                  <a:pt x="114300" y="38100"/>
                </a:moveTo>
                <a:lnTo>
                  <a:pt x="95250" y="38100"/>
                </a:lnTo>
                <a:lnTo>
                  <a:pt x="95250" y="50800"/>
                </a:lnTo>
                <a:lnTo>
                  <a:pt x="114300" y="50800"/>
                </a:lnTo>
                <a:lnTo>
                  <a:pt x="114300" y="38100"/>
                </a:lnTo>
                <a:close/>
              </a:path>
              <a:path w="342900" h="114300">
                <a:moveTo>
                  <a:pt x="342900" y="38100"/>
                </a:moveTo>
                <a:lnTo>
                  <a:pt x="114300" y="38100"/>
                </a:lnTo>
                <a:lnTo>
                  <a:pt x="114300" y="50800"/>
                </a:lnTo>
                <a:lnTo>
                  <a:pt x="342900" y="50800"/>
                </a:lnTo>
                <a:lnTo>
                  <a:pt x="342900" y="3810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2050" y="2743200"/>
            <a:ext cx="114300" cy="281305"/>
          </a:xfrm>
          <a:custGeom>
            <a:avLst/>
            <a:gdLst/>
            <a:ahLst/>
            <a:cxnLst/>
            <a:rect l="l" t="t" r="r" b="b"/>
            <a:pathLst>
              <a:path w="114300" h="281305">
                <a:moveTo>
                  <a:pt x="50800" y="95250"/>
                </a:moveTo>
                <a:lnTo>
                  <a:pt x="38100" y="95250"/>
                </a:lnTo>
                <a:lnTo>
                  <a:pt x="38100" y="280924"/>
                </a:lnTo>
                <a:lnTo>
                  <a:pt x="50800" y="280924"/>
                </a:lnTo>
                <a:lnTo>
                  <a:pt x="50800" y="95250"/>
                </a:lnTo>
                <a:close/>
              </a:path>
              <a:path w="114300" h="281305">
                <a:moveTo>
                  <a:pt x="76200" y="95250"/>
                </a:moveTo>
                <a:lnTo>
                  <a:pt x="63500" y="95250"/>
                </a:lnTo>
                <a:lnTo>
                  <a:pt x="63500" y="280924"/>
                </a:lnTo>
                <a:lnTo>
                  <a:pt x="76200" y="280924"/>
                </a:lnTo>
                <a:lnTo>
                  <a:pt x="76200" y="95250"/>
                </a:lnTo>
                <a:close/>
              </a:path>
              <a:path w="114300" h="28130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81305">
                <a:moveTo>
                  <a:pt x="63500" y="95250"/>
                </a:moveTo>
                <a:lnTo>
                  <a:pt x="50800" y="95250"/>
                </a:lnTo>
                <a:lnTo>
                  <a:pt x="50800" y="114300"/>
                </a:lnTo>
                <a:lnTo>
                  <a:pt x="63500" y="114300"/>
                </a:lnTo>
                <a:lnTo>
                  <a:pt x="63500" y="95250"/>
                </a:lnTo>
                <a:close/>
              </a:path>
              <a:path w="114300" h="28130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8765" marR="5080" indent="-246824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 z-Score Given</a:t>
            </a:r>
            <a:r>
              <a:rPr spc="-204" dirty="0"/>
              <a:t> </a:t>
            </a:r>
            <a:r>
              <a:rPr dirty="0"/>
              <a:t>a  Percentile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4730241"/>
            <a:ext cx="799782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areas closest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0.05 in the </a:t>
            </a:r>
            <a:r>
              <a:rPr sz="2600" spc="-5" dirty="0">
                <a:latin typeface="Times New Roman"/>
                <a:cs typeface="Times New Roman"/>
              </a:rPr>
              <a:t>table </a:t>
            </a:r>
            <a:r>
              <a:rPr sz="2600" dirty="0">
                <a:latin typeface="Times New Roman"/>
                <a:cs typeface="Times New Roman"/>
              </a:rPr>
              <a:t>are 0.0495 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i="1" spc="5" dirty="0">
                <a:latin typeface="Times New Roman"/>
                <a:cs typeface="Times New Roman"/>
              </a:rPr>
              <a:t>z </a:t>
            </a:r>
            <a:r>
              <a:rPr sz="2600" dirty="0">
                <a:latin typeface="Times New Roman"/>
                <a:cs typeface="Times New Roman"/>
              </a:rPr>
              <a:t>= -1.65)  and 0.0505 (</a:t>
            </a:r>
            <a:r>
              <a:rPr sz="2600" i="1" dirty="0">
                <a:latin typeface="Times New Roman"/>
                <a:cs typeface="Times New Roman"/>
              </a:rPr>
              <a:t>z </a:t>
            </a:r>
            <a:r>
              <a:rPr sz="2600" dirty="0">
                <a:latin typeface="Times New Roman"/>
                <a:cs typeface="Times New Roman"/>
              </a:rPr>
              <a:t>= -1.64). </a:t>
            </a:r>
            <a:r>
              <a:rPr sz="2600" spc="-5" dirty="0">
                <a:latin typeface="Times New Roman"/>
                <a:cs typeface="Times New Roman"/>
              </a:rPr>
              <a:t>Because </a:t>
            </a:r>
            <a:r>
              <a:rPr sz="2600" dirty="0">
                <a:latin typeface="Times New Roman"/>
                <a:cs typeface="Times New Roman"/>
              </a:rPr>
              <a:t>0.05 is halfway between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 two </a:t>
            </a:r>
            <a:r>
              <a:rPr sz="2600" spc="-5" dirty="0">
                <a:latin typeface="Times New Roman"/>
                <a:cs typeface="Times New Roman"/>
              </a:rPr>
              <a:t>areas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the table, </a:t>
            </a:r>
            <a:r>
              <a:rPr sz="2600" dirty="0">
                <a:latin typeface="Times New Roman"/>
                <a:cs typeface="Times New Roman"/>
              </a:rPr>
              <a:t>use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i="1" spc="-5" dirty="0">
                <a:latin typeface="Times New Roman"/>
                <a:cs typeface="Times New Roman"/>
              </a:rPr>
              <a:t>z</a:t>
            </a:r>
            <a:r>
              <a:rPr sz="2600" spc="-5" dirty="0">
                <a:latin typeface="Times New Roman"/>
                <a:cs typeface="Times New Roman"/>
              </a:rPr>
              <a:t>-score that is </a:t>
            </a:r>
            <a:r>
              <a:rPr sz="2600" dirty="0">
                <a:latin typeface="Times New Roman"/>
                <a:cs typeface="Times New Roman"/>
              </a:rPr>
              <a:t>halfway  between -1.64 and -1.65. </a:t>
            </a:r>
            <a:r>
              <a:rPr sz="2600" b="1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600" b="1" i="1" spc="-10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600" b="1" spc="-10" dirty="0">
                <a:solidFill>
                  <a:srgbClr val="AD0337"/>
                </a:solidFill>
                <a:latin typeface="Times New Roman"/>
                <a:cs typeface="Times New Roman"/>
              </a:rPr>
              <a:t>-score is</a:t>
            </a:r>
            <a:r>
              <a:rPr sz="2600" b="1" spc="-7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337"/>
                </a:solidFill>
                <a:latin typeface="Times New Roman"/>
                <a:cs typeface="Times New Roman"/>
              </a:rPr>
              <a:t>-1.645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0069" y="4010914"/>
            <a:ext cx="611505" cy="253365"/>
          </a:xfrm>
          <a:custGeom>
            <a:avLst/>
            <a:gdLst/>
            <a:ahLst/>
            <a:cxnLst/>
            <a:rect l="l" t="t" r="r" b="b"/>
            <a:pathLst>
              <a:path w="611504" h="253364">
                <a:moveTo>
                  <a:pt x="608583" y="0"/>
                </a:moveTo>
                <a:lnTo>
                  <a:pt x="450341" y="109600"/>
                </a:lnTo>
                <a:lnTo>
                  <a:pt x="178942" y="211709"/>
                </a:lnTo>
                <a:lnTo>
                  <a:pt x="129944" y="221295"/>
                </a:lnTo>
                <a:lnTo>
                  <a:pt x="90709" y="224488"/>
                </a:lnTo>
                <a:lnTo>
                  <a:pt x="61428" y="229800"/>
                </a:lnTo>
                <a:lnTo>
                  <a:pt x="42290" y="245744"/>
                </a:lnTo>
                <a:lnTo>
                  <a:pt x="31843" y="247074"/>
                </a:lnTo>
                <a:lnTo>
                  <a:pt x="10519" y="249495"/>
                </a:lnTo>
                <a:lnTo>
                  <a:pt x="0" y="250825"/>
                </a:lnTo>
                <a:lnTo>
                  <a:pt x="611504" y="253365"/>
                </a:lnTo>
                <a:lnTo>
                  <a:pt x="608583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0069" y="4010914"/>
            <a:ext cx="611505" cy="253365"/>
          </a:xfrm>
          <a:custGeom>
            <a:avLst/>
            <a:gdLst/>
            <a:ahLst/>
            <a:cxnLst/>
            <a:rect l="l" t="t" r="r" b="b"/>
            <a:pathLst>
              <a:path w="611504" h="253364">
                <a:moveTo>
                  <a:pt x="0" y="250825"/>
                </a:moveTo>
                <a:lnTo>
                  <a:pt x="10519" y="249495"/>
                </a:lnTo>
                <a:lnTo>
                  <a:pt x="21193" y="248284"/>
                </a:lnTo>
                <a:lnTo>
                  <a:pt x="31843" y="247074"/>
                </a:lnTo>
                <a:lnTo>
                  <a:pt x="42290" y="245744"/>
                </a:lnTo>
                <a:lnTo>
                  <a:pt x="61428" y="229800"/>
                </a:lnTo>
                <a:lnTo>
                  <a:pt x="90709" y="224488"/>
                </a:lnTo>
                <a:lnTo>
                  <a:pt x="129944" y="221295"/>
                </a:lnTo>
                <a:lnTo>
                  <a:pt x="178942" y="211709"/>
                </a:lnTo>
                <a:lnTo>
                  <a:pt x="450341" y="109600"/>
                </a:lnTo>
                <a:lnTo>
                  <a:pt x="608583" y="0"/>
                </a:lnTo>
                <a:lnTo>
                  <a:pt x="611504" y="253365"/>
                </a:lnTo>
                <a:lnTo>
                  <a:pt x="0" y="250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4219575"/>
            <a:ext cx="3265804" cy="77470"/>
          </a:xfrm>
          <a:custGeom>
            <a:avLst/>
            <a:gdLst/>
            <a:ahLst/>
            <a:cxnLst/>
            <a:rect l="l" t="t" r="r" b="b"/>
            <a:pathLst>
              <a:path w="3265804" h="77470">
                <a:moveTo>
                  <a:pt x="3189097" y="45714"/>
                </a:moveTo>
                <a:lnTo>
                  <a:pt x="3189097" y="77469"/>
                </a:lnTo>
                <a:lnTo>
                  <a:pt x="3252597" y="45719"/>
                </a:lnTo>
                <a:lnTo>
                  <a:pt x="3189097" y="45714"/>
                </a:lnTo>
                <a:close/>
              </a:path>
              <a:path w="3265804" h="7747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5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265804" h="77470">
                <a:moveTo>
                  <a:pt x="3189097" y="33014"/>
                </a:moveTo>
                <a:lnTo>
                  <a:pt x="3189097" y="45714"/>
                </a:lnTo>
                <a:lnTo>
                  <a:pt x="3201797" y="45719"/>
                </a:lnTo>
                <a:lnTo>
                  <a:pt x="3201797" y="33019"/>
                </a:lnTo>
                <a:lnTo>
                  <a:pt x="3189097" y="33014"/>
                </a:lnTo>
                <a:close/>
              </a:path>
              <a:path w="3265804" h="77470">
                <a:moveTo>
                  <a:pt x="3189097" y="1269"/>
                </a:moveTo>
                <a:lnTo>
                  <a:pt x="3189097" y="33014"/>
                </a:lnTo>
                <a:lnTo>
                  <a:pt x="3201797" y="33019"/>
                </a:lnTo>
                <a:lnTo>
                  <a:pt x="3201797" y="45719"/>
                </a:lnTo>
                <a:lnTo>
                  <a:pt x="3252607" y="45714"/>
                </a:lnTo>
                <a:lnTo>
                  <a:pt x="3265297" y="39369"/>
                </a:lnTo>
                <a:lnTo>
                  <a:pt x="3189097" y="1269"/>
                </a:lnTo>
                <a:close/>
              </a:path>
              <a:path w="3265804" h="77470">
                <a:moveTo>
                  <a:pt x="76200" y="31755"/>
                </a:moveTo>
                <a:lnTo>
                  <a:pt x="76200" y="44455"/>
                </a:lnTo>
                <a:lnTo>
                  <a:pt x="3189097" y="45714"/>
                </a:lnTo>
                <a:lnTo>
                  <a:pt x="3189097" y="33014"/>
                </a:lnTo>
                <a:lnTo>
                  <a:pt x="76200" y="31755"/>
                </a:lnTo>
                <a:close/>
              </a:path>
              <a:path w="3265804" h="77470">
                <a:moveTo>
                  <a:pt x="63500" y="31750"/>
                </a:moveTo>
                <a:lnTo>
                  <a:pt x="63500" y="44450"/>
                </a:lnTo>
                <a:lnTo>
                  <a:pt x="76200" y="44455"/>
                </a:lnTo>
                <a:lnTo>
                  <a:pt x="76200" y="31755"/>
                </a:lnTo>
                <a:lnTo>
                  <a:pt x="63500" y="31750"/>
                </a:lnTo>
                <a:close/>
              </a:path>
              <a:path w="3265804" h="77470">
                <a:moveTo>
                  <a:pt x="76200" y="31750"/>
                </a:moveTo>
                <a:lnTo>
                  <a:pt x="63500" y="31750"/>
                </a:lnTo>
                <a:lnTo>
                  <a:pt x="76200" y="31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7979" y="422402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9053" y="428739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4866" y="4220717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68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02067" y="4099052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7409" y="3125493"/>
            <a:ext cx="2997835" cy="1136650"/>
          </a:xfrm>
          <a:custGeom>
            <a:avLst/>
            <a:gdLst/>
            <a:ahLst/>
            <a:cxnLst/>
            <a:rect l="l" t="t" r="r" b="b"/>
            <a:pathLst>
              <a:path w="2997834" h="1136650">
                <a:moveTo>
                  <a:pt x="0" y="1136118"/>
                </a:moveTo>
                <a:lnTo>
                  <a:pt x="61722" y="1127990"/>
                </a:lnTo>
                <a:lnTo>
                  <a:pt x="116331" y="1123545"/>
                </a:lnTo>
                <a:lnTo>
                  <a:pt x="153540" y="1120187"/>
                </a:lnTo>
                <a:lnTo>
                  <a:pt x="202198" y="1116311"/>
                </a:lnTo>
                <a:lnTo>
                  <a:pt x="256317" y="1111612"/>
                </a:lnTo>
                <a:lnTo>
                  <a:pt x="309912" y="1105785"/>
                </a:lnTo>
                <a:lnTo>
                  <a:pt x="356997" y="1098526"/>
                </a:lnTo>
                <a:lnTo>
                  <a:pt x="404675" y="1088485"/>
                </a:lnTo>
                <a:lnTo>
                  <a:pt x="446960" y="1076777"/>
                </a:lnTo>
                <a:lnTo>
                  <a:pt x="487888" y="1062735"/>
                </a:lnTo>
                <a:lnTo>
                  <a:pt x="531494" y="1045694"/>
                </a:lnTo>
                <a:lnTo>
                  <a:pt x="580181" y="1024060"/>
                </a:lnTo>
                <a:lnTo>
                  <a:pt x="631809" y="998640"/>
                </a:lnTo>
                <a:lnTo>
                  <a:pt x="681603" y="972363"/>
                </a:lnTo>
                <a:lnTo>
                  <a:pt x="724788" y="948158"/>
                </a:lnTo>
                <a:lnTo>
                  <a:pt x="760065" y="926109"/>
                </a:lnTo>
                <a:lnTo>
                  <a:pt x="815139" y="884632"/>
                </a:lnTo>
                <a:lnTo>
                  <a:pt x="863028" y="842885"/>
                </a:lnTo>
                <a:lnTo>
                  <a:pt x="903636" y="800915"/>
                </a:lnTo>
                <a:lnTo>
                  <a:pt x="934471" y="765899"/>
                </a:lnTo>
                <a:lnTo>
                  <a:pt x="969137" y="718161"/>
                </a:lnTo>
                <a:lnTo>
                  <a:pt x="1048765" y="595606"/>
                </a:lnTo>
                <a:lnTo>
                  <a:pt x="1097026" y="505182"/>
                </a:lnTo>
                <a:lnTo>
                  <a:pt x="1143635" y="406757"/>
                </a:lnTo>
                <a:lnTo>
                  <a:pt x="1190116" y="308332"/>
                </a:lnTo>
                <a:lnTo>
                  <a:pt x="1248282" y="198223"/>
                </a:lnTo>
                <a:lnTo>
                  <a:pt x="1285986" y="138279"/>
                </a:lnTo>
                <a:lnTo>
                  <a:pt x="1327023" y="83669"/>
                </a:lnTo>
                <a:lnTo>
                  <a:pt x="1370838" y="45362"/>
                </a:lnTo>
                <a:lnTo>
                  <a:pt x="1414652" y="18391"/>
                </a:lnTo>
                <a:lnTo>
                  <a:pt x="1454975" y="5056"/>
                </a:lnTo>
                <a:lnTo>
                  <a:pt x="1495298" y="484"/>
                </a:lnTo>
                <a:lnTo>
                  <a:pt x="1515439" y="0"/>
                </a:lnTo>
                <a:lnTo>
                  <a:pt x="1535842" y="611"/>
                </a:lnTo>
                <a:lnTo>
                  <a:pt x="1578482" y="9501"/>
                </a:lnTo>
                <a:lnTo>
                  <a:pt x="1626647" y="30710"/>
                </a:lnTo>
                <a:lnTo>
                  <a:pt x="1674240" y="66778"/>
                </a:lnTo>
                <a:lnTo>
                  <a:pt x="1713674" y="120292"/>
                </a:lnTo>
                <a:lnTo>
                  <a:pt x="1732712" y="153664"/>
                </a:lnTo>
                <a:lnTo>
                  <a:pt x="1753869" y="192000"/>
                </a:lnTo>
                <a:lnTo>
                  <a:pt x="1778938" y="239484"/>
                </a:lnTo>
                <a:lnTo>
                  <a:pt x="1806305" y="294600"/>
                </a:lnTo>
                <a:lnTo>
                  <a:pt x="1832504" y="349216"/>
                </a:lnTo>
                <a:lnTo>
                  <a:pt x="1854072" y="395200"/>
                </a:lnTo>
                <a:lnTo>
                  <a:pt x="1878314" y="451746"/>
                </a:lnTo>
                <a:lnTo>
                  <a:pt x="1887630" y="474174"/>
                </a:lnTo>
                <a:lnTo>
                  <a:pt x="1918727" y="537319"/>
                </a:lnTo>
                <a:lnTo>
                  <a:pt x="1939544" y="577143"/>
                </a:lnTo>
                <a:lnTo>
                  <a:pt x="1961026" y="616801"/>
                </a:lnTo>
                <a:lnTo>
                  <a:pt x="1981199" y="651994"/>
                </a:lnTo>
                <a:lnTo>
                  <a:pt x="2051812" y="754864"/>
                </a:lnTo>
                <a:lnTo>
                  <a:pt x="2077561" y="787773"/>
                </a:lnTo>
                <a:lnTo>
                  <a:pt x="2101976" y="813919"/>
                </a:lnTo>
                <a:lnTo>
                  <a:pt x="2114833" y="827877"/>
                </a:lnTo>
                <a:lnTo>
                  <a:pt x="2142214" y="854459"/>
                </a:lnTo>
                <a:lnTo>
                  <a:pt x="2182846" y="888132"/>
                </a:lnTo>
                <a:lnTo>
                  <a:pt x="2236348" y="929943"/>
                </a:lnTo>
                <a:lnTo>
                  <a:pt x="2353437" y="996545"/>
                </a:lnTo>
                <a:lnTo>
                  <a:pt x="2447416" y="1037693"/>
                </a:lnTo>
                <a:lnTo>
                  <a:pt x="2540381" y="1067157"/>
                </a:lnTo>
                <a:lnTo>
                  <a:pt x="2575099" y="1077140"/>
                </a:lnTo>
                <a:lnTo>
                  <a:pt x="2614390" y="1088445"/>
                </a:lnTo>
                <a:lnTo>
                  <a:pt x="2655824" y="1099393"/>
                </a:lnTo>
                <a:lnTo>
                  <a:pt x="2696971" y="1108305"/>
                </a:lnTo>
                <a:lnTo>
                  <a:pt x="2739405" y="1114365"/>
                </a:lnTo>
                <a:lnTo>
                  <a:pt x="2783268" y="1118306"/>
                </a:lnTo>
                <a:lnTo>
                  <a:pt x="2826273" y="1121056"/>
                </a:lnTo>
                <a:lnTo>
                  <a:pt x="2866136" y="1123545"/>
                </a:lnTo>
                <a:lnTo>
                  <a:pt x="2997708" y="1131673"/>
                </a:lnTo>
                <a:lnTo>
                  <a:pt x="0" y="1136118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740" y="1514008"/>
            <a:ext cx="7658100" cy="24066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that corresponds 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775" baseline="-21021" dirty="0"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i="1" spc="-5" dirty="0">
                <a:latin typeface="Times New Roman"/>
                <a:cs typeface="Times New Roman"/>
              </a:rPr>
              <a:t>z</a:t>
            </a:r>
            <a:r>
              <a:rPr sz="2600" spc="-5" dirty="0">
                <a:latin typeface="Times New Roman"/>
                <a:cs typeface="Times New Roman"/>
              </a:rPr>
              <a:t>-score </a:t>
            </a:r>
            <a:r>
              <a:rPr sz="2600" dirty="0">
                <a:latin typeface="Times New Roman"/>
                <a:cs typeface="Times New Roman"/>
              </a:rPr>
              <a:t>that corresponds to </a:t>
            </a:r>
            <a:r>
              <a:rPr sz="2600" i="1" spc="10" dirty="0">
                <a:latin typeface="Times New Roman"/>
                <a:cs typeface="Times New Roman"/>
              </a:rPr>
              <a:t>P</a:t>
            </a:r>
            <a:r>
              <a:rPr sz="2550" spc="15" baseline="-21241" dirty="0">
                <a:latin typeface="Times New Roman"/>
                <a:cs typeface="Times New Roman"/>
              </a:rPr>
              <a:t>5 </a:t>
            </a:r>
            <a:r>
              <a:rPr sz="2600" dirty="0">
                <a:latin typeface="Times New Roman"/>
                <a:cs typeface="Times New Roman"/>
              </a:rPr>
              <a:t>is the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i="1" spc="-5" dirty="0">
                <a:latin typeface="Times New Roman"/>
                <a:cs typeface="Times New Roman"/>
              </a:rPr>
              <a:t>z-</a:t>
            </a:r>
            <a:r>
              <a:rPr sz="2600" spc="-5" dirty="0">
                <a:latin typeface="Times New Roman"/>
                <a:cs typeface="Times New Roman"/>
              </a:rPr>
              <a:t>score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  corresponds to an </a:t>
            </a:r>
            <a:r>
              <a:rPr sz="2600" spc="-5" dirty="0">
                <a:latin typeface="Times New Roman"/>
                <a:cs typeface="Times New Roman"/>
              </a:rPr>
              <a:t>area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0.05.</a:t>
            </a:r>
            <a:endParaRPr sz="2600">
              <a:latin typeface="Times New Roman"/>
              <a:cs typeface="Times New Roman"/>
            </a:endParaRPr>
          </a:p>
          <a:p>
            <a:pPr marL="1437005" algn="ctr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latin typeface="Times New Roman"/>
                <a:cs typeface="Times New Roman"/>
              </a:rPr>
              <a:t>0.05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7333" y="3880103"/>
            <a:ext cx="271145" cy="321310"/>
          </a:xfrm>
          <a:custGeom>
            <a:avLst/>
            <a:gdLst/>
            <a:ahLst/>
            <a:cxnLst/>
            <a:rect l="l" t="t" r="r" b="b"/>
            <a:pathLst>
              <a:path w="271145" h="321310">
                <a:moveTo>
                  <a:pt x="217272" y="266534"/>
                </a:moveTo>
                <a:lnTo>
                  <a:pt x="192912" y="287020"/>
                </a:lnTo>
                <a:lnTo>
                  <a:pt x="271144" y="320802"/>
                </a:lnTo>
                <a:lnTo>
                  <a:pt x="260410" y="276225"/>
                </a:lnTo>
                <a:lnTo>
                  <a:pt x="225425" y="276225"/>
                </a:lnTo>
                <a:lnTo>
                  <a:pt x="217272" y="266534"/>
                </a:lnTo>
                <a:close/>
              </a:path>
              <a:path w="271145" h="321310">
                <a:moveTo>
                  <a:pt x="226935" y="258408"/>
                </a:moveTo>
                <a:lnTo>
                  <a:pt x="217272" y="266534"/>
                </a:lnTo>
                <a:lnTo>
                  <a:pt x="225425" y="276225"/>
                </a:lnTo>
                <a:lnTo>
                  <a:pt x="235076" y="268097"/>
                </a:lnTo>
                <a:lnTo>
                  <a:pt x="226935" y="258408"/>
                </a:lnTo>
                <a:close/>
              </a:path>
              <a:path w="271145" h="321310">
                <a:moveTo>
                  <a:pt x="251205" y="237998"/>
                </a:moveTo>
                <a:lnTo>
                  <a:pt x="226935" y="258408"/>
                </a:lnTo>
                <a:lnTo>
                  <a:pt x="235076" y="268097"/>
                </a:lnTo>
                <a:lnTo>
                  <a:pt x="225425" y="276225"/>
                </a:lnTo>
                <a:lnTo>
                  <a:pt x="260410" y="276225"/>
                </a:lnTo>
                <a:lnTo>
                  <a:pt x="251205" y="237998"/>
                </a:lnTo>
                <a:close/>
              </a:path>
              <a:path w="271145" h="321310">
                <a:moveTo>
                  <a:pt x="9778" y="0"/>
                </a:moveTo>
                <a:lnTo>
                  <a:pt x="0" y="8255"/>
                </a:lnTo>
                <a:lnTo>
                  <a:pt x="217272" y="266534"/>
                </a:lnTo>
                <a:lnTo>
                  <a:pt x="226935" y="258408"/>
                </a:lnTo>
                <a:lnTo>
                  <a:pt x="9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50" y="577418"/>
            <a:ext cx="72237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4887"/>
                </a:solidFill>
              </a:rPr>
              <a:t>Transforming </a:t>
            </a:r>
            <a:r>
              <a:rPr dirty="0">
                <a:solidFill>
                  <a:srgbClr val="004887"/>
                </a:solidFill>
              </a:rPr>
              <a:t>a </a:t>
            </a:r>
            <a:r>
              <a:rPr i="1" dirty="0">
                <a:solidFill>
                  <a:srgbClr val="004887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004887"/>
                </a:solidFill>
              </a:rPr>
              <a:t>-Score to an</a:t>
            </a:r>
            <a:r>
              <a:rPr spc="-155" dirty="0">
                <a:solidFill>
                  <a:srgbClr val="004887"/>
                </a:solidFill>
              </a:rPr>
              <a:t> </a:t>
            </a:r>
            <a:r>
              <a:rPr i="1" dirty="0">
                <a:solidFill>
                  <a:srgbClr val="004887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4887"/>
                </a:solidFill>
              </a:rPr>
              <a:t>-Score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45081"/>
            <a:ext cx="7507605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transform a standard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to a data value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in a  </a:t>
            </a:r>
            <a:r>
              <a:rPr sz="2800" dirty="0">
                <a:latin typeface="Times New Roman"/>
                <a:cs typeface="Times New Roman"/>
              </a:rPr>
              <a:t>given population, </a:t>
            </a:r>
            <a:r>
              <a:rPr sz="2800" spc="-5" dirty="0">
                <a:latin typeface="Times New Roman"/>
                <a:cs typeface="Times New Roman"/>
              </a:rPr>
              <a:t>use 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  <a:p>
            <a:pPr marR="554355" algn="ctr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x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μ +</a:t>
            </a:r>
            <a:r>
              <a:rPr sz="2800" spc="-2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σ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577418"/>
            <a:ext cx="5527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an</a:t>
            </a:r>
            <a:r>
              <a:rPr spc="-155" dirty="0"/>
              <a:t> </a:t>
            </a:r>
            <a:r>
              <a:rPr spc="-30" dirty="0"/>
              <a:t>x-Value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16481"/>
            <a:ext cx="7842884" cy="507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speeds of vehicles along a stretch of highway are  normally </a:t>
            </a:r>
            <a:r>
              <a:rPr sz="2800" dirty="0">
                <a:latin typeface="Times New Roman"/>
                <a:cs typeface="Times New Roman"/>
              </a:rPr>
              <a:t>distributed, </a:t>
            </a:r>
            <a:r>
              <a:rPr sz="2800" spc="-5" dirty="0">
                <a:latin typeface="Times New Roman"/>
                <a:cs typeface="Times New Roman"/>
              </a:rPr>
              <a:t>with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67 miles per </a:t>
            </a:r>
            <a:r>
              <a:rPr sz="2800" dirty="0">
                <a:latin typeface="Times New Roman"/>
                <a:cs typeface="Times New Roman"/>
              </a:rPr>
              <a:t>hour  </a:t>
            </a:r>
            <a:r>
              <a:rPr sz="2800" spc="-5" dirty="0">
                <a:latin typeface="Times New Roman"/>
                <a:cs typeface="Times New Roman"/>
              </a:rPr>
              <a:t>and a standard deviation of 4 miles per </a:t>
            </a:r>
            <a:r>
              <a:rPr sz="2800" spc="-30" dirty="0">
                <a:latin typeface="Times New Roman"/>
                <a:cs typeface="Times New Roman"/>
              </a:rPr>
              <a:t>hour. </a:t>
            </a:r>
            <a:r>
              <a:rPr sz="2800" spc="-5" dirty="0">
                <a:latin typeface="Times New Roman"/>
                <a:cs typeface="Times New Roman"/>
              </a:rPr>
              <a:t>Find the  speeds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corresponding to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-sores of 1.96, -2.33, and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1663064" algn="l"/>
              </a:tabLst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	</a:t>
            </a: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formula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μ +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σ</a:t>
            </a:r>
            <a:endParaRPr sz="2800">
              <a:latin typeface="Times New Roman"/>
              <a:cs typeface="Times New Roman"/>
            </a:endParaRPr>
          </a:p>
          <a:p>
            <a:pPr marL="303530" indent="-290830">
              <a:lnSpc>
                <a:spcPct val="100000"/>
              </a:lnSpc>
              <a:spcBef>
                <a:spcPts val="1190"/>
              </a:spcBef>
              <a:buClr>
                <a:srgbClr val="D1712F"/>
              </a:buClr>
              <a:buFont typeface="Arial"/>
              <a:buChar char="•"/>
              <a:tabLst>
                <a:tab pos="303530" algn="l"/>
                <a:tab pos="304165" algn="l"/>
                <a:tab pos="18415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1.96:	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x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67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+ 1.96(4) = 74.84 miles per</a:t>
            </a:r>
            <a:r>
              <a:rPr sz="2800" spc="-1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hour</a:t>
            </a:r>
            <a:endParaRPr sz="2800">
              <a:latin typeface="Times New Roman"/>
              <a:cs typeface="Times New Roman"/>
            </a:endParaRPr>
          </a:p>
          <a:p>
            <a:pPr marL="303530" indent="-290830">
              <a:lnSpc>
                <a:spcPct val="100000"/>
              </a:lnSpc>
              <a:spcBef>
                <a:spcPts val="1205"/>
              </a:spcBef>
              <a:buClr>
                <a:srgbClr val="D1712F"/>
              </a:buClr>
              <a:buFont typeface="Arial"/>
              <a:buChar char="•"/>
              <a:tabLst>
                <a:tab pos="303530" algn="l"/>
                <a:tab pos="304165" algn="l"/>
                <a:tab pos="18415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-2.33:	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x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67 +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(-2.33)(4)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57.68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miles per</a:t>
            </a:r>
            <a:r>
              <a:rPr sz="2800" spc="-7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hour</a:t>
            </a:r>
            <a:endParaRPr sz="2800">
              <a:latin typeface="Times New Roman"/>
              <a:cs typeface="Times New Roman"/>
            </a:endParaRPr>
          </a:p>
          <a:p>
            <a:pPr marL="303530" indent="-290830">
              <a:lnSpc>
                <a:spcPct val="100000"/>
              </a:lnSpc>
              <a:spcBef>
                <a:spcPts val="1200"/>
              </a:spcBef>
              <a:buClr>
                <a:srgbClr val="D1712F"/>
              </a:buClr>
              <a:buFont typeface="Arial"/>
              <a:buChar char="•"/>
              <a:tabLst>
                <a:tab pos="303530" algn="l"/>
                <a:tab pos="304165" algn="l"/>
                <a:tab pos="18415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0:	</a:t>
            </a: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x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67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+ 0(4) =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67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miles per</a:t>
            </a:r>
            <a:r>
              <a:rPr sz="2800" spc="-4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hour</a:t>
            </a:r>
            <a:endParaRPr sz="2800">
              <a:latin typeface="Times New Roman"/>
              <a:cs typeface="Times New Roman"/>
            </a:endParaRPr>
          </a:p>
          <a:p>
            <a:pPr marL="88900" marR="530225" algn="ctr">
              <a:lnSpc>
                <a:spcPct val="100000"/>
              </a:lnSpc>
              <a:spcBef>
                <a:spcPts val="1045"/>
              </a:spcBef>
            </a:pPr>
            <a:r>
              <a:rPr sz="2800" spc="-5" dirty="0">
                <a:latin typeface="Times New Roman"/>
                <a:cs typeface="Times New Roman"/>
              </a:rPr>
              <a:t>Notice 74.84 </a:t>
            </a:r>
            <a:r>
              <a:rPr sz="2800" spc="-10" dirty="0">
                <a:latin typeface="Times New Roman"/>
                <a:cs typeface="Times New Roman"/>
              </a:rPr>
              <a:t>mph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above 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57.68 </a:t>
            </a:r>
            <a:r>
              <a:rPr sz="2800" spc="-10" dirty="0">
                <a:latin typeface="Times New Roman"/>
                <a:cs typeface="Times New Roman"/>
              </a:rPr>
              <a:t>mph </a:t>
            </a:r>
            <a:r>
              <a:rPr sz="2800" spc="-5" dirty="0">
                <a:latin typeface="Times New Roman"/>
                <a:cs typeface="Times New Roman"/>
              </a:rPr>
              <a:t>is  below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and 67 </a:t>
            </a:r>
            <a:r>
              <a:rPr sz="2800" spc="-10" dirty="0">
                <a:latin typeface="Times New Roman"/>
                <a:cs typeface="Times New Roman"/>
              </a:rPr>
              <a:t>mph </a:t>
            </a:r>
            <a:r>
              <a:rPr sz="2800" spc="-5" dirty="0">
                <a:latin typeface="Times New Roman"/>
                <a:cs typeface="Times New Roman"/>
              </a:rPr>
              <a:t>is equal to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1684" y="3040256"/>
            <a:ext cx="1189397" cy="89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577418"/>
            <a:ext cx="758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Finding a Specific Data</a:t>
            </a:r>
            <a:r>
              <a:rPr spc="-160" dirty="0"/>
              <a:t> </a:t>
            </a:r>
            <a:r>
              <a:rPr spc="-35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3289300" y="5142991"/>
            <a:ext cx="838200" cy="415290"/>
          </a:xfrm>
          <a:custGeom>
            <a:avLst/>
            <a:gdLst/>
            <a:ahLst/>
            <a:cxnLst/>
            <a:rect l="l" t="t" r="r" b="b"/>
            <a:pathLst>
              <a:path w="838200" h="415289">
                <a:moveTo>
                  <a:pt x="4063" y="0"/>
                </a:moveTo>
                <a:lnTo>
                  <a:pt x="2666" y="1142"/>
                </a:lnTo>
                <a:lnTo>
                  <a:pt x="2552" y="54452"/>
                </a:lnTo>
                <a:lnTo>
                  <a:pt x="2250" y="106386"/>
                </a:lnTo>
                <a:lnTo>
                  <a:pt x="1823" y="157403"/>
                </a:lnTo>
                <a:lnTo>
                  <a:pt x="843" y="258521"/>
                </a:lnTo>
                <a:lnTo>
                  <a:pt x="416" y="309538"/>
                </a:lnTo>
                <a:lnTo>
                  <a:pt x="114" y="361472"/>
                </a:lnTo>
                <a:lnTo>
                  <a:pt x="0" y="414781"/>
                </a:lnTo>
                <a:lnTo>
                  <a:pt x="838200" y="410463"/>
                </a:lnTo>
                <a:lnTo>
                  <a:pt x="823811" y="408239"/>
                </a:lnTo>
                <a:lnTo>
                  <a:pt x="794605" y="404123"/>
                </a:lnTo>
                <a:lnTo>
                  <a:pt x="746787" y="396176"/>
                </a:lnTo>
                <a:lnTo>
                  <a:pt x="704647" y="389720"/>
                </a:lnTo>
                <a:lnTo>
                  <a:pt x="656447" y="381825"/>
                </a:lnTo>
                <a:lnTo>
                  <a:pt x="604764" y="371855"/>
                </a:lnTo>
                <a:lnTo>
                  <a:pt x="552178" y="359177"/>
                </a:lnTo>
                <a:lnTo>
                  <a:pt x="501269" y="343153"/>
                </a:lnTo>
                <a:lnTo>
                  <a:pt x="511199" y="343153"/>
                </a:lnTo>
                <a:lnTo>
                  <a:pt x="502665" y="340994"/>
                </a:lnTo>
                <a:lnTo>
                  <a:pt x="189991" y="186816"/>
                </a:lnTo>
                <a:lnTo>
                  <a:pt x="13179" y="5460"/>
                </a:lnTo>
                <a:lnTo>
                  <a:pt x="10795" y="5460"/>
                </a:lnTo>
                <a:lnTo>
                  <a:pt x="4063" y="0"/>
                </a:lnTo>
                <a:close/>
              </a:path>
              <a:path w="838200" h="415289">
                <a:moveTo>
                  <a:pt x="511199" y="343153"/>
                </a:moveTo>
                <a:lnTo>
                  <a:pt x="501269" y="343153"/>
                </a:lnTo>
                <a:lnTo>
                  <a:pt x="511294" y="345128"/>
                </a:lnTo>
                <a:lnTo>
                  <a:pt x="555545" y="355123"/>
                </a:lnTo>
                <a:lnTo>
                  <a:pt x="565803" y="357246"/>
                </a:lnTo>
                <a:lnTo>
                  <a:pt x="552171" y="353519"/>
                </a:lnTo>
                <a:lnTo>
                  <a:pt x="511199" y="343153"/>
                </a:lnTo>
                <a:close/>
              </a:path>
              <a:path w="838200" h="415289">
                <a:moveTo>
                  <a:pt x="12064" y="4317"/>
                </a:moveTo>
                <a:lnTo>
                  <a:pt x="10795" y="5460"/>
                </a:lnTo>
                <a:lnTo>
                  <a:pt x="13179" y="5460"/>
                </a:lnTo>
                <a:lnTo>
                  <a:pt x="12064" y="4317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9300" y="5142991"/>
            <a:ext cx="838200" cy="415290"/>
          </a:xfrm>
          <a:custGeom>
            <a:avLst/>
            <a:gdLst/>
            <a:ahLst/>
            <a:cxnLst/>
            <a:rect l="l" t="t" r="r" b="b"/>
            <a:pathLst>
              <a:path w="838200" h="415289">
                <a:moveTo>
                  <a:pt x="838200" y="410463"/>
                </a:moveTo>
                <a:lnTo>
                  <a:pt x="823811" y="408239"/>
                </a:lnTo>
                <a:lnTo>
                  <a:pt x="809196" y="406193"/>
                </a:lnTo>
                <a:lnTo>
                  <a:pt x="794605" y="404123"/>
                </a:lnTo>
                <a:lnTo>
                  <a:pt x="780288" y="401827"/>
                </a:lnTo>
                <a:lnTo>
                  <a:pt x="746787" y="396176"/>
                </a:lnTo>
                <a:lnTo>
                  <a:pt x="704647" y="389720"/>
                </a:lnTo>
                <a:lnTo>
                  <a:pt x="656447" y="381825"/>
                </a:lnTo>
                <a:lnTo>
                  <a:pt x="604764" y="371855"/>
                </a:lnTo>
                <a:lnTo>
                  <a:pt x="552178" y="359177"/>
                </a:lnTo>
                <a:lnTo>
                  <a:pt x="501269" y="343153"/>
                </a:lnTo>
                <a:lnTo>
                  <a:pt x="511294" y="345128"/>
                </a:lnTo>
                <a:lnTo>
                  <a:pt x="533381" y="350101"/>
                </a:lnTo>
                <a:lnTo>
                  <a:pt x="555545" y="355123"/>
                </a:lnTo>
                <a:lnTo>
                  <a:pt x="565803" y="357246"/>
                </a:lnTo>
                <a:lnTo>
                  <a:pt x="552171" y="353519"/>
                </a:lnTo>
                <a:lnTo>
                  <a:pt x="502665" y="340994"/>
                </a:lnTo>
                <a:lnTo>
                  <a:pt x="189991" y="186816"/>
                </a:lnTo>
                <a:lnTo>
                  <a:pt x="12064" y="4317"/>
                </a:lnTo>
                <a:lnTo>
                  <a:pt x="10795" y="5460"/>
                </a:lnTo>
                <a:lnTo>
                  <a:pt x="4063" y="0"/>
                </a:lnTo>
                <a:lnTo>
                  <a:pt x="2666" y="1142"/>
                </a:lnTo>
                <a:lnTo>
                  <a:pt x="2552" y="54452"/>
                </a:lnTo>
                <a:lnTo>
                  <a:pt x="2250" y="106386"/>
                </a:lnTo>
                <a:lnTo>
                  <a:pt x="1823" y="157403"/>
                </a:lnTo>
                <a:lnTo>
                  <a:pt x="1333" y="207962"/>
                </a:lnTo>
                <a:lnTo>
                  <a:pt x="843" y="258521"/>
                </a:lnTo>
                <a:lnTo>
                  <a:pt x="416" y="309538"/>
                </a:lnTo>
                <a:lnTo>
                  <a:pt x="114" y="361472"/>
                </a:lnTo>
                <a:lnTo>
                  <a:pt x="0" y="414781"/>
                </a:lnTo>
                <a:lnTo>
                  <a:pt x="838200" y="4104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400" y="5516626"/>
            <a:ext cx="3738879" cy="78105"/>
          </a:xfrm>
          <a:custGeom>
            <a:avLst/>
            <a:gdLst/>
            <a:ahLst/>
            <a:cxnLst/>
            <a:rect l="l" t="t" r="r" b="b"/>
            <a:pathLst>
              <a:path w="3738879" h="78104">
                <a:moveTo>
                  <a:pt x="3662351" y="45968"/>
                </a:moveTo>
                <a:lnTo>
                  <a:pt x="3662299" y="77685"/>
                </a:lnTo>
                <a:lnTo>
                  <a:pt x="3725786" y="45974"/>
                </a:lnTo>
                <a:lnTo>
                  <a:pt x="3662351" y="45968"/>
                </a:lnTo>
                <a:close/>
              </a:path>
              <a:path w="3738879" h="78104">
                <a:moveTo>
                  <a:pt x="76212" y="0"/>
                </a:moveTo>
                <a:lnTo>
                  <a:pt x="0" y="37973"/>
                </a:lnTo>
                <a:lnTo>
                  <a:pt x="76187" y="76161"/>
                </a:lnTo>
                <a:lnTo>
                  <a:pt x="76197" y="44455"/>
                </a:lnTo>
                <a:lnTo>
                  <a:pt x="63500" y="44450"/>
                </a:lnTo>
                <a:lnTo>
                  <a:pt x="63512" y="31750"/>
                </a:lnTo>
                <a:lnTo>
                  <a:pt x="76202" y="31750"/>
                </a:lnTo>
                <a:lnTo>
                  <a:pt x="76212" y="0"/>
                </a:lnTo>
                <a:close/>
              </a:path>
              <a:path w="3738879" h="78104">
                <a:moveTo>
                  <a:pt x="3662373" y="33268"/>
                </a:moveTo>
                <a:lnTo>
                  <a:pt x="3662351" y="45968"/>
                </a:lnTo>
                <a:lnTo>
                  <a:pt x="3675126" y="45974"/>
                </a:lnTo>
                <a:lnTo>
                  <a:pt x="3675126" y="33274"/>
                </a:lnTo>
                <a:lnTo>
                  <a:pt x="3662373" y="33268"/>
                </a:lnTo>
                <a:close/>
              </a:path>
              <a:path w="3738879" h="78104">
                <a:moveTo>
                  <a:pt x="3662426" y="1524"/>
                </a:moveTo>
                <a:lnTo>
                  <a:pt x="3662373" y="33268"/>
                </a:lnTo>
                <a:lnTo>
                  <a:pt x="3675126" y="33274"/>
                </a:lnTo>
                <a:lnTo>
                  <a:pt x="3675126" y="45974"/>
                </a:lnTo>
                <a:lnTo>
                  <a:pt x="3725797" y="45968"/>
                </a:lnTo>
                <a:lnTo>
                  <a:pt x="3738499" y="39624"/>
                </a:lnTo>
                <a:lnTo>
                  <a:pt x="3662426" y="1524"/>
                </a:lnTo>
                <a:close/>
              </a:path>
              <a:path w="3738879" h="78104">
                <a:moveTo>
                  <a:pt x="76202" y="31755"/>
                </a:moveTo>
                <a:lnTo>
                  <a:pt x="76197" y="44455"/>
                </a:lnTo>
                <a:lnTo>
                  <a:pt x="3662351" y="45968"/>
                </a:lnTo>
                <a:lnTo>
                  <a:pt x="3662373" y="33268"/>
                </a:lnTo>
                <a:lnTo>
                  <a:pt x="76202" y="31755"/>
                </a:lnTo>
                <a:close/>
              </a:path>
              <a:path w="3738879" h="78104">
                <a:moveTo>
                  <a:pt x="63512" y="31750"/>
                </a:moveTo>
                <a:lnTo>
                  <a:pt x="63500" y="44450"/>
                </a:lnTo>
                <a:lnTo>
                  <a:pt x="76197" y="44455"/>
                </a:lnTo>
                <a:lnTo>
                  <a:pt x="76202" y="31755"/>
                </a:lnTo>
                <a:lnTo>
                  <a:pt x="635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6247" y="5584342"/>
            <a:ext cx="13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22550" y="5510148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88002" y="5430418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8050" y="4192541"/>
            <a:ext cx="3432175" cy="1367155"/>
          </a:xfrm>
          <a:custGeom>
            <a:avLst/>
            <a:gdLst/>
            <a:ahLst/>
            <a:cxnLst/>
            <a:rect l="l" t="t" r="r" b="b"/>
            <a:pathLst>
              <a:path w="3432175" h="1367154">
                <a:moveTo>
                  <a:pt x="0" y="1366883"/>
                </a:moveTo>
                <a:lnTo>
                  <a:pt x="70688" y="1357231"/>
                </a:lnTo>
                <a:lnTo>
                  <a:pt x="133184" y="1351770"/>
                </a:lnTo>
                <a:lnTo>
                  <a:pt x="175814" y="1347701"/>
                </a:lnTo>
                <a:lnTo>
                  <a:pt x="231528" y="1343022"/>
                </a:lnTo>
                <a:lnTo>
                  <a:pt x="293489" y="1337368"/>
                </a:lnTo>
                <a:lnTo>
                  <a:pt x="354862" y="1330373"/>
                </a:lnTo>
                <a:lnTo>
                  <a:pt x="408813" y="1321671"/>
                </a:lnTo>
                <a:lnTo>
                  <a:pt x="463351" y="1309606"/>
                </a:lnTo>
                <a:lnTo>
                  <a:pt x="511746" y="1295540"/>
                </a:lnTo>
                <a:lnTo>
                  <a:pt x="558617" y="1278665"/>
                </a:lnTo>
                <a:lnTo>
                  <a:pt x="608584" y="1258171"/>
                </a:lnTo>
                <a:lnTo>
                  <a:pt x="652721" y="1237761"/>
                </a:lnTo>
                <a:lnTo>
                  <a:pt x="699735" y="1214011"/>
                </a:lnTo>
                <a:lnTo>
                  <a:pt x="746804" y="1188731"/>
                </a:lnTo>
                <a:lnTo>
                  <a:pt x="791106" y="1163731"/>
                </a:lnTo>
                <a:lnTo>
                  <a:pt x="829818" y="1140823"/>
                </a:lnTo>
                <a:lnTo>
                  <a:pt x="870211" y="1114220"/>
                </a:lnTo>
                <a:lnTo>
                  <a:pt x="903890" y="1088975"/>
                </a:lnTo>
                <a:lnTo>
                  <a:pt x="933330" y="1064349"/>
                </a:lnTo>
                <a:lnTo>
                  <a:pt x="988075" y="1014124"/>
                </a:lnTo>
                <a:lnTo>
                  <a:pt x="1034589" y="963594"/>
                </a:lnTo>
                <a:lnTo>
                  <a:pt x="1069951" y="921472"/>
                </a:lnTo>
                <a:lnTo>
                  <a:pt x="1094446" y="887376"/>
                </a:lnTo>
                <a:lnTo>
                  <a:pt x="1200785" y="716643"/>
                </a:lnTo>
                <a:lnTo>
                  <a:pt x="1256030" y="607804"/>
                </a:lnTo>
                <a:lnTo>
                  <a:pt x="1309370" y="489440"/>
                </a:lnTo>
                <a:lnTo>
                  <a:pt x="1362583" y="370949"/>
                </a:lnTo>
                <a:lnTo>
                  <a:pt x="1429258" y="238488"/>
                </a:lnTo>
                <a:lnTo>
                  <a:pt x="1450080" y="203045"/>
                </a:lnTo>
                <a:lnTo>
                  <a:pt x="1472390" y="166399"/>
                </a:lnTo>
                <a:lnTo>
                  <a:pt x="1495677" y="131349"/>
                </a:lnTo>
                <a:lnTo>
                  <a:pt x="1519427" y="100693"/>
                </a:lnTo>
                <a:lnTo>
                  <a:pt x="1569592" y="54592"/>
                </a:lnTo>
                <a:lnTo>
                  <a:pt x="1619758" y="22207"/>
                </a:lnTo>
                <a:lnTo>
                  <a:pt x="1665859" y="6125"/>
                </a:lnTo>
                <a:lnTo>
                  <a:pt x="1711960" y="617"/>
                </a:lnTo>
                <a:lnTo>
                  <a:pt x="1735058" y="0"/>
                </a:lnTo>
                <a:lnTo>
                  <a:pt x="1758442" y="728"/>
                </a:lnTo>
                <a:lnTo>
                  <a:pt x="1807210" y="11412"/>
                </a:lnTo>
                <a:lnTo>
                  <a:pt x="1862455" y="36923"/>
                </a:lnTo>
                <a:lnTo>
                  <a:pt x="1916938" y="80246"/>
                </a:lnTo>
                <a:lnTo>
                  <a:pt x="1962102" y="144762"/>
                </a:lnTo>
                <a:lnTo>
                  <a:pt x="1983892" y="184902"/>
                </a:lnTo>
                <a:lnTo>
                  <a:pt x="2008124" y="230995"/>
                </a:lnTo>
                <a:lnTo>
                  <a:pt x="2030755" y="275635"/>
                </a:lnTo>
                <a:lnTo>
                  <a:pt x="2055550" y="327419"/>
                </a:lnTo>
                <a:lnTo>
                  <a:pt x="2080498" y="381331"/>
                </a:lnTo>
                <a:lnTo>
                  <a:pt x="2103587" y="432354"/>
                </a:lnTo>
                <a:lnTo>
                  <a:pt x="2122805" y="475470"/>
                </a:lnTo>
                <a:lnTo>
                  <a:pt x="2139354" y="514510"/>
                </a:lnTo>
                <a:lnTo>
                  <a:pt x="2150618" y="543478"/>
                </a:lnTo>
                <a:lnTo>
                  <a:pt x="2161309" y="570446"/>
                </a:lnTo>
                <a:lnTo>
                  <a:pt x="2196855" y="646443"/>
                </a:lnTo>
                <a:lnTo>
                  <a:pt x="2220674" y="694354"/>
                </a:lnTo>
                <a:lnTo>
                  <a:pt x="2245278" y="742074"/>
                </a:lnTo>
                <a:lnTo>
                  <a:pt x="2268347" y="784461"/>
                </a:lnTo>
                <a:lnTo>
                  <a:pt x="2349246" y="908286"/>
                </a:lnTo>
                <a:lnTo>
                  <a:pt x="2378662" y="947783"/>
                </a:lnTo>
                <a:lnTo>
                  <a:pt x="2406650" y="979279"/>
                </a:lnTo>
                <a:lnTo>
                  <a:pt x="2421352" y="996092"/>
                </a:lnTo>
                <a:lnTo>
                  <a:pt x="2452709" y="1028053"/>
                </a:lnTo>
                <a:lnTo>
                  <a:pt x="2499223" y="1068599"/>
                </a:lnTo>
                <a:lnTo>
                  <a:pt x="2529284" y="1093833"/>
                </a:lnTo>
                <a:lnTo>
                  <a:pt x="2560512" y="1118875"/>
                </a:lnTo>
                <a:lnTo>
                  <a:pt x="2694559" y="1198862"/>
                </a:lnTo>
                <a:lnTo>
                  <a:pt x="2802128" y="1248392"/>
                </a:lnTo>
                <a:lnTo>
                  <a:pt x="2908680" y="1283952"/>
                </a:lnTo>
                <a:lnTo>
                  <a:pt x="2948342" y="1295923"/>
                </a:lnTo>
                <a:lnTo>
                  <a:pt x="2993278" y="1309526"/>
                </a:lnTo>
                <a:lnTo>
                  <a:pt x="3040715" y="1322724"/>
                </a:lnTo>
                <a:lnTo>
                  <a:pt x="3087878" y="1333482"/>
                </a:lnTo>
                <a:lnTo>
                  <a:pt x="3136481" y="1340715"/>
                </a:lnTo>
                <a:lnTo>
                  <a:pt x="3186668" y="1345436"/>
                </a:lnTo>
                <a:lnTo>
                  <a:pt x="3235878" y="1348751"/>
                </a:lnTo>
                <a:lnTo>
                  <a:pt x="3281553" y="1351770"/>
                </a:lnTo>
                <a:lnTo>
                  <a:pt x="3432175" y="1361549"/>
                </a:lnTo>
                <a:lnTo>
                  <a:pt x="0" y="1366883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20821" y="4688840"/>
            <a:ext cx="36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5%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5500" y="5041138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79" h="385445">
                <a:moveTo>
                  <a:pt x="17907" y="301625"/>
                </a:moveTo>
                <a:lnTo>
                  <a:pt x="0" y="384937"/>
                </a:lnTo>
                <a:lnTo>
                  <a:pt x="77342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1" y="331343"/>
                </a:lnTo>
                <a:lnTo>
                  <a:pt x="42611" y="321420"/>
                </a:lnTo>
                <a:lnTo>
                  <a:pt x="17907" y="301625"/>
                </a:lnTo>
                <a:close/>
              </a:path>
              <a:path w="309879" h="385445">
                <a:moveTo>
                  <a:pt x="42611" y="321420"/>
                </a:moveTo>
                <a:lnTo>
                  <a:pt x="34671" y="331343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79" h="385445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79" h="385445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6020" y="619455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9300" y="595948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9895" y="62131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75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" y="6051550"/>
            <a:ext cx="3810000" cy="76200"/>
          </a:xfrm>
          <a:custGeom>
            <a:avLst/>
            <a:gdLst/>
            <a:ahLst/>
            <a:cxnLst/>
            <a:rect l="l" t="t" r="r" b="b"/>
            <a:pathLst>
              <a:path w="3810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10000" h="76200">
                <a:moveTo>
                  <a:pt x="3733800" y="0"/>
                </a:moveTo>
                <a:lnTo>
                  <a:pt x="3733800" y="76200"/>
                </a:lnTo>
                <a:lnTo>
                  <a:pt x="3797300" y="44450"/>
                </a:lnTo>
                <a:lnTo>
                  <a:pt x="3746500" y="44450"/>
                </a:lnTo>
                <a:lnTo>
                  <a:pt x="3746500" y="31750"/>
                </a:lnTo>
                <a:lnTo>
                  <a:pt x="3797300" y="31750"/>
                </a:lnTo>
                <a:lnTo>
                  <a:pt x="3733800" y="0"/>
                </a:lnTo>
                <a:close/>
              </a:path>
              <a:path w="3810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10000" h="76200">
                <a:moveTo>
                  <a:pt x="3733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3810000" h="76200">
                <a:moveTo>
                  <a:pt x="37973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97300" y="44450"/>
                </a:lnTo>
                <a:lnTo>
                  <a:pt x="3810000" y="38100"/>
                </a:lnTo>
                <a:lnTo>
                  <a:pt x="3797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8900" y="6018212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6102" y="5975096"/>
            <a:ext cx="13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594" y="4638294"/>
            <a:ext cx="1033144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 –</a:t>
            </a:r>
            <a:r>
              <a:rPr sz="2400" spc="-114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0.05</a:t>
            </a:r>
            <a:endParaRPr sz="240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=</a:t>
            </a:r>
            <a:r>
              <a:rPr sz="2400" spc="-1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0.95</a:t>
            </a:r>
            <a:endParaRPr sz="2400">
              <a:latin typeface="Times New Roman"/>
              <a:cs typeface="Times New Roman"/>
            </a:endParaRPr>
          </a:p>
          <a:p>
            <a:pPr marR="122555" algn="r">
              <a:lnSpc>
                <a:spcPct val="100000"/>
              </a:lnSpc>
              <a:spcBef>
                <a:spcPts val="184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1600" y="5317235"/>
            <a:ext cx="1920875" cy="103505"/>
          </a:xfrm>
          <a:custGeom>
            <a:avLst/>
            <a:gdLst/>
            <a:ahLst/>
            <a:cxnLst/>
            <a:rect l="l" t="t" r="r" b="b"/>
            <a:pathLst>
              <a:path w="1920875" h="103504">
                <a:moveTo>
                  <a:pt x="88646" y="0"/>
                </a:moveTo>
                <a:lnTo>
                  <a:pt x="0" y="51688"/>
                </a:lnTo>
                <a:lnTo>
                  <a:pt x="88518" y="103504"/>
                </a:lnTo>
                <a:lnTo>
                  <a:pt x="92456" y="102488"/>
                </a:lnTo>
                <a:lnTo>
                  <a:pt x="96012" y="96392"/>
                </a:lnTo>
                <a:lnTo>
                  <a:pt x="94996" y="92455"/>
                </a:lnTo>
                <a:lnTo>
                  <a:pt x="36027" y="58057"/>
                </a:lnTo>
                <a:lnTo>
                  <a:pt x="12572" y="58038"/>
                </a:lnTo>
                <a:lnTo>
                  <a:pt x="12572" y="45338"/>
                </a:lnTo>
                <a:lnTo>
                  <a:pt x="36051" y="45338"/>
                </a:lnTo>
                <a:lnTo>
                  <a:pt x="94996" y="11048"/>
                </a:lnTo>
                <a:lnTo>
                  <a:pt x="96012" y="7111"/>
                </a:lnTo>
                <a:lnTo>
                  <a:pt x="94234" y="4063"/>
                </a:lnTo>
                <a:lnTo>
                  <a:pt x="92583" y="1142"/>
                </a:lnTo>
                <a:lnTo>
                  <a:pt x="88646" y="0"/>
                </a:lnTo>
                <a:close/>
              </a:path>
              <a:path w="1920875" h="103504">
                <a:moveTo>
                  <a:pt x="36019" y="45357"/>
                </a:moveTo>
                <a:lnTo>
                  <a:pt x="25122" y="51696"/>
                </a:lnTo>
                <a:lnTo>
                  <a:pt x="36027" y="58057"/>
                </a:lnTo>
                <a:lnTo>
                  <a:pt x="1920875" y="59562"/>
                </a:lnTo>
                <a:lnTo>
                  <a:pt x="1920875" y="46862"/>
                </a:lnTo>
                <a:lnTo>
                  <a:pt x="36019" y="45357"/>
                </a:lnTo>
                <a:close/>
              </a:path>
              <a:path w="1920875" h="103504">
                <a:moveTo>
                  <a:pt x="12572" y="45338"/>
                </a:moveTo>
                <a:lnTo>
                  <a:pt x="12572" y="58038"/>
                </a:lnTo>
                <a:lnTo>
                  <a:pt x="36027" y="58057"/>
                </a:lnTo>
                <a:lnTo>
                  <a:pt x="34471" y="57150"/>
                </a:lnTo>
                <a:lnTo>
                  <a:pt x="15747" y="57150"/>
                </a:lnTo>
                <a:lnTo>
                  <a:pt x="15747" y="46227"/>
                </a:lnTo>
                <a:lnTo>
                  <a:pt x="34523" y="46227"/>
                </a:lnTo>
                <a:lnTo>
                  <a:pt x="36019" y="45357"/>
                </a:lnTo>
                <a:lnTo>
                  <a:pt x="12572" y="45338"/>
                </a:lnTo>
                <a:close/>
              </a:path>
              <a:path w="1920875" h="103504">
                <a:moveTo>
                  <a:pt x="15747" y="46227"/>
                </a:moveTo>
                <a:lnTo>
                  <a:pt x="15747" y="57150"/>
                </a:lnTo>
                <a:lnTo>
                  <a:pt x="25122" y="51696"/>
                </a:lnTo>
                <a:lnTo>
                  <a:pt x="15747" y="46227"/>
                </a:lnTo>
                <a:close/>
              </a:path>
              <a:path w="1920875" h="103504">
                <a:moveTo>
                  <a:pt x="25122" y="51696"/>
                </a:moveTo>
                <a:lnTo>
                  <a:pt x="15747" y="57150"/>
                </a:lnTo>
                <a:lnTo>
                  <a:pt x="34471" y="57150"/>
                </a:lnTo>
                <a:lnTo>
                  <a:pt x="25122" y="51696"/>
                </a:lnTo>
                <a:close/>
              </a:path>
              <a:path w="1920875" h="103504">
                <a:moveTo>
                  <a:pt x="34523" y="46227"/>
                </a:moveTo>
                <a:lnTo>
                  <a:pt x="15747" y="46227"/>
                </a:lnTo>
                <a:lnTo>
                  <a:pt x="25122" y="51696"/>
                </a:lnTo>
                <a:lnTo>
                  <a:pt x="34523" y="46227"/>
                </a:lnTo>
                <a:close/>
              </a:path>
              <a:path w="1920875" h="103504">
                <a:moveTo>
                  <a:pt x="36051" y="45338"/>
                </a:moveTo>
                <a:lnTo>
                  <a:pt x="12572" y="45338"/>
                </a:lnTo>
                <a:lnTo>
                  <a:pt x="36019" y="45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1392681"/>
            <a:ext cx="8281034" cy="3283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7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Scores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 civil service exam are normally </a:t>
            </a:r>
            <a:r>
              <a:rPr sz="2800" dirty="0">
                <a:latin typeface="Times New Roman"/>
                <a:cs typeface="Times New Roman"/>
              </a:rPr>
              <a:t>distributed,  </a:t>
            </a:r>
            <a:r>
              <a:rPr sz="2800" spc="-5" dirty="0">
                <a:latin typeface="Times New Roman"/>
                <a:cs typeface="Times New Roman"/>
              </a:rPr>
              <a:t>with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75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a standard deviation of 6.5. </a:t>
            </a: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be  </a:t>
            </a:r>
            <a:r>
              <a:rPr sz="2800" dirty="0">
                <a:latin typeface="Times New Roman"/>
                <a:cs typeface="Times New Roman"/>
              </a:rPr>
              <a:t>eligible for </a:t>
            </a:r>
            <a:r>
              <a:rPr sz="2800" spc="-5" dirty="0">
                <a:latin typeface="Times New Roman"/>
                <a:cs typeface="Times New Roman"/>
              </a:rPr>
              <a:t>civil service employment,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must </a:t>
            </a:r>
            <a:r>
              <a:rPr sz="2800" spc="-5" dirty="0">
                <a:latin typeface="Times New Roman"/>
                <a:cs typeface="Times New Roman"/>
              </a:rPr>
              <a:t>score in  </a:t>
            </a:r>
            <a:r>
              <a:rPr sz="2800" dirty="0">
                <a:latin typeface="Times New Roman"/>
                <a:cs typeface="Times New Roman"/>
              </a:rPr>
              <a:t>the top </a:t>
            </a:r>
            <a:r>
              <a:rPr sz="2800" spc="-5" dirty="0">
                <a:latin typeface="Times New Roman"/>
                <a:cs typeface="Times New Roman"/>
              </a:rPr>
              <a:t>5%. 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lowest score you can </a:t>
            </a:r>
            <a:r>
              <a:rPr sz="2800" spc="-10" dirty="0">
                <a:latin typeface="Times New Roman"/>
                <a:cs typeface="Times New Roman"/>
              </a:rPr>
              <a:t>earn </a:t>
            </a:r>
            <a:r>
              <a:rPr sz="2800" spc="-5" dirty="0">
                <a:latin typeface="Times New Roman"/>
                <a:cs typeface="Times New Roman"/>
              </a:rPr>
              <a:t>and  still be eligible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employment?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80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4432935">
              <a:lnSpc>
                <a:spcPct val="100000"/>
              </a:lnSpc>
              <a:spcBef>
                <a:spcPts val="570"/>
              </a:spcBef>
            </a:pPr>
            <a:r>
              <a:rPr sz="2600" dirty="0">
                <a:latin typeface="Times New Roman"/>
                <a:cs typeface="Times New Roman"/>
              </a:rPr>
              <a:t>An exam </a:t>
            </a:r>
            <a:r>
              <a:rPr sz="2600" spc="-5" dirty="0">
                <a:latin typeface="Times New Roman"/>
                <a:cs typeface="Times New Roman"/>
              </a:rPr>
              <a:t>score </a:t>
            </a:r>
            <a:r>
              <a:rPr sz="2600" dirty="0">
                <a:latin typeface="Times New Roman"/>
                <a:cs typeface="Times New Roman"/>
              </a:rPr>
              <a:t>in the top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5%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6175" y="4650181"/>
            <a:ext cx="368236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560195" algn="l"/>
              </a:tabLst>
            </a:pPr>
            <a:r>
              <a:rPr sz="2600" dirty="0">
                <a:latin typeface="Times New Roman"/>
                <a:cs typeface="Times New Roman"/>
              </a:rPr>
              <a:t>is any score above the 95</a:t>
            </a:r>
            <a:r>
              <a:rPr sz="2550" baseline="26143" dirty="0">
                <a:latin typeface="Times New Roman"/>
                <a:cs typeface="Times New Roman"/>
              </a:rPr>
              <a:t>th  </a:t>
            </a:r>
            <a:r>
              <a:rPr sz="2600" dirty="0">
                <a:latin typeface="Times New Roman"/>
                <a:cs typeface="Times New Roman"/>
              </a:rPr>
              <a:t>percentile.	Find 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z</a:t>
            </a:r>
            <a:r>
              <a:rPr sz="2600" dirty="0">
                <a:latin typeface="Times New Roman"/>
                <a:cs typeface="Times New Roman"/>
              </a:rPr>
              <a:t>-score  that corresponds to a  cumulative area 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0.95.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8573" y="3138861"/>
            <a:ext cx="1482874" cy="1033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02" y="577418"/>
            <a:ext cx="7539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Finding a Specific Data</a:t>
            </a:r>
            <a:r>
              <a:rPr spc="-170" dirty="0"/>
              <a:t> </a:t>
            </a:r>
            <a:r>
              <a:rPr spc="-3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6481"/>
            <a:ext cx="774445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Standard Normal </a:t>
            </a:r>
            <a:r>
              <a:rPr sz="2800" spc="-35" dirty="0">
                <a:latin typeface="Times New Roman"/>
                <a:cs typeface="Times New Roman"/>
              </a:rPr>
              <a:t>Table,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areas closest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 0.95 are 0.9495 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i="1" spc="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1.64) </a:t>
            </a:r>
            <a:r>
              <a:rPr sz="2800" spc="-5" dirty="0">
                <a:latin typeface="Times New Roman"/>
                <a:cs typeface="Times New Roman"/>
              </a:rPr>
              <a:t>and 0.9505 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i="1" spc="5" dirty="0">
                <a:latin typeface="Times New Roman"/>
                <a:cs typeface="Times New Roman"/>
              </a:rPr>
              <a:t>z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1.65).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Because </a:t>
            </a:r>
            <a:r>
              <a:rPr sz="2800" spc="-5" dirty="0">
                <a:latin typeface="Times New Roman"/>
                <a:cs typeface="Times New Roman"/>
              </a:rPr>
              <a:t>0.95 is halfway between the two areas in the  table, use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 that is halfway between 1.64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1.65. That is, </a:t>
            </a:r>
            <a:r>
              <a:rPr sz="2800" b="1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z </a:t>
            </a: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=</a:t>
            </a:r>
            <a:r>
              <a:rPr sz="2800" b="1" spc="-5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1.645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100" y="4879975"/>
            <a:ext cx="838200" cy="414655"/>
          </a:xfrm>
          <a:custGeom>
            <a:avLst/>
            <a:gdLst/>
            <a:ahLst/>
            <a:cxnLst/>
            <a:rect l="l" t="t" r="r" b="b"/>
            <a:pathLst>
              <a:path w="838200" h="414654">
                <a:moveTo>
                  <a:pt x="4063" y="0"/>
                </a:moveTo>
                <a:lnTo>
                  <a:pt x="2666" y="1143"/>
                </a:lnTo>
                <a:lnTo>
                  <a:pt x="2552" y="54368"/>
                </a:lnTo>
                <a:lnTo>
                  <a:pt x="2250" y="106237"/>
                </a:lnTo>
                <a:lnTo>
                  <a:pt x="1823" y="157204"/>
                </a:lnTo>
                <a:lnTo>
                  <a:pt x="843" y="258249"/>
                </a:lnTo>
                <a:lnTo>
                  <a:pt x="416" y="309235"/>
                </a:lnTo>
                <a:lnTo>
                  <a:pt x="114" y="361134"/>
                </a:lnTo>
                <a:lnTo>
                  <a:pt x="0" y="414400"/>
                </a:lnTo>
                <a:lnTo>
                  <a:pt x="838200" y="409956"/>
                </a:lnTo>
                <a:lnTo>
                  <a:pt x="823811" y="407731"/>
                </a:lnTo>
                <a:lnTo>
                  <a:pt x="794605" y="403615"/>
                </a:lnTo>
                <a:lnTo>
                  <a:pt x="746787" y="395722"/>
                </a:lnTo>
                <a:lnTo>
                  <a:pt x="704647" y="389302"/>
                </a:lnTo>
                <a:lnTo>
                  <a:pt x="656447" y="381428"/>
                </a:lnTo>
                <a:lnTo>
                  <a:pt x="604764" y="371470"/>
                </a:lnTo>
                <a:lnTo>
                  <a:pt x="552178" y="358795"/>
                </a:lnTo>
                <a:lnTo>
                  <a:pt x="501269" y="342773"/>
                </a:lnTo>
                <a:lnTo>
                  <a:pt x="511205" y="342773"/>
                </a:lnTo>
                <a:lnTo>
                  <a:pt x="502665" y="340613"/>
                </a:lnTo>
                <a:lnTo>
                  <a:pt x="189991" y="186562"/>
                </a:lnTo>
                <a:lnTo>
                  <a:pt x="13180" y="5461"/>
                </a:lnTo>
                <a:lnTo>
                  <a:pt x="10795" y="5461"/>
                </a:lnTo>
                <a:lnTo>
                  <a:pt x="4063" y="0"/>
                </a:lnTo>
                <a:close/>
              </a:path>
              <a:path w="838200" h="414654">
                <a:moveTo>
                  <a:pt x="511205" y="342773"/>
                </a:moveTo>
                <a:lnTo>
                  <a:pt x="501269" y="342773"/>
                </a:lnTo>
                <a:lnTo>
                  <a:pt x="511294" y="344703"/>
                </a:lnTo>
                <a:lnTo>
                  <a:pt x="555545" y="354695"/>
                </a:lnTo>
                <a:lnTo>
                  <a:pt x="565803" y="356837"/>
                </a:lnTo>
                <a:lnTo>
                  <a:pt x="552171" y="353129"/>
                </a:lnTo>
                <a:lnTo>
                  <a:pt x="511205" y="342773"/>
                </a:lnTo>
                <a:close/>
              </a:path>
              <a:path w="838200" h="414654">
                <a:moveTo>
                  <a:pt x="12064" y="4318"/>
                </a:moveTo>
                <a:lnTo>
                  <a:pt x="10795" y="5461"/>
                </a:lnTo>
                <a:lnTo>
                  <a:pt x="13180" y="5461"/>
                </a:lnTo>
                <a:lnTo>
                  <a:pt x="12064" y="4318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6100" y="4879975"/>
            <a:ext cx="838200" cy="414655"/>
          </a:xfrm>
          <a:custGeom>
            <a:avLst/>
            <a:gdLst/>
            <a:ahLst/>
            <a:cxnLst/>
            <a:rect l="l" t="t" r="r" b="b"/>
            <a:pathLst>
              <a:path w="838200" h="414654">
                <a:moveTo>
                  <a:pt x="838200" y="409956"/>
                </a:moveTo>
                <a:lnTo>
                  <a:pt x="823811" y="407731"/>
                </a:lnTo>
                <a:lnTo>
                  <a:pt x="809196" y="405685"/>
                </a:lnTo>
                <a:lnTo>
                  <a:pt x="794605" y="403615"/>
                </a:lnTo>
                <a:lnTo>
                  <a:pt x="780288" y="401319"/>
                </a:lnTo>
                <a:lnTo>
                  <a:pt x="746787" y="395722"/>
                </a:lnTo>
                <a:lnTo>
                  <a:pt x="704647" y="389302"/>
                </a:lnTo>
                <a:lnTo>
                  <a:pt x="656447" y="381428"/>
                </a:lnTo>
                <a:lnTo>
                  <a:pt x="604764" y="371470"/>
                </a:lnTo>
                <a:lnTo>
                  <a:pt x="552178" y="358795"/>
                </a:lnTo>
                <a:lnTo>
                  <a:pt x="501269" y="342773"/>
                </a:lnTo>
                <a:lnTo>
                  <a:pt x="511294" y="344703"/>
                </a:lnTo>
                <a:lnTo>
                  <a:pt x="533381" y="349663"/>
                </a:lnTo>
                <a:lnTo>
                  <a:pt x="555545" y="354695"/>
                </a:lnTo>
                <a:lnTo>
                  <a:pt x="565803" y="356837"/>
                </a:lnTo>
                <a:lnTo>
                  <a:pt x="552171" y="353129"/>
                </a:lnTo>
                <a:lnTo>
                  <a:pt x="502665" y="340613"/>
                </a:lnTo>
                <a:lnTo>
                  <a:pt x="189991" y="186562"/>
                </a:lnTo>
                <a:lnTo>
                  <a:pt x="12064" y="4318"/>
                </a:lnTo>
                <a:lnTo>
                  <a:pt x="10795" y="5461"/>
                </a:lnTo>
                <a:lnTo>
                  <a:pt x="4063" y="0"/>
                </a:lnTo>
                <a:lnTo>
                  <a:pt x="2666" y="1143"/>
                </a:lnTo>
                <a:lnTo>
                  <a:pt x="2552" y="54368"/>
                </a:lnTo>
                <a:lnTo>
                  <a:pt x="2250" y="106237"/>
                </a:lnTo>
                <a:lnTo>
                  <a:pt x="1823" y="157204"/>
                </a:lnTo>
                <a:lnTo>
                  <a:pt x="1333" y="207724"/>
                </a:lnTo>
                <a:lnTo>
                  <a:pt x="843" y="258249"/>
                </a:lnTo>
                <a:lnTo>
                  <a:pt x="416" y="309235"/>
                </a:lnTo>
                <a:lnTo>
                  <a:pt x="114" y="361134"/>
                </a:lnTo>
                <a:lnTo>
                  <a:pt x="0" y="414400"/>
                </a:lnTo>
                <a:lnTo>
                  <a:pt x="838200" y="4099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4200" y="5253101"/>
            <a:ext cx="3738879" cy="78105"/>
          </a:xfrm>
          <a:custGeom>
            <a:avLst/>
            <a:gdLst/>
            <a:ahLst/>
            <a:cxnLst/>
            <a:rect l="l" t="t" r="r" b="b"/>
            <a:pathLst>
              <a:path w="3738879" h="78104">
                <a:moveTo>
                  <a:pt x="3662351" y="45968"/>
                </a:moveTo>
                <a:lnTo>
                  <a:pt x="3662299" y="77724"/>
                </a:lnTo>
                <a:lnTo>
                  <a:pt x="3725799" y="45974"/>
                </a:lnTo>
                <a:lnTo>
                  <a:pt x="3662351" y="45968"/>
                </a:lnTo>
                <a:close/>
              </a:path>
              <a:path w="3738879" h="78104">
                <a:moveTo>
                  <a:pt x="76200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00" y="44455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38879" h="78104">
                <a:moveTo>
                  <a:pt x="3662373" y="33268"/>
                </a:moveTo>
                <a:lnTo>
                  <a:pt x="3662351" y="45968"/>
                </a:lnTo>
                <a:lnTo>
                  <a:pt x="3675126" y="45974"/>
                </a:lnTo>
                <a:lnTo>
                  <a:pt x="3675126" y="33274"/>
                </a:lnTo>
                <a:lnTo>
                  <a:pt x="3662373" y="33268"/>
                </a:lnTo>
                <a:close/>
              </a:path>
              <a:path w="3738879" h="78104">
                <a:moveTo>
                  <a:pt x="3662426" y="1524"/>
                </a:moveTo>
                <a:lnTo>
                  <a:pt x="3662373" y="33268"/>
                </a:lnTo>
                <a:lnTo>
                  <a:pt x="3675126" y="33274"/>
                </a:lnTo>
                <a:lnTo>
                  <a:pt x="3675126" y="45974"/>
                </a:lnTo>
                <a:lnTo>
                  <a:pt x="3725809" y="45968"/>
                </a:lnTo>
                <a:lnTo>
                  <a:pt x="3738499" y="39624"/>
                </a:lnTo>
                <a:lnTo>
                  <a:pt x="3662426" y="1524"/>
                </a:lnTo>
                <a:close/>
              </a:path>
              <a:path w="3738879" h="78104">
                <a:moveTo>
                  <a:pt x="76200" y="31755"/>
                </a:moveTo>
                <a:lnTo>
                  <a:pt x="76200" y="44455"/>
                </a:lnTo>
                <a:lnTo>
                  <a:pt x="3662351" y="45968"/>
                </a:lnTo>
                <a:lnTo>
                  <a:pt x="3662373" y="33268"/>
                </a:lnTo>
                <a:lnTo>
                  <a:pt x="76200" y="31755"/>
                </a:lnTo>
                <a:close/>
              </a:path>
              <a:path w="3738879" h="78104">
                <a:moveTo>
                  <a:pt x="63500" y="31750"/>
                </a:moveTo>
                <a:lnTo>
                  <a:pt x="63500" y="44450"/>
                </a:lnTo>
                <a:lnTo>
                  <a:pt x="76200" y="44455"/>
                </a:lnTo>
                <a:lnTo>
                  <a:pt x="76200" y="31755"/>
                </a:lnTo>
                <a:lnTo>
                  <a:pt x="63500" y="31750"/>
                </a:lnTo>
                <a:close/>
              </a:path>
              <a:path w="3738879" h="78104">
                <a:moveTo>
                  <a:pt x="76200" y="31750"/>
                </a:moveTo>
                <a:lnTo>
                  <a:pt x="63500" y="31750"/>
                </a:lnTo>
                <a:lnTo>
                  <a:pt x="76200" y="31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7975" y="5320690"/>
            <a:ext cx="600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6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1409" y="53398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9350" y="5246751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4802" y="5166741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4850" y="3929016"/>
            <a:ext cx="3432175" cy="1367155"/>
          </a:xfrm>
          <a:custGeom>
            <a:avLst/>
            <a:gdLst/>
            <a:ahLst/>
            <a:cxnLst/>
            <a:rect l="l" t="t" r="r" b="b"/>
            <a:pathLst>
              <a:path w="3432175" h="1367154">
                <a:moveTo>
                  <a:pt x="0" y="1366883"/>
                </a:moveTo>
                <a:lnTo>
                  <a:pt x="70738" y="1357231"/>
                </a:lnTo>
                <a:lnTo>
                  <a:pt x="133223" y="1351770"/>
                </a:lnTo>
                <a:lnTo>
                  <a:pt x="175819" y="1347701"/>
                </a:lnTo>
                <a:lnTo>
                  <a:pt x="231529" y="1343022"/>
                </a:lnTo>
                <a:lnTo>
                  <a:pt x="293499" y="1337368"/>
                </a:lnTo>
                <a:lnTo>
                  <a:pt x="354877" y="1330373"/>
                </a:lnTo>
                <a:lnTo>
                  <a:pt x="408813" y="1321671"/>
                </a:lnTo>
                <a:lnTo>
                  <a:pt x="463351" y="1309606"/>
                </a:lnTo>
                <a:lnTo>
                  <a:pt x="511746" y="1295540"/>
                </a:lnTo>
                <a:lnTo>
                  <a:pt x="558617" y="1278665"/>
                </a:lnTo>
                <a:lnTo>
                  <a:pt x="608583" y="1258171"/>
                </a:lnTo>
                <a:lnTo>
                  <a:pt x="652721" y="1237761"/>
                </a:lnTo>
                <a:lnTo>
                  <a:pt x="699735" y="1214011"/>
                </a:lnTo>
                <a:lnTo>
                  <a:pt x="746804" y="1188731"/>
                </a:lnTo>
                <a:lnTo>
                  <a:pt x="791106" y="1163731"/>
                </a:lnTo>
                <a:lnTo>
                  <a:pt x="829818" y="1140823"/>
                </a:lnTo>
                <a:lnTo>
                  <a:pt x="870211" y="1114220"/>
                </a:lnTo>
                <a:lnTo>
                  <a:pt x="903890" y="1088975"/>
                </a:lnTo>
                <a:lnTo>
                  <a:pt x="933330" y="1064349"/>
                </a:lnTo>
                <a:lnTo>
                  <a:pt x="988075" y="1014124"/>
                </a:lnTo>
                <a:lnTo>
                  <a:pt x="1034589" y="963594"/>
                </a:lnTo>
                <a:lnTo>
                  <a:pt x="1069951" y="921472"/>
                </a:lnTo>
                <a:lnTo>
                  <a:pt x="1094446" y="887376"/>
                </a:lnTo>
                <a:lnTo>
                  <a:pt x="1200785" y="716643"/>
                </a:lnTo>
                <a:lnTo>
                  <a:pt x="1256030" y="607804"/>
                </a:lnTo>
                <a:lnTo>
                  <a:pt x="1309370" y="489440"/>
                </a:lnTo>
                <a:lnTo>
                  <a:pt x="1362583" y="370949"/>
                </a:lnTo>
                <a:lnTo>
                  <a:pt x="1429258" y="238488"/>
                </a:lnTo>
                <a:lnTo>
                  <a:pt x="1450080" y="203045"/>
                </a:lnTo>
                <a:lnTo>
                  <a:pt x="1472390" y="166399"/>
                </a:lnTo>
                <a:lnTo>
                  <a:pt x="1495677" y="131349"/>
                </a:lnTo>
                <a:lnTo>
                  <a:pt x="1519427" y="100693"/>
                </a:lnTo>
                <a:lnTo>
                  <a:pt x="1569592" y="54592"/>
                </a:lnTo>
                <a:lnTo>
                  <a:pt x="1619758" y="22207"/>
                </a:lnTo>
                <a:lnTo>
                  <a:pt x="1665859" y="6125"/>
                </a:lnTo>
                <a:lnTo>
                  <a:pt x="1711960" y="617"/>
                </a:lnTo>
                <a:lnTo>
                  <a:pt x="1735058" y="0"/>
                </a:lnTo>
                <a:lnTo>
                  <a:pt x="1758442" y="728"/>
                </a:lnTo>
                <a:lnTo>
                  <a:pt x="1807210" y="11412"/>
                </a:lnTo>
                <a:lnTo>
                  <a:pt x="1862454" y="36923"/>
                </a:lnTo>
                <a:lnTo>
                  <a:pt x="1916938" y="80246"/>
                </a:lnTo>
                <a:lnTo>
                  <a:pt x="1962102" y="144762"/>
                </a:lnTo>
                <a:lnTo>
                  <a:pt x="1983892" y="184902"/>
                </a:lnTo>
                <a:lnTo>
                  <a:pt x="2008124" y="230995"/>
                </a:lnTo>
                <a:lnTo>
                  <a:pt x="2030755" y="275635"/>
                </a:lnTo>
                <a:lnTo>
                  <a:pt x="2055550" y="327419"/>
                </a:lnTo>
                <a:lnTo>
                  <a:pt x="2080498" y="381331"/>
                </a:lnTo>
                <a:lnTo>
                  <a:pt x="2103587" y="432354"/>
                </a:lnTo>
                <a:lnTo>
                  <a:pt x="2122804" y="475470"/>
                </a:lnTo>
                <a:lnTo>
                  <a:pt x="2139354" y="514510"/>
                </a:lnTo>
                <a:lnTo>
                  <a:pt x="2150618" y="543478"/>
                </a:lnTo>
                <a:lnTo>
                  <a:pt x="2161309" y="570446"/>
                </a:lnTo>
                <a:lnTo>
                  <a:pt x="2196855" y="646443"/>
                </a:lnTo>
                <a:lnTo>
                  <a:pt x="2220674" y="694354"/>
                </a:lnTo>
                <a:lnTo>
                  <a:pt x="2245278" y="742074"/>
                </a:lnTo>
                <a:lnTo>
                  <a:pt x="2268347" y="784461"/>
                </a:lnTo>
                <a:lnTo>
                  <a:pt x="2349246" y="908286"/>
                </a:lnTo>
                <a:lnTo>
                  <a:pt x="2378662" y="947783"/>
                </a:lnTo>
                <a:lnTo>
                  <a:pt x="2406650" y="979279"/>
                </a:lnTo>
                <a:lnTo>
                  <a:pt x="2421352" y="996092"/>
                </a:lnTo>
                <a:lnTo>
                  <a:pt x="2452709" y="1028053"/>
                </a:lnTo>
                <a:lnTo>
                  <a:pt x="2499223" y="1068599"/>
                </a:lnTo>
                <a:lnTo>
                  <a:pt x="2529284" y="1093833"/>
                </a:lnTo>
                <a:lnTo>
                  <a:pt x="2560512" y="1118875"/>
                </a:lnTo>
                <a:lnTo>
                  <a:pt x="2694559" y="1198862"/>
                </a:lnTo>
                <a:lnTo>
                  <a:pt x="2802128" y="1248392"/>
                </a:lnTo>
                <a:lnTo>
                  <a:pt x="2908680" y="1283952"/>
                </a:lnTo>
                <a:lnTo>
                  <a:pt x="2948342" y="1295923"/>
                </a:lnTo>
                <a:lnTo>
                  <a:pt x="2993278" y="1309526"/>
                </a:lnTo>
                <a:lnTo>
                  <a:pt x="3040715" y="1322724"/>
                </a:lnTo>
                <a:lnTo>
                  <a:pt x="3087878" y="1333482"/>
                </a:lnTo>
                <a:lnTo>
                  <a:pt x="3136481" y="1340715"/>
                </a:lnTo>
                <a:lnTo>
                  <a:pt x="3186668" y="1345436"/>
                </a:lnTo>
                <a:lnTo>
                  <a:pt x="3235878" y="1348751"/>
                </a:lnTo>
                <a:lnTo>
                  <a:pt x="3281553" y="1351770"/>
                </a:lnTo>
                <a:lnTo>
                  <a:pt x="3432175" y="1361549"/>
                </a:lnTo>
                <a:lnTo>
                  <a:pt x="0" y="1366883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88002" y="4425137"/>
            <a:ext cx="366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5%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2300" y="4777613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79" h="385445">
                <a:moveTo>
                  <a:pt x="17907" y="301625"/>
                </a:moveTo>
                <a:lnTo>
                  <a:pt x="0" y="384937"/>
                </a:lnTo>
                <a:lnTo>
                  <a:pt x="77342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1" y="331343"/>
                </a:lnTo>
                <a:lnTo>
                  <a:pt x="42611" y="321420"/>
                </a:lnTo>
                <a:lnTo>
                  <a:pt x="17907" y="301625"/>
                </a:lnTo>
                <a:close/>
              </a:path>
              <a:path w="309879" h="385445">
                <a:moveTo>
                  <a:pt x="42611" y="321420"/>
                </a:moveTo>
                <a:lnTo>
                  <a:pt x="34671" y="331343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79" h="385445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79" h="385445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83202" y="593090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6100" y="56959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6950" y="594949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75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8800" y="5788025"/>
            <a:ext cx="3810000" cy="76200"/>
          </a:xfrm>
          <a:custGeom>
            <a:avLst/>
            <a:gdLst/>
            <a:ahLst/>
            <a:cxnLst/>
            <a:rect l="l" t="t" r="r" b="b"/>
            <a:pathLst>
              <a:path w="3810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10000" h="76200">
                <a:moveTo>
                  <a:pt x="3733800" y="0"/>
                </a:moveTo>
                <a:lnTo>
                  <a:pt x="3733800" y="76200"/>
                </a:lnTo>
                <a:lnTo>
                  <a:pt x="3797300" y="44450"/>
                </a:lnTo>
                <a:lnTo>
                  <a:pt x="3746500" y="44450"/>
                </a:lnTo>
                <a:lnTo>
                  <a:pt x="3746500" y="31750"/>
                </a:lnTo>
                <a:lnTo>
                  <a:pt x="3797300" y="31750"/>
                </a:lnTo>
                <a:lnTo>
                  <a:pt x="3733800" y="0"/>
                </a:lnTo>
                <a:close/>
              </a:path>
              <a:path w="3810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10000" h="76200">
                <a:moveTo>
                  <a:pt x="3733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3810000" h="76200">
                <a:moveTo>
                  <a:pt x="37973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97300" y="44450"/>
                </a:lnTo>
                <a:lnTo>
                  <a:pt x="3810000" y="38100"/>
                </a:lnTo>
                <a:lnTo>
                  <a:pt x="3797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5700" y="5754687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92902" y="5711444"/>
            <a:ext cx="13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602" y="577418"/>
            <a:ext cx="7539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Finding a Specific Data</a:t>
            </a:r>
            <a:r>
              <a:rPr spc="-170" dirty="0"/>
              <a:t> </a:t>
            </a:r>
            <a:r>
              <a:rPr spc="-3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4456"/>
            <a:ext cx="4862195" cy="135509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equation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= μ +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σ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875"/>
              </a:spcBef>
            </a:pPr>
            <a:r>
              <a:rPr sz="2800" i="1" spc="-5" dirty="0">
                <a:solidFill>
                  <a:srgbClr val="AD0337"/>
                </a:solidFill>
                <a:latin typeface="Times New Roman"/>
                <a:cs typeface="Times New Roman"/>
              </a:rPr>
              <a:t>x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= 75 +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1.645(6.5) </a:t>
            </a: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≈</a:t>
            </a:r>
            <a:r>
              <a:rPr sz="2800" spc="-9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D0337"/>
                </a:solidFill>
                <a:latin typeface="Times New Roman"/>
                <a:cs typeface="Times New Roman"/>
              </a:rPr>
              <a:t>85.69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100" y="3736975"/>
            <a:ext cx="838200" cy="414655"/>
          </a:xfrm>
          <a:custGeom>
            <a:avLst/>
            <a:gdLst/>
            <a:ahLst/>
            <a:cxnLst/>
            <a:rect l="l" t="t" r="r" b="b"/>
            <a:pathLst>
              <a:path w="838200" h="414654">
                <a:moveTo>
                  <a:pt x="4063" y="0"/>
                </a:moveTo>
                <a:lnTo>
                  <a:pt x="2666" y="1143"/>
                </a:lnTo>
                <a:lnTo>
                  <a:pt x="2552" y="54367"/>
                </a:lnTo>
                <a:lnTo>
                  <a:pt x="2250" y="106235"/>
                </a:lnTo>
                <a:lnTo>
                  <a:pt x="1823" y="157198"/>
                </a:lnTo>
                <a:lnTo>
                  <a:pt x="843" y="258218"/>
                </a:lnTo>
                <a:lnTo>
                  <a:pt x="416" y="309181"/>
                </a:lnTo>
                <a:lnTo>
                  <a:pt x="114" y="361049"/>
                </a:lnTo>
                <a:lnTo>
                  <a:pt x="0" y="414274"/>
                </a:lnTo>
                <a:lnTo>
                  <a:pt x="838200" y="409956"/>
                </a:lnTo>
                <a:lnTo>
                  <a:pt x="823811" y="407731"/>
                </a:lnTo>
                <a:lnTo>
                  <a:pt x="794605" y="403615"/>
                </a:lnTo>
                <a:lnTo>
                  <a:pt x="746787" y="395722"/>
                </a:lnTo>
                <a:lnTo>
                  <a:pt x="704647" y="389302"/>
                </a:lnTo>
                <a:lnTo>
                  <a:pt x="656447" y="381428"/>
                </a:lnTo>
                <a:lnTo>
                  <a:pt x="604764" y="371470"/>
                </a:lnTo>
                <a:lnTo>
                  <a:pt x="552178" y="358795"/>
                </a:lnTo>
                <a:lnTo>
                  <a:pt x="501269" y="342773"/>
                </a:lnTo>
                <a:lnTo>
                  <a:pt x="511205" y="342773"/>
                </a:lnTo>
                <a:lnTo>
                  <a:pt x="502665" y="340613"/>
                </a:lnTo>
                <a:lnTo>
                  <a:pt x="189991" y="186562"/>
                </a:lnTo>
                <a:lnTo>
                  <a:pt x="13180" y="5461"/>
                </a:lnTo>
                <a:lnTo>
                  <a:pt x="10795" y="5461"/>
                </a:lnTo>
                <a:lnTo>
                  <a:pt x="4063" y="0"/>
                </a:lnTo>
                <a:close/>
              </a:path>
              <a:path w="838200" h="414654">
                <a:moveTo>
                  <a:pt x="511205" y="342773"/>
                </a:moveTo>
                <a:lnTo>
                  <a:pt x="501269" y="342773"/>
                </a:lnTo>
                <a:lnTo>
                  <a:pt x="511294" y="344703"/>
                </a:lnTo>
                <a:lnTo>
                  <a:pt x="555545" y="354695"/>
                </a:lnTo>
                <a:lnTo>
                  <a:pt x="565803" y="356837"/>
                </a:lnTo>
                <a:lnTo>
                  <a:pt x="552171" y="353129"/>
                </a:lnTo>
                <a:lnTo>
                  <a:pt x="511205" y="342773"/>
                </a:lnTo>
                <a:close/>
              </a:path>
              <a:path w="838200" h="414654">
                <a:moveTo>
                  <a:pt x="12064" y="4318"/>
                </a:moveTo>
                <a:lnTo>
                  <a:pt x="10795" y="5461"/>
                </a:lnTo>
                <a:lnTo>
                  <a:pt x="13180" y="5461"/>
                </a:lnTo>
                <a:lnTo>
                  <a:pt x="12064" y="4318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6100" y="3736975"/>
            <a:ext cx="838200" cy="414655"/>
          </a:xfrm>
          <a:custGeom>
            <a:avLst/>
            <a:gdLst/>
            <a:ahLst/>
            <a:cxnLst/>
            <a:rect l="l" t="t" r="r" b="b"/>
            <a:pathLst>
              <a:path w="838200" h="414654">
                <a:moveTo>
                  <a:pt x="838200" y="409956"/>
                </a:moveTo>
                <a:lnTo>
                  <a:pt x="823811" y="407731"/>
                </a:lnTo>
                <a:lnTo>
                  <a:pt x="809196" y="405685"/>
                </a:lnTo>
                <a:lnTo>
                  <a:pt x="794605" y="403615"/>
                </a:lnTo>
                <a:lnTo>
                  <a:pt x="780288" y="401319"/>
                </a:lnTo>
                <a:lnTo>
                  <a:pt x="746787" y="395722"/>
                </a:lnTo>
                <a:lnTo>
                  <a:pt x="704647" y="389302"/>
                </a:lnTo>
                <a:lnTo>
                  <a:pt x="656447" y="381428"/>
                </a:lnTo>
                <a:lnTo>
                  <a:pt x="604764" y="371470"/>
                </a:lnTo>
                <a:lnTo>
                  <a:pt x="552178" y="358795"/>
                </a:lnTo>
                <a:lnTo>
                  <a:pt x="501269" y="342773"/>
                </a:lnTo>
                <a:lnTo>
                  <a:pt x="511294" y="344703"/>
                </a:lnTo>
                <a:lnTo>
                  <a:pt x="533381" y="349663"/>
                </a:lnTo>
                <a:lnTo>
                  <a:pt x="555545" y="354695"/>
                </a:lnTo>
                <a:lnTo>
                  <a:pt x="565803" y="356837"/>
                </a:lnTo>
                <a:lnTo>
                  <a:pt x="552171" y="353129"/>
                </a:lnTo>
                <a:lnTo>
                  <a:pt x="502665" y="340613"/>
                </a:lnTo>
                <a:lnTo>
                  <a:pt x="189991" y="186562"/>
                </a:lnTo>
                <a:lnTo>
                  <a:pt x="12064" y="4318"/>
                </a:lnTo>
                <a:lnTo>
                  <a:pt x="10795" y="5461"/>
                </a:lnTo>
                <a:lnTo>
                  <a:pt x="4063" y="0"/>
                </a:lnTo>
                <a:lnTo>
                  <a:pt x="2666" y="1143"/>
                </a:lnTo>
                <a:lnTo>
                  <a:pt x="2552" y="54367"/>
                </a:lnTo>
                <a:lnTo>
                  <a:pt x="2250" y="106235"/>
                </a:lnTo>
                <a:lnTo>
                  <a:pt x="1823" y="157198"/>
                </a:lnTo>
                <a:lnTo>
                  <a:pt x="1333" y="207708"/>
                </a:lnTo>
                <a:lnTo>
                  <a:pt x="843" y="258218"/>
                </a:lnTo>
                <a:lnTo>
                  <a:pt x="416" y="309181"/>
                </a:lnTo>
                <a:lnTo>
                  <a:pt x="114" y="361049"/>
                </a:lnTo>
                <a:lnTo>
                  <a:pt x="0" y="414274"/>
                </a:lnTo>
                <a:lnTo>
                  <a:pt x="838200" y="4099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4200" y="4110101"/>
            <a:ext cx="3738879" cy="78105"/>
          </a:xfrm>
          <a:custGeom>
            <a:avLst/>
            <a:gdLst/>
            <a:ahLst/>
            <a:cxnLst/>
            <a:rect l="l" t="t" r="r" b="b"/>
            <a:pathLst>
              <a:path w="3738879" h="78104">
                <a:moveTo>
                  <a:pt x="3662351" y="45968"/>
                </a:moveTo>
                <a:lnTo>
                  <a:pt x="3662299" y="77724"/>
                </a:lnTo>
                <a:lnTo>
                  <a:pt x="3725799" y="45974"/>
                </a:lnTo>
                <a:lnTo>
                  <a:pt x="3662351" y="45968"/>
                </a:lnTo>
                <a:close/>
              </a:path>
              <a:path w="3738879" h="78104">
                <a:moveTo>
                  <a:pt x="76200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00" y="44455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38879" h="78104">
                <a:moveTo>
                  <a:pt x="3662373" y="33268"/>
                </a:moveTo>
                <a:lnTo>
                  <a:pt x="3662351" y="45968"/>
                </a:lnTo>
                <a:lnTo>
                  <a:pt x="3675126" y="45974"/>
                </a:lnTo>
                <a:lnTo>
                  <a:pt x="3675126" y="33274"/>
                </a:lnTo>
                <a:lnTo>
                  <a:pt x="3662373" y="33268"/>
                </a:lnTo>
                <a:close/>
              </a:path>
              <a:path w="3738879" h="78104">
                <a:moveTo>
                  <a:pt x="3662426" y="1524"/>
                </a:moveTo>
                <a:lnTo>
                  <a:pt x="3662373" y="33268"/>
                </a:lnTo>
                <a:lnTo>
                  <a:pt x="3675126" y="33274"/>
                </a:lnTo>
                <a:lnTo>
                  <a:pt x="3675126" y="45974"/>
                </a:lnTo>
                <a:lnTo>
                  <a:pt x="3725809" y="45968"/>
                </a:lnTo>
                <a:lnTo>
                  <a:pt x="3738499" y="39624"/>
                </a:lnTo>
                <a:lnTo>
                  <a:pt x="3662426" y="1524"/>
                </a:lnTo>
                <a:close/>
              </a:path>
              <a:path w="3738879" h="78104">
                <a:moveTo>
                  <a:pt x="76200" y="31755"/>
                </a:moveTo>
                <a:lnTo>
                  <a:pt x="76200" y="44455"/>
                </a:lnTo>
                <a:lnTo>
                  <a:pt x="3662351" y="45968"/>
                </a:lnTo>
                <a:lnTo>
                  <a:pt x="3662373" y="33268"/>
                </a:lnTo>
                <a:lnTo>
                  <a:pt x="76200" y="31755"/>
                </a:lnTo>
                <a:close/>
              </a:path>
              <a:path w="3738879" h="78104">
                <a:moveTo>
                  <a:pt x="63500" y="31750"/>
                </a:moveTo>
                <a:lnTo>
                  <a:pt x="63500" y="44450"/>
                </a:lnTo>
                <a:lnTo>
                  <a:pt x="76200" y="44455"/>
                </a:lnTo>
                <a:lnTo>
                  <a:pt x="76200" y="31755"/>
                </a:lnTo>
                <a:lnTo>
                  <a:pt x="63500" y="31750"/>
                </a:lnTo>
                <a:close/>
              </a:path>
              <a:path w="3738879" h="78104">
                <a:moveTo>
                  <a:pt x="76200" y="31750"/>
                </a:moveTo>
                <a:lnTo>
                  <a:pt x="63500" y="31750"/>
                </a:lnTo>
                <a:lnTo>
                  <a:pt x="76200" y="31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7975" y="4177665"/>
            <a:ext cx="60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1409" y="4196588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9350" y="4103623"/>
            <a:ext cx="0" cy="128905"/>
          </a:xfrm>
          <a:custGeom>
            <a:avLst/>
            <a:gdLst/>
            <a:ahLst/>
            <a:cxnLst/>
            <a:rect l="l" t="t" r="r" b="b"/>
            <a:pathLst>
              <a:path h="128904">
                <a:moveTo>
                  <a:pt x="0" y="0"/>
                </a:moveTo>
                <a:lnTo>
                  <a:pt x="0" y="128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4802" y="4023436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4850" y="2786016"/>
            <a:ext cx="3432175" cy="1367155"/>
          </a:xfrm>
          <a:custGeom>
            <a:avLst/>
            <a:gdLst/>
            <a:ahLst/>
            <a:cxnLst/>
            <a:rect l="l" t="t" r="r" b="b"/>
            <a:pathLst>
              <a:path w="3432175" h="1367154">
                <a:moveTo>
                  <a:pt x="0" y="1366883"/>
                </a:moveTo>
                <a:lnTo>
                  <a:pt x="70738" y="1357231"/>
                </a:lnTo>
                <a:lnTo>
                  <a:pt x="133223" y="1351770"/>
                </a:lnTo>
                <a:lnTo>
                  <a:pt x="175819" y="1347701"/>
                </a:lnTo>
                <a:lnTo>
                  <a:pt x="231529" y="1343022"/>
                </a:lnTo>
                <a:lnTo>
                  <a:pt x="293499" y="1337368"/>
                </a:lnTo>
                <a:lnTo>
                  <a:pt x="354877" y="1330373"/>
                </a:lnTo>
                <a:lnTo>
                  <a:pt x="408813" y="1321671"/>
                </a:lnTo>
                <a:lnTo>
                  <a:pt x="463351" y="1309606"/>
                </a:lnTo>
                <a:lnTo>
                  <a:pt x="511746" y="1295540"/>
                </a:lnTo>
                <a:lnTo>
                  <a:pt x="558617" y="1278665"/>
                </a:lnTo>
                <a:lnTo>
                  <a:pt x="608583" y="1258171"/>
                </a:lnTo>
                <a:lnTo>
                  <a:pt x="652721" y="1237761"/>
                </a:lnTo>
                <a:lnTo>
                  <a:pt x="699735" y="1214011"/>
                </a:lnTo>
                <a:lnTo>
                  <a:pt x="746804" y="1188731"/>
                </a:lnTo>
                <a:lnTo>
                  <a:pt x="791106" y="1163731"/>
                </a:lnTo>
                <a:lnTo>
                  <a:pt x="829818" y="1140823"/>
                </a:lnTo>
                <a:lnTo>
                  <a:pt x="870211" y="1114220"/>
                </a:lnTo>
                <a:lnTo>
                  <a:pt x="903890" y="1088975"/>
                </a:lnTo>
                <a:lnTo>
                  <a:pt x="933330" y="1064349"/>
                </a:lnTo>
                <a:lnTo>
                  <a:pt x="988075" y="1014124"/>
                </a:lnTo>
                <a:lnTo>
                  <a:pt x="1034589" y="963594"/>
                </a:lnTo>
                <a:lnTo>
                  <a:pt x="1069951" y="921472"/>
                </a:lnTo>
                <a:lnTo>
                  <a:pt x="1094446" y="887376"/>
                </a:lnTo>
                <a:lnTo>
                  <a:pt x="1200785" y="716643"/>
                </a:lnTo>
                <a:lnTo>
                  <a:pt x="1256030" y="607804"/>
                </a:lnTo>
                <a:lnTo>
                  <a:pt x="1309370" y="489440"/>
                </a:lnTo>
                <a:lnTo>
                  <a:pt x="1362583" y="370949"/>
                </a:lnTo>
                <a:lnTo>
                  <a:pt x="1429258" y="238488"/>
                </a:lnTo>
                <a:lnTo>
                  <a:pt x="1450080" y="203045"/>
                </a:lnTo>
                <a:lnTo>
                  <a:pt x="1472390" y="166399"/>
                </a:lnTo>
                <a:lnTo>
                  <a:pt x="1495677" y="131349"/>
                </a:lnTo>
                <a:lnTo>
                  <a:pt x="1519427" y="100693"/>
                </a:lnTo>
                <a:lnTo>
                  <a:pt x="1569592" y="54592"/>
                </a:lnTo>
                <a:lnTo>
                  <a:pt x="1619758" y="22207"/>
                </a:lnTo>
                <a:lnTo>
                  <a:pt x="1665859" y="6125"/>
                </a:lnTo>
                <a:lnTo>
                  <a:pt x="1711960" y="617"/>
                </a:lnTo>
                <a:lnTo>
                  <a:pt x="1735058" y="0"/>
                </a:lnTo>
                <a:lnTo>
                  <a:pt x="1758442" y="728"/>
                </a:lnTo>
                <a:lnTo>
                  <a:pt x="1807210" y="11412"/>
                </a:lnTo>
                <a:lnTo>
                  <a:pt x="1862454" y="36923"/>
                </a:lnTo>
                <a:lnTo>
                  <a:pt x="1916938" y="80246"/>
                </a:lnTo>
                <a:lnTo>
                  <a:pt x="1962102" y="144762"/>
                </a:lnTo>
                <a:lnTo>
                  <a:pt x="1983892" y="184902"/>
                </a:lnTo>
                <a:lnTo>
                  <a:pt x="2008124" y="230995"/>
                </a:lnTo>
                <a:lnTo>
                  <a:pt x="2030755" y="275635"/>
                </a:lnTo>
                <a:lnTo>
                  <a:pt x="2055550" y="327419"/>
                </a:lnTo>
                <a:lnTo>
                  <a:pt x="2080498" y="381331"/>
                </a:lnTo>
                <a:lnTo>
                  <a:pt x="2103587" y="432354"/>
                </a:lnTo>
                <a:lnTo>
                  <a:pt x="2122804" y="475470"/>
                </a:lnTo>
                <a:lnTo>
                  <a:pt x="2139354" y="514510"/>
                </a:lnTo>
                <a:lnTo>
                  <a:pt x="2150618" y="543478"/>
                </a:lnTo>
                <a:lnTo>
                  <a:pt x="2161309" y="570446"/>
                </a:lnTo>
                <a:lnTo>
                  <a:pt x="2196855" y="646443"/>
                </a:lnTo>
                <a:lnTo>
                  <a:pt x="2220674" y="694354"/>
                </a:lnTo>
                <a:lnTo>
                  <a:pt x="2245278" y="742074"/>
                </a:lnTo>
                <a:lnTo>
                  <a:pt x="2268347" y="784461"/>
                </a:lnTo>
                <a:lnTo>
                  <a:pt x="2349246" y="908286"/>
                </a:lnTo>
                <a:lnTo>
                  <a:pt x="2378662" y="947783"/>
                </a:lnTo>
                <a:lnTo>
                  <a:pt x="2406650" y="979279"/>
                </a:lnTo>
                <a:lnTo>
                  <a:pt x="2421352" y="996092"/>
                </a:lnTo>
                <a:lnTo>
                  <a:pt x="2452709" y="1028053"/>
                </a:lnTo>
                <a:lnTo>
                  <a:pt x="2499223" y="1068599"/>
                </a:lnTo>
                <a:lnTo>
                  <a:pt x="2529284" y="1093833"/>
                </a:lnTo>
                <a:lnTo>
                  <a:pt x="2560512" y="1118875"/>
                </a:lnTo>
                <a:lnTo>
                  <a:pt x="2694559" y="1198862"/>
                </a:lnTo>
                <a:lnTo>
                  <a:pt x="2802128" y="1248392"/>
                </a:lnTo>
                <a:lnTo>
                  <a:pt x="2908680" y="1283952"/>
                </a:lnTo>
                <a:lnTo>
                  <a:pt x="2948342" y="1295923"/>
                </a:lnTo>
                <a:lnTo>
                  <a:pt x="2993278" y="1309526"/>
                </a:lnTo>
                <a:lnTo>
                  <a:pt x="3040715" y="1322724"/>
                </a:lnTo>
                <a:lnTo>
                  <a:pt x="3087878" y="1333482"/>
                </a:lnTo>
                <a:lnTo>
                  <a:pt x="3136481" y="1340715"/>
                </a:lnTo>
                <a:lnTo>
                  <a:pt x="3186668" y="1345436"/>
                </a:lnTo>
                <a:lnTo>
                  <a:pt x="3235878" y="1348751"/>
                </a:lnTo>
                <a:lnTo>
                  <a:pt x="3281553" y="1351770"/>
                </a:lnTo>
                <a:lnTo>
                  <a:pt x="3432175" y="1361549"/>
                </a:lnTo>
                <a:lnTo>
                  <a:pt x="0" y="1366883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88002" y="3282188"/>
            <a:ext cx="366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5%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2300" y="3634613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79" h="385445">
                <a:moveTo>
                  <a:pt x="17907" y="301625"/>
                </a:moveTo>
                <a:lnTo>
                  <a:pt x="0" y="384937"/>
                </a:lnTo>
                <a:lnTo>
                  <a:pt x="77342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1" y="331343"/>
                </a:lnTo>
                <a:lnTo>
                  <a:pt x="42611" y="321420"/>
                </a:lnTo>
                <a:lnTo>
                  <a:pt x="17907" y="301625"/>
                </a:lnTo>
                <a:close/>
              </a:path>
              <a:path w="309879" h="385445">
                <a:moveTo>
                  <a:pt x="42611" y="321420"/>
                </a:moveTo>
                <a:lnTo>
                  <a:pt x="34671" y="331343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79" h="385445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79" h="385445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1775" y="4787646"/>
            <a:ext cx="60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AD0337"/>
                </a:solidFill>
                <a:latin typeface="Times New Roman"/>
                <a:cs typeface="Times New Roman"/>
              </a:rPr>
              <a:t>8</a:t>
            </a:r>
            <a:r>
              <a:rPr sz="2000" b="1" spc="10" dirty="0">
                <a:solidFill>
                  <a:srgbClr val="AD0337"/>
                </a:solidFill>
                <a:latin typeface="Times New Roman"/>
                <a:cs typeface="Times New Roman"/>
              </a:rPr>
              <a:t>5</a:t>
            </a:r>
            <a:r>
              <a:rPr sz="2000" b="1" dirty="0">
                <a:solidFill>
                  <a:srgbClr val="AD0337"/>
                </a:solidFill>
                <a:latin typeface="Times New Roman"/>
                <a:cs typeface="Times New Roman"/>
              </a:rPr>
              <a:t>.</a:t>
            </a:r>
            <a:r>
              <a:rPr sz="2000" b="1" spc="5" dirty="0">
                <a:solidFill>
                  <a:srgbClr val="AD0337"/>
                </a:solidFill>
                <a:latin typeface="Times New Roman"/>
                <a:cs typeface="Times New Roman"/>
              </a:rPr>
              <a:t>6</a:t>
            </a:r>
            <a:r>
              <a:rPr sz="2000" b="1" dirty="0">
                <a:solidFill>
                  <a:srgbClr val="AD0337"/>
                </a:solidFill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6100" y="45529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6950" y="480644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75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8800" y="4645025"/>
            <a:ext cx="3810000" cy="76200"/>
          </a:xfrm>
          <a:custGeom>
            <a:avLst/>
            <a:gdLst/>
            <a:ahLst/>
            <a:cxnLst/>
            <a:rect l="l" t="t" r="r" b="b"/>
            <a:pathLst>
              <a:path w="3810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810000" h="76200">
                <a:moveTo>
                  <a:pt x="3733800" y="0"/>
                </a:moveTo>
                <a:lnTo>
                  <a:pt x="3733800" y="76200"/>
                </a:lnTo>
                <a:lnTo>
                  <a:pt x="3797300" y="44450"/>
                </a:lnTo>
                <a:lnTo>
                  <a:pt x="3746500" y="44450"/>
                </a:lnTo>
                <a:lnTo>
                  <a:pt x="3746500" y="31750"/>
                </a:lnTo>
                <a:lnTo>
                  <a:pt x="3797300" y="31750"/>
                </a:lnTo>
                <a:lnTo>
                  <a:pt x="3733800" y="0"/>
                </a:lnTo>
                <a:close/>
              </a:path>
              <a:path w="3810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810000" h="76200">
                <a:moveTo>
                  <a:pt x="3733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3810000" h="76200">
                <a:moveTo>
                  <a:pt x="37973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97300" y="44450"/>
                </a:lnTo>
                <a:lnTo>
                  <a:pt x="3810000" y="38100"/>
                </a:lnTo>
                <a:lnTo>
                  <a:pt x="3797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5700" y="4611623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92902" y="4568190"/>
            <a:ext cx="138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49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16939" y="5203393"/>
            <a:ext cx="7143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lowest </a:t>
            </a:r>
            <a:r>
              <a:rPr sz="2800" dirty="0">
                <a:latin typeface="Times New Roman"/>
                <a:cs typeface="Times New Roman"/>
              </a:rPr>
              <a:t>score you </a:t>
            </a:r>
            <a:r>
              <a:rPr sz="2800" spc="-5" dirty="0">
                <a:latin typeface="Times New Roman"/>
                <a:cs typeface="Times New Roman"/>
              </a:rPr>
              <a:t>can earn and still be </a:t>
            </a:r>
            <a:r>
              <a:rPr sz="2800" dirty="0">
                <a:latin typeface="Times New Roman"/>
                <a:cs typeface="Times New Roman"/>
              </a:rPr>
              <a:t>eligible  for </a:t>
            </a:r>
            <a:r>
              <a:rPr sz="2800" spc="-5" dirty="0">
                <a:latin typeface="Times New Roman"/>
                <a:cs typeface="Times New Roman"/>
              </a:rPr>
              <a:t>employment is </a:t>
            </a:r>
            <a:r>
              <a:rPr sz="2800" dirty="0">
                <a:latin typeface="Times New Roman"/>
                <a:cs typeface="Times New Roman"/>
              </a:rPr>
              <a:t>86.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078" y="577418"/>
            <a:ext cx="677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a Normal</a:t>
            </a:r>
            <a:r>
              <a:rPr spc="-14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7891780" cy="1477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Continuous random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91D00"/>
                </a:solidFill>
                <a:latin typeface="Times New Roman"/>
                <a:cs typeface="Times New Roman"/>
              </a:rPr>
              <a:t>Has </a:t>
            </a:r>
            <a:r>
              <a:rPr sz="2800" spc="-5" dirty="0">
                <a:solidFill>
                  <a:srgbClr val="391D00"/>
                </a:solidFill>
                <a:latin typeface="Times New Roman"/>
                <a:cs typeface="Times New Roman"/>
              </a:rPr>
              <a:t>an </a:t>
            </a:r>
            <a:r>
              <a:rPr sz="2800" dirty="0">
                <a:solidFill>
                  <a:srgbClr val="391D00"/>
                </a:solidFill>
                <a:latin typeface="Times New Roman"/>
                <a:cs typeface="Times New Roman"/>
              </a:rPr>
              <a:t>infinite </a:t>
            </a:r>
            <a:r>
              <a:rPr sz="2800" spc="-5" dirty="0">
                <a:solidFill>
                  <a:srgbClr val="391D00"/>
                </a:solidFill>
                <a:latin typeface="Times New Roman"/>
                <a:cs typeface="Times New Roman"/>
              </a:rPr>
              <a:t>number of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values that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 represented by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interval on the number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22622"/>
            <a:ext cx="7742555" cy="1477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Continuous probability</a:t>
            </a:r>
            <a:r>
              <a:rPr sz="2800" b="1" spc="-2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distribution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probability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a continuous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  variable.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794" y="3116960"/>
            <a:ext cx="274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Hours </a:t>
            </a:r>
            <a:r>
              <a:rPr sz="1800" dirty="0">
                <a:latin typeface="Times New Roman"/>
                <a:cs typeface="Times New Roman"/>
              </a:rPr>
              <a:t>spent studying in 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617848"/>
            <a:ext cx="5334000" cy="76200"/>
          </a:xfrm>
          <a:custGeom>
            <a:avLst/>
            <a:gdLst/>
            <a:ahLst/>
            <a:cxnLst/>
            <a:rect l="l" t="t" r="r" b="b"/>
            <a:pathLst>
              <a:path w="5334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487" y="44450"/>
                </a:lnTo>
                <a:lnTo>
                  <a:pt x="63487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0" h="76200">
                <a:moveTo>
                  <a:pt x="5257800" y="0"/>
                </a:moveTo>
                <a:lnTo>
                  <a:pt x="5257800" y="76200"/>
                </a:lnTo>
                <a:lnTo>
                  <a:pt x="5321300" y="44450"/>
                </a:lnTo>
                <a:lnTo>
                  <a:pt x="5270500" y="44450"/>
                </a:lnTo>
                <a:lnTo>
                  <a:pt x="5270500" y="31750"/>
                </a:lnTo>
                <a:lnTo>
                  <a:pt x="5321300" y="31750"/>
                </a:lnTo>
                <a:lnTo>
                  <a:pt x="5257800" y="0"/>
                </a:lnTo>
                <a:close/>
              </a:path>
              <a:path w="5334000" h="76200">
                <a:moveTo>
                  <a:pt x="76200" y="31750"/>
                </a:moveTo>
                <a:lnTo>
                  <a:pt x="63487" y="31750"/>
                </a:lnTo>
                <a:lnTo>
                  <a:pt x="63487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0" h="76200">
                <a:moveTo>
                  <a:pt x="5257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5334000" h="76200">
                <a:moveTo>
                  <a:pt x="53213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321300" y="44450"/>
                </a:lnTo>
                <a:lnTo>
                  <a:pt x="5334000" y="38100"/>
                </a:lnTo>
                <a:lnTo>
                  <a:pt x="5321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20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80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835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890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945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055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110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1650" y="354812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4841" y="379488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1745" y="379488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3292" y="379488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7473" y="379488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0172" y="3794886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3202" y="3794886"/>
            <a:ext cx="199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4520" algn="l"/>
                <a:tab pos="1205865" algn="l"/>
                <a:tab pos="1776095" algn="l"/>
              </a:tabLst>
            </a:pP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	1</a:t>
            </a:r>
            <a:r>
              <a:rPr sz="1600" spc="-5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	2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00175" y="3609975"/>
            <a:ext cx="4819650" cy="95250"/>
          </a:xfrm>
          <a:custGeom>
            <a:avLst/>
            <a:gdLst/>
            <a:ahLst/>
            <a:cxnLst/>
            <a:rect l="l" t="t" r="r" b="b"/>
            <a:pathLst>
              <a:path w="4819650" h="95250">
                <a:moveTo>
                  <a:pt x="47625" y="0"/>
                </a:moveTo>
                <a:lnTo>
                  <a:pt x="29092" y="3744"/>
                </a:lnTo>
                <a:lnTo>
                  <a:pt x="13954" y="13954"/>
                </a:lnTo>
                <a:lnTo>
                  <a:pt x="3744" y="29092"/>
                </a:lnTo>
                <a:lnTo>
                  <a:pt x="0" y="47625"/>
                </a:lnTo>
                <a:lnTo>
                  <a:pt x="3744" y="66157"/>
                </a:lnTo>
                <a:lnTo>
                  <a:pt x="13954" y="81295"/>
                </a:lnTo>
                <a:lnTo>
                  <a:pt x="29092" y="91505"/>
                </a:lnTo>
                <a:lnTo>
                  <a:pt x="47625" y="95250"/>
                </a:lnTo>
                <a:lnTo>
                  <a:pt x="66157" y="91505"/>
                </a:lnTo>
                <a:lnTo>
                  <a:pt x="81295" y="81295"/>
                </a:lnTo>
                <a:lnTo>
                  <a:pt x="91505" y="66157"/>
                </a:lnTo>
                <a:lnTo>
                  <a:pt x="92042" y="63500"/>
                </a:lnTo>
                <a:lnTo>
                  <a:pt x="47625" y="63500"/>
                </a:lnTo>
                <a:lnTo>
                  <a:pt x="47625" y="31750"/>
                </a:lnTo>
                <a:lnTo>
                  <a:pt x="92042" y="31750"/>
                </a:lnTo>
                <a:lnTo>
                  <a:pt x="91505" y="29092"/>
                </a:lnTo>
                <a:lnTo>
                  <a:pt x="81295" y="13954"/>
                </a:lnTo>
                <a:lnTo>
                  <a:pt x="66157" y="3744"/>
                </a:lnTo>
                <a:lnTo>
                  <a:pt x="47625" y="0"/>
                </a:lnTo>
                <a:close/>
              </a:path>
              <a:path w="4819650" h="95250">
                <a:moveTo>
                  <a:pt x="4772025" y="0"/>
                </a:moveTo>
                <a:lnTo>
                  <a:pt x="4753492" y="3744"/>
                </a:lnTo>
                <a:lnTo>
                  <a:pt x="4738354" y="13954"/>
                </a:lnTo>
                <a:lnTo>
                  <a:pt x="4728144" y="29092"/>
                </a:lnTo>
                <a:lnTo>
                  <a:pt x="4724400" y="47625"/>
                </a:lnTo>
                <a:lnTo>
                  <a:pt x="4728144" y="66157"/>
                </a:lnTo>
                <a:lnTo>
                  <a:pt x="4738354" y="81295"/>
                </a:lnTo>
                <a:lnTo>
                  <a:pt x="4753492" y="91505"/>
                </a:lnTo>
                <a:lnTo>
                  <a:pt x="4772025" y="95250"/>
                </a:lnTo>
                <a:lnTo>
                  <a:pt x="4790557" y="91505"/>
                </a:lnTo>
                <a:lnTo>
                  <a:pt x="4805695" y="81295"/>
                </a:lnTo>
                <a:lnTo>
                  <a:pt x="4815905" y="66157"/>
                </a:lnTo>
                <a:lnTo>
                  <a:pt x="4816442" y="63500"/>
                </a:lnTo>
                <a:lnTo>
                  <a:pt x="4772025" y="63500"/>
                </a:lnTo>
                <a:lnTo>
                  <a:pt x="4772025" y="31750"/>
                </a:lnTo>
                <a:lnTo>
                  <a:pt x="4816442" y="31750"/>
                </a:lnTo>
                <a:lnTo>
                  <a:pt x="4815905" y="29092"/>
                </a:lnTo>
                <a:lnTo>
                  <a:pt x="4805695" y="13954"/>
                </a:lnTo>
                <a:lnTo>
                  <a:pt x="4790557" y="3744"/>
                </a:lnTo>
                <a:lnTo>
                  <a:pt x="4772025" y="0"/>
                </a:lnTo>
                <a:close/>
              </a:path>
              <a:path w="4819650" h="95250">
                <a:moveTo>
                  <a:pt x="92042" y="31750"/>
                </a:moveTo>
                <a:lnTo>
                  <a:pt x="47625" y="31750"/>
                </a:lnTo>
                <a:lnTo>
                  <a:pt x="47625" y="63500"/>
                </a:lnTo>
                <a:lnTo>
                  <a:pt x="92042" y="63500"/>
                </a:lnTo>
                <a:lnTo>
                  <a:pt x="95250" y="47625"/>
                </a:lnTo>
                <a:lnTo>
                  <a:pt x="92042" y="31750"/>
                </a:lnTo>
                <a:close/>
              </a:path>
              <a:path w="4819650" h="95250">
                <a:moveTo>
                  <a:pt x="4727607" y="31750"/>
                </a:moveTo>
                <a:lnTo>
                  <a:pt x="92042" y="31750"/>
                </a:lnTo>
                <a:lnTo>
                  <a:pt x="95250" y="47625"/>
                </a:lnTo>
                <a:lnTo>
                  <a:pt x="92042" y="63500"/>
                </a:lnTo>
                <a:lnTo>
                  <a:pt x="4727607" y="63500"/>
                </a:lnTo>
                <a:lnTo>
                  <a:pt x="4724400" y="47625"/>
                </a:lnTo>
                <a:lnTo>
                  <a:pt x="4727607" y="31750"/>
                </a:lnTo>
                <a:close/>
              </a:path>
              <a:path w="4819650" h="95250">
                <a:moveTo>
                  <a:pt x="4816442" y="31750"/>
                </a:moveTo>
                <a:lnTo>
                  <a:pt x="4772025" y="31750"/>
                </a:lnTo>
                <a:lnTo>
                  <a:pt x="4772025" y="63500"/>
                </a:lnTo>
                <a:lnTo>
                  <a:pt x="4816442" y="63500"/>
                </a:lnTo>
                <a:lnTo>
                  <a:pt x="4819650" y="47625"/>
                </a:lnTo>
                <a:lnTo>
                  <a:pt x="4816442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32829" y="3148711"/>
            <a:ext cx="20459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AD0337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spent  studying can be</a:t>
            </a:r>
            <a:r>
              <a:rPr sz="2000" spc="-13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AD0337"/>
                </a:solidFill>
                <a:latin typeface="Times New Roman"/>
                <a:cs typeface="Times New Roman"/>
              </a:rPr>
              <a:t>any  number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between</a:t>
            </a:r>
            <a:r>
              <a:rPr sz="2000" spc="-7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D0337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AD0337"/>
                </a:solidFill>
                <a:latin typeface="Times New Roman"/>
                <a:cs typeface="Times New Roman"/>
              </a:rPr>
              <a:t>24.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524000" y="2590800"/>
            <a:ext cx="6076950" cy="878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1890" marR="5080" indent="-7423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Sampling Distributions and the  Central Limit Theorem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577418"/>
            <a:ext cx="4335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solidFill>
                  <a:srgbClr val="004887"/>
                </a:solidFill>
              </a:rPr>
              <a:t>What to Learn ?</a:t>
            </a:r>
            <a:endParaRPr dirty="0">
              <a:solidFill>
                <a:srgbClr val="004887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8061959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Find </a:t>
            </a:r>
            <a:r>
              <a:rPr sz="2800" spc="-5" dirty="0">
                <a:latin typeface="Times New Roman"/>
                <a:cs typeface="Times New Roman"/>
              </a:rPr>
              <a:t>sampling </a:t>
            </a:r>
            <a:r>
              <a:rPr sz="2800" dirty="0">
                <a:latin typeface="Times New Roman"/>
                <a:cs typeface="Times New Roman"/>
              </a:rPr>
              <a:t>distributions </a:t>
            </a:r>
            <a:r>
              <a:rPr sz="2800" spc="-5" dirty="0">
                <a:latin typeface="Times New Roman"/>
                <a:cs typeface="Times New Roman"/>
              </a:rPr>
              <a:t>and verify their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properties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Interpret </a:t>
            </a:r>
            <a:r>
              <a:rPr sz="2800" spc="-5" dirty="0">
                <a:latin typeface="Times New Roman"/>
                <a:cs typeface="Times New Roman"/>
              </a:rPr>
              <a:t>the Central </a:t>
            </a:r>
            <a:r>
              <a:rPr sz="2800" spc="-10" dirty="0">
                <a:latin typeface="Times New Roman"/>
                <a:cs typeface="Times New Roman"/>
              </a:rPr>
              <a:t>Limit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Theorem</a:t>
            </a:r>
            <a:endParaRPr sz="2800">
              <a:latin typeface="Times New Roman"/>
              <a:cs typeface="Times New Roman"/>
            </a:endParaRPr>
          </a:p>
          <a:p>
            <a:pPr marL="355600" marR="1363345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Central </a:t>
            </a:r>
            <a:r>
              <a:rPr sz="2800" spc="-10" dirty="0">
                <a:latin typeface="Times New Roman"/>
                <a:cs typeface="Times New Roman"/>
              </a:rPr>
              <a:t>Limit </a:t>
            </a:r>
            <a:r>
              <a:rPr sz="2800" spc="-5" dirty="0">
                <a:latin typeface="Times New Roman"/>
                <a:cs typeface="Times New Roman"/>
              </a:rPr>
              <a:t>Theorem to find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probability of a sample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577418"/>
            <a:ext cx="4472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Sampling</a:t>
            </a:r>
            <a:r>
              <a:rPr spc="-10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25"/>
            <a:ext cx="7804150" cy="2501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Sampling</a:t>
            </a:r>
            <a:r>
              <a:rPr sz="2800" b="1" spc="-1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distribution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probability distribution </a:t>
            </a:r>
            <a:r>
              <a:rPr sz="2800" spc="-5" dirty="0">
                <a:latin typeface="Times New Roman"/>
                <a:cs typeface="Times New Roman"/>
              </a:rPr>
              <a:t>of a sample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statistic.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Formed when samples of size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are repeatedly taken  from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population.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e.g.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sample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498" y="577418"/>
            <a:ext cx="7679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Sampling Distribution of Sample</a:t>
            </a:r>
            <a:r>
              <a:rPr spc="-12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Means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752600"/>
            <a:ext cx="7769225" cy="2209800"/>
          </a:xfrm>
          <a:custGeom>
            <a:avLst/>
            <a:gdLst/>
            <a:ahLst/>
            <a:cxnLst/>
            <a:rect l="l" t="t" r="r" b="b"/>
            <a:pathLst>
              <a:path w="7769225" h="2209800">
                <a:moveTo>
                  <a:pt x="0" y="2209800"/>
                </a:moveTo>
                <a:lnTo>
                  <a:pt x="7769225" y="2209800"/>
                </a:lnTo>
                <a:lnTo>
                  <a:pt x="7769225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752600"/>
            <a:ext cx="7769225" cy="2209800"/>
          </a:xfrm>
          <a:custGeom>
            <a:avLst/>
            <a:gdLst/>
            <a:ahLst/>
            <a:cxnLst/>
            <a:rect l="l" t="t" r="r" b="b"/>
            <a:pathLst>
              <a:path w="7769225" h="2209800">
                <a:moveTo>
                  <a:pt x="0" y="2209800"/>
                </a:moveTo>
                <a:lnTo>
                  <a:pt x="7769225" y="2209800"/>
                </a:lnTo>
                <a:lnTo>
                  <a:pt x="7769225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312" y="2554351"/>
            <a:ext cx="1691005" cy="951230"/>
          </a:xfrm>
          <a:custGeom>
            <a:avLst/>
            <a:gdLst/>
            <a:ahLst/>
            <a:cxnLst/>
            <a:rect l="l" t="t" r="r" b="b"/>
            <a:pathLst>
              <a:path w="1691005" h="951229">
                <a:moveTo>
                  <a:pt x="845375" y="0"/>
                </a:moveTo>
                <a:lnTo>
                  <a:pt x="785006" y="1193"/>
                </a:lnTo>
                <a:lnTo>
                  <a:pt x="725782" y="4721"/>
                </a:lnTo>
                <a:lnTo>
                  <a:pt x="667846" y="10501"/>
                </a:lnTo>
                <a:lnTo>
                  <a:pt x="611341" y="18455"/>
                </a:lnTo>
                <a:lnTo>
                  <a:pt x="556411" y="28500"/>
                </a:lnTo>
                <a:lnTo>
                  <a:pt x="503197" y="40558"/>
                </a:lnTo>
                <a:lnTo>
                  <a:pt x="451845" y="54547"/>
                </a:lnTo>
                <a:lnTo>
                  <a:pt x="402496" y="70386"/>
                </a:lnTo>
                <a:lnTo>
                  <a:pt x="355293" y="87997"/>
                </a:lnTo>
                <a:lnTo>
                  <a:pt x="310380" y="107297"/>
                </a:lnTo>
                <a:lnTo>
                  <a:pt x="267901" y="128206"/>
                </a:lnTo>
                <a:lnTo>
                  <a:pt x="227997" y="150644"/>
                </a:lnTo>
                <a:lnTo>
                  <a:pt x="190812" y="174531"/>
                </a:lnTo>
                <a:lnTo>
                  <a:pt x="156490" y="199786"/>
                </a:lnTo>
                <a:lnTo>
                  <a:pt x="125173" y="226328"/>
                </a:lnTo>
                <a:lnTo>
                  <a:pt x="97004" y="254078"/>
                </a:lnTo>
                <a:lnTo>
                  <a:pt x="72127" y="282954"/>
                </a:lnTo>
                <a:lnTo>
                  <a:pt x="32819" y="343763"/>
                </a:lnTo>
                <a:lnTo>
                  <a:pt x="8395" y="408114"/>
                </a:lnTo>
                <a:lnTo>
                  <a:pt x="0" y="475361"/>
                </a:lnTo>
                <a:lnTo>
                  <a:pt x="2122" y="509322"/>
                </a:lnTo>
                <a:lnTo>
                  <a:pt x="18675" y="575228"/>
                </a:lnTo>
                <a:lnTo>
                  <a:pt x="50684" y="637911"/>
                </a:lnTo>
                <a:lnTo>
                  <a:pt x="97004" y="696727"/>
                </a:lnTo>
                <a:lnTo>
                  <a:pt x="125173" y="724484"/>
                </a:lnTo>
                <a:lnTo>
                  <a:pt x="156490" y="751033"/>
                </a:lnTo>
                <a:lnTo>
                  <a:pt x="190812" y="776294"/>
                </a:lnTo>
                <a:lnTo>
                  <a:pt x="227997" y="800186"/>
                </a:lnTo>
                <a:lnTo>
                  <a:pt x="267901" y="822628"/>
                </a:lnTo>
                <a:lnTo>
                  <a:pt x="310380" y="843541"/>
                </a:lnTo>
                <a:lnTo>
                  <a:pt x="355293" y="862844"/>
                </a:lnTo>
                <a:lnTo>
                  <a:pt x="402496" y="880456"/>
                </a:lnTo>
                <a:lnTo>
                  <a:pt x="451845" y="896298"/>
                </a:lnTo>
                <a:lnTo>
                  <a:pt x="503197" y="910288"/>
                </a:lnTo>
                <a:lnTo>
                  <a:pt x="556411" y="922346"/>
                </a:lnTo>
                <a:lnTo>
                  <a:pt x="611341" y="932393"/>
                </a:lnTo>
                <a:lnTo>
                  <a:pt x="667846" y="940346"/>
                </a:lnTo>
                <a:lnTo>
                  <a:pt x="725782" y="946127"/>
                </a:lnTo>
                <a:lnTo>
                  <a:pt x="785006" y="949655"/>
                </a:lnTo>
                <a:lnTo>
                  <a:pt x="845375" y="950849"/>
                </a:lnTo>
                <a:lnTo>
                  <a:pt x="905744" y="949655"/>
                </a:lnTo>
                <a:lnTo>
                  <a:pt x="964967" y="946127"/>
                </a:lnTo>
                <a:lnTo>
                  <a:pt x="1022901" y="940346"/>
                </a:lnTo>
                <a:lnTo>
                  <a:pt x="1079404" y="932393"/>
                </a:lnTo>
                <a:lnTo>
                  <a:pt x="1134332" y="922346"/>
                </a:lnTo>
                <a:lnTo>
                  <a:pt x="1187542" y="910288"/>
                </a:lnTo>
                <a:lnTo>
                  <a:pt x="1238891" y="896298"/>
                </a:lnTo>
                <a:lnTo>
                  <a:pt x="1288237" y="880456"/>
                </a:lnTo>
                <a:lnTo>
                  <a:pt x="1335435" y="862844"/>
                </a:lnTo>
                <a:lnTo>
                  <a:pt x="1380344" y="843541"/>
                </a:lnTo>
                <a:lnTo>
                  <a:pt x="1422820" y="822628"/>
                </a:lnTo>
                <a:lnTo>
                  <a:pt x="1462719" y="800186"/>
                </a:lnTo>
                <a:lnTo>
                  <a:pt x="1499900" y="776294"/>
                </a:lnTo>
                <a:lnTo>
                  <a:pt x="1534218" y="751033"/>
                </a:lnTo>
                <a:lnTo>
                  <a:pt x="1565532" y="724484"/>
                </a:lnTo>
                <a:lnTo>
                  <a:pt x="1593697" y="696727"/>
                </a:lnTo>
                <a:lnTo>
                  <a:pt x="1618571" y="667843"/>
                </a:lnTo>
                <a:lnTo>
                  <a:pt x="1657872" y="607013"/>
                </a:lnTo>
                <a:lnTo>
                  <a:pt x="1682293" y="542638"/>
                </a:lnTo>
                <a:lnTo>
                  <a:pt x="1690687" y="475361"/>
                </a:lnTo>
                <a:lnTo>
                  <a:pt x="1688565" y="441415"/>
                </a:lnTo>
                <a:lnTo>
                  <a:pt x="1672014" y="375536"/>
                </a:lnTo>
                <a:lnTo>
                  <a:pt x="1640010" y="312876"/>
                </a:lnTo>
                <a:lnTo>
                  <a:pt x="1593697" y="254078"/>
                </a:lnTo>
                <a:lnTo>
                  <a:pt x="1565532" y="226328"/>
                </a:lnTo>
                <a:lnTo>
                  <a:pt x="1534218" y="199786"/>
                </a:lnTo>
                <a:lnTo>
                  <a:pt x="1499900" y="174531"/>
                </a:lnTo>
                <a:lnTo>
                  <a:pt x="1462719" y="150644"/>
                </a:lnTo>
                <a:lnTo>
                  <a:pt x="1422820" y="128206"/>
                </a:lnTo>
                <a:lnTo>
                  <a:pt x="1380344" y="107297"/>
                </a:lnTo>
                <a:lnTo>
                  <a:pt x="1335435" y="87997"/>
                </a:lnTo>
                <a:lnTo>
                  <a:pt x="1288237" y="70386"/>
                </a:lnTo>
                <a:lnTo>
                  <a:pt x="1238891" y="54547"/>
                </a:lnTo>
                <a:lnTo>
                  <a:pt x="1187542" y="40558"/>
                </a:lnTo>
                <a:lnTo>
                  <a:pt x="1134332" y="28500"/>
                </a:lnTo>
                <a:lnTo>
                  <a:pt x="1079404" y="18455"/>
                </a:lnTo>
                <a:lnTo>
                  <a:pt x="1022901" y="10501"/>
                </a:lnTo>
                <a:lnTo>
                  <a:pt x="964967" y="4721"/>
                </a:lnTo>
                <a:lnTo>
                  <a:pt x="905744" y="1193"/>
                </a:lnTo>
                <a:lnTo>
                  <a:pt x="845375" y="0"/>
                </a:lnTo>
                <a:close/>
              </a:path>
            </a:pathLst>
          </a:custGeom>
          <a:solidFill>
            <a:srgbClr val="AAE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312" y="2554351"/>
            <a:ext cx="1691005" cy="951230"/>
          </a:xfrm>
          <a:custGeom>
            <a:avLst/>
            <a:gdLst/>
            <a:ahLst/>
            <a:cxnLst/>
            <a:rect l="l" t="t" r="r" b="b"/>
            <a:pathLst>
              <a:path w="1691005" h="951229">
                <a:moveTo>
                  <a:pt x="0" y="475361"/>
                </a:moveTo>
                <a:lnTo>
                  <a:pt x="8395" y="408114"/>
                </a:lnTo>
                <a:lnTo>
                  <a:pt x="32819" y="343763"/>
                </a:lnTo>
                <a:lnTo>
                  <a:pt x="72127" y="282954"/>
                </a:lnTo>
                <a:lnTo>
                  <a:pt x="97004" y="254078"/>
                </a:lnTo>
                <a:lnTo>
                  <a:pt x="125173" y="226328"/>
                </a:lnTo>
                <a:lnTo>
                  <a:pt x="156490" y="199786"/>
                </a:lnTo>
                <a:lnTo>
                  <a:pt x="190812" y="174531"/>
                </a:lnTo>
                <a:lnTo>
                  <a:pt x="227997" y="150644"/>
                </a:lnTo>
                <a:lnTo>
                  <a:pt x="267901" y="128206"/>
                </a:lnTo>
                <a:lnTo>
                  <a:pt x="310380" y="107297"/>
                </a:lnTo>
                <a:lnTo>
                  <a:pt x="355293" y="87997"/>
                </a:lnTo>
                <a:lnTo>
                  <a:pt x="402496" y="70386"/>
                </a:lnTo>
                <a:lnTo>
                  <a:pt x="451845" y="54547"/>
                </a:lnTo>
                <a:lnTo>
                  <a:pt x="503197" y="40558"/>
                </a:lnTo>
                <a:lnTo>
                  <a:pt x="556411" y="28500"/>
                </a:lnTo>
                <a:lnTo>
                  <a:pt x="611341" y="18455"/>
                </a:lnTo>
                <a:lnTo>
                  <a:pt x="667846" y="10501"/>
                </a:lnTo>
                <a:lnTo>
                  <a:pt x="725782" y="4721"/>
                </a:lnTo>
                <a:lnTo>
                  <a:pt x="785006" y="1193"/>
                </a:lnTo>
                <a:lnTo>
                  <a:pt x="845375" y="0"/>
                </a:lnTo>
                <a:lnTo>
                  <a:pt x="905744" y="1193"/>
                </a:lnTo>
                <a:lnTo>
                  <a:pt x="964967" y="4721"/>
                </a:lnTo>
                <a:lnTo>
                  <a:pt x="1022901" y="10501"/>
                </a:lnTo>
                <a:lnTo>
                  <a:pt x="1079404" y="18455"/>
                </a:lnTo>
                <a:lnTo>
                  <a:pt x="1134332" y="28500"/>
                </a:lnTo>
                <a:lnTo>
                  <a:pt x="1187542" y="40558"/>
                </a:lnTo>
                <a:lnTo>
                  <a:pt x="1238891" y="54547"/>
                </a:lnTo>
                <a:lnTo>
                  <a:pt x="1288237" y="70386"/>
                </a:lnTo>
                <a:lnTo>
                  <a:pt x="1335435" y="87997"/>
                </a:lnTo>
                <a:lnTo>
                  <a:pt x="1380344" y="107297"/>
                </a:lnTo>
                <a:lnTo>
                  <a:pt x="1422820" y="128206"/>
                </a:lnTo>
                <a:lnTo>
                  <a:pt x="1462719" y="150644"/>
                </a:lnTo>
                <a:lnTo>
                  <a:pt x="1499900" y="174531"/>
                </a:lnTo>
                <a:lnTo>
                  <a:pt x="1534218" y="199786"/>
                </a:lnTo>
                <a:lnTo>
                  <a:pt x="1565532" y="226328"/>
                </a:lnTo>
                <a:lnTo>
                  <a:pt x="1593697" y="254078"/>
                </a:lnTo>
                <a:lnTo>
                  <a:pt x="1618571" y="282954"/>
                </a:lnTo>
                <a:lnTo>
                  <a:pt x="1657872" y="343763"/>
                </a:lnTo>
                <a:lnTo>
                  <a:pt x="1682293" y="408114"/>
                </a:lnTo>
                <a:lnTo>
                  <a:pt x="1690687" y="475361"/>
                </a:lnTo>
                <a:lnTo>
                  <a:pt x="1688565" y="509322"/>
                </a:lnTo>
                <a:lnTo>
                  <a:pt x="1682293" y="542638"/>
                </a:lnTo>
                <a:lnTo>
                  <a:pt x="1657872" y="607013"/>
                </a:lnTo>
                <a:lnTo>
                  <a:pt x="1618571" y="667843"/>
                </a:lnTo>
                <a:lnTo>
                  <a:pt x="1593697" y="696727"/>
                </a:lnTo>
                <a:lnTo>
                  <a:pt x="1565532" y="724484"/>
                </a:lnTo>
                <a:lnTo>
                  <a:pt x="1534218" y="751033"/>
                </a:lnTo>
                <a:lnTo>
                  <a:pt x="1499900" y="776294"/>
                </a:lnTo>
                <a:lnTo>
                  <a:pt x="1462719" y="800186"/>
                </a:lnTo>
                <a:lnTo>
                  <a:pt x="1422820" y="822628"/>
                </a:lnTo>
                <a:lnTo>
                  <a:pt x="1380344" y="843541"/>
                </a:lnTo>
                <a:lnTo>
                  <a:pt x="1335435" y="862844"/>
                </a:lnTo>
                <a:lnTo>
                  <a:pt x="1288237" y="880456"/>
                </a:lnTo>
                <a:lnTo>
                  <a:pt x="1238891" y="896298"/>
                </a:lnTo>
                <a:lnTo>
                  <a:pt x="1187542" y="910288"/>
                </a:lnTo>
                <a:lnTo>
                  <a:pt x="1134332" y="922346"/>
                </a:lnTo>
                <a:lnTo>
                  <a:pt x="1079404" y="932393"/>
                </a:lnTo>
                <a:lnTo>
                  <a:pt x="1022901" y="940346"/>
                </a:lnTo>
                <a:lnTo>
                  <a:pt x="964967" y="946127"/>
                </a:lnTo>
                <a:lnTo>
                  <a:pt x="905744" y="949655"/>
                </a:lnTo>
                <a:lnTo>
                  <a:pt x="845375" y="950849"/>
                </a:lnTo>
                <a:lnTo>
                  <a:pt x="785006" y="949655"/>
                </a:lnTo>
                <a:lnTo>
                  <a:pt x="725782" y="946127"/>
                </a:lnTo>
                <a:lnTo>
                  <a:pt x="667846" y="940346"/>
                </a:lnTo>
                <a:lnTo>
                  <a:pt x="611341" y="932393"/>
                </a:lnTo>
                <a:lnTo>
                  <a:pt x="556411" y="922346"/>
                </a:lnTo>
                <a:lnTo>
                  <a:pt x="503197" y="910288"/>
                </a:lnTo>
                <a:lnTo>
                  <a:pt x="451845" y="896298"/>
                </a:lnTo>
                <a:lnTo>
                  <a:pt x="402496" y="880456"/>
                </a:lnTo>
                <a:lnTo>
                  <a:pt x="355293" y="862844"/>
                </a:lnTo>
                <a:lnTo>
                  <a:pt x="310380" y="843541"/>
                </a:lnTo>
                <a:lnTo>
                  <a:pt x="267901" y="822628"/>
                </a:lnTo>
                <a:lnTo>
                  <a:pt x="227997" y="800186"/>
                </a:lnTo>
                <a:lnTo>
                  <a:pt x="190812" y="776294"/>
                </a:lnTo>
                <a:lnTo>
                  <a:pt x="156490" y="751033"/>
                </a:lnTo>
                <a:lnTo>
                  <a:pt x="125173" y="724484"/>
                </a:lnTo>
                <a:lnTo>
                  <a:pt x="97004" y="696727"/>
                </a:lnTo>
                <a:lnTo>
                  <a:pt x="72127" y="667843"/>
                </a:lnTo>
                <a:lnTo>
                  <a:pt x="32819" y="607013"/>
                </a:lnTo>
                <a:lnTo>
                  <a:pt x="8395" y="542638"/>
                </a:lnTo>
                <a:lnTo>
                  <a:pt x="0" y="47536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0485" y="2737230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mp</a:t>
            </a:r>
            <a:r>
              <a:rPr sz="1800" spc="-5" dirty="0">
                <a:latin typeface="Arial"/>
                <a:cs typeface="Arial"/>
              </a:rPr>
              <a:t>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5721" y="2858187"/>
            <a:ext cx="47434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000" i="1" spc="819" dirty="0">
                <a:latin typeface="Times New Roman"/>
                <a:cs typeface="Times New Roman"/>
              </a:rPr>
              <a:t>x</a:t>
            </a:r>
            <a:r>
              <a:rPr sz="2625" spc="900" baseline="-23809" dirty="0">
                <a:latin typeface="Times New Roman"/>
                <a:cs typeface="Times New Roman"/>
              </a:rPr>
              <a:t>1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1650" y="1898650"/>
            <a:ext cx="5041900" cy="187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51319" y="2224785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3859" y="2378209"/>
            <a:ext cx="50038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050" i="1" spc="860" dirty="0">
                <a:latin typeface="Times New Roman"/>
                <a:cs typeface="Times New Roman"/>
              </a:rPr>
              <a:t>x</a:t>
            </a:r>
            <a:r>
              <a:rPr sz="2700" spc="1072" baseline="-23148" dirty="0">
                <a:latin typeface="Times New Roman"/>
                <a:cs typeface="Times New Roman"/>
              </a:rPr>
              <a:t>5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3573" y="3374912"/>
            <a:ext cx="21590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50" spc="72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2490" y="3002407"/>
            <a:ext cx="977265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9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226695">
              <a:lnSpc>
                <a:spcPts val="2995"/>
              </a:lnSpc>
            </a:pPr>
            <a:r>
              <a:rPr sz="3050" i="1" spc="-950" dirty="0"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2090" y="2240026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2102" y="2433775"/>
            <a:ext cx="500380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050" i="1" spc="860" dirty="0">
                <a:latin typeface="Times New Roman"/>
                <a:cs typeface="Times New Roman"/>
              </a:rPr>
              <a:t>x</a:t>
            </a:r>
            <a:r>
              <a:rPr sz="2700" spc="1072" baseline="-23148" dirty="0">
                <a:latin typeface="Times New Roman"/>
                <a:cs typeface="Times New Roman"/>
              </a:rPr>
              <a:t>3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5315" y="2737230"/>
            <a:ext cx="97726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19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Sample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04775" algn="ctr">
              <a:lnSpc>
                <a:spcPts val="3370"/>
              </a:lnSpc>
            </a:pPr>
            <a:r>
              <a:rPr sz="3000" i="1" spc="850" dirty="0">
                <a:latin typeface="Times New Roman"/>
                <a:cs typeface="Times New Roman"/>
              </a:rPr>
              <a:t>x</a:t>
            </a:r>
            <a:r>
              <a:rPr sz="2625" spc="1275" baseline="-23809" dirty="0">
                <a:latin typeface="Times New Roman"/>
                <a:cs typeface="Times New Roman"/>
              </a:rPr>
              <a:t>4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240" y="1851405"/>
            <a:ext cx="250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Population </a:t>
            </a:r>
            <a:r>
              <a:rPr sz="2400" spc="-5" dirty="0">
                <a:latin typeface="Times New Roman"/>
                <a:cs typeface="Times New Roman"/>
              </a:rPr>
              <a:t>with μ,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σ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2349" y="4902318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15" y="0"/>
                </a:lnTo>
              </a:path>
            </a:pathLst>
          </a:custGeom>
          <a:ln w="17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7253" y="490231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076" y="0"/>
                </a:lnTo>
              </a:path>
            </a:pathLst>
          </a:custGeom>
          <a:ln w="17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9906" y="4902318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30" y="0"/>
                </a:lnTo>
              </a:path>
            </a:pathLst>
          </a:custGeom>
          <a:ln w="17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9571" y="4902318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0830" y="0"/>
                </a:lnTo>
              </a:path>
            </a:pathLst>
          </a:custGeom>
          <a:ln w="17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0979" y="4902318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128" y="0"/>
                </a:lnTo>
              </a:path>
            </a:pathLst>
          </a:custGeom>
          <a:ln w="17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940" y="4365116"/>
            <a:ext cx="7715250" cy="8686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310"/>
              </a:spcBef>
            </a:pPr>
            <a:r>
              <a:rPr sz="2800" spc="-5" dirty="0">
                <a:latin typeface="Times New Roman"/>
                <a:cs typeface="Times New Roman"/>
              </a:rPr>
              <a:t>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consists of the values 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4200" spc="-7" baseline="-2976" dirty="0">
                <a:latin typeface="Times New Roman"/>
                <a:cs typeface="Times New Roman"/>
              </a:rPr>
              <a:t>sample</a:t>
            </a:r>
            <a:r>
              <a:rPr sz="4200" spc="-22" baseline="-2976" dirty="0">
                <a:latin typeface="Times New Roman"/>
                <a:cs typeface="Times New Roman"/>
              </a:rPr>
              <a:t> </a:t>
            </a:r>
            <a:r>
              <a:rPr sz="4200" spc="-15" baseline="-2976" dirty="0">
                <a:latin typeface="Times New Roman"/>
                <a:cs typeface="Times New Roman"/>
              </a:rPr>
              <a:t>means,</a:t>
            </a:r>
            <a:r>
              <a:rPr sz="4200" spc="-607" baseline="-2976" dirty="0">
                <a:latin typeface="Times New Roman"/>
                <a:cs typeface="Times New Roman"/>
              </a:rPr>
              <a:t> </a:t>
            </a:r>
            <a:r>
              <a:rPr sz="3050" i="1" spc="605" dirty="0">
                <a:latin typeface="Times New Roman"/>
                <a:cs typeface="Times New Roman"/>
              </a:rPr>
              <a:t>x</a:t>
            </a:r>
            <a:r>
              <a:rPr sz="2625" spc="907" baseline="-25396" dirty="0">
                <a:latin typeface="Times New Roman"/>
                <a:cs typeface="Times New Roman"/>
              </a:rPr>
              <a:t>1</a:t>
            </a:r>
            <a:r>
              <a:rPr sz="3050" spc="605" dirty="0">
                <a:latin typeface="Arial"/>
                <a:cs typeface="Arial"/>
              </a:rPr>
              <a:t>,</a:t>
            </a:r>
            <a:r>
              <a:rPr sz="3050" spc="285" dirty="0">
                <a:latin typeface="Arial"/>
                <a:cs typeface="Arial"/>
              </a:rPr>
              <a:t> </a:t>
            </a:r>
            <a:r>
              <a:rPr sz="3050" i="1" spc="715" dirty="0">
                <a:latin typeface="Times New Roman"/>
                <a:cs typeface="Times New Roman"/>
              </a:rPr>
              <a:t>x</a:t>
            </a:r>
            <a:r>
              <a:rPr sz="2625" spc="1072" baseline="-25396" dirty="0">
                <a:latin typeface="Times New Roman"/>
                <a:cs typeface="Times New Roman"/>
              </a:rPr>
              <a:t>2</a:t>
            </a:r>
            <a:r>
              <a:rPr sz="2625" spc="-240" baseline="-25396" dirty="0">
                <a:latin typeface="Times New Roman"/>
                <a:cs typeface="Times New Roman"/>
              </a:rPr>
              <a:t> </a:t>
            </a:r>
            <a:r>
              <a:rPr sz="3050" spc="620" dirty="0">
                <a:latin typeface="Arial"/>
                <a:cs typeface="Arial"/>
              </a:rPr>
              <a:t>,</a:t>
            </a:r>
            <a:r>
              <a:rPr sz="3050" spc="280" dirty="0">
                <a:latin typeface="Arial"/>
                <a:cs typeface="Arial"/>
              </a:rPr>
              <a:t> </a:t>
            </a:r>
            <a:r>
              <a:rPr sz="3050" i="1" spc="670" dirty="0">
                <a:latin typeface="Times New Roman"/>
                <a:cs typeface="Times New Roman"/>
              </a:rPr>
              <a:t>x</a:t>
            </a:r>
            <a:r>
              <a:rPr sz="2625" spc="1005" baseline="-25396" dirty="0">
                <a:latin typeface="Times New Roman"/>
                <a:cs typeface="Times New Roman"/>
              </a:rPr>
              <a:t>3</a:t>
            </a:r>
            <a:r>
              <a:rPr sz="2625" spc="-375" baseline="-25396" dirty="0">
                <a:latin typeface="Times New Roman"/>
                <a:cs typeface="Times New Roman"/>
              </a:rPr>
              <a:t> </a:t>
            </a:r>
            <a:r>
              <a:rPr sz="3050" spc="620" dirty="0">
                <a:latin typeface="Arial"/>
                <a:cs typeface="Arial"/>
              </a:rPr>
              <a:t>,</a:t>
            </a:r>
            <a:r>
              <a:rPr sz="3050" spc="280" dirty="0">
                <a:latin typeface="Arial"/>
                <a:cs typeface="Arial"/>
              </a:rPr>
              <a:t> </a:t>
            </a:r>
            <a:r>
              <a:rPr sz="3050" i="1" spc="715" dirty="0">
                <a:latin typeface="Times New Roman"/>
                <a:cs typeface="Times New Roman"/>
              </a:rPr>
              <a:t>x</a:t>
            </a:r>
            <a:r>
              <a:rPr sz="2625" spc="1072" baseline="-25396" dirty="0">
                <a:latin typeface="Times New Roman"/>
                <a:cs typeface="Times New Roman"/>
              </a:rPr>
              <a:t>4</a:t>
            </a:r>
            <a:r>
              <a:rPr sz="2625" spc="-247" baseline="-25396" dirty="0">
                <a:latin typeface="Times New Roman"/>
                <a:cs typeface="Times New Roman"/>
              </a:rPr>
              <a:t> </a:t>
            </a:r>
            <a:r>
              <a:rPr sz="3050" spc="620" dirty="0">
                <a:latin typeface="Arial"/>
                <a:cs typeface="Arial"/>
              </a:rPr>
              <a:t>,</a:t>
            </a:r>
            <a:r>
              <a:rPr sz="3050" spc="280" dirty="0">
                <a:latin typeface="Arial"/>
                <a:cs typeface="Arial"/>
              </a:rPr>
              <a:t> </a:t>
            </a:r>
            <a:r>
              <a:rPr sz="3050" i="1" spc="675" dirty="0">
                <a:latin typeface="Times New Roman"/>
                <a:cs typeface="Times New Roman"/>
              </a:rPr>
              <a:t>x</a:t>
            </a:r>
            <a:r>
              <a:rPr sz="2625" spc="1012" baseline="-25396" dirty="0">
                <a:latin typeface="Times New Roman"/>
                <a:cs typeface="Times New Roman"/>
              </a:rPr>
              <a:t>5</a:t>
            </a:r>
            <a:r>
              <a:rPr sz="2625" spc="-315" baseline="-25396" dirty="0">
                <a:latin typeface="Times New Roman"/>
                <a:cs typeface="Times New Roman"/>
              </a:rPr>
              <a:t> </a:t>
            </a:r>
            <a:r>
              <a:rPr sz="3050" spc="555" dirty="0">
                <a:latin typeface="Arial"/>
                <a:cs typeface="Arial"/>
              </a:rPr>
              <a:t>,...</a:t>
            </a:r>
            <a:endParaRPr sz="30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980" marR="5080" indent="-236791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Sampling Distributions</a:t>
            </a:r>
            <a:r>
              <a:rPr spc="-204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of  Sample</a:t>
            </a:r>
            <a:r>
              <a:rPr spc="-25" dirty="0">
                <a:solidFill>
                  <a:srgbClr val="004887"/>
                </a:solidFill>
              </a:rPr>
              <a:t> </a:t>
            </a:r>
            <a:r>
              <a:rPr spc="-5" dirty="0">
                <a:solidFill>
                  <a:srgbClr val="004887"/>
                </a:solidFill>
              </a:rPr>
              <a:t>Means</a:t>
            </a:r>
          </a:p>
        </p:txBody>
      </p:sp>
      <p:sp>
        <p:nvSpPr>
          <p:cNvPr id="3" name="object 3"/>
          <p:cNvSpPr/>
          <p:nvPr/>
        </p:nvSpPr>
        <p:spPr>
          <a:xfrm>
            <a:off x="5867115" y="194419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2" y="0"/>
                </a:lnTo>
              </a:path>
            </a:pathLst>
          </a:custGeom>
          <a:ln w="8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4415" y="1621281"/>
            <a:ext cx="234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30" baseline="-26041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equal to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7628" y="1630416"/>
            <a:ext cx="386519" cy="43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636" y="2752507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888" y="0"/>
                </a:lnTo>
              </a:path>
            </a:pathLst>
          </a:custGeom>
          <a:ln w="740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621281"/>
            <a:ext cx="49739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1.	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the sample </a:t>
            </a:r>
            <a:r>
              <a:rPr sz="2800" spc="-10" dirty="0">
                <a:latin typeface="Times New Roman"/>
                <a:cs typeface="Times New Roman"/>
              </a:rPr>
              <a:t>means,  </a:t>
            </a:r>
            <a:r>
              <a:rPr sz="2800" dirty="0">
                <a:latin typeface="Times New Roman"/>
                <a:cs typeface="Times New Roman"/>
              </a:rPr>
              <a:t>population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μ.</a:t>
            </a:r>
            <a:endParaRPr sz="2800">
              <a:latin typeface="Times New Roman"/>
              <a:cs typeface="Times New Roman"/>
            </a:endParaRPr>
          </a:p>
          <a:p>
            <a:pPr marL="1263015" algn="ctr">
              <a:lnSpc>
                <a:spcPct val="100000"/>
              </a:lnSpc>
              <a:spcBef>
                <a:spcPts val="1620"/>
              </a:spcBef>
            </a:pPr>
            <a:r>
              <a:rPr sz="1450" i="1" spc="3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07357" y="2468612"/>
            <a:ext cx="937628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2242" y="2468612"/>
            <a:ext cx="522743" cy="394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1563" y="3332881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64" y="0"/>
                </a:lnTo>
              </a:path>
            </a:pathLst>
          </a:custGeom>
          <a:ln w="7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3010661"/>
            <a:ext cx="77362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7155180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2.	</a:t>
            </a:r>
            <a:r>
              <a:rPr sz="2800" spc="-5" dirty="0">
                <a:latin typeface="Times New Roman"/>
                <a:cs typeface="Times New Roman"/>
              </a:rPr>
              <a:t>The standard deviation of the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means,	</a:t>
            </a:r>
            <a:r>
              <a:rPr sz="2175" i="1" spc="-52" baseline="-24904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equal to the population standard deviation, σ  divided by the square root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sample size,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4445" y="3048056"/>
            <a:ext cx="374089" cy="3975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4765" y="4681350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779" y="0"/>
                </a:lnTo>
              </a:path>
            </a:pathLst>
          </a:custGeom>
          <a:ln w="696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8904" y="4882298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841"/>
                </a:moveTo>
                <a:lnTo>
                  <a:pt x="28829" y="0"/>
                </a:lnTo>
              </a:path>
            </a:pathLst>
          </a:custGeom>
          <a:ln w="329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8318" y="4882298"/>
            <a:ext cx="71755" cy="116205"/>
          </a:xfrm>
          <a:custGeom>
            <a:avLst/>
            <a:gdLst/>
            <a:ahLst/>
            <a:cxnLst/>
            <a:rect l="l" t="t" r="r" b="b"/>
            <a:pathLst>
              <a:path w="71754" h="116204">
                <a:moveTo>
                  <a:pt x="0" y="0"/>
                </a:moveTo>
                <a:lnTo>
                  <a:pt x="71511" y="116148"/>
                </a:lnTo>
              </a:path>
            </a:pathLst>
          </a:custGeom>
          <a:ln w="328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9830" y="4692965"/>
            <a:ext cx="78105" cy="306070"/>
          </a:xfrm>
          <a:custGeom>
            <a:avLst/>
            <a:gdLst/>
            <a:ahLst/>
            <a:cxnLst/>
            <a:rect l="l" t="t" r="r" b="b"/>
            <a:pathLst>
              <a:path w="78104" h="306070">
                <a:moveTo>
                  <a:pt x="0" y="305480"/>
                </a:moveTo>
                <a:lnTo>
                  <a:pt x="77876" y="0"/>
                </a:lnTo>
              </a:path>
            </a:pathLst>
          </a:custGeom>
          <a:ln w="327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706" y="4692400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4777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73319" y="4672067"/>
            <a:ext cx="356870" cy="313055"/>
          </a:xfrm>
          <a:custGeom>
            <a:avLst/>
            <a:gdLst/>
            <a:ahLst/>
            <a:cxnLst/>
            <a:rect l="l" t="t" r="r" b="b"/>
            <a:pathLst>
              <a:path w="356870" h="313054">
                <a:moveTo>
                  <a:pt x="52842" y="206745"/>
                </a:moveTo>
                <a:lnTo>
                  <a:pt x="24219" y="206745"/>
                </a:lnTo>
                <a:lnTo>
                  <a:pt x="96339" y="313022"/>
                </a:lnTo>
                <a:lnTo>
                  <a:pt x="110754" y="313022"/>
                </a:lnTo>
                <a:lnTo>
                  <a:pt x="118397" y="282824"/>
                </a:lnTo>
                <a:lnTo>
                  <a:pt x="103827" y="282824"/>
                </a:lnTo>
                <a:lnTo>
                  <a:pt x="52842" y="206745"/>
                </a:lnTo>
                <a:close/>
              </a:path>
              <a:path w="356870" h="313054">
                <a:moveTo>
                  <a:pt x="356458" y="0"/>
                </a:moveTo>
                <a:lnTo>
                  <a:pt x="175924" y="0"/>
                </a:lnTo>
                <a:lnTo>
                  <a:pt x="103827" y="282824"/>
                </a:lnTo>
                <a:lnTo>
                  <a:pt x="118397" y="282824"/>
                </a:lnTo>
                <a:lnTo>
                  <a:pt x="186314" y="14513"/>
                </a:lnTo>
                <a:lnTo>
                  <a:pt x="356458" y="14513"/>
                </a:lnTo>
                <a:lnTo>
                  <a:pt x="356458" y="0"/>
                </a:lnTo>
                <a:close/>
              </a:path>
              <a:path w="356870" h="313054">
                <a:moveTo>
                  <a:pt x="40389" y="188163"/>
                </a:moveTo>
                <a:lnTo>
                  <a:pt x="0" y="209650"/>
                </a:lnTo>
                <a:lnTo>
                  <a:pt x="4609" y="218361"/>
                </a:lnTo>
                <a:lnTo>
                  <a:pt x="24219" y="206745"/>
                </a:lnTo>
                <a:lnTo>
                  <a:pt x="52842" y="206745"/>
                </a:lnTo>
                <a:lnTo>
                  <a:pt x="40389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8515" y="464535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067" y="0"/>
                </a:lnTo>
              </a:path>
            </a:pathLst>
          </a:custGeom>
          <a:ln w="1219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02065" y="4612333"/>
            <a:ext cx="990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5006" y="4654714"/>
            <a:ext cx="16891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2148" y="4284709"/>
            <a:ext cx="358775" cy="342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7890" y="4427556"/>
            <a:ext cx="1093032" cy="353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5104" y="4427556"/>
            <a:ext cx="685819" cy="353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22044" y="5090921"/>
            <a:ext cx="611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85" indent="-349885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standard </a:t>
            </a:r>
            <a:r>
              <a:rPr sz="2800" b="1" spc="-20" dirty="0">
                <a:latin typeface="Times New Roman"/>
                <a:cs typeface="Times New Roman"/>
              </a:rPr>
              <a:t>error </a:t>
            </a:r>
            <a:r>
              <a:rPr sz="2800" b="1" spc="-5" dirty="0">
                <a:latin typeface="Times New Roman"/>
                <a:cs typeface="Times New Roman"/>
              </a:rPr>
              <a:t>of the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mean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345" marR="5080" indent="-190563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Sampling Distribution</a:t>
            </a:r>
            <a:r>
              <a:rPr spc="-170" dirty="0"/>
              <a:t> </a:t>
            </a:r>
            <a:r>
              <a:rPr dirty="0"/>
              <a:t>of  Sample</a:t>
            </a:r>
            <a:r>
              <a:rPr spc="-25" dirty="0"/>
              <a:t> </a:t>
            </a:r>
            <a:r>
              <a:rPr spc="-5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8052434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population values {1, 3, 5, 7} are written on slips of  paper and </a:t>
            </a:r>
            <a:r>
              <a:rPr sz="2800" dirty="0">
                <a:latin typeface="Times New Roman"/>
                <a:cs typeface="Times New Roman"/>
              </a:rPr>
              <a:t>put </a:t>
            </a:r>
            <a:r>
              <a:rPr sz="2800" spc="-5" dirty="0">
                <a:latin typeface="Times New Roman"/>
                <a:cs typeface="Times New Roman"/>
              </a:rPr>
              <a:t>in a box. </a:t>
            </a:r>
            <a:r>
              <a:rPr sz="2800" spc="-70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slips </a:t>
            </a:r>
            <a:r>
              <a:rPr sz="2800" spc="-5" dirty="0">
                <a:latin typeface="Times New Roman"/>
                <a:cs typeface="Times New Roman"/>
              </a:rPr>
              <a:t>of paper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randomly  selected, with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replacement.</a:t>
            </a:r>
            <a:endParaRPr sz="2800">
              <a:latin typeface="Times New Roman"/>
              <a:cs typeface="Times New Roman"/>
            </a:endParaRPr>
          </a:p>
          <a:p>
            <a:pPr marL="469900" marR="391160" indent="-457200">
              <a:lnSpc>
                <a:spcPct val="100000"/>
              </a:lnSpc>
              <a:spcBef>
                <a:spcPts val="675"/>
              </a:spcBef>
              <a:tabLst>
                <a:tab pos="469265" algn="l"/>
              </a:tabLst>
            </a:pPr>
            <a:r>
              <a:rPr sz="2800" spc="-10" dirty="0">
                <a:solidFill>
                  <a:srgbClr val="D1712F"/>
                </a:solidFill>
                <a:latin typeface="Times New Roman"/>
                <a:cs typeface="Times New Roman"/>
              </a:rPr>
              <a:t>a.	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variance,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standard deviation of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population.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7355" y="4347834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2948" y="0"/>
                </a:lnTo>
              </a:path>
            </a:pathLst>
          </a:custGeom>
          <a:ln w="14080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7274" y="4118060"/>
            <a:ext cx="7696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55" dirty="0">
                <a:latin typeface="Times New Roman"/>
                <a:cs typeface="Times New Roman"/>
              </a:rPr>
              <a:t>M</a:t>
            </a:r>
            <a:r>
              <a:rPr sz="2250" dirty="0">
                <a:latin typeface="Times New Roman"/>
                <a:cs typeface="Times New Roman"/>
              </a:rPr>
              <a:t>e</a:t>
            </a:r>
            <a:r>
              <a:rPr sz="2250" spc="5" dirty="0">
                <a:latin typeface="Times New Roman"/>
                <a:cs typeface="Times New Roman"/>
              </a:rPr>
              <a:t>a</a:t>
            </a:r>
            <a:r>
              <a:rPr sz="2250" spc="20" dirty="0">
                <a:latin typeface="Times New Roman"/>
                <a:cs typeface="Times New Roman"/>
              </a:rPr>
              <a:t>n</a:t>
            </a:r>
            <a:r>
              <a:rPr sz="2250" spc="15" dirty="0">
                <a:latin typeface="Times New Roman"/>
                <a:cs typeface="Times New Roman"/>
              </a:rPr>
              <a:t>: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612" y="4118060"/>
            <a:ext cx="17272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30" dirty="0">
                <a:solidFill>
                  <a:srgbClr val="AC0136"/>
                </a:solidFill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1681" y="3936189"/>
            <a:ext cx="15621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8398" y="4343945"/>
            <a:ext cx="22161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502" y="4129603"/>
            <a:ext cx="1168594" cy="353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1056" y="3962385"/>
            <a:ext cx="833181" cy="339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5551" y="4129603"/>
            <a:ext cx="1088686" cy="353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8445" y="5199087"/>
            <a:ext cx="1233170" cy="0"/>
          </a:xfrm>
          <a:custGeom>
            <a:avLst/>
            <a:gdLst/>
            <a:ahLst/>
            <a:cxnLst/>
            <a:rect l="l" t="t" r="r" b="b"/>
            <a:pathLst>
              <a:path w="1233170">
                <a:moveTo>
                  <a:pt x="0" y="0"/>
                </a:moveTo>
                <a:lnTo>
                  <a:pt x="1232803" y="0"/>
                </a:lnTo>
              </a:path>
            </a:pathLst>
          </a:custGeom>
          <a:ln w="1493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3161" y="4944918"/>
            <a:ext cx="11747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5869" y="4952987"/>
            <a:ext cx="18478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25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0203" y="4952987"/>
            <a:ext cx="123253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dirty="0">
                <a:latin typeface="Times New Roman"/>
                <a:cs typeface="Times New Roman"/>
              </a:rPr>
              <a:t>V</a:t>
            </a:r>
            <a:r>
              <a:rPr sz="2450" spc="-15" dirty="0">
                <a:latin typeface="Times New Roman"/>
                <a:cs typeface="Times New Roman"/>
              </a:rPr>
              <a:t>a</a:t>
            </a:r>
            <a:r>
              <a:rPr sz="2450" spc="-10" dirty="0">
                <a:latin typeface="Times New Roman"/>
                <a:cs typeface="Times New Roman"/>
              </a:rPr>
              <a:t>r</a:t>
            </a:r>
            <a:r>
              <a:rPr sz="2450" spc="10" dirty="0">
                <a:latin typeface="Times New Roman"/>
                <a:cs typeface="Times New Roman"/>
              </a:rPr>
              <a:t>i</a:t>
            </a:r>
            <a:r>
              <a:rPr sz="2450" spc="-15" dirty="0">
                <a:latin typeface="Times New Roman"/>
                <a:cs typeface="Times New Roman"/>
              </a:rPr>
              <a:t>a</a:t>
            </a:r>
            <a:r>
              <a:rPr sz="2450" spc="5" dirty="0">
                <a:latin typeface="Times New Roman"/>
                <a:cs typeface="Times New Roman"/>
              </a:rPr>
              <a:t>n</a:t>
            </a:r>
            <a:r>
              <a:rPr sz="2450" spc="-10" dirty="0">
                <a:latin typeface="Times New Roman"/>
                <a:cs typeface="Times New Roman"/>
              </a:rPr>
              <a:t>c</a:t>
            </a:r>
            <a:r>
              <a:rPr sz="2450" spc="-20" dirty="0">
                <a:latin typeface="Times New Roman"/>
                <a:cs typeface="Times New Roman"/>
              </a:rPr>
              <a:t>e</a:t>
            </a:r>
            <a:r>
              <a:rPr sz="2450" spc="10" dirty="0">
                <a:latin typeface="Times New Roman"/>
                <a:cs typeface="Times New Roman"/>
              </a:rPr>
              <a:t>: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8489" y="4617533"/>
            <a:ext cx="22225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75" spc="7" baseline="-24943" dirty="0">
                <a:solidFill>
                  <a:srgbClr val="AC0136"/>
                </a:solidFill>
                <a:latin typeface="Arial"/>
                <a:cs typeface="Arial"/>
              </a:rPr>
              <a:t>)</a:t>
            </a:r>
            <a:r>
              <a:rPr sz="1400" spc="20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1385" y="4756956"/>
            <a:ext cx="29908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220" dirty="0">
                <a:solidFill>
                  <a:srgbClr val="AC0136"/>
                </a:solidFill>
                <a:latin typeface="Arial"/>
                <a:cs typeface="Arial"/>
              </a:rPr>
              <a:t>(</a:t>
            </a:r>
            <a:r>
              <a:rPr sz="2450" i="1" spc="2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1339" y="5196335"/>
            <a:ext cx="23749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spc="30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0751" y="4767788"/>
            <a:ext cx="997271" cy="381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5" y="4963834"/>
            <a:ext cx="1251331" cy="381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3056" y="4767788"/>
            <a:ext cx="1715978" cy="381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9283" y="4963834"/>
            <a:ext cx="2028740" cy="381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7606" y="5905160"/>
            <a:ext cx="31750" cy="19685"/>
          </a:xfrm>
          <a:custGeom>
            <a:avLst/>
            <a:gdLst/>
            <a:ahLst/>
            <a:cxnLst/>
            <a:rect l="l" t="t" r="r" b="b"/>
            <a:pathLst>
              <a:path w="31750" h="19685">
                <a:moveTo>
                  <a:pt x="0" y="19081"/>
                </a:moveTo>
                <a:lnTo>
                  <a:pt x="31269" y="0"/>
                </a:lnTo>
              </a:path>
            </a:pathLst>
          </a:custGeom>
          <a:ln w="3449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9392" y="5905160"/>
            <a:ext cx="76200" cy="128270"/>
          </a:xfrm>
          <a:custGeom>
            <a:avLst/>
            <a:gdLst/>
            <a:ahLst/>
            <a:cxnLst/>
            <a:rect l="l" t="t" r="r" b="b"/>
            <a:pathLst>
              <a:path w="76200" h="128270">
                <a:moveTo>
                  <a:pt x="0" y="0"/>
                </a:moveTo>
                <a:lnTo>
                  <a:pt x="75976" y="128200"/>
                </a:lnTo>
              </a:path>
            </a:pathLst>
          </a:custGeom>
          <a:ln w="355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75368" y="5695876"/>
            <a:ext cx="83185" cy="338455"/>
          </a:xfrm>
          <a:custGeom>
            <a:avLst/>
            <a:gdLst/>
            <a:ahLst/>
            <a:cxnLst/>
            <a:rect l="l" t="t" r="r" b="b"/>
            <a:pathLst>
              <a:path w="83185" h="338454">
                <a:moveTo>
                  <a:pt x="0" y="338079"/>
                </a:moveTo>
                <a:lnTo>
                  <a:pt x="82695" y="0"/>
                </a:lnTo>
              </a:path>
            </a:pathLst>
          </a:custGeom>
          <a:ln w="3604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8064" y="5695272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5">
                <a:moveTo>
                  <a:pt x="0" y="0"/>
                </a:moveTo>
                <a:lnTo>
                  <a:pt x="164357" y="0"/>
                </a:lnTo>
              </a:path>
            </a:pathLst>
          </a:custGeom>
          <a:ln w="338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75686" y="5661098"/>
            <a:ext cx="253047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10" dirty="0">
                <a:latin typeface="Times New Roman"/>
                <a:cs typeface="Times New Roman"/>
              </a:rPr>
              <a:t>Standard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Deviation: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35285" y="5661098"/>
            <a:ext cx="124523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9430" algn="l"/>
              </a:tabLst>
            </a:pPr>
            <a:r>
              <a:rPr sz="2500" spc="80" dirty="0">
                <a:solidFill>
                  <a:srgbClr val="AC0136"/>
                </a:solidFill>
                <a:latin typeface="Times New Roman"/>
                <a:cs typeface="Times New Roman"/>
              </a:rPr>
              <a:t>5	</a:t>
            </a:r>
            <a:r>
              <a:rPr sz="2500" spc="-25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r>
              <a:rPr sz="2500" spc="-5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2500" spc="-25" dirty="0">
                <a:solidFill>
                  <a:srgbClr val="AC0136"/>
                </a:solidFill>
                <a:latin typeface="Times New Roman"/>
                <a:cs typeface="Times New Roman"/>
              </a:rPr>
              <a:t>236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75299" y="5672008"/>
            <a:ext cx="1249787" cy="3881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2384" y="5672008"/>
            <a:ext cx="1727560" cy="3881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5941" y="4060316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3BA35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83BA35"/>
                </a:solidFill>
                <a:latin typeface="Times New Roman"/>
                <a:cs typeface="Times New Roman"/>
              </a:rPr>
              <a:t>lu</a:t>
            </a:r>
            <a:r>
              <a:rPr sz="2800" b="1" spc="5" dirty="0">
                <a:solidFill>
                  <a:srgbClr val="83BA35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83BA35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83BA35"/>
                </a:solidFill>
                <a:latin typeface="Times New Roman"/>
                <a:cs typeface="Times New Roman"/>
              </a:rPr>
              <a:t>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345" marR="5080" indent="-190563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Sampling Distribution</a:t>
            </a:r>
            <a:r>
              <a:rPr spc="-170" dirty="0"/>
              <a:t> </a:t>
            </a:r>
            <a:r>
              <a:rPr dirty="0"/>
              <a:t>of  Sample</a:t>
            </a:r>
            <a:r>
              <a:rPr spc="-25" dirty="0"/>
              <a:t> </a:t>
            </a:r>
            <a:r>
              <a:rPr spc="-5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2228" y="3756736"/>
            <a:ext cx="29146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All values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probability of  being selected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(uniform  distribution)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5548" y="3530600"/>
            <a:ext cx="76200" cy="2057400"/>
          </a:xfrm>
          <a:custGeom>
            <a:avLst/>
            <a:gdLst/>
            <a:ahLst/>
            <a:cxnLst/>
            <a:rect l="l" t="t" r="r" b="b"/>
            <a:pathLst>
              <a:path w="76200" h="2057400">
                <a:moveTo>
                  <a:pt x="44576" y="63500"/>
                </a:moveTo>
                <a:lnTo>
                  <a:pt x="31750" y="63500"/>
                </a:lnTo>
                <a:lnTo>
                  <a:pt x="31750" y="2057400"/>
                </a:lnTo>
                <a:lnTo>
                  <a:pt x="44576" y="2057400"/>
                </a:lnTo>
                <a:lnTo>
                  <a:pt x="44576" y="63500"/>
                </a:lnTo>
                <a:close/>
              </a:path>
              <a:path w="76200" h="2057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57400">
                <a:moveTo>
                  <a:pt x="69850" y="63500"/>
                </a:moveTo>
                <a:lnTo>
                  <a:pt x="44576" y="63500"/>
                </a:lnTo>
                <a:lnTo>
                  <a:pt x="445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7448" y="5473700"/>
            <a:ext cx="3505200" cy="76200"/>
          </a:xfrm>
          <a:custGeom>
            <a:avLst/>
            <a:gdLst/>
            <a:ahLst/>
            <a:cxnLst/>
            <a:rect l="l" t="t" r="r" b="b"/>
            <a:pathLst>
              <a:path w="3505200" h="76200">
                <a:moveTo>
                  <a:pt x="3429000" y="0"/>
                </a:moveTo>
                <a:lnTo>
                  <a:pt x="3429000" y="76200"/>
                </a:lnTo>
                <a:lnTo>
                  <a:pt x="3492500" y="44450"/>
                </a:lnTo>
                <a:lnTo>
                  <a:pt x="3441827" y="44450"/>
                </a:lnTo>
                <a:lnTo>
                  <a:pt x="3441827" y="31750"/>
                </a:lnTo>
                <a:lnTo>
                  <a:pt x="3492500" y="31750"/>
                </a:lnTo>
                <a:lnTo>
                  <a:pt x="3429000" y="0"/>
                </a:lnTo>
                <a:close/>
              </a:path>
              <a:path w="3505200" h="76200">
                <a:moveTo>
                  <a:pt x="3429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3505200" h="76200">
                <a:moveTo>
                  <a:pt x="3492500" y="31750"/>
                </a:moveTo>
                <a:lnTo>
                  <a:pt x="3441827" y="31750"/>
                </a:lnTo>
                <a:lnTo>
                  <a:pt x="3441827" y="44450"/>
                </a:lnTo>
                <a:lnTo>
                  <a:pt x="3492500" y="44450"/>
                </a:lnTo>
                <a:lnTo>
                  <a:pt x="3505200" y="38100"/>
                </a:lnTo>
                <a:lnTo>
                  <a:pt x="3492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2649" y="4277869"/>
            <a:ext cx="250190" cy="927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latin typeface="Times New Roman"/>
                <a:cs typeface="Times New Roman"/>
              </a:rPr>
              <a:t>Probability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8717" y="3710685"/>
            <a:ext cx="38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0.25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8675" y="3835400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292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23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23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0976" y="5435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69922" y="568584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16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16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0276" y="5435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36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36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276" y="5435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90597" y="5598667"/>
            <a:ext cx="1475105" cy="6864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780"/>
              </a:spcBef>
              <a:tabLst>
                <a:tab pos="1203325" algn="l"/>
              </a:tabLst>
            </a:pPr>
            <a:r>
              <a:rPr sz="1600" spc="-5" dirty="0">
                <a:latin typeface="Times New Roman"/>
                <a:cs typeface="Times New Roman"/>
              </a:rPr>
              <a:t>3	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Population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56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5676" y="3835400"/>
            <a:ext cx="457200" cy="1676400"/>
          </a:xfrm>
          <a:custGeom>
            <a:avLst/>
            <a:gdLst/>
            <a:ahLst/>
            <a:cxnLst/>
            <a:rect l="l" t="t" r="r" b="b"/>
            <a:pathLst>
              <a:path w="457200" h="1676400">
                <a:moveTo>
                  <a:pt x="0" y="1676400"/>
                </a:moveTo>
                <a:lnTo>
                  <a:pt x="457200" y="1676400"/>
                </a:lnTo>
                <a:lnTo>
                  <a:pt x="4572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4276" y="5435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43729" y="568584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56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272278" y="5360289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5942" y="3251708"/>
            <a:ext cx="373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8539" y="3227958"/>
            <a:ext cx="2202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690" marR="5080" indent="-4286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Probability Histogram of  Population 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1545081"/>
            <a:ext cx="7684134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b.	</a:t>
            </a:r>
            <a:r>
              <a:rPr sz="2800" spc="-5" dirty="0">
                <a:latin typeface="Times New Roman"/>
                <a:cs typeface="Times New Roman"/>
              </a:rPr>
              <a:t>Graph the probability </a:t>
            </a:r>
            <a:r>
              <a:rPr sz="2800" dirty="0">
                <a:latin typeface="Times New Roman"/>
                <a:cs typeface="Times New Roman"/>
              </a:rPr>
              <a:t>histogram for the </a:t>
            </a:r>
            <a:r>
              <a:rPr sz="2800" spc="-5" dirty="0">
                <a:latin typeface="Times New Roman"/>
                <a:cs typeface="Times New Roman"/>
              </a:rPr>
              <a:t>population  values.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8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345" marR="5080" indent="-190563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Sampling Distribution</a:t>
            </a:r>
            <a:r>
              <a:rPr spc="-170" dirty="0"/>
              <a:t> </a:t>
            </a:r>
            <a:r>
              <a:rPr dirty="0"/>
              <a:t>of  Sample</a:t>
            </a:r>
            <a:r>
              <a:rPr spc="-25" dirty="0"/>
              <a:t> </a:t>
            </a:r>
            <a:r>
              <a:rPr spc="-5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0869" y="3176143"/>
            <a:ext cx="191135" cy="308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5"/>
              </a:spcBef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702" y="3176143"/>
            <a:ext cx="520065" cy="308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903" y="3176143"/>
            <a:ext cx="191135" cy="308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5"/>
              </a:spcBef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solidFill>
                  <a:srgbClr val="AD0337"/>
                </a:solidFill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5458" y="3176143"/>
            <a:ext cx="520065" cy="308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5,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5,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5,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5,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7,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7,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00"/>
              </a:lnSpc>
            </a:pPr>
            <a:r>
              <a:rPr sz="2600" dirty="0">
                <a:latin typeface="Times New Roman"/>
                <a:cs typeface="Times New Roman"/>
              </a:rPr>
              <a:t>7,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latin typeface="Times New Roman"/>
                <a:cs typeface="Times New Roman"/>
              </a:rPr>
              <a:t>7,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3526612"/>
            <a:ext cx="211137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spc="-10" dirty="0">
                <a:latin typeface="Times New Roman"/>
                <a:cs typeface="Times New Roman"/>
              </a:rPr>
              <a:t>means  </a:t>
            </a:r>
            <a:r>
              <a:rPr sz="2800" spc="-5" dirty="0">
                <a:latin typeface="Times New Roman"/>
                <a:cs typeface="Times New Roman"/>
              </a:rPr>
              <a:t>form the  sampling 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 sample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2819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0869" y="296384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74" y="0"/>
                </a:lnTo>
              </a:path>
            </a:pathLst>
          </a:custGeom>
          <a:ln w="155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392681"/>
            <a:ext cx="69329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spc="-10" dirty="0">
                <a:solidFill>
                  <a:srgbClr val="D1712F"/>
                </a:solidFill>
                <a:latin typeface="Times New Roman"/>
                <a:cs typeface="Times New Roman"/>
              </a:rPr>
              <a:t>c.	</a:t>
            </a:r>
            <a:r>
              <a:rPr sz="2800" spc="-5" dirty="0">
                <a:latin typeface="Times New Roman"/>
                <a:cs typeface="Times New Roman"/>
              </a:rPr>
              <a:t>List all </a:t>
            </a:r>
            <a:r>
              <a:rPr sz="2800" dirty="0">
                <a:latin typeface="Times New Roman"/>
                <a:cs typeface="Times New Roman"/>
              </a:rPr>
              <a:t>the possible </a:t>
            </a:r>
            <a:r>
              <a:rPr sz="2800" spc="-5" dirty="0">
                <a:latin typeface="Times New Roman"/>
                <a:cs typeface="Times New Roman"/>
              </a:rPr>
              <a:t>samples of size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= 2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  </a:t>
            </a:r>
            <a:r>
              <a:rPr sz="2800" spc="-5" dirty="0">
                <a:latin typeface="Times New Roman"/>
                <a:cs typeface="Times New Roman"/>
              </a:rPr>
              <a:t>calculate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sample.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3800" y="28194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457200"/>
                </a:moveTo>
                <a:lnTo>
                  <a:pt x="1981200" y="457200"/>
                </a:lnTo>
                <a:lnTo>
                  <a:pt x="1981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6144" y="2840863"/>
            <a:ext cx="38811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19400" algn="l"/>
              </a:tabLst>
            </a:pP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mple	S</a:t>
            </a:r>
            <a:r>
              <a:rPr sz="2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mple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0269" y="296384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74" y="0"/>
                </a:lnTo>
              </a:path>
            </a:pathLst>
          </a:custGeom>
          <a:ln w="155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0265" y="2829602"/>
            <a:ext cx="296354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18765" algn="l"/>
              </a:tabLst>
            </a:pPr>
            <a:r>
              <a:rPr sz="25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x	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345" marR="5080" indent="-190563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Sampling Distribution</a:t>
            </a:r>
            <a:r>
              <a:rPr spc="-170" dirty="0"/>
              <a:t> </a:t>
            </a:r>
            <a:r>
              <a:rPr dirty="0"/>
              <a:t>of  Sample</a:t>
            </a:r>
            <a:r>
              <a:rPr spc="-25" dirty="0"/>
              <a:t> </a:t>
            </a:r>
            <a:r>
              <a:rPr spc="-5" dirty="0"/>
              <a:t>Means</a:t>
            </a:r>
          </a:p>
        </p:txBody>
      </p:sp>
      <p:sp>
        <p:nvSpPr>
          <p:cNvPr id="3" name="object 3"/>
          <p:cNvSpPr/>
          <p:nvPr/>
        </p:nvSpPr>
        <p:spPr>
          <a:xfrm>
            <a:off x="3192869" y="283367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74" y="0"/>
                </a:lnTo>
              </a:path>
            </a:pathLst>
          </a:custGeom>
          <a:ln w="155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0" y="2660650"/>
          <a:ext cx="3886200" cy="365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5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Probability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0.0625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0.1250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0.1875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0.2500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0.1875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0.1250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0.0625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621281"/>
            <a:ext cx="7763509" cy="137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d.	</a:t>
            </a:r>
            <a:r>
              <a:rPr sz="2800" spc="-5" dirty="0">
                <a:latin typeface="Times New Roman"/>
                <a:cs typeface="Times New Roman"/>
              </a:rPr>
              <a:t>Construct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 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345" marR="5080" indent="-190563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Sampling Distribution</a:t>
            </a:r>
            <a:r>
              <a:rPr spc="-170" dirty="0"/>
              <a:t> </a:t>
            </a:r>
            <a:r>
              <a:rPr dirty="0"/>
              <a:t>of  Sample</a:t>
            </a:r>
            <a:r>
              <a:rPr spc="-25" dirty="0"/>
              <a:t> </a:t>
            </a:r>
            <a:r>
              <a:rPr spc="-5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724775" cy="232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10" dirty="0">
                <a:solidFill>
                  <a:srgbClr val="D1712F"/>
                </a:solidFill>
                <a:latin typeface="Times New Roman"/>
                <a:cs typeface="Times New Roman"/>
              </a:rPr>
              <a:t>e.	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variance,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standard deviation of  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the sample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5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622300" marR="762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variance,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standard deviation of the  16 sample </a:t>
            </a:r>
            <a:r>
              <a:rPr sz="2800" spc="-10" dirty="0">
                <a:latin typeface="Times New Roman"/>
                <a:cs typeface="Times New Roman"/>
              </a:rPr>
              <a:t>means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6152" y="4454441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992" y="0"/>
                </a:lnTo>
              </a:path>
            </a:pathLst>
          </a:custGeom>
          <a:ln w="799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5020" y="4154482"/>
            <a:ext cx="19177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30" dirty="0">
                <a:solidFill>
                  <a:srgbClr val="AC0136"/>
                </a:solidFill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452" y="4377156"/>
            <a:ext cx="11112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3702" y="4167178"/>
            <a:ext cx="906588" cy="39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5819" y="4167178"/>
            <a:ext cx="474471" cy="393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8039" y="4423683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804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1582" y="438158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624" y="0"/>
                </a:lnTo>
              </a:path>
            </a:pathLst>
          </a:custGeom>
          <a:ln w="14849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5872" y="3884170"/>
            <a:ext cx="183515" cy="8858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20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05"/>
              </a:spcBef>
            </a:pPr>
            <a:r>
              <a:rPr sz="2400" spc="20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5339" y="4131923"/>
            <a:ext cx="131445" cy="455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35"/>
              </a:spcBef>
            </a:pPr>
            <a:r>
              <a:rPr sz="1350" spc="30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0411" y="4151436"/>
            <a:ext cx="1237487" cy="3730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5661" y="4151436"/>
            <a:ext cx="1228711" cy="373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1208" y="4410853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596" y="0"/>
                </a:lnTo>
              </a:path>
            </a:pathLst>
          </a:custGeom>
          <a:ln w="7650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5189" y="4360833"/>
            <a:ext cx="31115" cy="19685"/>
          </a:xfrm>
          <a:custGeom>
            <a:avLst/>
            <a:gdLst/>
            <a:ahLst/>
            <a:cxnLst/>
            <a:rect l="l" t="t" r="r" b="b"/>
            <a:pathLst>
              <a:path w="31114" h="19685">
                <a:moveTo>
                  <a:pt x="0" y="19420"/>
                </a:moveTo>
                <a:lnTo>
                  <a:pt x="30891" y="0"/>
                </a:lnTo>
              </a:path>
            </a:pathLst>
          </a:custGeom>
          <a:ln w="3410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6721" y="4360833"/>
            <a:ext cx="75565" cy="128270"/>
          </a:xfrm>
          <a:custGeom>
            <a:avLst/>
            <a:gdLst/>
            <a:ahLst/>
            <a:cxnLst/>
            <a:rect l="l" t="t" r="r" b="b"/>
            <a:pathLst>
              <a:path w="75564" h="128270">
                <a:moveTo>
                  <a:pt x="0" y="0"/>
                </a:moveTo>
                <a:lnTo>
                  <a:pt x="75067" y="127703"/>
                </a:lnTo>
              </a:path>
            </a:pathLst>
          </a:custGeom>
          <a:ln w="3521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1788" y="4152491"/>
            <a:ext cx="83185" cy="337185"/>
          </a:xfrm>
          <a:custGeom>
            <a:avLst/>
            <a:gdLst/>
            <a:ahLst/>
            <a:cxnLst/>
            <a:rect l="l" t="t" r="r" b="b"/>
            <a:pathLst>
              <a:path w="83185" h="337185">
                <a:moveTo>
                  <a:pt x="0" y="336634"/>
                </a:moveTo>
                <a:lnTo>
                  <a:pt x="82642" y="0"/>
                </a:lnTo>
              </a:path>
            </a:pathLst>
          </a:custGeom>
          <a:ln w="3569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431" y="415191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748" y="0"/>
                </a:lnTo>
              </a:path>
            </a:pathLst>
          </a:custGeom>
          <a:ln w="334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8144" y="4130717"/>
            <a:ext cx="607695" cy="345440"/>
          </a:xfrm>
          <a:custGeom>
            <a:avLst/>
            <a:gdLst/>
            <a:ahLst/>
            <a:cxnLst/>
            <a:rect l="l" t="t" r="r" b="b"/>
            <a:pathLst>
              <a:path w="607695" h="345439">
                <a:moveTo>
                  <a:pt x="56119" y="227761"/>
                </a:moveTo>
                <a:lnTo>
                  <a:pt x="25875" y="227761"/>
                </a:lnTo>
                <a:lnTo>
                  <a:pt x="102196" y="344871"/>
                </a:lnTo>
                <a:lnTo>
                  <a:pt x="117348" y="344871"/>
                </a:lnTo>
                <a:lnTo>
                  <a:pt x="125516" y="311326"/>
                </a:lnTo>
                <a:lnTo>
                  <a:pt x="109772" y="311326"/>
                </a:lnTo>
                <a:lnTo>
                  <a:pt x="56119" y="227761"/>
                </a:lnTo>
                <a:close/>
              </a:path>
              <a:path w="607695" h="345439">
                <a:moveTo>
                  <a:pt x="607523" y="0"/>
                </a:moveTo>
                <a:lnTo>
                  <a:pt x="186119" y="0"/>
                </a:lnTo>
                <a:lnTo>
                  <a:pt x="109772" y="311326"/>
                </a:lnTo>
                <a:lnTo>
                  <a:pt x="125516" y="311326"/>
                </a:lnTo>
                <a:lnTo>
                  <a:pt x="197457" y="15900"/>
                </a:lnTo>
                <a:lnTo>
                  <a:pt x="607523" y="15900"/>
                </a:lnTo>
                <a:lnTo>
                  <a:pt x="607523" y="0"/>
                </a:lnTo>
                <a:close/>
              </a:path>
              <a:path w="607695" h="345439">
                <a:moveTo>
                  <a:pt x="42895" y="207164"/>
                </a:moveTo>
                <a:lnTo>
                  <a:pt x="0" y="231880"/>
                </a:lnTo>
                <a:lnTo>
                  <a:pt x="5042" y="240706"/>
                </a:lnTo>
                <a:lnTo>
                  <a:pt x="25875" y="227761"/>
                </a:lnTo>
                <a:lnTo>
                  <a:pt x="56119" y="227761"/>
                </a:lnTo>
                <a:lnTo>
                  <a:pt x="42895" y="207164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48508" y="4335185"/>
            <a:ext cx="112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6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2835" y="4129547"/>
            <a:ext cx="1240283" cy="38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1385" y="4129547"/>
            <a:ext cx="1908362" cy="386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65827" y="4129558"/>
            <a:ext cx="3423285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76755" algn="l"/>
                <a:tab pos="2688590" algn="l"/>
              </a:tabLst>
            </a:pPr>
            <a:r>
              <a:rPr sz="2400" spc="15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r>
              <a:rPr sz="2400" spc="10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2400" spc="20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3675" spc="-7" baseline="2267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r>
              <a:rPr sz="3675" spc="-7" baseline="2267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3675" spc="157" baseline="2267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r>
              <a:rPr sz="3675" baseline="2267" dirty="0">
                <a:solidFill>
                  <a:srgbClr val="AC0136"/>
                </a:solidFill>
                <a:latin typeface="Times New Roman"/>
                <a:cs typeface="Times New Roman"/>
              </a:rPr>
              <a:t>	1</a:t>
            </a:r>
            <a:r>
              <a:rPr sz="3675" spc="-22" baseline="2267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3675" spc="-7" baseline="2267" dirty="0">
                <a:solidFill>
                  <a:srgbClr val="AC0136"/>
                </a:solidFill>
                <a:latin typeface="Times New Roman"/>
                <a:cs typeface="Times New Roman"/>
              </a:rPr>
              <a:t>58</a:t>
            </a:r>
            <a:r>
              <a:rPr sz="3675" spc="157" baseline="2267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endParaRPr sz="3675" baseline="22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2044" y="4822316"/>
            <a:ext cx="67087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These results satisfy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properties of sampling  </a:t>
            </a:r>
            <a:r>
              <a:rPr sz="2800" dirty="0">
                <a:latin typeface="Times New Roman"/>
                <a:cs typeface="Times New Roman"/>
              </a:rPr>
              <a:t>distributions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sample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29470" y="6128965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19" y="0"/>
                </a:lnTo>
              </a:path>
            </a:pathLst>
          </a:custGeom>
          <a:ln w="6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36220" y="5829291"/>
            <a:ext cx="19685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7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6770" y="6052701"/>
            <a:ext cx="113664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45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29883" y="5841986"/>
            <a:ext cx="1446683" cy="394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6878" y="5841986"/>
            <a:ext cx="1039688" cy="3949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4300" y="6283575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700"/>
                </a:moveTo>
                <a:lnTo>
                  <a:pt x="28958" y="0"/>
                </a:lnTo>
              </a:path>
            </a:pathLst>
          </a:custGeom>
          <a:ln w="3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3858" y="6283575"/>
            <a:ext cx="71120" cy="118745"/>
          </a:xfrm>
          <a:custGeom>
            <a:avLst/>
            <a:gdLst/>
            <a:ahLst/>
            <a:cxnLst/>
            <a:rect l="l" t="t" r="r" b="b"/>
            <a:pathLst>
              <a:path w="71120" h="118745">
                <a:moveTo>
                  <a:pt x="0" y="0"/>
                </a:moveTo>
                <a:lnTo>
                  <a:pt x="70909" y="118636"/>
                </a:lnTo>
              </a:path>
            </a:pathLst>
          </a:custGeom>
          <a:ln w="3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4768" y="6088335"/>
            <a:ext cx="77470" cy="314325"/>
          </a:xfrm>
          <a:custGeom>
            <a:avLst/>
            <a:gdLst/>
            <a:ahLst/>
            <a:cxnLst/>
            <a:rect l="l" t="t" r="r" b="b"/>
            <a:pathLst>
              <a:path w="77470" h="314325">
                <a:moveTo>
                  <a:pt x="0" y="313876"/>
                </a:moveTo>
                <a:lnTo>
                  <a:pt x="77406" y="0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2174" y="608777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127" y="0"/>
                </a:lnTo>
              </a:path>
            </a:pathLst>
          </a:custGeom>
          <a:ln w="3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8359" y="6067611"/>
            <a:ext cx="354330" cy="321945"/>
          </a:xfrm>
          <a:custGeom>
            <a:avLst/>
            <a:gdLst/>
            <a:ahLst/>
            <a:cxnLst/>
            <a:rect l="l" t="t" r="r" b="b"/>
            <a:pathLst>
              <a:path w="354329" h="321945">
                <a:moveTo>
                  <a:pt x="52668" y="212508"/>
                </a:moveTo>
                <a:lnTo>
                  <a:pt x="24211" y="212508"/>
                </a:lnTo>
                <a:lnTo>
                  <a:pt x="95721" y="321355"/>
                </a:lnTo>
                <a:lnTo>
                  <a:pt x="109912" y="321355"/>
                </a:lnTo>
                <a:lnTo>
                  <a:pt x="117716" y="289680"/>
                </a:lnTo>
                <a:lnTo>
                  <a:pt x="103392" y="289680"/>
                </a:lnTo>
                <a:lnTo>
                  <a:pt x="52668" y="212508"/>
                </a:lnTo>
                <a:close/>
              </a:path>
              <a:path w="354329" h="321945">
                <a:moveTo>
                  <a:pt x="353949" y="0"/>
                </a:moveTo>
                <a:lnTo>
                  <a:pt x="174901" y="0"/>
                </a:lnTo>
                <a:lnTo>
                  <a:pt x="103392" y="289680"/>
                </a:lnTo>
                <a:lnTo>
                  <a:pt x="117716" y="289680"/>
                </a:lnTo>
                <a:lnTo>
                  <a:pt x="185544" y="14392"/>
                </a:lnTo>
                <a:lnTo>
                  <a:pt x="353949" y="14392"/>
                </a:lnTo>
                <a:lnTo>
                  <a:pt x="353949" y="0"/>
                </a:lnTo>
                <a:close/>
              </a:path>
              <a:path w="354329" h="321945">
                <a:moveTo>
                  <a:pt x="40177" y="193504"/>
                </a:moveTo>
                <a:lnTo>
                  <a:pt x="0" y="215389"/>
                </a:lnTo>
                <a:lnTo>
                  <a:pt x="4722" y="224027"/>
                </a:lnTo>
                <a:lnTo>
                  <a:pt x="24211" y="212508"/>
                </a:lnTo>
                <a:lnTo>
                  <a:pt x="52668" y="212508"/>
                </a:lnTo>
                <a:lnTo>
                  <a:pt x="40177" y="193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1733" y="5881585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6705"/>
                </a:moveTo>
                <a:lnTo>
                  <a:pt x="28383" y="0"/>
                </a:lnTo>
              </a:path>
            </a:pathLst>
          </a:custGeom>
          <a:ln w="3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31291" y="5881585"/>
            <a:ext cx="70485" cy="118110"/>
          </a:xfrm>
          <a:custGeom>
            <a:avLst/>
            <a:gdLst/>
            <a:ahLst/>
            <a:cxnLst/>
            <a:rect l="l" t="t" r="r" b="b"/>
            <a:pathLst>
              <a:path w="70485" h="118110">
                <a:moveTo>
                  <a:pt x="0" y="0"/>
                </a:moveTo>
                <a:lnTo>
                  <a:pt x="70310" y="118059"/>
                </a:lnTo>
              </a:path>
            </a:pathLst>
          </a:custGeom>
          <a:ln w="3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01602" y="5686938"/>
            <a:ext cx="77470" cy="313690"/>
          </a:xfrm>
          <a:custGeom>
            <a:avLst/>
            <a:gdLst/>
            <a:ahLst/>
            <a:cxnLst/>
            <a:rect l="l" t="t" r="r" b="b"/>
            <a:pathLst>
              <a:path w="77470" h="313689">
                <a:moveTo>
                  <a:pt x="0" y="313290"/>
                </a:moveTo>
                <a:lnTo>
                  <a:pt x="77406" y="0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5792" y="5666214"/>
            <a:ext cx="335915" cy="321310"/>
          </a:xfrm>
          <a:custGeom>
            <a:avLst/>
            <a:gdLst/>
            <a:ahLst/>
            <a:cxnLst/>
            <a:rect l="l" t="t" r="r" b="b"/>
            <a:pathLst>
              <a:path w="335914" h="321310">
                <a:moveTo>
                  <a:pt x="52475" y="211912"/>
                </a:moveTo>
                <a:lnTo>
                  <a:pt x="24211" y="211912"/>
                </a:lnTo>
                <a:lnTo>
                  <a:pt x="95721" y="320766"/>
                </a:lnTo>
                <a:lnTo>
                  <a:pt x="109912" y="320766"/>
                </a:lnTo>
                <a:lnTo>
                  <a:pt x="117528" y="289668"/>
                </a:lnTo>
                <a:lnTo>
                  <a:pt x="102816" y="289668"/>
                </a:lnTo>
                <a:lnTo>
                  <a:pt x="52475" y="211912"/>
                </a:lnTo>
                <a:close/>
              </a:path>
              <a:path w="335914" h="321310">
                <a:moveTo>
                  <a:pt x="335634" y="0"/>
                </a:moveTo>
                <a:lnTo>
                  <a:pt x="174301" y="0"/>
                </a:lnTo>
                <a:lnTo>
                  <a:pt x="102816" y="289668"/>
                </a:lnTo>
                <a:lnTo>
                  <a:pt x="117528" y="289668"/>
                </a:lnTo>
                <a:lnTo>
                  <a:pt x="184945" y="14392"/>
                </a:lnTo>
                <a:lnTo>
                  <a:pt x="335634" y="14392"/>
                </a:lnTo>
                <a:lnTo>
                  <a:pt x="335634" y="0"/>
                </a:lnTo>
                <a:close/>
              </a:path>
              <a:path w="335914" h="321310">
                <a:moveTo>
                  <a:pt x="40177" y="192917"/>
                </a:moveTo>
                <a:lnTo>
                  <a:pt x="0" y="215370"/>
                </a:lnTo>
                <a:lnTo>
                  <a:pt x="4123" y="223431"/>
                </a:lnTo>
                <a:lnTo>
                  <a:pt x="24211" y="211912"/>
                </a:lnTo>
                <a:lnTo>
                  <a:pt x="52475" y="211912"/>
                </a:lnTo>
                <a:lnTo>
                  <a:pt x="40177" y="192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94662" y="6280120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700"/>
                </a:moveTo>
                <a:lnTo>
                  <a:pt x="28934" y="0"/>
                </a:lnTo>
              </a:path>
            </a:pathLst>
          </a:custGeom>
          <a:ln w="3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4196" y="6280120"/>
            <a:ext cx="71120" cy="118110"/>
          </a:xfrm>
          <a:custGeom>
            <a:avLst/>
            <a:gdLst/>
            <a:ahLst/>
            <a:cxnLst/>
            <a:rect l="l" t="t" r="r" b="b"/>
            <a:pathLst>
              <a:path w="71120" h="118110">
                <a:moveTo>
                  <a:pt x="0" y="0"/>
                </a:moveTo>
                <a:lnTo>
                  <a:pt x="70909" y="117484"/>
                </a:lnTo>
              </a:path>
            </a:pathLst>
          </a:custGeom>
          <a:ln w="3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5105" y="6088335"/>
            <a:ext cx="77470" cy="309880"/>
          </a:xfrm>
          <a:custGeom>
            <a:avLst/>
            <a:gdLst/>
            <a:ahLst/>
            <a:cxnLst/>
            <a:rect l="l" t="t" r="r" b="b"/>
            <a:pathLst>
              <a:path w="77470" h="309879">
                <a:moveTo>
                  <a:pt x="0" y="309269"/>
                </a:moveTo>
                <a:lnTo>
                  <a:pt x="77406" y="0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2512" y="608777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404" y="0"/>
                </a:lnTo>
              </a:path>
            </a:pathLst>
          </a:custGeom>
          <a:ln w="3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78696" y="6067611"/>
            <a:ext cx="349250" cy="316865"/>
          </a:xfrm>
          <a:custGeom>
            <a:avLst/>
            <a:gdLst/>
            <a:ahLst/>
            <a:cxnLst/>
            <a:rect l="l" t="t" r="r" b="b"/>
            <a:pathLst>
              <a:path w="349250" h="316864">
                <a:moveTo>
                  <a:pt x="52673" y="209053"/>
                </a:moveTo>
                <a:lnTo>
                  <a:pt x="24235" y="209053"/>
                </a:lnTo>
                <a:lnTo>
                  <a:pt x="95721" y="316747"/>
                </a:lnTo>
                <a:lnTo>
                  <a:pt x="109912" y="316747"/>
                </a:lnTo>
                <a:lnTo>
                  <a:pt x="117547" y="286224"/>
                </a:lnTo>
                <a:lnTo>
                  <a:pt x="103416" y="286224"/>
                </a:lnTo>
                <a:lnTo>
                  <a:pt x="52673" y="209053"/>
                </a:lnTo>
                <a:close/>
              </a:path>
              <a:path w="349250" h="316864">
                <a:moveTo>
                  <a:pt x="349227" y="0"/>
                </a:moveTo>
                <a:lnTo>
                  <a:pt x="174901" y="0"/>
                </a:lnTo>
                <a:lnTo>
                  <a:pt x="103416" y="286224"/>
                </a:lnTo>
                <a:lnTo>
                  <a:pt x="117547" y="286224"/>
                </a:lnTo>
                <a:lnTo>
                  <a:pt x="185544" y="14392"/>
                </a:lnTo>
                <a:lnTo>
                  <a:pt x="349227" y="14392"/>
                </a:lnTo>
                <a:lnTo>
                  <a:pt x="349227" y="0"/>
                </a:lnTo>
                <a:close/>
              </a:path>
              <a:path w="349250" h="316864">
                <a:moveTo>
                  <a:pt x="40177" y="190048"/>
                </a:moveTo>
                <a:lnTo>
                  <a:pt x="0" y="212508"/>
                </a:lnTo>
                <a:lnTo>
                  <a:pt x="4722" y="220571"/>
                </a:lnTo>
                <a:lnTo>
                  <a:pt x="24235" y="209053"/>
                </a:lnTo>
                <a:lnTo>
                  <a:pt x="52673" y="209053"/>
                </a:lnTo>
                <a:lnTo>
                  <a:pt x="40177" y="19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69168" y="6280120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700"/>
                </a:moveTo>
                <a:lnTo>
                  <a:pt x="28958" y="0"/>
                </a:lnTo>
              </a:path>
            </a:pathLst>
          </a:custGeom>
          <a:ln w="3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98726" y="6280120"/>
            <a:ext cx="71120" cy="118110"/>
          </a:xfrm>
          <a:custGeom>
            <a:avLst/>
            <a:gdLst/>
            <a:ahLst/>
            <a:cxnLst/>
            <a:rect l="l" t="t" r="r" b="b"/>
            <a:pathLst>
              <a:path w="71120" h="118110">
                <a:moveTo>
                  <a:pt x="0" y="0"/>
                </a:moveTo>
                <a:lnTo>
                  <a:pt x="70957" y="117484"/>
                </a:lnTo>
              </a:path>
            </a:pathLst>
          </a:custGeom>
          <a:ln w="3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9684" y="6088335"/>
            <a:ext cx="77470" cy="309880"/>
          </a:xfrm>
          <a:custGeom>
            <a:avLst/>
            <a:gdLst/>
            <a:ahLst/>
            <a:cxnLst/>
            <a:rect l="l" t="t" r="r" b="b"/>
            <a:pathLst>
              <a:path w="77470" h="309879">
                <a:moveTo>
                  <a:pt x="0" y="309269"/>
                </a:moveTo>
                <a:lnTo>
                  <a:pt x="77430" y="0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47114" y="6087774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284" y="0"/>
                </a:lnTo>
              </a:path>
            </a:pathLst>
          </a:custGeom>
          <a:ln w="3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3226" y="6067611"/>
            <a:ext cx="349250" cy="316865"/>
          </a:xfrm>
          <a:custGeom>
            <a:avLst/>
            <a:gdLst/>
            <a:ahLst/>
            <a:cxnLst/>
            <a:rect l="l" t="t" r="r" b="b"/>
            <a:pathLst>
              <a:path w="349250" h="316864">
                <a:moveTo>
                  <a:pt x="52692" y="209053"/>
                </a:moveTo>
                <a:lnTo>
                  <a:pt x="24211" y="209053"/>
                </a:lnTo>
                <a:lnTo>
                  <a:pt x="95721" y="316747"/>
                </a:lnTo>
                <a:lnTo>
                  <a:pt x="110463" y="316747"/>
                </a:lnTo>
                <a:lnTo>
                  <a:pt x="118038" y="286224"/>
                </a:lnTo>
                <a:lnTo>
                  <a:pt x="103512" y="286224"/>
                </a:lnTo>
                <a:lnTo>
                  <a:pt x="52692" y="209053"/>
                </a:lnTo>
                <a:close/>
              </a:path>
              <a:path w="349250" h="316864">
                <a:moveTo>
                  <a:pt x="349227" y="0"/>
                </a:moveTo>
                <a:lnTo>
                  <a:pt x="174949" y="0"/>
                </a:lnTo>
                <a:lnTo>
                  <a:pt x="103512" y="286224"/>
                </a:lnTo>
                <a:lnTo>
                  <a:pt x="118038" y="286224"/>
                </a:lnTo>
                <a:lnTo>
                  <a:pt x="185496" y="14392"/>
                </a:lnTo>
                <a:lnTo>
                  <a:pt x="349227" y="14392"/>
                </a:lnTo>
                <a:lnTo>
                  <a:pt x="349227" y="0"/>
                </a:lnTo>
                <a:close/>
              </a:path>
              <a:path w="349250" h="316864">
                <a:moveTo>
                  <a:pt x="40177" y="190048"/>
                </a:moveTo>
                <a:lnTo>
                  <a:pt x="0" y="212508"/>
                </a:lnTo>
                <a:lnTo>
                  <a:pt x="4722" y="220571"/>
                </a:lnTo>
                <a:lnTo>
                  <a:pt x="24211" y="209053"/>
                </a:lnTo>
                <a:lnTo>
                  <a:pt x="52692" y="209053"/>
                </a:lnTo>
                <a:lnTo>
                  <a:pt x="40177" y="19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754815" y="5808419"/>
            <a:ext cx="694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Arial"/>
                <a:cs typeface="Arial"/>
              </a:rPr>
              <a:t>.</a:t>
            </a:r>
            <a:r>
              <a:rPr sz="2300" spc="-10" dirty="0">
                <a:latin typeface="Times New Roman"/>
                <a:cs typeface="Times New Roman"/>
              </a:rPr>
              <a:t>58</a:t>
            </a:r>
            <a:r>
              <a:rPr sz="2300" spc="2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81256" y="5602494"/>
            <a:ext cx="2600325" cy="828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42595" algn="l"/>
                <a:tab pos="913765" algn="l"/>
                <a:tab pos="1172845" algn="l"/>
                <a:tab pos="1388110" algn="l"/>
                <a:tab pos="1918335" algn="l"/>
              </a:tabLst>
            </a:pPr>
            <a:r>
              <a:rPr sz="23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3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23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23</a:t>
            </a:r>
            <a:r>
              <a:rPr sz="23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659765" algn="l"/>
                <a:tab pos="1390015" algn="l"/>
                <a:tab pos="2264410" algn="l"/>
              </a:tabLst>
            </a:pPr>
            <a:r>
              <a:rPr sz="1950" i="1" spc="37" baseline="55555" dirty="0">
                <a:latin typeface="Times New Roman"/>
                <a:cs typeface="Times New Roman"/>
              </a:rPr>
              <a:t>x	</a:t>
            </a:r>
            <a:r>
              <a:rPr sz="2300" i="1" spc="25" dirty="0">
                <a:latin typeface="Times New Roman"/>
                <a:cs typeface="Times New Roman"/>
              </a:rPr>
              <a:t>n	</a:t>
            </a:r>
            <a:r>
              <a:rPr sz="2300" spc="25" dirty="0">
                <a:latin typeface="Times New Roman"/>
                <a:cs typeface="Times New Roman"/>
              </a:rPr>
              <a:t>2	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06851" y="5664486"/>
            <a:ext cx="1166415" cy="3576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78872" y="5819390"/>
            <a:ext cx="1166415" cy="3576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82459" y="5819390"/>
            <a:ext cx="3353401" cy="3576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466" y="577418"/>
            <a:ext cx="66681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Normal</a:t>
            </a:r>
            <a:r>
              <a:rPr spc="-8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2547"/>
            <a:ext cx="7547609" cy="3355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Normal</a:t>
            </a:r>
            <a:r>
              <a:rPr sz="2800" b="1" spc="-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distribution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continuous probability </a:t>
            </a:r>
            <a:r>
              <a:rPr sz="2800" dirty="0">
                <a:latin typeface="Times New Roman"/>
                <a:cs typeface="Times New Roman"/>
              </a:rPr>
              <a:t>distribution for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  variable,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1089025" indent="-342900">
              <a:lnSpc>
                <a:spcPct val="100000"/>
              </a:lnSpc>
              <a:spcBef>
                <a:spcPts val="6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most </a:t>
            </a:r>
            <a:r>
              <a:rPr sz="2800" spc="-5" dirty="0">
                <a:latin typeface="Times New Roman"/>
                <a:cs typeface="Times New Roman"/>
              </a:rPr>
              <a:t>important continuous probability 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statistics.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graph </a:t>
            </a:r>
            <a:r>
              <a:rPr sz="2800" spc="-5" dirty="0">
                <a:latin typeface="Times New Roman"/>
                <a:cs typeface="Times New Roman"/>
              </a:rPr>
              <a:t>of a normal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is called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normal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curve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5320" y="4456099"/>
            <a:ext cx="4668138" cy="164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6404" y="4467986"/>
            <a:ext cx="0" cy="1628775"/>
          </a:xfrm>
          <a:custGeom>
            <a:avLst/>
            <a:gdLst/>
            <a:ahLst/>
            <a:cxnLst/>
            <a:rect l="l" t="t" r="r" b="b"/>
            <a:pathLst>
              <a:path h="1628775">
                <a:moveTo>
                  <a:pt x="0" y="0"/>
                </a:moveTo>
                <a:lnTo>
                  <a:pt x="0" y="1628317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6068644"/>
            <a:ext cx="6458585" cy="76200"/>
          </a:xfrm>
          <a:custGeom>
            <a:avLst/>
            <a:gdLst/>
            <a:ahLst/>
            <a:cxnLst/>
            <a:rect l="l" t="t" r="r" b="b"/>
            <a:pathLst>
              <a:path w="645858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6458584" h="76200">
                <a:moveTo>
                  <a:pt x="6382004" y="0"/>
                </a:moveTo>
                <a:lnTo>
                  <a:pt x="6382004" y="76199"/>
                </a:lnTo>
                <a:lnTo>
                  <a:pt x="6445504" y="44449"/>
                </a:lnTo>
                <a:lnTo>
                  <a:pt x="6394704" y="44449"/>
                </a:lnTo>
                <a:lnTo>
                  <a:pt x="6394704" y="31749"/>
                </a:lnTo>
                <a:lnTo>
                  <a:pt x="6445504" y="31749"/>
                </a:lnTo>
                <a:lnTo>
                  <a:pt x="6382004" y="0"/>
                </a:lnTo>
                <a:close/>
              </a:path>
              <a:path w="645858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6458584" h="76200">
                <a:moveTo>
                  <a:pt x="6382004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6382004" y="44449"/>
                </a:lnTo>
                <a:lnTo>
                  <a:pt x="6382004" y="31749"/>
                </a:lnTo>
                <a:close/>
              </a:path>
              <a:path w="6458584" h="76200">
                <a:moveTo>
                  <a:pt x="6445504" y="31749"/>
                </a:moveTo>
                <a:lnTo>
                  <a:pt x="6394704" y="31749"/>
                </a:lnTo>
                <a:lnTo>
                  <a:pt x="6394704" y="44449"/>
                </a:lnTo>
                <a:lnTo>
                  <a:pt x="6445504" y="44449"/>
                </a:lnTo>
                <a:lnTo>
                  <a:pt x="6458204" y="38099"/>
                </a:lnTo>
                <a:lnTo>
                  <a:pt x="644550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5800" y="4468748"/>
            <a:ext cx="4608830" cy="1627505"/>
          </a:xfrm>
          <a:custGeom>
            <a:avLst/>
            <a:gdLst/>
            <a:ahLst/>
            <a:cxnLst/>
            <a:rect l="l" t="t" r="r" b="b"/>
            <a:pathLst>
              <a:path w="4608830" h="1627504">
                <a:moveTo>
                  <a:pt x="2348991" y="0"/>
                </a:moveTo>
                <a:lnTo>
                  <a:pt x="2259584" y="0"/>
                </a:lnTo>
                <a:lnTo>
                  <a:pt x="2134362" y="41782"/>
                </a:lnTo>
                <a:lnTo>
                  <a:pt x="2056891" y="83565"/>
                </a:lnTo>
                <a:lnTo>
                  <a:pt x="1991233" y="155067"/>
                </a:lnTo>
                <a:lnTo>
                  <a:pt x="1919732" y="262381"/>
                </a:lnTo>
                <a:lnTo>
                  <a:pt x="1830324" y="423290"/>
                </a:lnTo>
                <a:lnTo>
                  <a:pt x="1687195" y="709294"/>
                </a:lnTo>
                <a:lnTo>
                  <a:pt x="1612646" y="840485"/>
                </a:lnTo>
                <a:lnTo>
                  <a:pt x="1594739" y="876300"/>
                </a:lnTo>
                <a:lnTo>
                  <a:pt x="1490472" y="1019301"/>
                </a:lnTo>
                <a:lnTo>
                  <a:pt x="1415923" y="1111631"/>
                </a:lnTo>
                <a:lnTo>
                  <a:pt x="1290701" y="1230884"/>
                </a:lnTo>
                <a:lnTo>
                  <a:pt x="1114806" y="1353070"/>
                </a:lnTo>
                <a:lnTo>
                  <a:pt x="816737" y="1496123"/>
                </a:lnTo>
                <a:lnTo>
                  <a:pt x="548513" y="1573606"/>
                </a:lnTo>
                <a:lnTo>
                  <a:pt x="178816" y="1609369"/>
                </a:lnTo>
                <a:lnTo>
                  <a:pt x="95376" y="1615325"/>
                </a:lnTo>
                <a:lnTo>
                  <a:pt x="0" y="1627251"/>
                </a:lnTo>
                <a:lnTo>
                  <a:pt x="4608576" y="1621294"/>
                </a:lnTo>
                <a:lnTo>
                  <a:pt x="4405757" y="1609369"/>
                </a:lnTo>
                <a:lnTo>
                  <a:pt x="4095750" y="1579562"/>
                </a:lnTo>
                <a:lnTo>
                  <a:pt x="3904996" y="1525917"/>
                </a:lnTo>
                <a:lnTo>
                  <a:pt x="3761866" y="1484198"/>
                </a:lnTo>
                <a:lnTo>
                  <a:pt x="3618865" y="1424597"/>
                </a:lnTo>
                <a:lnTo>
                  <a:pt x="3478784" y="1353070"/>
                </a:lnTo>
                <a:lnTo>
                  <a:pt x="3320796" y="1239824"/>
                </a:lnTo>
                <a:lnTo>
                  <a:pt x="3231388" y="1159357"/>
                </a:lnTo>
                <a:lnTo>
                  <a:pt x="3153791" y="1072895"/>
                </a:lnTo>
                <a:lnTo>
                  <a:pt x="3046476" y="923925"/>
                </a:lnTo>
                <a:lnTo>
                  <a:pt x="2986913" y="840485"/>
                </a:lnTo>
                <a:lnTo>
                  <a:pt x="2921254" y="703326"/>
                </a:lnTo>
                <a:lnTo>
                  <a:pt x="2849753" y="548386"/>
                </a:lnTo>
                <a:lnTo>
                  <a:pt x="2706624" y="268224"/>
                </a:lnTo>
                <a:lnTo>
                  <a:pt x="2599309" y="137159"/>
                </a:lnTo>
                <a:lnTo>
                  <a:pt x="2468245" y="41782"/>
                </a:lnTo>
                <a:lnTo>
                  <a:pt x="2348991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5800" y="4468748"/>
            <a:ext cx="4608830" cy="1627505"/>
          </a:xfrm>
          <a:custGeom>
            <a:avLst/>
            <a:gdLst/>
            <a:ahLst/>
            <a:cxnLst/>
            <a:rect l="l" t="t" r="r" b="b"/>
            <a:pathLst>
              <a:path w="4608830" h="1627504">
                <a:moveTo>
                  <a:pt x="0" y="1627251"/>
                </a:moveTo>
                <a:lnTo>
                  <a:pt x="95376" y="1615325"/>
                </a:lnTo>
                <a:lnTo>
                  <a:pt x="178816" y="1609369"/>
                </a:lnTo>
                <a:lnTo>
                  <a:pt x="548513" y="1573606"/>
                </a:lnTo>
                <a:lnTo>
                  <a:pt x="816737" y="1496123"/>
                </a:lnTo>
                <a:lnTo>
                  <a:pt x="1114806" y="1353070"/>
                </a:lnTo>
                <a:lnTo>
                  <a:pt x="1290701" y="1230884"/>
                </a:lnTo>
                <a:lnTo>
                  <a:pt x="1415923" y="1111631"/>
                </a:lnTo>
                <a:lnTo>
                  <a:pt x="1490472" y="1019301"/>
                </a:lnTo>
                <a:lnTo>
                  <a:pt x="1594739" y="876300"/>
                </a:lnTo>
                <a:lnTo>
                  <a:pt x="1612646" y="840485"/>
                </a:lnTo>
                <a:lnTo>
                  <a:pt x="1687195" y="709294"/>
                </a:lnTo>
                <a:lnTo>
                  <a:pt x="1758696" y="566293"/>
                </a:lnTo>
                <a:lnTo>
                  <a:pt x="1830324" y="423290"/>
                </a:lnTo>
                <a:lnTo>
                  <a:pt x="1919732" y="262381"/>
                </a:lnTo>
                <a:lnTo>
                  <a:pt x="1991233" y="155067"/>
                </a:lnTo>
                <a:lnTo>
                  <a:pt x="2056891" y="83565"/>
                </a:lnTo>
                <a:lnTo>
                  <a:pt x="2134362" y="41782"/>
                </a:lnTo>
                <a:lnTo>
                  <a:pt x="2259584" y="0"/>
                </a:lnTo>
                <a:lnTo>
                  <a:pt x="2348991" y="0"/>
                </a:lnTo>
                <a:lnTo>
                  <a:pt x="2468245" y="41782"/>
                </a:lnTo>
                <a:lnTo>
                  <a:pt x="2599309" y="137159"/>
                </a:lnTo>
                <a:lnTo>
                  <a:pt x="2706624" y="268224"/>
                </a:lnTo>
                <a:lnTo>
                  <a:pt x="2849753" y="548386"/>
                </a:lnTo>
                <a:lnTo>
                  <a:pt x="2921254" y="703326"/>
                </a:lnTo>
                <a:lnTo>
                  <a:pt x="2986913" y="840485"/>
                </a:lnTo>
                <a:lnTo>
                  <a:pt x="3046476" y="923925"/>
                </a:lnTo>
                <a:lnTo>
                  <a:pt x="3153791" y="1072895"/>
                </a:lnTo>
                <a:lnTo>
                  <a:pt x="3231388" y="1159357"/>
                </a:lnTo>
                <a:lnTo>
                  <a:pt x="3320796" y="1239824"/>
                </a:lnTo>
                <a:lnTo>
                  <a:pt x="3478784" y="1353070"/>
                </a:lnTo>
                <a:lnTo>
                  <a:pt x="3618865" y="1424597"/>
                </a:lnTo>
                <a:lnTo>
                  <a:pt x="3761866" y="1484198"/>
                </a:lnTo>
                <a:lnTo>
                  <a:pt x="3904996" y="1525917"/>
                </a:lnTo>
                <a:lnTo>
                  <a:pt x="4095750" y="1579562"/>
                </a:lnTo>
                <a:lnTo>
                  <a:pt x="4405757" y="1609369"/>
                </a:lnTo>
                <a:lnTo>
                  <a:pt x="4608576" y="1621294"/>
                </a:lnTo>
                <a:lnTo>
                  <a:pt x="0" y="16272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64628" y="593059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9345" marR="5080" indent="-190563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Sampling Distribution</a:t>
            </a:r>
            <a:r>
              <a:rPr spc="-170" dirty="0"/>
              <a:t> </a:t>
            </a:r>
            <a:r>
              <a:rPr dirty="0"/>
              <a:t>of  Sample</a:t>
            </a:r>
            <a:r>
              <a:rPr spc="-25" dirty="0"/>
              <a:t> </a:t>
            </a:r>
            <a:r>
              <a:rPr spc="-5" dirty="0"/>
              <a:t>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028" y="3450463"/>
            <a:ext cx="285051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shape of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graph is </a:t>
            </a:r>
            <a:r>
              <a:rPr sz="2800" spc="-10" dirty="0">
                <a:latin typeface="Times New Roman"/>
                <a:cs typeface="Times New Roman"/>
              </a:rPr>
              <a:t>symmetric  </a:t>
            </a:r>
            <a:r>
              <a:rPr sz="2800" spc="-5" dirty="0">
                <a:latin typeface="Times New Roman"/>
                <a:cs typeface="Times New Roman"/>
              </a:rPr>
              <a:t>and bell shaped. It  approximates a  normal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281"/>
            <a:ext cx="7521575" cy="137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D1712F"/>
                </a:solidFill>
                <a:latin typeface="Times New Roman"/>
                <a:cs typeface="Times New Roman"/>
              </a:rPr>
              <a:t>f.	</a:t>
            </a:r>
            <a:r>
              <a:rPr sz="2800" spc="-5" dirty="0">
                <a:latin typeface="Times New Roman"/>
                <a:cs typeface="Times New Roman"/>
              </a:rPr>
              <a:t>Graph the probability </a:t>
            </a:r>
            <a:r>
              <a:rPr sz="2800" dirty="0">
                <a:latin typeface="Times New Roman"/>
                <a:cs typeface="Times New Roman"/>
              </a:rPr>
              <a:t>histogram for 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sampling 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the </a:t>
            </a:r>
            <a:r>
              <a:rPr sz="2800" spc="-10" dirty="0">
                <a:latin typeface="Times New Roman"/>
                <a:cs typeface="Times New Roman"/>
              </a:rPr>
              <a:t>sample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55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5275" y="3378200"/>
            <a:ext cx="76200" cy="2057400"/>
          </a:xfrm>
          <a:custGeom>
            <a:avLst/>
            <a:gdLst/>
            <a:ahLst/>
            <a:cxnLst/>
            <a:rect l="l" t="t" r="r" b="b"/>
            <a:pathLst>
              <a:path w="76200" h="2057400">
                <a:moveTo>
                  <a:pt x="44450" y="63500"/>
                </a:moveTo>
                <a:lnTo>
                  <a:pt x="31750" y="63500"/>
                </a:lnTo>
                <a:lnTo>
                  <a:pt x="31750" y="2057400"/>
                </a:lnTo>
                <a:lnTo>
                  <a:pt x="44450" y="2057400"/>
                </a:lnTo>
                <a:lnTo>
                  <a:pt x="44450" y="63500"/>
                </a:lnTo>
                <a:close/>
              </a:path>
              <a:path w="76200" h="2057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057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0975" y="5321300"/>
            <a:ext cx="3505200" cy="76200"/>
          </a:xfrm>
          <a:custGeom>
            <a:avLst/>
            <a:gdLst/>
            <a:ahLst/>
            <a:cxnLst/>
            <a:rect l="l" t="t" r="r" b="b"/>
            <a:pathLst>
              <a:path w="3505200" h="76200">
                <a:moveTo>
                  <a:pt x="3429000" y="0"/>
                </a:moveTo>
                <a:lnTo>
                  <a:pt x="3429000" y="76200"/>
                </a:lnTo>
                <a:lnTo>
                  <a:pt x="3492500" y="44450"/>
                </a:lnTo>
                <a:lnTo>
                  <a:pt x="3441700" y="44450"/>
                </a:lnTo>
                <a:lnTo>
                  <a:pt x="3441700" y="31750"/>
                </a:lnTo>
                <a:lnTo>
                  <a:pt x="3492500" y="31750"/>
                </a:lnTo>
                <a:lnTo>
                  <a:pt x="3429000" y="0"/>
                </a:lnTo>
                <a:close/>
              </a:path>
              <a:path w="3505200" h="76200">
                <a:moveTo>
                  <a:pt x="3429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3505200" h="76200">
                <a:moveTo>
                  <a:pt x="34925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92500" y="44450"/>
                </a:lnTo>
                <a:lnTo>
                  <a:pt x="3505200" y="38100"/>
                </a:lnTo>
                <a:lnTo>
                  <a:pt x="3492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57" y="3690414"/>
            <a:ext cx="278765" cy="10433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Probabi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9341" y="3099307"/>
            <a:ext cx="373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2692" y="3359937"/>
            <a:ext cx="381635" cy="18357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Times New Roman"/>
                <a:cs typeface="Times New Roman"/>
              </a:rPr>
              <a:t>0.25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latin typeface="Times New Roman"/>
                <a:cs typeface="Times New Roman"/>
              </a:rPr>
              <a:t>0.20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600" spc="-5" dirty="0">
                <a:latin typeface="Times New Roman"/>
                <a:cs typeface="Times New Roman"/>
              </a:rPr>
              <a:t>0.15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5" dirty="0">
                <a:latin typeface="Times New Roman"/>
                <a:cs typeface="Times New Roman"/>
              </a:rPr>
              <a:t>0.10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spc="-5" dirty="0">
                <a:latin typeface="Times New Roman"/>
                <a:cs typeface="Times New Roman"/>
              </a:rPr>
              <a:t>0.05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5173" y="5486601"/>
            <a:ext cx="2122805" cy="6565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515"/>
              </a:spcBef>
              <a:tabLst>
                <a:tab pos="680720" algn="l"/>
                <a:tab pos="1137920" algn="l"/>
                <a:tab pos="1548130" algn="l"/>
                <a:tab pos="2007870" algn="l"/>
              </a:tabLst>
            </a:pPr>
            <a:r>
              <a:rPr sz="2400" spc="-7" baseline="1736" dirty="0">
                <a:latin typeface="Times New Roman"/>
                <a:cs typeface="Times New Roman"/>
              </a:rPr>
              <a:t>3	</a:t>
            </a:r>
            <a:r>
              <a:rPr sz="2400" spc="-7" baseline="3472" dirty="0">
                <a:latin typeface="Times New Roman"/>
                <a:cs typeface="Times New Roman"/>
              </a:rPr>
              <a:t>4	</a:t>
            </a:r>
            <a:r>
              <a:rPr sz="1600" spc="-5" dirty="0">
                <a:latin typeface="Times New Roman"/>
                <a:cs typeface="Times New Roman"/>
              </a:rPr>
              <a:t>5	6	7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Times New Roman"/>
                <a:cs typeface="Times New Roman"/>
              </a:rPr>
              <a:t>Sample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9175" y="553344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20825" y="3612324"/>
          <a:ext cx="3320415" cy="190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"/>
                <a:gridCol w="228600"/>
                <a:gridCol w="219075"/>
                <a:gridCol w="225425"/>
                <a:gridCol w="228600"/>
                <a:gridCol w="228600"/>
                <a:gridCol w="228600"/>
                <a:gridCol w="228600"/>
                <a:gridCol w="228600"/>
                <a:gridCol w="241300"/>
                <a:gridCol w="214630"/>
                <a:gridCol w="167005"/>
                <a:gridCol w="289560"/>
                <a:gridCol w="197485"/>
                <a:gridCol w="254635"/>
              </a:tblGrid>
              <a:tr h="346075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84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3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36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8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27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9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DE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8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997568" y="523882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637" y="0"/>
                </a:lnTo>
              </a:path>
            </a:pathLst>
          </a:custGeom>
          <a:ln w="13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84337" y="5118560"/>
            <a:ext cx="14097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-70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8823" y="339809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55" y="0"/>
                </a:lnTo>
              </a:path>
            </a:pathLst>
          </a:custGeom>
          <a:ln w="10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20645" y="3075558"/>
            <a:ext cx="2367280" cy="514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860" marR="5080" indent="-10795">
              <a:lnSpc>
                <a:spcPts val="1920"/>
              </a:lnSpc>
              <a:spcBef>
                <a:spcPts val="160"/>
              </a:spcBef>
            </a:pPr>
            <a:r>
              <a:rPr sz="1600" b="1" spc="-5" dirty="0">
                <a:latin typeface="Times New Roman"/>
                <a:cs typeface="Times New Roman"/>
              </a:rPr>
              <a:t>Probability Histogram of  </a:t>
            </a:r>
            <a:r>
              <a:rPr sz="1600" b="1" spc="-10" dirty="0">
                <a:latin typeface="Times New Roman"/>
                <a:cs typeface="Times New Roman"/>
              </a:rPr>
              <a:t>Sampling </a:t>
            </a:r>
            <a:r>
              <a:rPr sz="1600" b="1" spc="-5" dirty="0">
                <a:latin typeface="Times New Roman"/>
                <a:cs typeface="Times New Roman"/>
              </a:rPr>
              <a:t>Distribution of</a:t>
            </a:r>
            <a:r>
              <a:rPr sz="1600" b="1" spc="180" dirty="0">
                <a:latin typeface="Times New Roman"/>
                <a:cs typeface="Times New Roman"/>
              </a:rPr>
              <a:t> </a:t>
            </a:r>
            <a:r>
              <a:rPr sz="2475" i="1" spc="-75" baseline="1683" dirty="0">
                <a:latin typeface="Times New Roman"/>
                <a:cs typeface="Times New Roman"/>
              </a:rPr>
              <a:t>x</a:t>
            </a:r>
            <a:endParaRPr sz="2475" baseline="168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3050" y="3194050"/>
            <a:ext cx="133350" cy="6350"/>
          </a:xfrm>
          <a:custGeom>
            <a:avLst/>
            <a:gdLst/>
            <a:ahLst/>
            <a:cxnLst/>
            <a:rect l="l" t="t" r="r" b="b"/>
            <a:pathLst>
              <a:path w="133350" h="6350">
                <a:moveTo>
                  <a:pt x="0" y="0"/>
                </a:moveTo>
                <a:lnTo>
                  <a:pt x="1333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577418"/>
            <a:ext cx="5174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The Central </a:t>
            </a:r>
            <a:r>
              <a:rPr spc="-5" dirty="0">
                <a:solidFill>
                  <a:srgbClr val="004887"/>
                </a:solidFill>
              </a:rPr>
              <a:t>Limit</a:t>
            </a:r>
            <a:r>
              <a:rPr spc="-8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Theorem</a:t>
            </a:r>
          </a:p>
        </p:txBody>
      </p:sp>
      <p:sp>
        <p:nvSpPr>
          <p:cNvPr id="3" name="object 3"/>
          <p:cNvSpPr/>
          <p:nvPr/>
        </p:nvSpPr>
        <p:spPr>
          <a:xfrm>
            <a:off x="3856354" y="1176782"/>
            <a:ext cx="390144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9671" y="1603502"/>
            <a:ext cx="405384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6506" y="1603502"/>
            <a:ext cx="429768" cy="434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165605"/>
            <a:ext cx="81470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3603625" algn="l"/>
                <a:tab pos="4237355" algn="l"/>
                <a:tab pos="804481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1.	</a:t>
            </a:r>
            <a:r>
              <a:rPr sz="2800" spc="-5" dirty="0">
                <a:latin typeface="Times New Roman"/>
                <a:cs typeface="Times New Roman"/>
              </a:rPr>
              <a:t>If samples 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size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	</a:t>
            </a:r>
            <a:r>
              <a:rPr sz="2800" dirty="0">
                <a:latin typeface="Times New Roman"/>
                <a:cs typeface="Times New Roman"/>
              </a:rPr>
              <a:t>30,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drawn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any  p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lati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and 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andard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7903" y="296456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1073" y="3140201"/>
            <a:ext cx="3038475" cy="82550"/>
          </a:xfrm>
          <a:custGeom>
            <a:avLst/>
            <a:gdLst/>
            <a:ahLst/>
            <a:cxnLst/>
            <a:rect l="l" t="t" r="r" b="b"/>
            <a:pathLst>
              <a:path w="3038475" h="82550">
                <a:moveTo>
                  <a:pt x="76200" y="6096"/>
                </a:moveTo>
                <a:lnTo>
                  <a:pt x="0" y="44323"/>
                </a:lnTo>
                <a:lnTo>
                  <a:pt x="76326" y="82296"/>
                </a:lnTo>
                <a:lnTo>
                  <a:pt x="76284" y="56896"/>
                </a:lnTo>
                <a:lnTo>
                  <a:pt x="63626" y="56896"/>
                </a:lnTo>
                <a:lnTo>
                  <a:pt x="63500" y="31496"/>
                </a:lnTo>
                <a:lnTo>
                  <a:pt x="76242" y="31469"/>
                </a:lnTo>
                <a:lnTo>
                  <a:pt x="76200" y="6096"/>
                </a:lnTo>
                <a:close/>
              </a:path>
              <a:path w="3038475" h="82550">
                <a:moveTo>
                  <a:pt x="3013244" y="25400"/>
                </a:moveTo>
                <a:lnTo>
                  <a:pt x="2974975" y="25400"/>
                </a:lnTo>
                <a:lnTo>
                  <a:pt x="2975102" y="50800"/>
                </a:lnTo>
                <a:lnTo>
                  <a:pt x="2962359" y="50826"/>
                </a:lnTo>
                <a:lnTo>
                  <a:pt x="2962402" y="76200"/>
                </a:lnTo>
                <a:lnTo>
                  <a:pt x="3038475" y="37973"/>
                </a:lnTo>
                <a:lnTo>
                  <a:pt x="3013244" y="25400"/>
                </a:lnTo>
                <a:close/>
              </a:path>
              <a:path w="3038475" h="82550">
                <a:moveTo>
                  <a:pt x="76242" y="31469"/>
                </a:moveTo>
                <a:lnTo>
                  <a:pt x="63500" y="31496"/>
                </a:lnTo>
                <a:lnTo>
                  <a:pt x="63626" y="56896"/>
                </a:lnTo>
                <a:lnTo>
                  <a:pt x="76284" y="56869"/>
                </a:lnTo>
                <a:lnTo>
                  <a:pt x="76242" y="31469"/>
                </a:lnTo>
                <a:close/>
              </a:path>
              <a:path w="3038475" h="82550">
                <a:moveTo>
                  <a:pt x="76284" y="56869"/>
                </a:moveTo>
                <a:lnTo>
                  <a:pt x="63626" y="56896"/>
                </a:lnTo>
                <a:lnTo>
                  <a:pt x="76284" y="56896"/>
                </a:lnTo>
                <a:close/>
              </a:path>
              <a:path w="3038475" h="82550">
                <a:moveTo>
                  <a:pt x="2962317" y="25426"/>
                </a:moveTo>
                <a:lnTo>
                  <a:pt x="76242" y="31469"/>
                </a:lnTo>
                <a:lnTo>
                  <a:pt x="76284" y="56869"/>
                </a:lnTo>
                <a:lnTo>
                  <a:pt x="2962359" y="50826"/>
                </a:lnTo>
                <a:lnTo>
                  <a:pt x="2962317" y="25426"/>
                </a:lnTo>
                <a:close/>
              </a:path>
              <a:path w="3038475" h="82550">
                <a:moveTo>
                  <a:pt x="2974975" y="25400"/>
                </a:moveTo>
                <a:lnTo>
                  <a:pt x="2962317" y="25426"/>
                </a:lnTo>
                <a:lnTo>
                  <a:pt x="2962359" y="50826"/>
                </a:lnTo>
                <a:lnTo>
                  <a:pt x="2975102" y="50800"/>
                </a:lnTo>
                <a:lnTo>
                  <a:pt x="2974975" y="25400"/>
                </a:lnTo>
                <a:close/>
              </a:path>
              <a:path w="3038475" h="82550">
                <a:moveTo>
                  <a:pt x="2962275" y="0"/>
                </a:moveTo>
                <a:lnTo>
                  <a:pt x="2962317" y="25426"/>
                </a:lnTo>
                <a:lnTo>
                  <a:pt x="3013244" y="25400"/>
                </a:lnTo>
                <a:lnTo>
                  <a:pt x="296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2575" y="3116198"/>
            <a:ext cx="0" cy="153035"/>
          </a:xfrm>
          <a:custGeom>
            <a:avLst/>
            <a:gdLst/>
            <a:ahLst/>
            <a:cxnLst/>
            <a:rect l="l" t="t" r="r" b="b"/>
            <a:pathLst>
              <a:path h="153035">
                <a:moveTo>
                  <a:pt x="0" y="0"/>
                </a:moveTo>
                <a:lnTo>
                  <a:pt x="0" y="152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4664" y="3278190"/>
            <a:ext cx="317356" cy="28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1150" y="2079625"/>
            <a:ext cx="2716530" cy="1101725"/>
          </a:xfrm>
          <a:custGeom>
            <a:avLst/>
            <a:gdLst/>
            <a:ahLst/>
            <a:cxnLst/>
            <a:rect l="l" t="t" r="r" b="b"/>
            <a:pathLst>
              <a:path w="2716529" h="1101725">
                <a:moveTo>
                  <a:pt x="0" y="1101725"/>
                </a:moveTo>
                <a:lnTo>
                  <a:pt x="176149" y="1063625"/>
                </a:lnTo>
                <a:lnTo>
                  <a:pt x="214616" y="1044931"/>
                </a:lnTo>
                <a:lnTo>
                  <a:pt x="254742" y="1022068"/>
                </a:lnTo>
                <a:lnTo>
                  <a:pt x="295167" y="996169"/>
                </a:lnTo>
                <a:lnTo>
                  <a:pt x="334531" y="968368"/>
                </a:lnTo>
                <a:lnTo>
                  <a:pt x="371475" y="939800"/>
                </a:lnTo>
                <a:lnTo>
                  <a:pt x="413557" y="902815"/>
                </a:lnTo>
                <a:lnTo>
                  <a:pt x="452389" y="862996"/>
                </a:lnTo>
                <a:lnTo>
                  <a:pt x="488864" y="819892"/>
                </a:lnTo>
                <a:lnTo>
                  <a:pt x="523875" y="773049"/>
                </a:lnTo>
                <a:lnTo>
                  <a:pt x="549409" y="737145"/>
                </a:lnTo>
                <a:lnTo>
                  <a:pt x="572517" y="703205"/>
                </a:lnTo>
                <a:lnTo>
                  <a:pt x="595710" y="664838"/>
                </a:lnTo>
                <a:lnTo>
                  <a:pt x="621500" y="615658"/>
                </a:lnTo>
                <a:lnTo>
                  <a:pt x="652399" y="549275"/>
                </a:lnTo>
                <a:lnTo>
                  <a:pt x="667381" y="511866"/>
                </a:lnTo>
                <a:lnTo>
                  <a:pt x="683619" y="465460"/>
                </a:lnTo>
                <a:lnTo>
                  <a:pt x="700916" y="412301"/>
                </a:lnTo>
                <a:lnTo>
                  <a:pt x="719074" y="354631"/>
                </a:lnTo>
                <a:lnTo>
                  <a:pt x="737892" y="294692"/>
                </a:lnTo>
                <a:lnTo>
                  <a:pt x="757174" y="234727"/>
                </a:lnTo>
                <a:lnTo>
                  <a:pt x="776720" y="176980"/>
                </a:lnTo>
                <a:lnTo>
                  <a:pt x="796332" y="123693"/>
                </a:lnTo>
                <a:lnTo>
                  <a:pt x="815812" y="77108"/>
                </a:lnTo>
                <a:lnTo>
                  <a:pt x="834961" y="39469"/>
                </a:lnTo>
                <a:lnTo>
                  <a:pt x="871474" y="0"/>
                </a:lnTo>
                <a:lnTo>
                  <a:pt x="888233" y="3424"/>
                </a:lnTo>
                <a:lnTo>
                  <a:pt x="918537" y="54983"/>
                </a:lnTo>
                <a:lnTo>
                  <a:pt x="932753" y="96999"/>
                </a:lnTo>
                <a:lnTo>
                  <a:pt x="946793" y="145763"/>
                </a:lnTo>
                <a:lnTo>
                  <a:pt x="960993" y="198215"/>
                </a:lnTo>
                <a:lnTo>
                  <a:pt x="975687" y="251296"/>
                </a:lnTo>
                <a:lnTo>
                  <a:pt x="991211" y="301949"/>
                </a:lnTo>
                <a:lnTo>
                  <a:pt x="1007901" y="347114"/>
                </a:lnTo>
                <a:lnTo>
                  <a:pt x="1026093" y="383734"/>
                </a:lnTo>
                <a:lnTo>
                  <a:pt x="1068324" y="419100"/>
                </a:lnTo>
                <a:lnTo>
                  <a:pt x="1093167" y="413170"/>
                </a:lnTo>
                <a:lnTo>
                  <a:pt x="1149967" y="362360"/>
                </a:lnTo>
                <a:lnTo>
                  <a:pt x="1181020" y="323102"/>
                </a:lnTo>
                <a:lnTo>
                  <a:pt x="1213238" y="278355"/>
                </a:lnTo>
                <a:lnTo>
                  <a:pt x="1246171" y="230933"/>
                </a:lnTo>
                <a:lnTo>
                  <a:pt x="1279366" y="183646"/>
                </a:lnTo>
                <a:lnTo>
                  <a:pt x="1312370" y="139304"/>
                </a:lnTo>
                <a:lnTo>
                  <a:pt x="1344733" y="100720"/>
                </a:lnTo>
                <a:lnTo>
                  <a:pt x="1376002" y="70705"/>
                </a:lnTo>
                <a:lnTo>
                  <a:pt x="1433449" y="47625"/>
                </a:lnTo>
                <a:lnTo>
                  <a:pt x="1459054" y="56729"/>
                </a:lnTo>
                <a:lnTo>
                  <a:pt x="1505334" y="103895"/>
                </a:lnTo>
                <a:lnTo>
                  <a:pt x="1526728" y="139069"/>
                </a:lnTo>
                <a:lnTo>
                  <a:pt x="1547435" y="180044"/>
                </a:lnTo>
                <a:lnTo>
                  <a:pt x="1567815" y="225377"/>
                </a:lnTo>
                <a:lnTo>
                  <a:pt x="1588226" y="273622"/>
                </a:lnTo>
                <a:lnTo>
                  <a:pt x="1609028" y="323337"/>
                </a:lnTo>
                <a:lnTo>
                  <a:pt x="1630580" y="373076"/>
                </a:lnTo>
                <a:lnTo>
                  <a:pt x="1653241" y="421395"/>
                </a:lnTo>
                <a:lnTo>
                  <a:pt x="1677369" y="466851"/>
                </a:lnTo>
                <a:lnTo>
                  <a:pt x="1703324" y="508000"/>
                </a:lnTo>
                <a:lnTo>
                  <a:pt x="1730558" y="547575"/>
                </a:lnTo>
                <a:lnTo>
                  <a:pt x="1758339" y="588947"/>
                </a:lnTo>
                <a:lnTo>
                  <a:pt x="1786751" y="631525"/>
                </a:lnTo>
                <a:lnTo>
                  <a:pt x="1815874" y="674718"/>
                </a:lnTo>
                <a:lnTo>
                  <a:pt x="1845791" y="717935"/>
                </a:lnTo>
                <a:lnTo>
                  <a:pt x="1876583" y="760587"/>
                </a:lnTo>
                <a:lnTo>
                  <a:pt x="1908334" y="802082"/>
                </a:lnTo>
                <a:lnTo>
                  <a:pt x="1941124" y="841831"/>
                </a:lnTo>
                <a:lnTo>
                  <a:pt x="1975036" y="879242"/>
                </a:lnTo>
                <a:lnTo>
                  <a:pt x="2010152" y="913726"/>
                </a:lnTo>
                <a:lnTo>
                  <a:pt x="2046554" y="944692"/>
                </a:lnTo>
                <a:lnTo>
                  <a:pt x="2084324" y="971550"/>
                </a:lnTo>
                <a:lnTo>
                  <a:pt x="2131570" y="993429"/>
                </a:lnTo>
                <a:lnTo>
                  <a:pt x="2195962" y="1012051"/>
                </a:lnTo>
                <a:lnTo>
                  <a:pt x="2272401" y="1027758"/>
                </a:lnTo>
                <a:lnTo>
                  <a:pt x="2313543" y="1034624"/>
                </a:lnTo>
                <a:lnTo>
                  <a:pt x="2355784" y="1040890"/>
                </a:lnTo>
                <a:lnTo>
                  <a:pt x="2398486" y="1046598"/>
                </a:lnTo>
                <a:lnTo>
                  <a:pt x="2441011" y="1051791"/>
                </a:lnTo>
                <a:lnTo>
                  <a:pt x="2482721" y="1056511"/>
                </a:lnTo>
                <a:lnTo>
                  <a:pt x="2522979" y="1060802"/>
                </a:lnTo>
                <a:lnTo>
                  <a:pt x="2561148" y="1064705"/>
                </a:lnTo>
                <a:lnTo>
                  <a:pt x="2596589" y="1068264"/>
                </a:lnTo>
                <a:lnTo>
                  <a:pt x="2628666" y="1071521"/>
                </a:lnTo>
                <a:lnTo>
                  <a:pt x="2680173" y="1077301"/>
                </a:lnTo>
                <a:lnTo>
                  <a:pt x="2716255" y="1084777"/>
                </a:lnTo>
                <a:lnTo>
                  <a:pt x="2714751" y="1087121"/>
                </a:lnTo>
                <a:lnTo>
                  <a:pt x="2705419" y="1089462"/>
                </a:lnTo>
                <a:lnTo>
                  <a:pt x="2687620" y="1091844"/>
                </a:lnTo>
                <a:lnTo>
                  <a:pt x="2660717" y="1094309"/>
                </a:lnTo>
                <a:lnTo>
                  <a:pt x="2624074" y="1096899"/>
                </a:lnTo>
                <a:lnTo>
                  <a:pt x="0" y="1101725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6137275"/>
            <a:ext cx="4673600" cy="76200"/>
          </a:xfrm>
          <a:custGeom>
            <a:avLst/>
            <a:gdLst/>
            <a:ahLst/>
            <a:cxnLst/>
            <a:rect l="l" t="t" r="r" b="b"/>
            <a:pathLst>
              <a:path w="4673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4673600" h="76200">
                <a:moveTo>
                  <a:pt x="4597400" y="0"/>
                </a:moveTo>
                <a:lnTo>
                  <a:pt x="4597400" y="76200"/>
                </a:lnTo>
                <a:lnTo>
                  <a:pt x="4648200" y="50800"/>
                </a:lnTo>
                <a:lnTo>
                  <a:pt x="4610100" y="50800"/>
                </a:lnTo>
                <a:lnTo>
                  <a:pt x="4610100" y="25400"/>
                </a:lnTo>
                <a:lnTo>
                  <a:pt x="4648200" y="25400"/>
                </a:lnTo>
                <a:lnTo>
                  <a:pt x="4597400" y="0"/>
                </a:lnTo>
                <a:close/>
              </a:path>
              <a:path w="46736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4673600" h="76200">
                <a:moveTo>
                  <a:pt x="45974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4597400" y="50800"/>
                </a:lnTo>
                <a:lnTo>
                  <a:pt x="4597400" y="25400"/>
                </a:lnTo>
                <a:close/>
              </a:path>
              <a:path w="4673600" h="76200">
                <a:moveTo>
                  <a:pt x="4648200" y="25400"/>
                </a:moveTo>
                <a:lnTo>
                  <a:pt x="4610100" y="25400"/>
                </a:lnTo>
                <a:lnTo>
                  <a:pt x="4610100" y="50800"/>
                </a:lnTo>
                <a:lnTo>
                  <a:pt x="4648200" y="50800"/>
                </a:lnTo>
                <a:lnTo>
                  <a:pt x="4673600" y="38100"/>
                </a:lnTo>
                <a:lnTo>
                  <a:pt x="46482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2651" y="611028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8428" y="6275390"/>
            <a:ext cx="274082" cy="28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4211" y="506236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2236" y="5546554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99312" y="5340179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3038" y="495289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6438" y="5591004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7413" y="5905329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46963" y="58973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27034" y="5767825"/>
            <a:ext cx="17335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i="1" spc="-9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7012" y="594184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57083" y="5812275"/>
            <a:ext cx="17335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i="1" spc="-9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61338" y="58465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7338" y="5559254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13612" y="58719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93683" y="5717025"/>
            <a:ext cx="86677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0045" algn="l"/>
                <a:tab pos="706120" algn="l"/>
              </a:tabLst>
            </a:pPr>
            <a:r>
              <a:rPr sz="3750" b="1" i="1" spc="-135" baseline="-4444" dirty="0">
                <a:latin typeface="Times New Roman"/>
                <a:cs typeface="Times New Roman"/>
              </a:rPr>
              <a:t>x	</a:t>
            </a:r>
            <a:r>
              <a:rPr sz="2500" b="1" i="1" spc="-90" dirty="0">
                <a:latin typeface="Times New Roman"/>
                <a:cs typeface="Times New Roman"/>
              </a:rPr>
              <a:t>x	</a:t>
            </a:r>
            <a:r>
              <a:rPr sz="3750" b="1" i="1" spc="-135" baseline="-10000" dirty="0">
                <a:latin typeface="Times New Roman"/>
                <a:cs typeface="Times New Roman"/>
              </a:rPr>
              <a:t>x</a:t>
            </a:r>
            <a:endParaRPr sz="3750" baseline="-10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4802141"/>
            <a:ext cx="3432175" cy="1367155"/>
          </a:xfrm>
          <a:custGeom>
            <a:avLst/>
            <a:gdLst/>
            <a:ahLst/>
            <a:cxnLst/>
            <a:rect l="l" t="t" r="r" b="b"/>
            <a:pathLst>
              <a:path w="3432175" h="1367154">
                <a:moveTo>
                  <a:pt x="0" y="1366883"/>
                </a:moveTo>
                <a:lnTo>
                  <a:pt x="70738" y="1357193"/>
                </a:lnTo>
                <a:lnTo>
                  <a:pt x="133223" y="1351808"/>
                </a:lnTo>
                <a:lnTo>
                  <a:pt x="175819" y="1347741"/>
                </a:lnTo>
                <a:lnTo>
                  <a:pt x="231529" y="1343055"/>
                </a:lnTo>
                <a:lnTo>
                  <a:pt x="293499" y="1337388"/>
                </a:lnTo>
                <a:lnTo>
                  <a:pt x="354877" y="1330376"/>
                </a:lnTo>
                <a:lnTo>
                  <a:pt x="408813" y="1321658"/>
                </a:lnTo>
                <a:lnTo>
                  <a:pt x="463351" y="1309618"/>
                </a:lnTo>
                <a:lnTo>
                  <a:pt x="511746" y="1295555"/>
                </a:lnTo>
                <a:lnTo>
                  <a:pt x="558617" y="1278665"/>
                </a:lnTo>
                <a:lnTo>
                  <a:pt x="608583" y="1258145"/>
                </a:lnTo>
                <a:lnTo>
                  <a:pt x="652721" y="1237774"/>
                </a:lnTo>
                <a:lnTo>
                  <a:pt x="699735" y="1214044"/>
                </a:lnTo>
                <a:lnTo>
                  <a:pt x="746804" y="1188763"/>
                </a:lnTo>
                <a:lnTo>
                  <a:pt x="791106" y="1163741"/>
                </a:lnTo>
                <a:lnTo>
                  <a:pt x="829817" y="1140785"/>
                </a:lnTo>
                <a:lnTo>
                  <a:pt x="870211" y="1114223"/>
                </a:lnTo>
                <a:lnTo>
                  <a:pt x="903890" y="1088972"/>
                </a:lnTo>
                <a:lnTo>
                  <a:pt x="933330" y="1064325"/>
                </a:lnTo>
                <a:lnTo>
                  <a:pt x="988075" y="1014110"/>
                </a:lnTo>
                <a:lnTo>
                  <a:pt x="1034589" y="963578"/>
                </a:lnTo>
                <a:lnTo>
                  <a:pt x="1069951" y="921470"/>
                </a:lnTo>
                <a:lnTo>
                  <a:pt x="1094446" y="887387"/>
                </a:lnTo>
                <a:lnTo>
                  <a:pt x="1200785" y="716643"/>
                </a:lnTo>
                <a:lnTo>
                  <a:pt x="1256029" y="607804"/>
                </a:lnTo>
                <a:lnTo>
                  <a:pt x="1309370" y="489440"/>
                </a:lnTo>
                <a:lnTo>
                  <a:pt x="1362583" y="370949"/>
                </a:lnTo>
                <a:lnTo>
                  <a:pt x="1429258" y="238488"/>
                </a:lnTo>
                <a:lnTo>
                  <a:pt x="1450080" y="203045"/>
                </a:lnTo>
                <a:lnTo>
                  <a:pt x="1472390" y="166399"/>
                </a:lnTo>
                <a:lnTo>
                  <a:pt x="1495677" y="131349"/>
                </a:lnTo>
                <a:lnTo>
                  <a:pt x="1519427" y="100693"/>
                </a:lnTo>
                <a:lnTo>
                  <a:pt x="1569592" y="54592"/>
                </a:lnTo>
                <a:lnTo>
                  <a:pt x="1619758" y="22207"/>
                </a:lnTo>
                <a:lnTo>
                  <a:pt x="1665859" y="6125"/>
                </a:lnTo>
                <a:lnTo>
                  <a:pt x="1711960" y="617"/>
                </a:lnTo>
                <a:lnTo>
                  <a:pt x="1735058" y="0"/>
                </a:lnTo>
                <a:lnTo>
                  <a:pt x="1758442" y="728"/>
                </a:lnTo>
                <a:lnTo>
                  <a:pt x="1807210" y="11412"/>
                </a:lnTo>
                <a:lnTo>
                  <a:pt x="1862454" y="36923"/>
                </a:lnTo>
                <a:lnTo>
                  <a:pt x="1916938" y="80246"/>
                </a:lnTo>
                <a:lnTo>
                  <a:pt x="1962102" y="144762"/>
                </a:lnTo>
                <a:lnTo>
                  <a:pt x="1983892" y="184902"/>
                </a:lnTo>
                <a:lnTo>
                  <a:pt x="2008124" y="230995"/>
                </a:lnTo>
                <a:lnTo>
                  <a:pt x="2030755" y="275635"/>
                </a:lnTo>
                <a:lnTo>
                  <a:pt x="2055550" y="327419"/>
                </a:lnTo>
                <a:lnTo>
                  <a:pt x="2080498" y="381331"/>
                </a:lnTo>
                <a:lnTo>
                  <a:pt x="2103587" y="432354"/>
                </a:lnTo>
                <a:lnTo>
                  <a:pt x="2122804" y="475470"/>
                </a:lnTo>
                <a:lnTo>
                  <a:pt x="2139354" y="514510"/>
                </a:lnTo>
                <a:lnTo>
                  <a:pt x="2150618" y="543478"/>
                </a:lnTo>
                <a:lnTo>
                  <a:pt x="2161309" y="570446"/>
                </a:lnTo>
                <a:lnTo>
                  <a:pt x="2196855" y="646443"/>
                </a:lnTo>
                <a:lnTo>
                  <a:pt x="2220674" y="694354"/>
                </a:lnTo>
                <a:lnTo>
                  <a:pt x="2245278" y="742074"/>
                </a:lnTo>
                <a:lnTo>
                  <a:pt x="2268347" y="784461"/>
                </a:lnTo>
                <a:lnTo>
                  <a:pt x="2349246" y="908222"/>
                </a:lnTo>
                <a:lnTo>
                  <a:pt x="2378662" y="947795"/>
                </a:lnTo>
                <a:lnTo>
                  <a:pt x="2406650" y="979291"/>
                </a:lnTo>
                <a:lnTo>
                  <a:pt x="2421352" y="996079"/>
                </a:lnTo>
                <a:lnTo>
                  <a:pt x="2452709" y="1028040"/>
                </a:lnTo>
                <a:lnTo>
                  <a:pt x="2499223" y="1068565"/>
                </a:lnTo>
                <a:lnTo>
                  <a:pt x="2529284" y="1093814"/>
                </a:lnTo>
                <a:lnTo>
                  <a:pt x="2560512" y="1118862"/>
                </a:lnTo>
                <a:lnTo>
                  <a:pt x="2694559" y="1198925"/>
                </a:lnTo>
                <a:lnTo>
                  <a:pt x="2802128" y="1248455"/>
                </a:lnTo>
                <a:lnTo>
                  <a:pt x="2908680" y="1283977"/>
                </a:lnTo>
                <a:lnTo>
                  <a:pt x="2948342" y="1295954"/>
                </a:lnTo>
                <a:lnTo>
                  <a:pt x="2993278" y="1309547"/>
                </a:lnTo>
                <a:lnTo>
                  <a:pt x="3040715" y="1322737"/>
                </a:lnTo>
                <a:lnTo>
                  <a:pt x="3087878" y="1333507"/>
                </a:lnTo>
                <a:lnTo>
                  <a:pt x="3136481" y="1340755"/>
                </a:lnTo>
                <a:lnTo>
                  <a:pt x="3186668" y="1345482"/>
                </a:lnTo>
                <a:lnTo>
                  <a:pt x="3235878" y="1348796"/>
                </a:lnTo>
                <a:lnTo>
                  <a:pt x="3281553" y="1351808"/>
                </a:lnTo>
                <a:lnTo>
                  <a:pt x="3432175" y="1361498"/>
                </a:lnTo>
                <a:lnTo>
                  <a:pt x="0" y="1366883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94729" y="594004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3444" y="3450463"/>
            <a:ext cx="7323455" cy="2132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the sample </a:t>
            </a:r>
            <a:r>
              <a:rPr sz="2800" spc="-10" dirty="0">
                <a:latin typeface="Times New Roman"/>
                <a:cs typeface="Times New Roman"/>
              </a:rPr>
              <a:t>means  </a:t>
            </a:r>
            <a:r>
              <a:rPr sz="2800" spc="-5" dirty="0">
                <a:latin typeface="Times New Roman"/>
                <a:cs typeface="Times New Roman"/>
              </a:rPr>
              <a:t>approximates a normal </a:t>
            </a:r>
            <a:r>
              <a:rPr sz="2800" dirty="0">
                <a:latin typeface="Times New Roman"/>
                <a:cs typeface="Times New Roman"/>
              </a:rPr>
              <a:t>distribution. </a:t>
            </a:r>
            <a:r>
              <a:rPr sz="2800" spc="-5" dirty="0">
                <a:latin typeface="Times New Roman"/>
                <a:cs typeface="Times New Roman"/>
              </a:rPr>
              <a:t>The greater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sample size,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better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approximation.</a:t>
            </a:r>
            <a:endParaRPr sz="2800">
              <a:latin typeface="Times New Roman"/>
              <a:cs typeface="Times New Roman"/>
            </a:endParaRPr>
          </a:p>
          <a:p>
            <a:pPr marL="2671445" marR="3641725" indent="320675">
              <a:lnSpc>
                <a:spcPct val="63300"/>
              </a:lnSpc>
              <a:spcBef>
                <a:spcPts val="2715"/>
              </a:spcBef>
              <a:tabLst>
                <a:tab pos="3616325" algn="l"/>
              </a:tabLst>
            </a:pPr>
            <a:r>
              <a:rPr sz="3750" b="1" i="1" spc="-135" baseline="18888" dirty="0">
                <a:latin typeface="Times New Roman"/>
                <a:cs typeface="Times New Roman"/>
              </a:rPr>
              <a:t>x</a:t>
            </a:r>
            <a:r>
              <a:rPr sz="3750" b="1" i="1" spc="15" baseline="18888" dirty="0">
                <a:latin typeface="Times New Roman"/>
                <a:cs typeface="Times New Roman"/>
              </a:rPr>
              <a:t> </a:t>
            </a:r>
            <a:r>
              <a:rPr sz="2500" b="1" i="1" spc="-120" dirty="0">
                <a:latin typeface="Times New Roman"/>
                <a:cs typeface="Times New Roman"/>
              </a:rPr>
              <a:t>x </a:t>
            </a:r>
            <a:r>
              <a:rPr sz="2500" b="1" i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0" b="1" i="1" dirty="0">
                <a:latin typeface="Times New Roman"/>
                <a:cs typeface="Times New Roman"/>
              </a:rPr>
              <a:t> </a:t>
            </a:r>
            <a:r>
              <a:rPr sz="3750" b="1" i="1" spc="-202" baseline="-42222" dirty="0">
                <a:latin typeface="Times New Roman"/>
                <a:cs typeface="Times New Roman"/>
              </a:rPr>
              <a:t>  </a:t>
            </a:r>
            <a:r>
              <a:rPr sz="3750" b="1" i="1" spc="202" baseline="-42222" dirty="0">
                <a:latin typeface="Times New Roman"/>
                <a:cs typeface="Times New Roman"/>
              </a:rPr>
              <a:t> </a:t>
            </a:r>
            <a:r>
              <a:rPr sz="3750" b="1" i="1" spc="-135" baseline="-42222" dirty="0">
                <a:latin typeface="Times New Roman"/>
                <a:cs typeface="Times New Roman"/>
              </a:rPr>
              <a:t>x </a:t>
            </a:r>
            <a:r>
              <a:rPr sz="3750" b="1" i="1" spc="-135" baseline="-6666" dirty="0">
                <a:latin typeface="Times New Roman"/>
                <a:cs typeface="Times New Roman"/>
              </a:rPr>
              <a:t>x </a:t>
            </a:r>
            <a:r>
              <a:rPr sz="3750" b="1" i="1" spc="-135" baseline="-44444" dirty="0">
                <a:latin typeface="Times New Roman"/>
                <a:cs typeface="Times New Roman"/>
              </a:rPr>
              <a:t>x</a:t>
            </a:r>
            <a:r>
              <a:rPr sz="3750" b="1" i="1" spc="337" baseline="-44444" dirty="0">
                <a:latin typeface="Times New Roman"/>
                <a:cs typeface="Times New Roman"/>
              </a:rPr>
              <a:t> </a:t>
            </a:r>
            <a:r>
              <a:rPr sz="2500" b="1" i="1" spc="-60" dirty="0">
                <a:latin typeface="Times New Roman"/>
                <a:cs typeface="Times New Roman"/>
              </a:rPr>
              <a:t>x</a:t>
            </a:r>
            <a:r>
              <a:rPr sz="3750" b="1" i="1" spc="-89" baseline="-50000" dirty="0">
                <a:latin typeface="Times New Roman"/>
                <a:cs typeface="Times New Roman"/>
              </a:rPr>
              <a:t>x</a:t>
            </a:r>
            <a:endParaRPr sz="3750" baseline="-50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00825" y="603885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577418"/>
            <a:ext cx="5174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The Central </a:t>
            </a:r>
            <a:r>
              <a:rPr spc="-5" dirty="0">
                <a:solidFill>
                  <a:srgbClr val="004887"/>
                </a:solidFill>
              </a:rPr>
              <a:t>Limit</a:t>
            </a:r>
            <a:r>
              <a:rPr spc="-8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4081"/>
            <a:ext cx="7101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2.	</a:t>
            </a:r>
            <a:r>
              <a:rPr sz="2800" spc="-5" dirty="0">
                <a:latin typeface="Times New Roman"/>
                <a:cs typeface="Times New Roman"/>
              </a:rPr>
              <a:t>If the population itself is normally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8537" y="2778125"/>
            <a:ext cx="6746240" cy="76200"/>
          </a:xfrm>
          <a:custGeom>
            <a:avLst/>
            <a:gdLst/>
            <a:ahLst/>
            <a:cxnLst/>
            <a:rect l="l" t="t" r="r" b="b"/>
            <a:pathLst>
              <a:path w="67462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474" y="50800"/>
                </a:lnTo>
                <a:lnTo>
                  <a:pt x="63474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6746240" h="76200">
                <a:moveTo>
                  <a:pt x="6669595" y="0"/>
                </a:moveTo>
                <a:lnTo>
                  <a:pt x="6669595" y="76200"/>
                </a:lnTo>
                <a:lnTo>
                  <a:pt x="6720395" y="50800"/>
                </a:lnTo>
                <a:lnTo>
                  <a:pt x="6682422" y="50800"/>
                </a:lnTo>
                <a:lnTo>
                  <a:pt x="6682422" y="25400"/>
                </a:lnTo>
                <a:lnTo>
                  <a:pt x="6720395" y="25400"/>
                </a:lnTo>
                <a:lnTo>
                  <a:pt x="6669595" y="0"/>
                </a:lnTo>
                <a:close/>
              </a:path>
              <a:path w="6746240" h="76200">
                <a:moveTo>
                  <a:pt x="76200" y="25400"/>
                </a:moveTo>
                <a:lnTo>
                  <a:pt x="63474" y="25400"/>
                </a:lnTo>
                <a:lnTo>
                  <a:pt x="63474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6746240" h="76200">
                <a:moveTo>
                  <a:pt x="6669595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6669595" y="50800"/>
                </a:lnTo>
                <a:lnTo>
                  <a:pt x="6669595" y="25400"/>
                </a:lnTo>
                <a:close/>
              </a:path>
              <a:path w="6746240" h="76200">
                <a:moveTo>
                  <a:pt x="6720395" y="25400"/>
                </a:moveTo>
                <a:lnTo>
                  <a:pt x="6682422" y="25400"/>
                </a:lnTo>
                <a:lnTo>
                  <a:pt x="6682422" y="50800"/>
                </a:lnTo>
                <a:lnTo>
                  <a:pt x="6720395" y="50800"/>
                </a:lnTo>
                <a:lnTo>
                  <a:pt x="6745795" y="38100"/>
                </a:lnTo>
                <a:lnTo>
                  <a:pt x="672039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0473" y="27510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9769" y="2916240"/>
            <a:ext cx="394728" cy="283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8475" y="1747478"/>
            <a:ext cx="4954270" cy="1062990"/>
          </a:xfrm>
          <a:custGeom>
            <a:avLst/>
            <a:gdLst/>
            <a:ahLst/>
            <a:cxnLst/>
            <a:rect l="l" t="t" r="r" b="b"/>
            <a:pathLst>
              <a:path w="4954270" h="1062989">
                <a:moveTo>
                  <a:pt x="0" y="1062396"/>
                </a:moveTo>
                <a:lnTo>
                  <a:pt x="101981" y="1054903"/>
                </a:lnTo>
                <a:lnTo>
                  <a:pt x="192150" y="1050712"/>
                </a:lnTo>
                <a:lnTo>
                  <a:pt x="227885" y="1048760"/>
                </a:lnTo>
                <a:lnTo>
                  <a:pt x="272430" y="1046666"/>
                </a:lnTo>
                <a:lnTo>
                  <a:pt x="323381" y="1044361"/>
                </a:lnTo>
                <a:lnTo>
                  <a:pt x="378332" y="1041775"/>
                </a:lnTo>
                <a:lnTo>
                  <a:pt x="434879" y="1038837"/>
                </a:lnTo>
                <a:lnTo>
                  <a:pt x="490616" y="1035478"/>
                </a:lnTo>
                <a:lnTo>
                  <a:pt x="543139" y="1031628"/>
                </a:lnTo>
                <a:lnTo>
                  <a:pt x="590042" y="1027217"/>
                </a:lnTo>
                <a:lnTo>
                  <a:pt x="643825" y="1021132"/>
                </a:lnTo>
                <a:lnTo>
                  <a:pt x="692695" y="1014437"/>
                </a:lnTo>
                <a:lnTo>
                  <a:pt x="738616" y="1006945"/>
                </a:lnTo>
                <a:lnTo>
                  <a:pt x="783552" y="998468"/>
                </a:lnTo>
                <a:lnTo>
                  <a:pt x="829469" y="988820"/>
                </a:lnTo>
                <a:lnTo>
                  <a:pt x="878332" y="977814"/>
                </a:lnTo>
                <a:lnTo>
                  <a:pt x="923277" y="966858"/>
                </a:lnTo>
                <a:lnTo>
                  <a:pt x="970912" y="954360"/>
                </a:lnTo>
                <a:lnTo>
                  <a:pt x="1019760" y="940832"/>
                </a:lnTo>
                <a:lnTo>
                  <a:pt x="1068344" y="926783"/>
                </a:lnTo>
                <a:lnTo>
                  <a:pt x="1115187" y="912726"/>
                </a:lnTo>
                <a:lnTo>
                  <a:pt x="1158810" y="899170"/>
                </a:lnTo>
                <a:lnTo>
                  <a:pt x="1197737" y="886628"/>
                </a:lnTo>
                <a:lnTo>
                  <a:pt x="1256059" y="865987"/>
                </a:lnTo>
                <a:lnTo>
                  <a:pt x="1304655" y="846369"/>
                </a:lnTo>
                <a:lnTo>
                  <a:pt x="1347130" y="827228"/>
                </a:lnTo>
                <a:lnTo>
                  <a:pt x="1387094" y="808015"/>
                </a:lnTo>
                <a:lnTo>
                  <a:pt x="1426217" y="788239"/>
                </a:lnTo>
                <a:lnTo>
                  <a:pt x="1461579" y="768296"/>
                </a:lnTo>
                <a:lnTo>
                  <a:pt x="1521587" y="731053"/>
                </a:lnTo>
                <a:lnTo>
                  <a:pt x="1562100" y="703526"/>
                </a:lnTo>
                <a:lnTo>
                  <a:pt x="1601470" y="671617"/>
                </a:lnTo>
                <a:lnTo>
                  <a:pt x="1733169" y="556936"/>
                </a:lnTo>
                <a:lnTo>
                  <a:pt x="1812925" y="472481"/>
                </a:lnTo>
                <a:lnTo>
                  <a:pt x="1889887" y="380406"/>
                </a:lnTo>
                <a:lnTo>
                  <a:pt x="1966722" y="288331"/>
                </a:lnTo>
                <a:lnTo>
                  <a:pt x="2062861" y="185334"/>
                </a:lnTo>
                <a:lnTo>
                  <a:pt x="2092987" y="157819"/>
                </a:lnTo>
                <a:lnTo>
                  <a:pt x="2125186" y="129327"/>
                </a:lnTo>
                <a:lnTo>
                  <a:pt x="2158765" y="102074"/>
                </a:lnTo>
                <a:lnTo>
                  <a:pt x="2193036" y="78273"/>
                </a:lnTo>
                <a:lnTo>
                  <a:pt x="2228572" y="58977"/>
                </a:lnTo>
                <a:lnTo>
                  <a:pt x="2265489" y="42396"/>
                </a:lnTo>
                <a:lnTo>
                  <a:pt x="2302406" y="28481"/>
                </a:lnTo>
                <a:lnTo>
                  <a:pt x="2371633" y="9495"/>
                </a:lnTo>
                <a:lnTo>
                  <a:pt x="2437348" y="1970"/>
                </a:lnTo>
                <a:lnTo>
                  <a:pt x="2504370" y="0"/>
                </a:lnTo>
                <a:lnTo>
                  <a:pt x="2538142" y="565"/>
                </a:lnTo>
                <a:lnTo>
                  <a:pt x="2608579" y="8804"/>
                </a:lnTo>
                <a:lnTo>
                  <a:pt x="2647664" y="17410"/>
                </a:lnTo>
                <a:lnTo>
                  <a:pt x="2688272" y="28696"/>
                </a:lnTo>
                <a:lnTo>
                  <a:pt x="2728595" y="43434"/>
                </a:lnTo>
                <a:lnTo>
                  <a:pt x="2766822" y="62398"/>
                </a:lnTo>
                <a:lnTo>
                  <a:pt x="2800881" y="85516"/>
                </a:lnTo>
                <a:lnTo>
                  <a:pt x="2832036" y="112468"/>
                </a:lnTo>
                <a:lnTo>
                  <a:pt x="2863476" y="143658"/>
                </a:lnTo>
                <a:lnTo>
                  <a:pt x="2898394" y="179492"/>
                </a:lnTo>
                <a:lnTo>
                  <a:pt x="2931101" y="214199"/>
                </a:lnTo>
                <a:lnTo>
                  <a:pt x="2966929" y="254453"/>
                </a:lnTo>
                <a:lnTo>
                  <a:pt x="3002964" y="296352"/>
                </a:lnTo>
                <a:lnTo>
                  <a:pt x="3036293" y="335997"/>
                </a:lnTo>
                <a:lnTo>
                  <a:pt x="3064002" y="369484"/>
                </a:lnTo>
                <a:lnTo>
                  <a:pt x="3087903" y="399865"/>
                </a:lnTo>
                <a:lnTo>
                  <a:pt x="3104149" y="422411"/>
                </a:lnTo>
                <a:lnTo>
                  <a:pt x="3119562" y="443386"/>
                </a:lnTo>
                <a:lnTo>
                  <a:pt x="3170886" y="502413"/>
                </a:lnTo>
                <a:lnTo>
                  <a:pt x="3205273" y="539632"/>
                </a:lnTo>
                <a:lnTo>
                  <a:pt x="3240780" y="576708"/>
                </a:lnTo>
                <a:lnTo>
                  <a:pt x="3274060" y="609641"/>
                </a:lnTo>
                <a:lnTo>
                  <a:pt x="3390900" y="705907"/>
                </a:lnTo>
                <a:lnTo>
                  <a:pt x="3433397" y="736625"/>
                </a:lnTo>
                <a:lnTo>
                  <a:pt x="3473704" y="761152"/>
                </a:lnTo>
                <a:lnTo>
                  <a:pt x="3494958" y="774195"/>
                </a:lnTo>
                <a:lnTo>
                  <a:pt x="3540230" y="798996"/>
                </a:lnTo>
                <a:lnTo>
                  <a:pt x="3607391" y="830496"/>
                </a:lnTo>
                <a:lnTo>
                  <a:pt x="3650773" y="850132"/>
                </a:lnTo>
                <a:lnTo>
                  <a:pt x="3695823" y="869600"/>
                </a:lnTo>
                <a:lnTo>
                  <a:pt x="3738372" y="886628"/>
                </a:lnTo>
                <a:lnTo>
                  <a:pt x="3889248" y="931840"/>
                </a:lnTo>
                <a:lnTo>
                  <a:pt x="4044441" y="970321"/>
                </a:lnTo>
                <a:lnTo>
                  <a:pt x="4198239" y="998007"/>
                </a:lnTo>
                <a:lnTo>
                  <a:pt x="4243359" y="1005264"/>
                </a:lnTo>
                <a:lnTo>
                  <a:pt x="4293844" y="1013546"/>
                </a:lnTo>
                <a:lnTo>
                  <a:pt x="4347651" y="1022047"/>
                </a:lnTo>
                <a:lnTo>
                  <a:pt x="4402739" y="1029962"/>
                </a:lnTo>
                <a:lnTo>
                  <a:pt x="4457065" y="1036488"/>
                </a:lnTo>
                <a:lnTo>
                  <a:pt x="4503329" y="1040479"/>
                </a:lnTo>
                <a:lnTo>
                  <a:pt x="4551209" y="1043478"/>
                </a:lnTo>
                <a:lnTo>
                  <a:pt x="4599590" y="1045743"/>
                </a:lnTo>
                <a:lnTo>
                  <a:pt x="4647358" y="1047532"/>
                </a:lnTo>
                <a:lnTo>
                  <a:pt x="4693396" y="1049103"/>
                </a:lnTo>
                <a:lnTo>
                  <a:pt x="4736592" y="1050712"/>
                </a:lnTo>
                <a:lnTo>
                  <a:pt x="4953889" y="1058205"/>
                </a:lnTo>
                <a:lnTo>
                  <a:pt x="0" y="1062396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32521" y="2580259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7800" y="5930900"/>
            <a:ext cx="5513705" cy="76200"/>
          </a:xfrm>
          <a:custGeom>
            <a:avLst/>
            <a:gdLst/>
            <a:ahLst/>
            <a:cxnLst/>
            <a:rect l="l" t="t" r="r" b="b"/>
            <a:pathLst>
              <a:path w="551370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5513705" h="76200">
                <a:moveTo>
                  <a:pt x="5437124" y="0"/>
                </a:moveTo>
                <a:lnTo>
                  <a:pt x="5437124" y="76200"/>
                </a:lnTo>
                <a:lnTo>
                  <a:pt x="5487924" y="50800"/>
                </a:lnTo>
                <a:lnTo>
                  <a:pt x="5449951" y="50800"/>
                </a:lnTo>
                <a:lnTo>
                  <a:pt x="5449951" y="25400"/>
                </a:lnTo>
                <a:lnTo>
                  <a:pt x="5487924" y="25400"/>
                </a:lnTo>
                <a:lnTo>
                  <a:pt x="5437124" y="0"/>
                </a:lnTo>
                <a:close/>
              </a:path>
              <a:path w="5513705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5513705" h="76200">
                <a:moveTo>
                  <a:pt x="5437124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5437124" y="50800"/>
                </a:lnTo>
                <a:lnTo>
                  <a:pt x="5437124" y="25400"/>
                </a:lnTo>
                <a:close/>
              </a:path>
              <a:path w="5513705" h="76200">
                <a:moveTo>
                  <a:pt x="5487924" y="25400"/>
                </a:moveTo>
                <a:lnTo>
                  <a:pt x="5449951" y="25400"/>
                </a:lnTo>
                <a:lnTo>
                  <a:pt x="5449951" y="50800"/>
                </a:lnTo>
                <a:lnTo>
                  <a:pt x="5487924" y="50800"/>
                </a:lnTo>
                <a:lnTo>
                  <a:pt x="5513324" y="38100"/>
                </a:lnTo>
                <a:lnTo>
                  <a:pt x="5487924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6550" y="5875337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6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8997" y="6108706"/>
            <a:ext cx="238670" cy="30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6450" y="4421380"/>
            <a:ext cx="4050029" cy="1538605"/>
          </a:xfrm>
          <a:custGeom>
            <a:avLst/>
            <a:gdLst/>
            <a:ahLst/>
            <a:cxnLst/>
            <a:rect l="l" t="t" r="r" b="b"/>
            <a:pathLst>
              <a:path w="4050029" h="1538604">
                <a:moveTo>
                  <a:pt x="0" y="1538095"/>
                </a:moveTo>
                <a:lnTo>
                  <a:pt x="83438" y="1527185"/>
                </a:lnTo>
                <a:lnTo>
                  <a:pt x="157099" y="1521127"/>
                </a:lnTo>
                <a:lnTo>
                  <a:pt x="197745" y="1517354"/>
                </a:lnTo>
                <a:lnTo>
                  <a:pt x="250030" y="1513143"/>
                </a:lnTo>
                <a:lnTo>
                  <a:pt x="309292" y="1508257"/>
                </a:lnTo>
                <a:lnTo>
                  <a:pt x="370872" y="1502463"/>
                </a:lnTo>
                <a:lnTo>
                  <a:pt x="430110" y="1495524"/>
                </a:lnTo>
                <a:lnTo>
                  <a:pt x="482345" y="1487206"/>
                </a:lnTo>
                <a:lnTo>
                  <a:pt x="534596" y="1476518"/>
                </a:lnTo>
                <a:lnTo>
                  <a:pt x="581501" y="1464491"/>
                </a:lnTo>
                <a:lnTo>
                  <a:pt x="625851" y="1450661"/>
                </a:lnTo>
                <a:lnTo>
                  <a:pt x="670440" y="1434562"/>
                </a:lnTo>
                <a:lnTo>
                  <a:pt x="718057" y="1415730"/>
                </a:lnTo>
                <a:lnTo>
                  <a:pt x="761150" y="1396946"/>
                </a:lnTo>
                <a:lnTo>
                  <a:pt x="806976" y="1375302"/>
                </a:lnTo>
                <a:lnTo>
                  <a:pt x="853614" y="1351974"/>
                </a:lnTo>
                <a:lnTo>
                  <a:pt x="899141" y="1328142"/>
                </a:lnTo>
                <a:lnTo>
                  <a:pt x="941633" y="1304983"/>
                </a:lnTo>
                <a:lnTo>
                  <a:pt x="979169" y="1283675"/>
                </a:lnTo>
                <a:lnTo>
                  <a:pt x="1026806" y="1253782"/>
                </a:lnTo>
                <a:lnTo>
                  <a:pt x="1066514" y="1225367"/>
                </a:lnTo>
                <a:lnTo>
                  <a:pt x="1101220" y="1197633"/>
                </a:lnTo>
                <a:lnTo>
                  <a:pt x="1133856" y="1169782"/>
                </a:lnTo>
                <a:lnTo>
                  <a:pt x="1165883" y="1141115"/>
                </a:lnTo>
                <a:lnTo>
                  <a:pt x="1194815" y="1112230"/>
                </a:lnTo>
                <a:lnTo>
                  <a:pt x="1220795" y="1084248"/>
                </a:lnTo>
                <a:lnTo>
                  <a:pt x="1262469" y="1036871"/>
                </a:lnTo>
                <a:lnTo>
                  <a:pt x="1291381" y="998513"/>
                </a:lnTo>
                <a:lnTo>
                  <a:pt x="1416812" y="806321"/>
                </a:lnTo>
                <a:lnTo>
                  <a:pt x="1482089" y="683893"/>
                </a:lnTo>
                <a:lnTo>
                  <a:pt x="1544954" y="550670"/>
                </a:lnTo>
                <a:lnTo>
                  <a:pt x="1607820" y="417447"/>
                </a:lnTo>
                <a:lnTo>
                  <a:pt x="1686433" y="268349"/>
                </a:lnTo>
                <a:lnTo>
                  <a:pt x="1711007" y="228492"/>
                </a:lnTo>
                <a:lnTo>
                  <a:pt x="1737296" y="187243"/>
                </a:lnTo>
                <a:lnTo>
                  <a:pt x="1764728" y="147780"/>
                </a:lnTo>
                <a:lnTo>
                  <a:pt x="1792732" y="113282"/>
                </a:lnTo>
                <a:lnTo>
                  <a:pt x="1821783" y="85326"/>
                </a:lnTo>
                <a:lnTo>
                  <a:pt x="1851977" y="61370"/>
                </a:lnTo>
                <a:lnTo>
                  <a:pt x="1911223" y="24890"/>
                </a:lnTo>
                <a:lnTo>
                  <a:pt x="1965642" y="6856"/>
                </a:lnTo>
                <a:lnTo>
                  <a:pt x="2020062" y="633"/>
                </a:lnTo>
                <a:lnTo>
                  <a:pt x="2047285" y="0"/>
                </a:lnTo>
                <a:lnTo>
                  <a:pt x="2074878" y="807"/>
                </a:lnTo>
                <a:lnTo>
                  <a:pt x="2132457" y="12698"/>
                </a:lnTo>
                <a:lnTo>
                  <a:pt x="2197576" y="41542"/>
                </a:lnTo>
                <a:lnTo>
                  <a:pt x="2230504" y="62864"/>
                </a:lnTo>
                <a:lnTo>
                  <a:pt x="2261742" y="90295"/>
                </a:lnTo>
                <a:lnTo>
                  <a:pt x="2289661" y="123771"/>
                </a:lnTo>
                <a:lnTo>
                  <a:pt x="2315162" y="162843"/>
                </a:lnTo>
                <a:lnTo>
                  <a:pt x="2340877" y="208059"/>
                </a:lnTo>
                <a:lnTo>
                  <a:pt x="2369439" y="259967"/>
                </a:lnTo>
                <a:lnTo>
                  <a:pt x="2391444" y="301121"/>
                </a:lnTo>
                <a:lnTo>
                  <a:pt x="2415516" y="348495"/>
                </a:lnTo>
                <a:lnTo>
                  <a:pt x="2440273" y="398825"/>
                </a:lnTo>
                <a:lnTo>
                  <a:pt x="2464331" y="448848"/>
                </a:lnTo>
                <a:lnTo>
                  <a:pt x="2486308" y="495302"/>
                </a:lnTo>
                <a:lnTo>
                  <a:pt x="2504821" y="534922"/>
                </a:lnTo>
                <a:lnTo>
                  <a:pt x="2524323" y="578893"/>
                </a:lnTo>
                <a:lnTo>
                  <a:pt x="2537587" y="611518"/>
                </a:lnTo>
                <a:lnTo>
                  <a:pt x="2550183" y="641881"/>
                </a:lnTo>
                <a:lnTo>
                  <a:pt x="2567686" y="679067"/>
                </a:lnTo>
                <a:lnTo>
                  <a:pt x="2586868" y="717113"/>
                </a:lnTo>
                <a:lnTo>
                  <a:pt x="2608732" y="759469"/>
                </a:lnTo>
                <a:lnTo>
                  <a:pt x="2631876" y="803160"/>
                </a:lnTo>
                <a:lnTo>
                  <a:pt x="2654899" y="845211"/>
                </a:lnTo>
                <a:lnTo>
                  <a:pt x="2676398" y="882648"/>
                </a:lnTo>
                <a:lnTo>
                  <a:pt x="2771902" y="1021967"/>
                </a:lnTo>
                <a:lnTo>
                  <a:pt x="2806700" y="1066496"/>
                </a:lnTo>
                <a:lnTo>
                  <a:pt x="2839592" y="1101977"/>
                </a:lnTo>
                <a:lnTo>
                  <a:pt x="2857001" y="1120866"/>
                </a:lnTo>
                <a:lnTo>
                  <a:pt x="2894010" y="1156798"/>
                </a:lnTo>
                <a:lnTo>
                  <a:pt x="2948934" y="1202406"/>
                </a:lnTo>
                <a:lnTo>
                  <a:pt x="2984388" y="1230820"/>
                </a:lnTo>
                <a:lnTo>
                  <a:pt x="3021201" y="1259007"/>
                </a:lnTo>
                <a:lnTo>
                  <a:pt x="3056001" y="1283675"/>
                </a:lnTo>
                <a:lnTo>
                  <a:pt x="3179317" y="1349093"/>
                </a:lnTo>
                <a:lnTo>
                  <a:pt x="3306317" y="1404821"/>
                </a:lnTo>
                <a:lnTo>
                  <a:pt x="3431921" y="1444800"/>
                </a:lnTo>
                <a:lnTo>
                  <a:pt x="3478785" y="1458284"/>
                </a:lnTo>
                <a:lnTo>
                  <a:pt x="3531854" y="1473580"/>
                </a:lnTo>
                <a:lnTo>
                  <a:pt x="3587851" y="1488422"/>
                </a:lnTo>
                <a:lnTo>
                  <a:pt x="3643503" y="1500541"/>
                </a:lnTo>
                <a:lnTo>
                  <a:pt x="3689100" y="1507333"/>
                </a:lnTo>
                <a:lnTo>
                  <a:pt x="3736306" y="1512149"/>
                </a:lnTo>
                <a:lnTo>
                  <a:pt x="3783561" y="1515627"/>
                </a:lnTo>
                <a:lnTo>
                  <a:pt x="3829305" y="1518407"/>
                </a:lnTo>
                <a:lnTo>
                  <a:pt x="3871976" y="1521127"/>
                </a:lnTo>
                <a:lnTo>
                  <a:pt x="4049776" y="1532037"/>
                </a:lnTo>
                <a:lnTo>
                  <a:pt x="0" y="1538095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66331" y="5744667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0363" y="474486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88" y="5229118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5337" y="502274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3663" y="459729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2336" y="5273568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537" y="564656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90608" y="5517000"/>
            <a:ext cx="17335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i="1" spc="-9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2988" y="55798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73059" y="5450325"/>
            <a:ext cx="17335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i="1" spc="-9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23037" y="562434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03108" y="5494775"/>
            <a:ext cx="17335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i="1" spc="-90" dirty="0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7363" y="5646566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3236" y="5241818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54404" y="3374263"/>
            <a:ext cx="6894195" cy="1891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the sample </a:t>
            </a:r>
            <a:r>
              <a:rPr sz="2800" spc="-10" dirty="0">
                <a:latin typeface="Times New Roman"/>
                <a:cs typeface="Times New Roman"/>
              </a:rPr>
              <a:t>means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 normally </a:t>
            </a:r>
            <a:r>
              <a:rPr sz="2800" dirty="0">
                <a:latin typeface="Times New Roman"/>
                <a:cs typeface="Times New Roman"/>
              </a:rPr>
              <a:t>distribution for </a:t>
            </a:r>
            <a:r>
              <a:rPr sz="2800" b="1" i="1" spc="-5" dirty="0">
                <a:latin typeface="Times New Roman"/>
                <a:cs typeface="Times New Roman"/>
              </a:rPr>
              <a:t>any </a:t>
            </a:r>
            <a:r>
              <a:rPr sz="2800" spc="-5" dirty="0">
                <a:latin typeface="Times New Roman"/>
                <a:cs typeface="Times New Roman"/>
              </a:rPr>
              <a:t>sample size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2556510" marR="3327400" indent="295275">
              <a:lnSpc>
                <a:spcPct val="63300"/>
              </a:lnSpc>
              <a:tabLst>
                <a:tab pos="3501390" algn="l"/>
              </a:tabLst>
            </a:pPr>
            <a:r>
              <a:rPr sz="3750" b="1" i="1" spc="-135" baseline="25555" dirty="0">
                <a:latin typeface="Times New Roman"/>
                <a:cs typeface="Times New Roman"/>
              </a:rPr>
              <a:t>x</a:t>
            </a:r>
            <a:r>
              <a:rPr sz="3750" b="1" i="1" spc="315" baseline="25555" dirty="0">
                <a:latin typeface="Times New Roman"/>
                <a:cs typeface="Times New Roman"/>
              </a:rPr>
              <a:t> </a:t>
            </a:r>
            <a:r>
              <a:rPr sz="2500" b="1" i="1" spc="-125" dirty="0">
                <a:latin typeface="Times New Roman"/>
                <a:cs typeface="Times New Roman"/>
              </a:rPr>
              <a:t>x </a:t>
            </a:r>
            <a:r>
              <a:rPr sz="2500" b="1" i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0" b="1" i="1" dirty="0">
                <a:latin typeface="Times New Roman"/>
                <a:cs typeface="Times New Roman"/>
              </a:rPr>
              <a:t> </a:t>
            </a:r>
            <a:r>
              <a:rPr sz="3750" b="1" i="1" spc="-202" baseline="-42222" dirty="0">
                <a:latin typeface="Times New Roman"/>
                <a:cs typeface="Times New Roman"/>
              </a:rPr>
              <a:t>  </a:t>
            </a:r>
            <a:r>
              <a:rPr sz="3750" b="1" i="1" spc="202" baseline="-42222" dirty="0">
                <a:latin typeface="Times New Roman"/>
                <a:cs typeface="Times New Roman"/>
              </a:rPr>
              <a:t> </a:t>
            </a:r>
            <a:r>
              <a:rPr sz="3750" b="1" i="1" spc="-135" baseline="-42222" dirty="0">
                <a:latin typeface="Times New Roman"/>
                <a:cs typeface="Times New Roman"/>
              </a:rPr>
              <a:t>x </a:t>
            </a:r>
            <a:r>
              <a:rPr sz="3750" b="1" i="1" spc="-135" baseline="-6666" dirty="0">
                <a:latin typeface="Times New Roman"/>
                <a:cs typeface="Times New Roman"/>
              </a:rPr>
              <a:t>x </a:t>
            </a:r>
            <a:r>
              <a:rPr sz="3750" b="1" i="1" spc="-135" baseline="-44444" dirty="0">
                <a:latin typeface="Times New Roman"/>
                <a:cs typeface="Times New Roman"/>
              </a:rPr>
              <a:t>x</a:t>
            </a:r>
            <a:r>
              <a:rPr sz="3750" b="1" i="1" spc="337" baseline="-44444" dirty="0">
                <a:latin typeface="Times New Roman"/>
                <a:cs typeface="Times New Roman"/>
              </a:rPr>
              <a:t> </a:t>
            </a:r>
            <a:r>
              <a:rPr sz="2500" b="1" i="1" spc="-60" dirty="0">
                <a:latin typeface="Times New Roman"/>
                <a:cs typeface="Times New Roman"/>
              </a:rPr>
              <a:t>x</a:t>
            </a:r>
            <a:r>
              <a:rPr sz="3750" b="1" i="1" spc="-89" baseline="-50000" dirty="0">
                <a:latin typeface="Times New Roman"/>
                <a:cs typeface="Times New Roman"/>
              </a:rPr>
              <a:t>x</a:t>
            </a:r>
            <a:endParaRPr sz="3750" baseline="-50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59637" y="5554491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78" y="0"/>
                </a:lnTo>
              </a:path>
            </a:pathLst>
          </a:custGeom>
          <a:ln w="15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39708" y="5424925"/>
            <a:ext cx="52070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0045" algn="l"/>
              </a:tabLst>
            </a:pPr>
            <a:r>
              <a:rPr sz="2500" b="1" i="1" spc="-90" dirty="0">
                <a:latin typeface="Times New Roman"/>
                <a:cs typeface="Times New Roman"/>
              </a:rPr>
              <a:t>x	</a:t>
            </a:r>
            <a:r>
              <a:rPr sz="3750" b="1" i="1" spc="-135" baseline="-16666" dirty="0">
                <a:latin typeface="Times New Roman"/>
                <a:cs typeface="Times New Roman"/>
              </a:rPr>
              <a:t>x</a:t>
            </a:r>
            <a:endParaRPr sz="3750" baseline="-1666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53250" y="584835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577418"/>
            <a:ext cx="5174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The Central </a:t>
            </a:r>
            <a:r>
              <a:rPr spc="-5" dirty="0">
                <a:solidFill>
                  <a:srgbClr val="004887"/>
                </a:solidFill>
              </a:rPr>
              <a:t>Limit</a:t>
            </a:r>
            <a:r>
              <a:rPr spc="-8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4474845"/>
            <a:ext cx="133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root 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7047" y="4900041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solidFill>
                  <a:srgbClr val="AD033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AD0337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AD0337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7047" y="5662371"/>
            <a:ext cx="3662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D0337"/>
                </a:solidFill>
                <a:latin typeface="Times New Roman"/>
                <a:cs typeface="Times New Roman"/>
              </a:rPr>
              <a:t>Standard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deviation</a:t>
            </a:r>
            <a:r>
              <a:rPr sz="2400" spc="-1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AD0337"/>
                </a:solidFill>
                <a:latin typeface="Times New Roman"/>
                <a:cs typeface="Times New Roman"/>
              </a:rPr>
              <a:t>standard  </a:t>
            </a:r>
            <a:r>
              <a:rPr sz="2400" b="1" spc="-10" dirty="0">
                <a:solidFill>
                  <a:srgbClr val="AD0337"/>
                </a:solidFill>
                <a:latin typeface="Times New Roman"/>
                <a:cs typeface="Times New Roman"/>
              </a:rPr>
              <a:t>error </a:t>
            </a:r>
            <a:r>
              <a:rPr sz="2400" b="1" dirty="0">
                <a:solidFill>
                  <a:srgbClr val="AD0337"/>
                </a:solidFill>
                <a:latin typeface="Times New Roman"/>
                <a:cs typeface="Times New Roman"/>
              </a:rPr>
              <a:t>of the</a:t>
            </a:r>
            <a:r>
              <a:rPr sz="2400" b="1" spc="-8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mean)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5836" y="259528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888" y="0"/>
                </a:lnTo>
              </a:path>
            </a:pathLst>
          </a:custGeom>
          <a:ln w="740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316481"/>
            <a:ext cx="772287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3525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either case, 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sample 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has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equal to the population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mean.</a:t>
            </a:r>
            <a:endParaRPr sz="2800">
              <a:latin typeface="Times New Roman"/>
              <a:cs typeface="Times New Roman"/>
            </a:endParaRPr>
          </a:p>
          <a:p>
            <a:pPr marL="2389505">
              <a:lnSpc>
                <a:spcPct val="100000"/>
              </a:lnSpc>
              <a:spcBef>
                <a:spcPts val="2780"/>
              </a:spcBef>
            </a:pPr>
            <a:r>
              <a:rPr sz="1450" i="1" spc="3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8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sample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has a  variance equal to </a:t>
            </a:r>
            <a:r>
              <a:rPr sz="2800" dirty="0">
                <a:latin typeface="Times New Roman"/>
                <a:cs typeface="Times New Roman"/>
              </a:rPr>
              <a:t>1/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times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variance of </a:t>
            </a:r>
            <a:r>
              <a:rPr sz="2800" dirty="0">
                <a:latin typeface="Times New Roman"/>
                <a:cs typeface="Times New Roman"/>
              </a:rPr>
              <a:t>the  population </a:t>
            </a:r>
            <a:r>
              <a:rPr sz="2800" spc="-5" dirty="0">
                <a:latin typeface="Times New Roman"/>
                <a:cs typeface="Times New Roman"/>
              </a:rPr>
              <a:t>and a standard deviation equal to the  population standard deviation divided by 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square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1557" y="2311387"/>
            <a:ext cx="937628" cy="39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6442" y="2311387"/>
            <a:ext cx="522743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5216" y="5959224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779" y="0"/>
                </a:lnTo>
              </a:path>
            </a:pathLst>
          </a:custGeom>
          <a:ln w="696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9355" y="6160172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841"/>
                </a:moveTo>
                <a:lnTo>
                  <a:pt x="28829" y="0"/>
                </a:lnTo>
              </a:path>
            </a:pathLst>
          </a:custGeom>
          <a:ln w="329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8769" y="6160172"/>
            <a:ext cx="71755" cy="116205"/>
          </a:xfrm>
          <a:custGeom>
            <a:avLst/>
            <a:gdLst/>
            <a:ahLst/>
            <a:cxnLst/>
            <a:rect l="l" t="t" r="r" b="b"/>
            <a:pathLst>
              <a:path w="71754" h="116204">
                <a:moveTo>
                  <a:pt x="0" y="0"/>
                </a:moveTo>
                <a:lnTo>
                  <a:pt x="71511" y="116148"/>
                </a:lnTo>
              </a:path>
            </a:pathLst>
          </a:custGeom>
          <a:ln w="328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0281" y="5970839"/>
            <a:ext cx="78105" cy="306070"/>
          </a:xfrm>
          <a:custGeom>
            <a:avLst/>
            <a:gdLst/>
            <a:ahLst/>
            <a:cxnLst/>
            <a:rect l="l" t="t" r="r" b="b"/>
            <a:pathLst>
              <a:path w="78104" h="306070">
                <a:moveTo>
                  <a:pt x="0" y="305480"/>
                </a:moveTo>
                <a:lnTo>
                  <a:pt x="77876" y="0"/>
                </a:lnTo>
              </a:path>
            </a:pathLst>
          </a:custGeom>
          <a:ln w="327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8158" y="597027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4777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3770" y="5949941"/>
            <a:ext cx="356870" cy="313055"/>
          </a:xfrm>
          <a:custGeom>
            <a:avLst/>
            <a:gdLst/>
            <a:ahLst/>
            <a:cxnLst/>
            <a:rect l="l" t="t" r="r" b="b"/>
            <a:pathLst>
              <a:path w="356870" h="313054">
                <a:moveTo>
                  <a:pt x="52842" y="206745"/>
                </a:moveTo>
                <a:lnTo>
                  <a:pt x="24219" y="206745"/>
                </a:lnTo>
                <a:lnTo>
                  <a:pt x="96339" y="313022"/>
                </a:lnTo>
                <a:lnTo>
                  <a:pt x="110754" y="313022"/>
                </a:lnTo>
                <a:lnTo>
                  <a:pt x="118397" y="282824"/>
                </a:lnTo>
                <a:lnTo>
                  <a:pt x="103827" y="282824"/>
                </a:lnTo>
                <a:lnTo>
                  <a:pt x="52842" y="206745"/>
                </a:lnTo>
                <a:close/>
              </a:path>
              <a:path w="356870" h="313054">
                <a:moveTo>
                  <a:pt x="356458" y="0"/>
                </a:moveTo>
                <a:lnTo>
                  <a:pt x="175924" y="0"/>
                </a:lnTo>
                <a:lnTo>
                  <a:pt x="103827" y="282824"/>
                </a:lnTo>
                <a:lnTo>
                  <a:pt x="118397" y="282824"/>
                </a:lnTo>
                <a:lnTo>
                  <a:pt x="186314" y="14513"/>
                </a:lnTo>
                <a:lnTo>
                  <a:pt x="356458" y="14513"/>
                </a:lnTo>
                <a:lnTo>
                  <a:pt x="356458" y="0"/>
                </a:lnTo>
                <a:close/>
              </a:path>
              <a:path w="356870" h="313054">
                <a:moveTo>
                  <a:pt x="40389" y="188163"/>
                </a:moveTo>
                <a:lnTo>
                  <a:pt x="0" y="209650"/>
                </a:lnTo>
                <a:lnTo>
                  <a:pt x="4609" y="218361"/>
                </a:lnTo>
                <a:lnTo>
                  <a:pt x="24219" y="206745"/>
                </a:lnTo>
                <a:lnTo>
                  <a:pt x="52842" y="206745"/>
                </a:lnTo>
                <a:lnTo>
                  <a:pt x="40389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8966" y="592322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067" y="0"/>
                </a:lnTo>
              </a:path>
            </a:pathLst>
          </a:custGeom>
          <a:ln w="1219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2516" y="5890207"/>
            <a:ext cx="990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5458" y="5932588"/>
            <a:ext cx="16891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22599" y="5562583"/>
            <a:ext cx="358775" cy="342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8341" y="5705430"/>
            <a:ext cx="1093032" cy="353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5555" y="5705430"/>
            <a:ext cx="685819" cy="353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3760" y="5165214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>
                <a:moveTo>
                  <a:pt x="0" y="0"/>
                </a:moveTo>
                <a:lnTo>
                  <a:pt x="83961" y="0"/>
                </a:lnTo>
              </a:path>
            </a:pathLst>
          </a:custGeom>
          <a:ln w="702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6226" y="4743299"/>
            <a:ext cx="10731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1060" y="4894920"/>
            <a:ext cx="122555" cy="426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00" i="1" spc="-1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0601" y="5076395"/>
            <a:ext cx="1670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15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8530" y="4761272"/>
            <a:ext cx="393646" cy="374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8419" y="4913477"/>
            <a:ext cx="1043757" cy="3500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9444" y="4913477"/>
            <a:ext cx="632731" cy="3500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962336"/>
            <a:ext cx="2871178" cy="197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7676" y="577418"/>
            <a:ext cx="5174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The Central </a:t>
            </a:r>
            <a:r>
              <a:rPr spc="-5" dirty="0">
                <a:solidFill>
                  <a:srgbClr val="004887"/>
                </a:solidFill>
              </a:rPr>
              <a:t>Limit</a:t>
            </a:r>
            <a:r>
              <a:rPr spc="-8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Theorem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395730"/>
            <a:ext cx="811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4356100" algn="l"/>
                <a:tab pos="4871720" algn="l"/>
              </a:tabLst>
            </a:pPr>
            <a:r>
              <a:rPr sz="2000" dirty="0">
                <a:solidFill>
                  <a:srgbClr val="D1712F"/>
                </a:solidFill>
                <a:latin typeface="Times New Roman"/>
                <a:cs typeface="Times New Roman"/>
              </a:rPr>
              <a:t>1.	</a:t>
            </a:r>
            <a:r>
              <a:rPr sz="2000" spc="5" dirty="0">
                <a:latin typeface="Times New Roman"/>
                <a:cs typeface="Times New Roman"/>
              </a:rPr>
              <a:t>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	</a:t>
            </a:r>
            <a:r>
              <a:rPr sz="2000" dirty="0">
                <a:solidFill>
                  <a:srgbClr val="D1712F"/>
                </a:solidFill>
                <a:latin typeface="Times New Roman"/>
                <a:cs typeface="Times New Roman"/>
              </a:rPr>
              <a:t>2.	</a:t>
            </a:r>
            <a:r>
              <a:rPr sz="2000" dirty="0">
                <a:latin typeface="Times New Roman"/>
                <a:cs typeface="Times New Roman"/>
              </a:rPr>
              <a:t>Normal Population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453510"/>
            <a:ext cx="23456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Means,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903207"/>
            <a:ext cx="2710825" cy="1449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600" y="1805051"/>
            <a:ext cx="2590800" cy="1547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3962336"/>
            <a:ext cx="2871055" cy="1976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7428" y="3453510"/>
            <a:ext cx="31515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(any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88544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Interpreting the Central</a:t>
            </a:r>
            <a:r>
              <a:rPr spc="-204" dirty="0"/>
              <a:t> </a:t>
            </a:r>
            <a:r>
              <a:rPr dirty="0"/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80575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Phone bills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residents of a city have a </a:t>
            </a:r>
            <a:r>
              <a:rPr sz="2800" spc="-15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$64  and a standard deviation of $9. Random samples of 36  </a:t>
            </a:r>
            <a:r>
              <a:rPr sz="2800" dirty="0">
                <a:latin typeface="Times New Roman"/>
                <a:cs typeface="Times New Roman"/>
              </a:rPr>
              <a:t>phone </a:t>
            </a:r>
            <a:r>
              <a:rPr sz="2800" spc="-5" dirty="0">
                <a:latin typeface="Times New Roman"/>
                <a:cs typeface="Times New Roman"/>
              </a:rPr>
              <a:t>bills are drawn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this population and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 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sample is determined. Find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and  standard error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the sampling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  <a:p>
            <a:pPr marL="12700" marR="7613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Then sketch a </a:t>
            </a:r>
            <a:r>
              <a:rPr sz="2800" dirty="0">
                <a:latin typeface="Times New Roman"/>
                <a:cs typeface="Times New Roman"/>
              </a:rPr>
              <a:t>graph </a:t>
            </a:r>
            <a:r>
              <a:rPr sz="2800" spc="-5" dirty="0">
                <a:latin typeface="Times New Roman"/>
                <a:cs typeface="Times New Roman"/>
              </a:rPr>
              <a:t>of the sampling </a:t>
            </a:r>
            <a:r>
              <a:rPr sz="2800" dirty="0">
                <a:latin typeface="Times New Roman"/>
                <a:cs typeface="Times New Roman"/>
              </a:rPr>
              <a:t>distribution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sample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950" y="4581525"/>
            <a:ext cx="4743450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3337" y="4571992"/>
            <a:ext cx="1353596" cy="13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86131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Interpreting the Central</a:t>
            </a:r>
            <a:r>
              <a:rPr spc="-210" dirty="0"/>
              <a:t> </a:t>
            </a:r>
            <a:r>
              <a:rPr dirty="0"/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8695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is equal to the  </a:t>
            </a:r>
            <a:r>
              <a:rPr sz="2800" dirty="0">
                <a:latin typeface="Times New Roman"/>
                <a:cs typeface="Times New Roman"/>
              </a:rPr>
              <a:t>population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72511"/>
            <a:ext cx="77228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standard error of the </a:t>
            </a:r>
            <a:r>
              <a:rPr sz="2800" spc="-15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is equal to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population standard deviation divided by the square  root 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6733" y="279848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632" y="0"/>
                </a:lnTo>
              </a:path>
            </a:pathLst>
          </a:custGeom>
          <a:ln w="740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4117" y="2501892"/>
            <a:ext cx="34988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5" dirty="0">
                <a:solidFill>
                  <a:srgbClr val="AC0136"/>
                </a:solidFill>
                <a:latin typeface="Times New Roman"/>
                <a:cs typeface="Times New Roman"/>
              </a:rPr>
              <a:t>64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4033" y="2722217"/>
            <a:ext cx="1130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3947" y="2514587"/>
            <a:ext cx="1609368" cy="39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7271" y="2514587"/>
            <a:ext cx="1196044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2409" y="4940972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6841"/>
                </a:moveTo>
                <a:lnTo>
                  <a:pt x="28457" y="0"/>
                </a:lnTo>
              </a:path>
            </a:pathLst>
          </a:custGeom>
          <a:ln w="331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1443" y="4940972"/>
            <a:ext cx="71120" cy="116205"/>
          </a:xfrm>
          <a:custGeom>
            <a:avLst/>
            <a:gdLst/>
            <a:ahLst/>
            <a:cxnLst/>
            <a:rect l="l" t="t" r="r" b="b"/>
            <a:pathLst>
              <a:path w="71120" h="116204">
                <a:moveTo>
                  <a:pt x="0" y="0"/>
                </a:moveTo>
                <a:lnTo>
                  <a:pt x="70518" y="116148"/>
                </a:lnTo>
              </a:path>
            </a:pathLst>
          </a:custGeom>
          <a:ln w="334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1961" y="4751639"/>
            <a:ext cx="77470" cy="306070"/>
          </a:xfrm>
          <a:custGeom>
            <a:avLst/>
            <a:gdLst/>
            <a:ahLst/>
            <a:cxnLst/>
            <a:rect l="l" t="t" r="r" b="b"/>
            <a:pathLst>
              <a:path w="77470" h="306070">
                <a:moveTo>
                  <a:pt x="0" y="305480"/>
                </a:moveTo>
                <a:lnTo>
                  <a:pt x="77007" y="0"/>
                </a:lnTo>
              </a:path>
            </a:pathLst>
          </a:custGeom>
          <a:ln w="3360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8969" y="475107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978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6426" y="4730741"/>
            <a:ext cx="352425" cy="313055"/>
          </a:xfrm>
          <a:custGeom>
            <a:avLst/>
            <a:gdLst/>
            <a:ahLst/>
            <a:cxnLst/>
            <a:rect l="l" t="t" r="r" b="b"/>
            <a:pathLst>
              <a:path w="352425" h="313054">
                <a:moveTo>
                  <a:pt x="52009" y="206745"/>
                </a:moveTo>
                <a:lnTo>
                  <a:pt x="24299" y="206745"/>
                </a:lnTo>
                <a:lnTo>
                  <a:pt x="94793" y="313022"/>
                </a:lnTo>
                <a:lnTo>
                  <a:pt x="109598" y="313022"/>
                </a:lnTo>
                <a:lnTo>
                  <a:pt x="117150" y="282824"/>
                </a:lnTo>
                <a:lnTo>
                  <a:pt x="102484" y="282824"/>
                </a:lnTo>
                <a:lnTo>
                  <a:pt x="52009" y="206745"/>
                </a:lnTo>
                <a:close/>
              </a:path>
              <a:path w="352425" h="313054">
                <a:moveTo>
                  <a:pt x="351917" y="0"/>
                </a:moveTo>
                <a:lnTo>
                  <a:pt x="173579" y="0"/>
                </a:lnTo>
                <a:lnTo>
                  <a:pt x="102484" y="282824"/>
                </a:lnTo>
                <a:lnTo>
                  <a:pt x="117150" y="282824"/>
                </a:lnTo>
                <a:lnTo>
                  <a:pt x="184250" y="14513"/>
                </a:lnTo>
                <a:lnTo>
                  <a:pt x="351917" y="14513"/>
                </a:lnTo>
                <a:lnTo>
                  <a:pt x="351917" y="0"/>
                </a:lnTo>
                <a:close/>
              </a:path>
              <a:path w="352425" h="313054">
                <a:moveTo>
                  <a:pt x="39681" y="188163"/>
                </a:moveTo>
                <a:lnTo>
                  <a:pt x="0" y="209650"/>
                </a:lnTo>
                <a:lnTo>
                  <a:pt x="4133" y="218361"/>
                </a:lnTo>
                <a:lnTo>
                  <a:pt x="24299" y="206745"/>
                </a:lnTo>
                <a:lnTo>
                  <a:pt x="52009" y="206745"/>
                </a:lnTo>
                <a:lnTo>
                  <a:pt x="39681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8741" y="4940972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6841"/>
                </a:moveTo>
                <a:lnTo>
                  <a:pt x="28433" y="0"/>
                </a:lnTo>
              </a:path>
            </a:pathLst>
          </a:custGeom>
          <a:ln w="331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7775" y="4940972"/>
            <a:ext cx="71120" cy="116205"/>
          </a:xfrm>
          <a:custGeom>
            <a:avLst/>
            <a:gdLst/>
            <a:ahLst/>
            <a:cxnLst/>
            <a:rect l="l" t="t" r="r" b="b"/>
            <a:pathLst>
              <a:path w="71120" h="116204">
                <a:moveTo>
                  <a:pt x="0" y="0"/>
                </a:moveTo>
                <a:lnTo>
                  <a:pt x="70494" y="116148"/>
                </a:lnTo>
              </a:path>
            </a:pathLst>
          </a:custGeom>
          <a:ln w="334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8269" y="4751639"/>
            <a:ext cx="77470" cy="306070"/>
          </a:xfrm>
          <a:custGeom>
            <a:avLst/>
            <a:gdLst/>
            <a:ahLst/>
            <a:cxnLst/>
            <a:rect l="l" t="t" r="r" b="b"/>
            <a:pathLst>
              <a:path w="77470" h="306070">
                <a:moveTo>
                  <a:pt x="0" y="305480"/>
                </a:moveTo>
                <a:lnTo>
                  <a:pt x="77031" y="0"/>
                </a:lnTo>
              </a:path>
            </a:pathLst>
          </a:custGeom>
          <a:ln w="3360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5300" y="4751074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319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2758" y="4730741"/>
            <a:ext cx="483234" cy="313055"/>
          </a:xfrm>
          <a:custGeom>
            <a:avLst/>
            <a:gdLst/>
            <a:ahLst/>
            <a:cxnLst/>
            <a:rect l="l" t="t" r="r" b="b"/>
            <a:pathLst>
              <a:path w="483235" h="313054">
                <a:moveTo>
                  <a:pt x="52009" y="206745"/>
                </a:moveTo>
                <a:lnTo>
                  <a:pt x="24275" y="206745"/>
                </a:lnTo>
                <a:lnTo>
                  <a:pt x="94793" y="313022"/>
                </a:lnTo>
                <a:lnTo>
                  <a:pt x="109598" y="313022"/>
                </a:lnTo>
                <a:lnTo>
                  <a:pt x="117150" y="282824"/>
                </a:lnTo>
                <a:lnTo>
                  <a:pt x="102484" y="282824"/>
                </a:lnTo>
                <a:lnTo>
                  <a:pt x="52009" y="206745"/>
                </a:lnTo>
                <a:close/>
              </a:path>
              <a:path w="483235" h="313054">
                <a:moveTo>
                  <a:pt x="482834" y="0"/>
                </a:moveTo>
                <a:lnTo>
                  <a:pt x="173579" y="0"/>
                </a:lnTo>
                <a:lnTo>
                  <a:pt x="102484" y="282824"/>
                </a:lnTo>
                <a:lnTo>
                  <a:pt x="117150" y="282824"/>
                </a:lnTo>
                <a:lnTo>
                  <a:pt x="184250" y="14513"/>
                </a:lnTo>
                <a:lnTo>
                  <a:pt x="482834" y="14513"/>
                </a:lnTo>
                <a:lnTo>
                  <a:pt x="482834" y="0"/>
                </a:lnTo>
                <a:close/>
              </a:path>
              <a:path w="483235" h="313054">
                <a:moveTo>
                  <a:pt x="39681" y="188163"/>
                </a:moveTo>
                <a:lnTo>
                  <a:pt x="0" y="209650"/>
                </a:lnTo>
                <a:lnTo>
                  <a:pt x="4133" y="218361"/>
                </a:lnTo>
                <a:lnTo>
                  <a:pt x="24275" y="206745"/>
                </a:lnTo>
                <a:lnTo>
                  <a:pt x="52009" y="206745"/>
                </a:lnTo>
                <a:lnTo>
                  <a:pt x="39681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87460" y="4474709"/>
            <a:ext cx="3905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.</a:t>
            </a:r>
            <a:r>
              <a:rPr sz="2250" spc="30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1103" y="4275733"/>
            <a:ext cx="1711960" cy="809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40690" algn="l"/>
                <a:tab pos="908050" algn="l"/>
                <a:tab pos="1167130" algn="l"/>
                <a:tab pos="1698625" algn="l"/>
              </a:tabLst>
            </a:pP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5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-18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3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9	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656590" algn="l"/>
                <a:tab pos="1373505" algn="l"/>
              </a:tabLst>
            </a:pPr>
            <a:r>
              <a:rPr sz="1950" i="1" spc="22" baseline="55555" dirty="0">
                <a:solidFill>
                  <a:srgbClr val="AC0136"/>
                </a:solidFill>
                <a:latin typeface="Times New Roman"/>
                <a:cs typeface="Times New Roman"/>
              </a:rPr>
              <a:t>x	</a:t>
            </a:r>
            <a:r>
              <a:rPr sz="2250" i="1" spc="30" dirty="0">
                <a:solidFill>
                  <a:srgbClr val="AC0136"/>
                </a:solidFill>
                <a:latin typeface="Times New Roman"/>
                <a:cs typeface="Times New Roman"/>
              </a:rPr>
              <a:t>n	</a:t>
            </a:r>
            <a:r>
              <a:rPr sz="2250" spc="10" dirty="0">
                <a:solidFill>
                  <a:srgbClr val="AC0136"/>
                </a:solidFill>
                <a:latin typeface="Times New Roman"/>
                <a:cs typeface="Times New Roman"/>
              </a:rPr>
              <a:t>36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34494" y="4343383"/>
            <a:ext cx="1159991" cy="342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0527" y="4486230"/>
            <a:ext cx="1159991" cy="353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2188" y="4486230"/>
            <a:ext cx="2193198" cy="353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86131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Interpreting the Central</a:t>
            </a:r>
            <a:r>
              <a:rPr spc="-210" dirty="0"/>
              <a:t> </a:t>
            </a:r>
            <a:r>
              <a:rPr dirty="0"/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9559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Since the </a:t>
            </a:r>
            <a:r>
              <a:rPr sz="2800" spc="-5" dirty="0">
                <a:latin typeface="Times New Roman"/>
                <a:cs typeface="Times New Roman"/>
              </a:rPr>
              <a:t>sample size is greater than </a:t>
            </a:r>
            <a:r>
              <a:rPr sz="2800" dirty="0">
                <a:latin typeface="Times New Roman"/>
                <a:cs typeface="Times New Roman"/>
              </a:rPr>
              <a:t>30,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sampling 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be approximated by a normal  </a:t>
            </a:r>
            <a:r>
              <a:rPr sz="2800" dirty="0">
                <a:latin typeface="Times New Roman"/>
                <a:cs typeface="Times New Roman"/>
              </a:rPr>
              <a:t>distribution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190" y="3255681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42" y="0"/>
                </a:lnTo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2927" y="2959092"/>
            <a:ext cx="34607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15" dirty="0">
                <a:latin typeface="Times New Roman"/>
                <a:cs typeface="Times New Roman"/>
              </a:rPr>
              <a:t>64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9490" y="3179417"/>
            <a:ext cx="1130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1174" y="2971787"/>
            <a:ext cx="1046462" cy="39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26" y="2971787"/>
            <a:ext cx="637310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0983" y="3243915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535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49036" y="2930532"/>
            <a:ext cx="4597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-10" dirty="0">
                <a:latin typeface="Times New Roman"/>
                <a:cs typeface="Times New Roman"/>
              </a:rPr>
              <a:t>1.</a:t>
            </a:r>
            <a:r>
              <a:rPr sz="2700" spc="5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8283" y="3164540"/>
            <a:ext cx="117475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i="1" spc="30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49544" y="2943211"/>
            <a:ext cx="1194008" cy="419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1848" y="2943211"/>
            <a:ext cx="721704" cy="419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3667125"/>
            <a:ext cx="5777423" cy="2428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88544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Interpreting the Central</a:t>
            </a:r>
            <a:r>
              <a:rPr spc="-204" dirty="0"/>
              <a:t> </a:t>
            </a:r>
            <a:r>
              <a:rPr dirty="0"/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96480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heights of fully grown white oak trees are normally  </a:t>
            </a:r>
            <a:r>
              <a:rPr sz="2800" dirty="0">
                <a:latin typeface="Times New Roman"/>
                <a:cs typeface="Times New Roman"/>
              </a:rPr>
              <a:t>distributed, </a:t>
            </a:r>
            <a:r>
              <a:rPr sz="2800" spc="-5" dirty="0">
                <a:latin typeface="Times New Roman"/>
                <a:cs typeface="Times New Roman"/>
              </a:rPr>
              <a:t>with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90 feet and standard  deviation of 3.5 feet. Random samples of size 4 are  drawn from this population,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each  </a:t>
            </a:r>
            <a:r>
              <a:rPr sz="2800" spc="-5" dirty="0">
                <a:latin typeface="Times New Roman"/>
                <a:cs typeface="Times New Roman"/>
              </a:rPr>
              <a:t>sample is determined. </a:t>
            </a:r>
            <a:r>
              <a:rPr sz="2800" dirty="0">
                <a:latin typeface="Times New Roman"/>
                <a:cs typeface="Times New Roman"/>
              </a:rPr>
              <a:t>Find 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and standard error  of 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the sampling </a:t>
            </a:r>
            <a:r>
              <a:rPr sz="2800" dirty="0">
                <a:latin typeface="Times New Roman"/>
                <a:cs typeface="Times New Roman"/>
              </a:rPr>
              <a:t>distribution.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sketch </a:t>
            </a:r>
            <a:r>
              <a:rPr sz="2800" spc="-5" dirty="0">
                <a:latin typeface="Times New Roman"/>
                <a:cs typeface="Times New Roman"/>
              </a:rPr>
              <a:t>a  graph of 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sample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4724400"/>
            <a:ext cx="5491099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7127" y="4655070"/>
            <a:ext cx="1317473" cy="1184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86131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Interpreting the Central</a:t>
            </a:r>
            <a:r>
              <a:rPr spc="-210" dirty="0"/>
              <a:t> </a:t>
            </a:r>
            <a:r>
              <a:rPr dirty="0"/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8695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is equal to the  </a:t>
            </a:r>
            <a:r>
              <a:rPr sz="2800" dirty="0">
                <a:latin typeface="Times New Roman"/>
                <a:cs typeface="Times New Roman"/>
              </a:rPr>
              <a:t>population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72511"/>
            <a:ext cx="77228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standard error of the </a:t>
            </a:r>
            <a:r>
              <a:rPr sz="2800" spc="-15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is equal to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population standard deviation divided by the square  root 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9213" y="2798481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147" y="0"/>
                </a:lnTo>
              </a:path>
            </a:pathLst>
          </a:custGeom>
          <a:ln w="740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9241" y="2501906"/>
            <a:ext cx="34925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10" dirty="0">
                <a:solidFill>
                  <a:srgbClr val="AC0136"/>
                </a:solidFill>
                <a:latin typeface="Times New Roman"/>
                <a:cs typeface="Times New Roman"/>
              </a:rPr>
              <a:t>90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513" y="2722833"/>
            <a:ext cx="1130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6092" y="2514587"/>
            <a:ext cx="1582922" cy="39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8804" y="2514587"/>
            <a:ext cx="1170210" cy="396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2235" y="4940972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841"/>
                </a:moveTo>
                <a:lnTo>
                  <a:pt x="28996" y="0"/>
                </a:lnTo>
              </a:path>
            </a:pathLst>
          </a:custGeom>
          <a:ln w="3314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1832" y="4940972"/>
            <a:ext cx="70485" cy="116205"/>
          </a:xfrm>
          <a:custGeom>
            <a:avLst/>
            <a:gdLst/>
            <a:ahLst/>
            <a:cxnLst/>
            <a:rect l="l" t="t" r="r" b="b"/>
            <a:pathLst>
              <a:path w="70485" h="116204">
                <a:moveTo>
                  <a:pt x="0" y="0"/>
                </a:moveTo>
                <a:lnTo>
                  <a:pt x="70403" y="116148"/>
                </a:lnTo>
              </a:path>
            </a:pathLst>
          </a:custGeom>
          <a:ln w="334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2236" y="4751639"/>
            <a:ext cx="77470" cy="306070"/>
          </a:xfrm>
          <a:custGeom>
            <a:avLst/>
            <a:gdLst/>
            <a:ahLst/>
            <a:cxnLst/>
            <a:rect l="l" t="t" r="r" b="b"/>
            <a:pathLst>
              <a:path w="77470" h="306070">
                <a:moveTo>
                  <a:pt x="0" y="305480"/>
                </a:moveTo>
                <a:lnTo>
                  <a:pt x="76932" y="0"/>
                </a:lnTo>
              </a:path>
            </a:pathLst>
          </a:custGeom>
          <a:ln w="335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9168" y="475107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756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6272" y="4730741"/>
            <a:ext cx="353060" cy="313055"/>
          </a:xfrm>
          <a:custGeom>
            <a:avLst/>
            <a:gdLst/>
            <a:ahLst/>
            <a:cxnLst/>
            <a:rect l="l" t="t" r="r" b="b"/>
            <a:pathLst>
              <a:path w="353060" h="313054">
                <a:moveTo>
                  <a:pt x="52543" y="206745"/>
                </a:moveTo>
                <a:lnTo>
                  <a:pt x="24268" y="206745"/>
                </a:lnTo>
                <a:lnTo>
                  <a:pt x="95247" y="313022"/>
                </a:lnTo>
                <a:lnTo>
                  <a:pt x="110058" y="313022"/>
                </a:lnTo>
                <a:lnTo>
                  <a:pt x="117597" y="282824"/>
                </a:lnTo>
                <a:lnTo>
                  <a:pt x="102953" y="282824"/>
                </a:lnTo>
                <a:lnTo>
                  <a:pt x="52543" y="206745"/>
                </a:lnTo>
                <a:close/>
              </a:path>
              <a:path w="353060" h="313054">
                <a:moveTo>
                  <a:pt x="352642" y="0"/>
                </a:moveTo>
                <a:lnTo>
                  <a:pt x="173956" y="0"/>
                </a:lnTo>
                <a:lnTo>
                  <a:pt x="102953" y="282824"/>
                </a:lnTo>
                <a:lnTo>
                  <a:pt x="117597" y="282824"/>
                </a:lnTo>
                <a:lnTo>
                  <a:pt x="184590" y="14513"/>
                </a:lnTo>
                <a:lnTo>
                  <a:pt x="352642" y="14513"/>
                </a:lnTo>
                <a:lnTo>
                  <a:pt x="352642" y="0"/>
                </a:lnTo>
                <a:close/>
              </a:path>
              <a:path w="353060" h="313054">
                <a:moveTo>
                  <a:pt x="40230" y="188163"/>
                </a:moveTo>
                <a:lnTo>
                  <a:pt x="0" y="209650"/>
                </a:lnTo>
                <a:lnTo>
                  <a:pt x="4728" y="218361"/>
                </a:lnTo>
                <a:lnTo>
                  <a:pt x="24268" y="206745"/>
                </a:lnTo>
                <a:lnTo>
                  <a:pt x="52543" y="206745"/>
                </a:lnTo>
                <a:lnTo>
                  <a:pt x="40230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0012" y="493806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5">
                <a:moveTo>
                  <a:pt x="0" y="16841"/>
                </a:moveTo>
                <a:lnTo>
                  <a:pt x="29572" y="0"/>
                </a:lnTo>
              </a:path>
            </a:pathLst>
          </a:custGeom>
          <a:ln w="331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9584" y="4938069"/>
            <a:ext cx="69850" cy="113664"/>
          </a:xfrm>
          <a:custGeom>
            <a:avLst/>
            <a:gdLst/>
            <a:ahLst/>
            <a:cxnLst/>
            <a:rect l="l" t="t" r="r" b="b"/>
            <a:pathLst>
              <a:path w="69850" h="113664">
                <a:moveTo>
                  <a:pt x="0" y="0"/>
                </a:moveTo>
                <a:lnTo>
                  <a:pt x="69827" y="113245"/>
                </a:lnTo>
              </a:path>
            </a:pathLst>
          </a:custGeom>
          <a:ln w="334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09412" y="4751639"/>
            <a:ext cx="78105" cy="300990"/>
          </a:xfrm>
          <a:custGeom>
            <a:avLst/>
            <a:gdLst/>
            <a:ahLst/>
            <a:cxnLst/>
            <a:rect l="l" t="t" r="r" b="b"/>
            <a:pathLst>
              <a:path w="78104" h="300989">
                <a:moveTo>
                  <a:pt x="0" y="300836"/>
                </a:moveTo>
                <a:lnTo>
                  <a:pt x="77508" y="0"/>
                </a:lnTo>
              </a:path>
            </a:pathLst>
          </a:custGeom>
          <a:ln w="335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6921" y="475107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027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4025" y="4730741"/>
            <a:ext cx="347980" cy="308610"/>
          </a:xfrm>
          <a:custGeom>
            <a:avLst/>
            <a:gdLst/>
            <a:ahLst/>
            <a:cxnLst/>
            <a:rect l="l" t="t" r="r" b="b"/>
            <a:pathLst>
              <a:path w="347979" h="308610">
                <a:moveTo>
                  <a:pt x="52382" y="203261"/>
                </a:moveTo>
                <a:lnTo>
                  <a:pt x="24268" y="203261"/>
                </a:lnTo>
                <a:lnTo>
                  <a:pt x="95271" y="308376"/>
                </a:lnTo>
                <a:lnTo>
                  <a:pt x="109458" y="308376"/>
                </a:lnTo>
                <a:lnTo>
                  <a:pt x="117181" y="278178"/>
                </a:lnTo>
                <a:lnTo>
                  <a:pt x="102953" y="278178"/>
                </a:lnTo>
                <a:lnTo>
                  <a:pt x="52382" y="203261"/>
                </a:lnTo>
                <a:close/>
              </a:path>
              <a:path w="347979" h="308610">
                <a:moveTo>
                  <a:pt x="347913" y="0"/>
                </a:moveTo>
                <a:lnTo>
                  <a:pt x="173956" y="0"/>
                </a:lnTo>
                <a:lnTo>
                  <a:pt x="102953" y="278178"/>
                </a:lnTo>
                <a:lnTo>
                  <a:pt x="117181" y="278178"/>
                </a:lnTo>
                <a:lnTo>
                  <a:pt x="184614" y="14513"/>
                </a:lnTo>
                <a:lnTo>
                  <a:pt x="347913" y="14513"/>
                </a:lnTo>
                <a:lnTo>
                  <a:pt x="347913" y="0"/>
                </a:lnTo>
                <a:close/>
              </a:path>
              <a:path w="347979" h="308610">
                <a:moveTo>
                  <a:pt x="40230" y="185258"/>
                </a:moveTo>
                <a:lnTo>
                  <a:pt x="0" y="206745"/>
                </a:lnTo>
                <a:lnTo>
                  <a:pt x="4728" y="214876"/>
                </a:lnTo>
                <a:lnTo>
                  <a:pt x="24268" y="203261"/>
                </a:lnTo>
                <a:lnTo>
                  <a:pt x="52382" y="203261"/>
                </a:lnTo>
                <a:lnTo>
                  <a:pt x="40230" y="185258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4003" y="4474709"/>
            <a:ext cx="53530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r>
              <a:rPr sz="2250" spc="15" dirty="0">
                <a:solidFill>
                  <a:srgbClr val="AC0136"/>
                </a:solidFill>
                <a:latin typeface="Times New Roman"/>
                <a:cs typeface="Times New Roman"/>
              </a:rPr>
              <a:t>.</a:t>
            </a:r>
            <a:r>
              <a:rPr sz="2250" spc="5" dirty="0">
                <a:solidFill>
                  <a:srgbClr val="AC0136"/>
                </a:solidFill>
                <a:latin typeface="Times New Roman"/>
                <a:cs typeface="Times New Roman"/>
              </a:rPr>
              <a:t>7</a:t>
            </a:r>
            <a:r>
              <a:rPr sz="2250" spc="30" dirty="0">
                <a:solidFill>
                  <a:srgbClr val="AC0136"/>
                </a:solidFill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0937" y="4275733"/>
            <a:ext cx="1566545" cy="809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40690" algn="l"/>
                <a:tab pos="909319" algn="l"/>
                <a:tab pos="1187450" algn="l"/>
              </a:tabLst>
            </a:pP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4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250" u="sng" spc="2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.5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657225" algn="l"/>
                <a:tab pos="1384935" algn="l"/>
              </a:tabLst>
            </a:pPr>
            <a:r>
              <a:rPr sz="1950" i="1" spc="22" baseline="55555" dirty="0">
                <a:solidFill>
                  <a:srgbClr val="AC0136"/>
                </a:solidFill>
                <a:latin typeface="Times New Roman"/>
                <a:cs typeface="Times New Roman"/>
              </a:rPr>
              <a:t>x	</a:t>
            </a:r>
            <a:r>
              <a:rPr sz="2250" i="1" spc="30" dirty="0">
                <a:solidFill>
                  <a:srgbClr val="AC0136"/>
                </a:solidFill>
                <a:latin typeface="Times New Roman"/>
                <a:cs typeface="Times New Roman"/>
              </a:rPr>
              <a:t>n	</a:t>
            </a:r>
            <a:r>
              <a:rPr sz="2250" spc="30" dirty="0">
                <a:solidFill>
                  <a:srgbClr val="AC0136"/>
                </a:solidFill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24842" y="4343383"/>
            <a:ext cx="1162056" cy="342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9451" y="4486230"/>
            <a:ext cx="1162056" cy="353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1797" y="4486230"/>
            <a:ext cx="2216310" cy="353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466" y="577418"/>
            <a:ext cx="66681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Normal</a:t>
            </a:r>
            <a:r>
              <a:rPr spc="-8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5392"/>
            <a:ext cx="7988300" cy="30130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mean, </a:t>
            </a:r>
            <a:r>
              <a:rPr sz="2800" spc="-5" dirty="0">
                <a:latin typeface="Times New Roman"/>
                <a:cs typeface="Times New Roman"/>
              </a:rPr>
              <a:t>median, and mode are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equal.</a:t>
            </a:r>
            <a:endParaRPr sz="2800">
              <a:latin typeface="Times New Roman"/>
              <a:cs typeface="Times New Roman"/>
            </a:endParaRPr>
          </a:p>
          <a:p>
            <a:pPr marL="469900" marR="747395" indent="-457200">
              <a:lnSpc>
                <a:spcPct val="100000"/>
              </a:lnSpc>
              <a:spcBef>
                <a:spcPts val="84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normal curve is </a:t>
            </a:r>
            <a:r>
              <a:rPr sz="2800" dirty="0">
                <a:latin typeface="Times New Roman"/>
                <a:cs typeface="Times New Roman"/>
              </a:rPr>
              <a:t>bell-shaped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symmetric  about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4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total area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curve is equal 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40"/>
              </a:spcBef>
              <a:buClr>
                <a:srgbClr val="D1712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normal curve approaches,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never touches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-axis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it extends farther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farther away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273677"/>
            <a:ext cx="880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5320" y="4456099"/>
            <a:ext cx="4668138" cy="164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6404" y="4467986"/>
            <a:ext cx="0" cy="1628775"/>
          </a:xfrm>
          <a:custGeom>
            <a:avLst/>
            <a:gdLst/>
            <a:ahLst/>
            <a:cxnLst/>
            <a:rect l="l" t="t" r="r" b="b"/>
            <a:pathLst>
              <a:path h="1628775">
                <a:moveTo>
                  <a:pt x="0" y="0"/>
                </a:moveTo>
                <a:lnTo>
                  <a:pt x="0" y="1628317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6068644"/>
            <a:ext cx="6458585" cy="76200"/>
          </a:xfrm>
          <a:custGeom>
            <a:avLst/>
            <a:gdLst/>
            <a:ahLst/>
            <a:cxnLst/>
            <a:rect l="l" t="t" r="r" b="b"/>
            <a:pathLst>
              <a:path w="6458584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6458584" h="76200">
                <a:moveTo>
                  <a:pt x="6382004" y="0"/>
                </a:moveTo>
                <a:lnTo>
                  <a:pt x="6382004" y="76199"/>
                </a:lnTo>
                <a:lnTo>
                  <a:pt x="6445504" y="44449"/>
                </a:lnTo>
                <a:lnTo>
                  <a:pt x="6394704" y="44449"/>
                </a:lnTo>
                <a:lnTo>
                  <a:pt x="6394704" y="31749"/>
                </a:lnTo>
                <a:lnTo>
                  <a:pt x="6445504" y="31749"/>
                </a:lnTo>
                <a:lnTo>
                  <a:pt x="6382004" y="0"/>
                </a:lnTo>
                <a:close/>
              </a:path>
              <a:path w="6458584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6458584" h="76200">
                <a:moveTo>
                  <a:pt x="6382004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6382004" y="44449"/>
                </a:lnTo>
                <a:lnTo>
                  <a:pt x="6382004" y="31749"/>
                </a:lnTo>
                <a:close/>
              </a:path>
              <a:path w="6458584" h="76200">
                <a:moveTo>
                  <a:pt x="6445504" y="31749"/>
                </a:moveTo>
                <a:lnTo>
                  <a:pt x="6394704" y="31749"/>
                </a:lnTo>
                <a:lnTo>
                  <a:pt x="6394704" y="44449"/>
                </a:lnTo>
                <a:lnTo>
                  <a:pt x="6445504" y="44449"/>
                </a:lnTo>
                <a:lnTo>
                  <a:pt x="6458204" y="38099"/>
                </a:lnTo>
                <a:lnTo>
                  <a:pt x="644550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5800" y="4468748"/>
            <a:ext cx="4608830" cy="1627505"/>
          </a:xfrm>
          <a:custGeom>
            <a:avLst/>
            <a:gdLst/>
            <a:ahLst/>
            <a:cxnLst/>
            <a:rect l="l" t="t" r="r" b="b"/>
            <a:pathLst>
              <a:path w="4608830" h="1627504">
                <a:moveTo>
                  <a:pt x="2348991" y="0"/>
                </a:moveTo>
                <a:lnTo>
                  <a:pt x="2259584" y="0"/>
                </a:lnTo>
                <a:lnTo>
                  <a:pt x="2134362" y="41782"/>
                </a:lnTo>
                <a:lnTo>
                  <a:pt x="2056891" y="83565"/>
                </a:lnTo>
                <a:lnTo>
                  <a:pt x="1991233" y="155067"/>
                </a:lnTo>
                <a:lnTo>
                  <a:pt x="1919732" y="262381"/>
                </a:lnTo>
                <a:lnTo>
                  <a:pt x="1830324" y="423290"/>
                </a:lnTo>
                <a:lnTo>
                  <a:pt x="1687195" y="709294"/>
                </a:lnTo>
                <a:lnTo>
                  <a:pt x="1612646" y="840485"/>
                </a:lnTo>
                <a:lnTo>
                  <a:pt x="1594739" y="876300"/>
                </a:lnTo>
                <a:lnTo>
                  <a:pt x="1490472" y="1019301"/>
                </a:lnTo>
                <a:lnTo>
                  <a:pt x="1415923" y="1111631"/>
                </a:lnTo>
                <a:lnTo>
                  <a:pt x="1290701" y="1230884"/>
                </a:lnTo>
                <a:lnTo>
                  <a:pt x="1114806" y="1353070"/>
                </a:lnTo>
                <a:lnTo>
                  <a:pt x="816737" y="1496123"/>
                </a:lnTo>
                <a:lnTo>
                  <a:pt x="548513" y="1573606"/>
                </a:lnTo>
                <a:lnTo>
                  <a:pt x="178816" y="1609369"/>
                </a:lnTo>
                <a:lnTo>
                  <a:pt x="95376" y="1615325"/>
                </a:lnTo>
                <a:lnTo>
                  <a:pt x="0" y="1627251"/>
                </a:lnTo>
                <a:lnTo>
                  <a:pt x="4608576" y="1621294"/>
                </a:lnTo>
                <a:lnTo>
                  <a:pt x="4405757" y="1609369"/>
                </a:lnTo>
                <a:lnTo>
                  <a:pt x="4095750" y="1579562"/>
                </a:lnTo>
                <a:lnTo>
                  <a:pt x="3904996" y="1525917"/>
                </a:lnTo>
                <a:lnTo>
                  <a:pt x="3761866" y="1484198"/>
                </a:lnTo>
                <a:lnTo>
                  <a:pt x="3618865" y="1424597"/>
                </a:lnTo>
                <a:lnTo>
                  <a:pt x="3478784" y="1353070"/>
                </a:lnTo>
                <a:lnTo>
                  <a:pt x="3320796" y="1239824"/>
                </a:lnTo>
                <a:lnTo>
                  <a:pt x="3231388" y="1159357"/>
                </a:lnTo>
                <a:lnTo>
                  <a:pt x="3153791" y="1072895"/>
                </a:lnTo>
                <a:lnTo>
                  <a:pt x="3046476" y="923925"/>
                </a:lnTo>
                <a:lnTo>
                  <a:pt x="2986913" y="840485"/>
                </a:lnTo>
                <a:lnTo>
                  <a:pt x="2921254" y="703326"/>
                </a:lnTo>
                <a:lnTo>
                  <a:pt x="2849753" y="548386"/>
                </a:lnTo>
                <a:lnTo>
                  <a:pt x="2706624" y="268224"/>
                </a:lnTo>
                <a:lnTo>
                  <a:pt x="2599309" y="137159"/>
                </a:lnTo>
                <a:lnTo>
                  <a:pt x="2468245" y="41782"/>
                </a:lnTo>
                <a:lnTo>
                  <a:pt x="2348991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5800" y="4468748"/>
            <a:ext cx="4608830" cy="1627505"/>
          </a:xfrm>
          <a:custGeom>
            <a:avLst/>
            <a:gdLst/>
            <a:ahLst/>
            <a:cxnLst/>
            <a:rect l="l" t="t" r="r" b="b"/>
            <a:pathLst>
              <a:path w="4608830" h="1627504">
                <a:moveTo>
                  <a:pt x="0" y="1627251"/>
                </a:moveTo>
                <a:lnTo>
                  <a:pt x="95376" y="1615325"/>
                </a:lnTo>
                <a:lnTo>
                  <a:pt x="178816" y="1609369"/>
                </a:lnTo>
                <a:lnTo>
                  <a:pt x="548513" y="1573606"/>
                </a:lnTo>
                <a:lnTo>
                  <a:pt x="816737" y="1496123"/>
                </a:lnTo>
                <a:lnTo>
                  <a:pt x="1114806" y="1353070"/>
                </a:lnTo>
                <a:lnTo>
                  <a:pt x="1290701" y="1230884"/>
                </a:lnTo>
                <a:lnTo>
                  <a:pt x="1415923" y="1111631"/>
                </a:lnTo>
                <a:lnTo>
                  <a:pt x="1490472" y="1019301"/>
                </a:lnTo>
                <a:lnTo>
                  <a:pt x="1594739" y="876300"/>
                </a:lnTo>
                <a:lnTo>
                  <a:pt x="1612646" y="840485"/>
                </a:lnTo>
                <a:lnTo>
                  <a:pt x="1687195" y="709294"/>
                </a:lnTo>
                <a:lnTo>
                  <a:pt x="1758696" y="566293"/>
                </a:lnTo>
                <a:lnTo>
                  <a:pt x="1830324" y="423290"/>
                </a:lnTo>
                <a:lnTo>
                  <a:pt x="1919732" y="262381"/>
                </a:lnTo>
                <a:lnTo>
                  <a:pt x="1991233" y="155067"/>
                </a:lnTo>
                <a:lnTo>
                  <a:pt x="2056891" y="83565"/>
                </a:lnTo>
                <a:lnTo>
                  <a:pt x="2134362" y="41782"/>
                </a:lnTo>
                <a:lnTo>
                  <a:pt x="2259584" y="0"/>
                </a:lnTo>
                <a:lnTo>
                  <a:pt x="2348991" y="0"/>
                </a:lnTo>
                <a:lnTo>
                  <a:pt x="2468245" y="41782"/>
                </a:lnTo>
                <a:lnTo>
                  <a:pt x="2599309" y="137159"/>
                </a:lnTo>
                <a:lnTo>
                  <a:pt x="2706624" y="268224"/>
                </a:lnTo>
                <a:lnTo>
                  <a:pt x="2849753" y="548386"/>
                </a:lnTo>
                <a:lnTo>
                  <a:pt x="2921254" y="703326"/>
                </a:lnTo>
                <a:lnTo>
                  <a:pt x="2986913" y="840485"/>
                </a:lnTo>
                <a:lnTo>
                  <a:pt x="3046476" y="923925"/>
                </a:lnTo>
                <a:lnTo>
                  <a:pt x="3153791" y="1072895"/>
                </a:lnTo>
                <a:lnTo>
                  <a:pt x="3231388" y="1159357"/>
                </a:lnTo>
                <a:lnTo>
                  <a:pt x="3320796" y="1239824"/>
                </a:lnTo>
                <a:lnTo>
                  <a:pt x="3478784" y="1353070"/>
                </a:lnTo>
                <a:lnTo>
                  <a:pt x="3618865" y="1424597"/>
                </a:lnTo>
                <a:lnTo>
                  <a:pt x="3761866" y="1484198"/>
                </a:lnTo>
                <a:lnTo>
                  <a:pt x="3904996" y="1525917"/>
                </a:lnTo>
                <a:lnTo>
                  <a:pt x="4095750" y="1579562"/>
                </a:lnTo>
                <a:lnTo>
                  <a:pt x="4405757" y="1609369"/>
                </a:lnTo>
                <a:lnTo>
                  <a:pt x="4608576" y="1621294"/>
                </a:lnTo>
                <a:lnTo>
                  <a:pt x="0" y="16272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64628" y="5930595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9575" y="4519041"/>
            <a:ext cx="181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AD0337"/>
                </a:solidFill>
                <a:latin typeface="Times New Roman"/>
                <a:cs typeface="Times New Roman"/>
              </a:rPr>
              <a:t>Total </a:t>
            </a:r>
            <a:r>
              <a:rPr sz="2400" b="1" spc="-15" dirty="0">
                <a:solidFill>
                  <a:srgbClr val="AD0337"/>
                </a:solidFill>
                <a:latin typeface="Times New Roman"/>
                <a:cs typeface="Times New Roman"/>
              </a:rPr>
              <a:t>area </a:t>
            </a:r>
            <a:r>
              <a:rPr sz="2400" b="1" dirty="0">
                <a:solidFill>
                  <a:srgbClr val="AD0337"/>
                </a:solidFill>
                <a:latin typeface="Times New Roman"/>
                <a:cs typeface="Times New Roman"/>
              </a:rPr>
              <a:t>=</a:t>
            </a:r>
            <a:r>
              <a:rPr sz="2400" b="1" spc="-5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AD033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4400" y="4946777"/>
            <a:ext cx="1525905" cy="415925"/>
          </a:xfrm>
          <a:custGeom>
            <a:avLst/>
            <a:gdLst/>
            <a:ahLst/>
            <a:cxnLst/>
            <a:rect l="l" t="t" r="r" b="b"/>
            <a:pathLst>
              <a:path w="1525904" h="415925">
                <a:moveTo>
                  <a:pt x="77470" y="315595"/>
                </a:moveTo>
                <a:lnTo>
                  <a:pt x="73405" y="315595"/>
                </a:lnTo>
                <a:lnTo>
                  <a:pt x="70865" y="318008"/>
                </a:lnTo>
                <a:lnTo>
                  <a:pt x="0" y="387223"/>
                </a:lnTo>
                <a:lnTo>
                  <a:pt x="98551" y="415925"/>
                </a:lnTo>
                <a:lnTo>
                  <a:pt x="101980" y="413893"/>
                </a:lnTo>
                <a:lnTo>
                  <a:pt x="102997" y="410591"/>
                </a:lnTo>
                <a:lnTo>
                  <a:pt x="104012" y="407162"/>
                </a:lnTo>
                <a:lnTo>
                  <a:pt x="101980" y="403733"/>
                </a:lnTo>
                <a:lnTo>
                  <a:pt x="98678" y="402717"/>
                </a:lnTo>
                <a:lnTo>
                  <a:pt x="55887" y="390271"/>
                </a:lnTo>
                <a:lnTo>
                  <a:pt x="13715" y="390271"/>
                </a:lnTo>
                <a:lnTo>
                  <a:pt x="10667" y="377952"/>
                </a:lnTo>
                <a:lnTo>
                  <a:pt x="33564" y="372227"/>
                </a:lnTo>
                <a:lnTo>
                  <a:pt x="79755" y="327152"/>
                </a:lnTo>
                <a:lnTo>
                  <a:pt x="82296" y="324612"/>
                </a:lnTo>
                <a:lnTo>
                  <a:pt x="82296" y="320675"/>
                </a:lnTo>
                <a:lnTo>
                  <a:pt x="77470" y="315595"/>
                </a:lnTo>
                <a:close/>
              </a:path>
              <a:path w="1525904" h="415925">
                <a:moveTo>
                  <a:pt x="33564" y="372227"/>
                </a:moveTo>
                <a:lnTo>
                  <a:pt x="10667" y="377952"/>
                </a:lnTo>
                <a:lnTo>
                  <a:pt x="13715" y="390271"/>
                </a:lnTo>
                <a:lnTo>
                  <a:pt x="19811" y="388747"/>
                </a:lnTo>
                <a:lnTo>
                  <a:pt x="16637" y="388747"/>
                </a:lnTo>
                <a:lnTo>
                  <a:pt x="13970" y="378079"/>
                </a:lnTo>
                <a:lnTo>
                  <a:pt x="27568" y="378079"/>
                </a:lnTo>
                <a:lnTo>
                  <a:pt x="33564" y="372227"/>
                </a:lnTo>
                <a:close/>
              </a:path>
              <a:path w="1525904" h="415925">
                <a:moveTo>
                  <a:pt x="36394" y="384601"/>
                </a:moveTo>
                <a:lnTo>
                  <a:pt x="13715" y="390271"/>
                </a:lnTo>
                <a:lnTo>
                  <a:pt x="55887" y="390271"/>
                </a:lnTo>
                <a:lnTo>
                  <a:pt x="36394" y="384601"/>
                </a:lnTo>
                <a:close/>
              </a:path>
              <a:path w="1525904" h="415925">
                <a:moveTo>
                  <a:pt x="13970" y="378079"/>
                </a:moveTo>
                <a:lnTo>
                  <a:pt x="16637" y="388747"/>
                </a:lnTo>
                <a:lnTo>
                  <a:pt x="24446" y="381126"/>
                </a:lnTo>
                <a:lnTo>
                  <a:pt x="13970" y="378079"/>
                </a:lnTo>
                <a:close/>
              </a:path>
              <a:path w="1525904" h="415925">
                <a:moveTo>
                  <a:pt x="24446" y="381126"/>
                </a:moveTo>
                <a:lnTo>
                  <a:pt x="16637" y="388747"/>
                </a:lnTo>
                <a:lnTo>
                  <a:pt x="19811" y="388747"/>
                </a:lnTo>
                <a:lnTo>
                  <a:pt x="36394" y="384601"/>
                </a:lnTo>
                <a:lnTo>
                  <a:pt x="24446" y="381126"/>
                </a:lnTo>
                <a:close/>
              </a:path>
              <a:path w="1525904" h="415925">
                <a:moveTo>
                  <a:pt x="1522476" y="0"/>
                </a:moveTo>
                <a:lnTo>
                  <a:pt x="33564" y="372227"/>
                </a:lnTo>
                <a:lnTo>
                  <a:pt x="24446" y="381126"/>
                </a:lnTo>
                <a:lnTo>
                  <a:pt x="36394" y="384601"/>
                </a:lnTo>
                <a:lnTo>
                  <a:pt x="1525524" y="12318"/>
                </a:lnTo>
                <a:lnTo>
                  <a:pt x="1522476" y="0"/>
                </a:lnTo>
                <a:close/>
              </a:path>
              <a:path w="1525904" h="415925">
                <a:moveTo>
                  <a:pt x="27568" y="378079"/>
                </a:moveTo>
                <a:lnTo>
                  <a:pt x="13970" y="378079"/>
                </a:lnTo>
                <a:lnTo>
                  <a:pt x="24446" y="381126"/>
                </a:lnTo>
                <a:lnTo>
                  <a:pt x="27568" y="378079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9758" y="5975096"/>
            <a:ext cx="215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D0337"/>
                </a:solidFill>
                <a:latin typeface="Times New Roman"/>
                <a:cs typeface="Times New Roman"/>
              </a:rPr>
              <a:t>μ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86131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Interpreting the Central</a:t>
            </a:r>
            <a:r>
              <a:rPr spc="-210" dirty="0"/>
              <a:t> </a:t>
            </a:r>
            <a:r>
              <a:rPr dirty="0"/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3761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Since the </a:t>
            </a:r>
            <a:r>
              <a:rPr sz="2800" spc="-5" dirty="0">
                <a:latin typeface="Times New Roman"/>
                <a:cs typeface="Times New Roman"/>
              </a:rPr>
              <a:t>population is normally </a:t>
            </a:r>
            <a:r>
              <a:rPr sz="2800" dirty="0">
                <a:latin typeface="Times New Roman"/>
                <a:cs typeface="Times New Roman"/>
              </a:rPr>
              <a:t>distributed, the  </a:t>
            </a:r>
            <a:r>
              <a:rPr sz="2800" spc="-5" dirty="0">
                <a:latin typeface="Times New Roman"/>
                <a:cs typeface="Times New Roman"/>
              </a:rPr>
              <a:t>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the </a:t>
            </a:r>
            <a:r>
              <a:rPr sz="2800" spc="-10" dirty="0">
                <a:latin typeface="Times New Roman"/>
                <a:cs typeface="Times New Roman"/>
              </a:rPr>
              <a:t>sample means </a:t>
            </a:r>
            <a:r>
              <a:rPr sz="2800" spc="-5" dirty="0">
                <a:latin typeface="Times New Roman"/>
                <a:cs typeface="Times New Roman"/>
              </a:rPr>
              <a:t>is also  normally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190" y="3255681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42" y="0"/>
                </a:lnTo>
              </a:path>
            </a:pathLst>
          </a:custGeom>
          <a:ln w="7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7762" y="2959092"/>
            <a:ext cx="34607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15" dirty="0">
                <a:latin typeface="Times New Roman"/>
                <a:cs typeface="Times New Roman"/>
              </a:rPr>
              <a:t>90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9490" y="3179417"/>
            <a:ext cx="1130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1174" y="2971787"/>
            <a:ext cx="1046462" cy="39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26" y="2971787"/>
            <a:ext cx="637310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4847" y="324391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130" y="0"/>
                </a:lnTo>
              </a:path>
            </a:pathLst>
          </a:custGeom>
          <a:ln w="78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925" y="2930532"/>
            <a:ext cx="62992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-20" dirty="0">
                <a:latin typeface="Times New Roman"/>
                <a:cs typeface="Times New Roman"/>
              </a:rPr>
              <a:t>1</a:t>
            </a:r>
            <a:r>
              <a:rPr sz="2700" spc="-15" dirty="0">
                <a:latin typeface="Times New Roman"/>
                <a:cs typeface="Times New Roman"/>
              </a:rPr>
              <a:t>.</a:t>
            </a:r>
            <a:r>
              <a:rPr sz="2700" spc="-20" dirty="0">
                <a:latin typeface="Times New Roman"/>
                <a:cs typeface="Times New Roman"/>
              </a:rPr>
              <a:t>7</a:t>
            </a:r>
            <a:r>
              <a:rPr sz="2700" spc="70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2147" y="3164540"/>
            <a:ext cx="118110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i="1" spc="40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65033" y="2943211"/>
            <a:ext cx="1354758" cy="419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4456" y="2943211"/>
            <a:ext cx="894958" cy="419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3667125"/>
            <a:ext cx="6012168" cy="2276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1160" marR="5080" indent="-226377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Probability and the Central</a:t>
            </a:r>
            <a:r>
              <a:rPr spc="-20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Limit  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4164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transform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to 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-score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1751076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5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8536" y="2835990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39">
                <a:moveTo>
                  <a:pt x="0" y="0"/>
                </a:moveTo>
                <a:lnTo>
                  <a:pt x="1996329" y="0"/>
                </a:lnTo>
              </a:path>
            </a:pathLst>
          </a:custGeom>
          <a:ln w="1590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254" y="2488123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231" y="0"/>
                </a:lnTo>
              </a:path>
            </a:pathLst>
          </a:custGeom>
          <a:ln w="1590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1049" y="2653763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094" y="0"/>
                </a:lnTo>
              </a:path>
            </a:pathLst>
          </a:custGeom>
          <a:ln w="861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16" y="3139449"/>
            <a:ext cx="96520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6094" y="0"/>
                </a:lnTo>
              </a:path>
            </a:pathLst>
          </a:custGeom>
          <a:ln w="861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8528" y="2835990"/>
            <a:ext cx="906144" cy="0"/>
          </a:xfrm>
          <a:custGeom>
            <a:avLst/>
            <a:gdLst/>
            <a:ahLst/>
            <a:cxnLst/>
            <a:rect l="l" t="t" r="r" b="b"/>
            <a:pathLst>
              <a:path w="906145">
                <a:moveTo>
                  <a:pt x="0" y="0"/>
                </a:moveTo>
                <a:lnTo>
                  <a:pt x="905991" y="0"/>
                </a:lnTo>
              </a:path>
            </a:pathLst>
          </a:custGeom>
          <a:ln w="1590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4853" y="2502047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231" y="0"/>
                </a:lnTo>
              </a:path>
            </a:pathLst>
          </a:custGeom>
          <a:ln w="1590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61084" y="3391235"/>
            <a:ext cx="34290" cy="19685"/>
          </a:xfrm>
          <a:custGeom>
            <a:avLst/>
            <a:gdLst/>
            <a:ahLst/>
            <a:cxnLst/>
            <a:rect l="l" t="t" r="r" b="b"/>
            <a:pathLst>
              <a:path w="34289" h="19685">
                <a:moveTo>
                  <a:pt x="0" y="19214"/>
                </a:moveTo>
                <a:lnTo>
                  <a:pt x="34240" y="0"/>
                </a:lnTo>
              </a:path>
            </a:pathLst>
          </a:custGeom>
          <a:ln w="378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5325" y="3391235"/>
            <a:ext cx="80645" cy="132715"/>
          </a:xfrm>
          <a:custGeom>
            <a:avLst/>
            <a:gdLst/>
            <a:ahLst/>
            <a:cxnLst/>
            <a:rect l="l" t="t" r="r" b="b"/>
            <a:pathLst>
              <a:path w="80645" h="132714">
                <a:moveTo>
                  <a:pt x="0" y="0"/>
                </a:moveTo>
                <a:lnTo>
                  <a:pt x="80078" y="132517"/>
                </a:lnTo>
              </a:path>
            </a:pathLst>
          </a:custGeom>
          <a:ln w="383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5403" y="3173239"/>
            <a:ext cx="88265" cy="351790"/>
          </a:xfrm>
          <a:custGeom>
            <a:avLst/>
            <a:gdLst/>
            <a:ahLst/>
            <a:cxnLst/>
            <a:rect l="l" t="t" r="r" b="b"/>
            <a:pathLst>
              <a:path w="88264" h="351789">
                <a:moveTo>
                  <a:pt x="0" y="351178"/>
                </a:moveTo>
                <a:lnTo>
                  <a:pt x="87810" y="0"/>
                </a:lnTo>
              </a:path>
            </a:pathLst>
          </a:custGeom>
          <a:ln w="3859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3213" y="3171921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501" y="0"/>
                </a:lnTo>
              </a:path>
            </a:pathLst>
          </a:custGeom>
          <a:ln w="376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2859" y="3148723"/>
            <a:ext cx="401320" cy="360680"/>
          </a:xfrm>
          <a:custGeom>
            <a:avLst/>
            <a:gdLst/>
            <a:ahLst/>
            <a:cxnLst/>
            <a:rect l="l" t="t" r="r" b="b"/>
            <a:pathLst>
              <a:path w="401320" h="360679">
                <a:moveTo>
                  <a:pt x="59186" y="237875"/>
                </a:moveTo>
                <a:lnTo>
                  <a:pt x="27889" y="237875"/>
                </a:lnTo>
                <a:lnTo>
                  <a:pt x="108796" y="360455"/>
                </a:lnTo>
                <a:lnTo>
                  <a:pt x="125088" y="360455"/>
                </a:lnTo>
                <a:lnTo>
                  <a:pt x="133692" y="325999"/>
                </a:lnTo>
                <a:lnTo>
                  <a:pt x="117632" y="325999"/>
                </a:lnTo>
                <a:lnTo>
                  <a:pt x="59186" y="237875"/>
                </a:lnTo>
                <a:close/>
              </a:path>
              <a:path w="401320" h="360679">
                <a:moveTo>
                  <a:pt x="400944" y="0"/>
                </a:moveTo>
                <a:lnTo>
                  <a:pt x="198815" y="0"/>
                </a:lnTo>
                <a:lnTo>
                  <a:pt x="117632" y="325999"/>
                </a:lnTo>
                <a:lnTo>
                  <a:pt x="133692" y="325999"/>
                </a:lnTo>
                <a:lnTo>
                  <a:pt x="210965" y="16558"/>
                </a:lnTo>
                <a:lnTo>
                  <a:pt x="400944" y="16558"/>
                </a:lnTo>
                <a:lnTo>
                  <a:pt x="400944" y="0"/>
                </a:lnTo>
                <a:close/>
              </a:path>
              <a:path w="401320" h="360679">
                <a:moveTo>
                  <a:pt x="45561" y="217332"/>
                </a:moveTo>
                <a:lnTo>
                  <a:pt x="0" y="242512"/>
                </a:lnTo>
                <a:lnTo>
                  <a:pt x="5522" y="251788"/>
                </a:lnTo>
                <a:lnTo>
                  <a:pt x="27889" y="237875"/>
                </a:lnTo>
                <a:lnTo>
                  <a:pt x="59186" y="237875"/>
                </a:lnTo>
                <a:lnTo>
                  <a:pt x="45561" y="217332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7614" y="2887655"/>
            <a:ext cx="440055" cy="621665"/>
          </a:xfrm>
          <a:custGeom>
            <a:avLst/>
            <a:gdLst/>
            <a:ahLst/>
            <a:cxnLst/>
            <a:rect l="l" t="t" r="r" b="b"/>
            <a:pathLst>
              <a:path w="440054" h="621664">
                <a:moveTo>
                  <a:pt x="439603" y="0"/>
                </a:moveTo>
                <a:lnTo>
                  <a:pt x="0" y="621523"/>
                </a:lnTo>
              </a:path>
            </a:pathLst>
          </a:custGeom>
          <a:ln w="7420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8127" y="2835990"/>
            <a:ext cx="763270" cy="0"/>
          </a:xfrm>
          <a:custGeom>
            <a:avLst/>
            <a:gdLst/>
            <a:ahLst/>
            <a:cxnLst/>
            <a:rect l="l" t="t" r="r" b="b"/>
            <a:pathLst>
              <a:path w="763270">
                <a:moveTo>
                  <a:pt x="0" y="0"/>
                </a:moveTo>
                <a:lnTo>
                  <a:pt x="762954" y="0"/>
                </a:lnTo>
              </a:path>
            </a:pathLst>
          </a:custGeom>
          <a:ln w="1590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32119" y="2362119"/>
            <a:ext cx="16681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0" dirty="0">
                <a:solidFill>
                  <a:srgbClr val="AC0136"/>
                </a:solidFill>
                <a:latin typeface="Times New Roman"/>
                <a:cs typeface="Times New Roman"/>
              </a:rPr>
              <a:t>V</a:t>
            </a:r>
            <a:r>
              <a:rPr sz="2600" spc="-25" dirty="0">
                <a:solidFill>
                  <a:srgbClr val="AC0136"/>
                </a:solidFill>
                <a:latin typeface="Times New Roman"/>
                <a:cs typeface="Times New Roman"/>
              </a:rPr>
              <a:t>al</a:t>
            </a:r>
            <a:r>
              <a:rPr sz="2600" spc="5" dirty="0">
                <a:solidFill>
                  <a:srgbClr val="AC0136"/>
                </a:solidFill>
                <a:latin typeface="Times New Roman"/>
                <a:cs typeface="Times New Roman"/>
              </a:rPr>
              <a:t>u</a:t>
            </a:r>
            <a:r>
              <a:rPr sz="2600" spc="-20" dirty="0">
                <a:solidFill>
                  <a:srgbClr val="AC0136"/>
                </a:solidFill>
                <a:latin typeface="Times New Roman"/>
                <a:cs typeface="Times New Roman"/>
              </a:rPr>
              <a:t>e</a:t>
            </a:r>
            <a:r>
              <a:rPr sz="2600" spc="-55" dirty="0">
                <a:solidFill>
                  <a:srgbClr val="AC0136"/>
                </a:solidFill>
                <a:latin typeface="Times New Roman"/>
                <a:cs typeface="Times New Roman"/>
              </a:rPr>
              <a:t>-</a:t>
            </a:r>
            <a:r>
              <a:rPr sz="2600" spc="5" dirty="0">
                <a:solidFill>
                  <a:srgbClr val="AC0136"/>
                </a:solidFill>
                <a:latin typeface="Times New Roman"/>
                <a:cs typeface="Times New Roman"/>
              </a:rPr>
              <a:t>M</a:t>
            </a:r>
            <a:r>
              <a:rPr sz="2600" spc="-20" dirty="0">
                <a:solidFill>
                  <a:srgbClr val="AC0136"/>
                </a:solidFill>
                <a:latin typeface="Times New Roman"/>
                <a:cs typeface="Times New Roman"/>
              </a:rPr>
              <a:t>ea</a:t>
            </a:r>
            <a:r>
              <a:rPr sz="2600" spc="50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1276" y="2833881"/>
            <a:ext cx="199517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solidFill>
                  <a:srgbClr val="AC0136"/>
                </a:solidFill>
                <a:latin typeface="Times New Roman"/>
                <a:cs typeface="Times New Roman"/>
              </a:rPr>
              <a:t>Standard</a:t>
            </a:r>
            <a:r>
              <a:rPr sz="2600" spc="-30" dirty="0">
                <a:solidFill>
                  <a:srgbClr val="AC013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AC0136"/>
                </a:solidFill>
                <a:latin typeface="Times New Roman"/>
                <a:cs typeface="Times New Roman"/>
              </a:rPr>
              <a:t>Error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8349" y="2574815"/>
            <a:ext cx="113664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6516" y="3060501"/>
            <a:ext cx="113664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2002" y="2348222"/>
            <a:ext cx="1778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1601" y="2362119"/>
            <a:ext cx="1778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2841" y="2572839"/>
            <a:ext cx="1593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35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9962" y="3131392"/>
            <a:ext cx="1974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50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72845" y="2362239"/>
            <a:ext cx="1327259" cy="40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2997" y="2372857"/>
            <a:ext cx="319485" cy="408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4637" y="2808168"/>
            <a:ext cx="827845" cy="408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4287" y="2844618"/>
            <a:ext cx="1327259" cy="408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19079" y="2362239"/>
            <a:ext cx="1327259" cy="405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8678" y="2372857"/>
            <a:ext cx="573803" cy="408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4226" y="2583550"/>
            <a:ext cx="4778256" cy="408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 marR="5080" indent="-222123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</a:t>
            </a:r>
            <a:r>
              <a:rPr spc="-5" dirty="0"/>
              <a:t>Probabilities </a:t>
            </a:r>
            <a:r>
              <a:rPr dirty="0"/>
              <a:t>for</a:t>
            </a:r>
            <a:r>
              <a:rPr spc="-105" dirty="0"/>
              <a:t> </a:t>
            </a:r>
            <a:r>
              <a:rPr dirty="0"/>
              <a:t>Sampling 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463486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 graph shows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length of  time </a:t>
            </a:r>
            <a:r>
              <a:rPr sz="2800" dirty="0">
                <a:latin typeface="Times New Roman"/>
                <a:cs typeface="Times New Roman"/>
              </a:rPr>
              <a:t>people </a:t>
            </a:r>
            <a:r>
              <a:rPr sz="2800" spc="-5" dirty="0">
                <a:latin typeface="Times New Roman"/>
                <a:cs typeface="Times New Roman"/>
              </a:rPr>
              <a:t>spend </a:t>
            </a:r>
            <a:r>
              <a:rPr sz="2800" dirty="0">
                <a:latin typeface="Times New Roman"/>
                <a:cs typeface="Times New Roman"/>
              </a:rPr>
              <a:t>driving </a:t>
            </a:r>
            <a:r>
              <a:rPr sz="2800" spc="-5" dirty="0">
                <a:latin typeface="Times New Roman"/>
                <a:cs typeface="Times New Roman"/>
              </a:rPr>
              <a:t>each  </a:t>
            </a:r>
            <a:r>
              <a:rPr sz="2800" spc="-50" dirty="0">
                <a:latin typeface="Times New Roman"/>
                <a:cs typeface="Times New Roman"/>
              </a:rPr>
              <a:t>day. </a:t>
            </a: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randomly select 50  drivers age </a:t>
            </a:r>
            <a:r>
              <a:rPr sz="2800" dirty="0">
                <a:latin typeface="Times New Roman"/>
                <a:cs typeface="Times New Roman"/>
              </a:rPr>
              <a:t>15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19. </a:t>
            </a:r>
            <a:r>
              <a:rPr sz="2800" spc="-5" dirty="0">
                <a:latin typeface="Times New Roman"/>
                <a:cs typeface="Times New Roman"/>
              </a:rPr>
              <a:t>What is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probability that the </a:t>
            </a:r>
            <a:r>
              <a:rPr sz="2800" spc="-10" dirty="0">
                <a:latin typeface="Times New Roman"/>
                <a:cs typeface="Times New Roman"/>
              </a:rPr>
              <a:t>mean time  </a:t>
            </a:r>
            <a:r>
              <a:rPr sz="2800" spc="-5" dirty="0">
                <a:latin typeface="Times New Roman"/>
                <a:cs typeface="Times New Roman"/>
              </a:rPr>
              <a:t>they spend </a:t>
            </a:r>
            <a:r>
              <a:rPr sz="2800" dirty="0">
                <a:latin typeface="Times New Roman"/>
                <a:cs typeface="Times New Roman"/>
              </a:rPr>
              <a:t>driving </a:t>
            </a:r>
            <a:r>
              <a:rPr sz="2800" spc="-5" dirty="0">
                <a:latin typeface="Times New Roman"/>
                <a:cs typeface="Times New Roman"/>
              </a:rPr>
              <a:t>each day is  between 24.7 and 25.5 minutes?  Assume that σ = </a:t>
            </a:r>
            <a:r>
              <a:rPr sz="2800" dirty="0">
                <a:latin typeface="Times New Roman"/>
                <a:cs typeface="Times New Roman"/>
              </a:rPr>
              <a:t>1.5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725" y="1676400"/>
            <a:ext cx="3511361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3581400"/>
            <a:ext cx="2743200" cy="277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190" marR="5080" indent="-2196465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</a:t>
            </a:r>
            <a:r>
              <a:rPr spc="-5" dirty="0"/>
              <a:t>Probabilities </a:t>
            </a:r>
            <a:r>
              <a:rPr dirty="0"/>
              <a:t>for</a:t>
            </a:r>
            <a:r>
              <a:rPr spc="-110" dirty="0"/>
              <a:t> </a:t>
            </a:r>
            <a:r>
              <a:rPr dirty="0"/>
              <a:t>Sampling  Distributions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1281"/>
            <a:ext cx="7943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Central </a:t>
            </a:r>
            <a:r>
              <a:rPr sz="2800" spc="-10" dirty="0">
                <a:latin typeface="Times New Roman"/>
                <a:cs typeface="Times New Roman"/>
              </a:rPr>
              <a:t>Limit </a:t>
            </a:r>
            <a:r>
              <a:rPr sz="2800" spc="-5" dirty="0">
                <a:latin typeface="Times New Roman"/>
                <a:cs typeface="Times New Roman"/>
              </a:rPr>
              <a:t>Theorem (sample size is greater  than </a:t>
            </a:r>
            <a:r>
              <a:rPr sz="2800" dirty="0">
                <a:latin typeface="Times New Roman"/>
                <a:cs typeface="Times New Roman"/>
              </a:rPr>
              <a:t>30), </a:t>
            </a:r>
            <a:r>
              <a:rPr sz="2800" spc="-5" dirty="0">
                <a:latin typeface="Times New Roman"/>
                <a:cs typeface="Times New Roman"/>
              </a:rPr>
              <a:t>the sampling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sample means </a:t>
            </a:r>
            <a:r>
              <a:rPr sz="2800" spc="-5" dirty="0">
                <a:latin typeface="Times New Roman"/>
                <a:cs typeface="Times New Roman"/>
              </a:rPr>
              <a:t>is  approximately normal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359" y="3408081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632" y="0"/>
                </a:lnTo>
              </a:path>
            </a:pathLst>
          </a:custGeom>
          <a:ln w="740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4904" y="3111492"/>
            <a:ext cx="34988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5" dirty="0">
                <a:solidFill>
                  <a:srgbClr val="AC0136"/>
                </a:solidFill>
                <a:latin typeface="Times New Roman"/>
                <a:cs typeface="Times New Roman"/>
              </a:rPr>
              <a:t>25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659" y="3331817"/>
            <a:ext cx="1130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9573" y="3124187"/>
            <a:ext cx="1609368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2896" y="3124187"/>
            <a:ext cx="1196044" cy="394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3565" y="3569372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841"/>
                </a:moveTo>
                <a:lnTo>
                  <a:pt x="29096" y="0"/>
                </a:lnTo>
              </a:path>
            </a:pathLst>
          </a:custGeom>
          <a:ln w="331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3264" y="3569372"/>
            <a:ext cx="70485" cy="116205"/>
          </a:xfrm>
          <a:custGeom>
            <a:avLst/>
            <a:gdLst/>
            <a:ahLst/>
            <a:cxnLst/>
            <a:rect l="l" t="t" r="r" b="b"/>
            <a:pathLst>
              <a:path w="70485" h="116204">
                <a:moveTo>
                  <a:pt x="0" y="0"/>
                </a:moveTo>
                <a:lnTo>
                  <a:pt x="70043" y="116148"/>
                </a:lnTo>
              </a:path>
            </a:pathLst>
          </a:custGeom>
          <a:ln w="335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307" y="3380039"/>
            <a:ext cx="77470" cy="306070"/>
          </a:xfrm>
          <a:custGeom>
            <a:avLst/>
            <a:gdLst/>
            <a:ahLst/>
            <a:cxnLst/>
            <a:rect l="l" t="t" r="r" b="b"/>
            <a:pathLst>
              <a:path w="77470" h="306070">
                <a:moveTo>
                  <a:pt x="0" y="305480"/>
                </a:moveTo>
                <a:lnTo>
                  <a:pt x="77196" y="0"/>
                </a:lnTo>
              </a:path>
            </a:pathLst>
          </a:custGeom>
          <a:ln w="336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0504" y="337947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349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548" y="3359141"/>
            <a:ext cx="353060" cy="313055"/>
          </a:xfrm>
          <a:custGeom>
            <a:avLst/>
            <a:gdLst/>
            <a:ahLst/>
            <a:cxnLst/>
            <a:rect l="l" t="t" r="r" b="b"/>
            <a:pathLst>
              <a:path w="353060" h="313054">
                <a:moveTo>
                  <a:pt x="52605" y="206745"/>
                </a:moveTo>
                <a:lnTo>
                  <a:pt x="24327" y="206745"/>
                </a:lnTo>
                <a:lnTo>
                  <a:pt x="95574" y="313022"/>
                </a:lnTo>
                <a:lnTo>
                  <a:pt x="109833" y="313022"/>
                </a:lnTo>
                <a:lnTo>
                  <a:pt x="117402" y="282824"/>
                </a:lnTo>
                <a:lnTo>
                  <a:pt x="102704" y="282824"/>
                </a:lnTo>
                <a:lnTo>
                  <a:pt x="52605" y="206745"/>
                </a:lnTo>
                <a:close/>
              </a:path>
              <a:path w="353060" h="313054">
                <a:moveTo>
                  <a:pt x="352648" y="0"/>
                </a:moveTo>
                <a:lnTo>
                  <a:pt x="173951" y="0"/>
                </a:lnTo>
                <a:lnTo>
                  <a:pt x="102704" y="282824"/>
                </a:lnTo>
                <a:lnTo>
                  <a:pt x="117402" y="282824"/>
                </a:lnTo>
                <a:lnTo>
                  <a:pt x="184646" y="14513"/>
                </a:lnTo>
                <a:lnTo>
                  <a:pt x="352648" y="14513"/>
                </a:lnTo>
                <a:lnTo>
                  <a:pt x="352648" y="0"/>
                </a:lnTo>
                <a:close/>
              </a:path>
              <a:path w="353060" h="313054">
                <a:moveTo>
                  <a:pt x="40368" y="188163"/>
                </a:moveTo>
                <a:lnTo>
                  <a:pt x="0" y="209650"/>
                </a:lnTo>
                <a:lnTo>
                  <a:pt x="4745" y="218361"/>
                </a:lnTo>
                <a:lnTo>
                  <a:pt x="24327" y="206745"/>
                </a:lnTo>
                <a:lnTo>
                  <a:pt x="52605" y="206745"/>
                </a:lnTo>
                <a:lnTo>
                  <a:pt x="40368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0854" y="3569372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5">
                <a:moveTo>
                  <a:pt x="0" y="16841"/>
                </a:moveTo>
                <a:lnTo>
                  <a:pt x="28494" y="0"/>
                </a:lnTo>
              </a:path>
            </a:pathLst>
          </a:custGeom>
          <a:ln w="331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9950" y="3569372"/>
            <a:ext cx="71120" cy="116205"/>
          </a:xfrm>
          <a:custGeom>
            <a:avLst/>
            <a:gdLst/>
            <a:ahLst/>
            <a:cxnLst/>
            <a:rect l="l" t="t" r="r" b="b"/>
            <a:pathLst>
              <a:path w="71120" h="116204">
                <a:moveTo>
                  <a:pt x="0" y="0"/>
                </a:moveTo>
                <a:lnTo>
                  <a:pt x="70645" y="116148"/>
                </a:lnTo>
              </a:path>
            </a:pathLst>
          </a:custGeom>
          <a:ln w="335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0596" y="3380039"/>
            <a:ext cx="77470" cy="306070"/>
          </a:xfrm>
          <a:custGeom>
            <a:avLst/>
            <a:gdLst/>
            <a:ahLst/>
            <a:cxnLst/>
            <a:rect l="l" t="t" r="r" b="b"/>
            <a:pathLst>
              <a:path w="77470" h="306070">
                <a:moveTo>
                  <a:pt x="0" y="305480"/>
                </a:moveTo>
                <a:lnTo>
                  <a:pt x="77196" y="0"/>
                </a:lnTo>
              </a:path>
            </a:pathLst>
          </a:custGeom>
          <a:ln w="3367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7793" y="337947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572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4836" y="3359141"/>
            <a:ext cx="483870" cy="313055"/>
          </a:xfrm>
          <a:custGeom>
            <a:avLst/>
            <a:gdLst/>
            <a:ahLst/>
            <a:cxnLst/>
            <a:rect l="l" t="t" r="r" b="b"/>
            <a:pathLst>
              <a:path w="483870" h="313054">
                <a:moveTo>
                  <a:pt x="52121" y="206745"/>
                </a:moveTo>
                <a:lnTo>
                  <a:pt x="24327" y="206745"/>
                </a:lnTo>
                <a:lnTo>
                  <a:pt x="94996" y="313022"/>
                </a:lnTo>
                <a:lnTo>
                  <a:pt x="109231" y="313022"/>
                </a:lnTo>
                <a:lnTo>
                  <a:pt x="116860" y="282824"/>
                </a:lnTo>
                <a:lnTo>
                  <a:pt x="102704" y="282824"/>
                </a:lnTo>
                <a:lnTo>
                  <a:pt x="52121" y="206745"/>
                </a:lnTo>
                <a:close/>
              </a:path>
              <a:path w="483870" h="313054">
                <a:moveTo>
                  <a:pt x="483871" y="0"/>
                </a:moveTo>
                <a:lnTo>
                  <a:pt x="173951" y="0"/>
                </a:lnTo>
                <a:lnTo>
                  <a:pt x="102704" y="282824"/>
                </a:lnTo>
                <a:lnTo>
                  <a:pt x="116860" y="282824"/>
                </a:lnTo>
                <a:lnTo>
                  <a:pt x="184646" y="14513"/>
                </a:lnTo>
                <a:lnTo>
                  <a:pt x="483871" y="14513"/>
                </a:lnTo>
                <a:lnTo>
                  <a:pt x="483871" y="0"/>
                </a:lnTo>
                <a:close/>
              </a:path>
              <a:path w="483870" h="313054">
                <a:moveTo>
                  <a:pt x="39766" y="188163"/>
                </a:moveTo>
                <a:lnTo>
                  <a:pt x="0" y="209650"/>
                </a:lnTo>
                <a:lnTo>
                  <a:pt x="4745" y="218361"/>
                </a:lnTo>
                <a:lnTo>
                  <a:pt x="24327" y="206745"/>
                </a:lnTo>
                <a:lnTo>
                  <a:pt x="52121" y="206745"/>
                </a:lnTo>
                <a:lnTo>
                  <a:pt x="39766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07385" y="3103109"/>
            <a:ext cx="97028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AC0136"/>
                </a:solidFill>
                <a:latin typeface="Times New Roman"/>
                <a:cs typeface="Times New Roman"/>
              </a:rPr>
              <a:t>0.21213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2433" y="2904133"/>
            <a:ext cx="1713230" cy="809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40690" algn="l"/>
                <a:tab pos="908685" algn="l"/>
                <a:tab pos="1167765" algn="l"/>
              </a:tabLst>
            </a:pP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4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2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1.5</a:t>
            </a:r>
            <a:r>
              <a:rPr sz="2250" u="sng" spc="16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657225" algn="l"/>
                <a:tab pos="1374775" algn="l"/>
              </a:tabLst>
            </a:pPr>
            <a:r>
              <a:rPr sz="1950" i="1" spc="22" baseline="55555" dirty="0">
                <a:solidFill>
                  <a:srgbClr val="AC0136"/>
                </a:solidFill>
                <a:latin typeface="Times New Roman"/>
                <a:cs typeface="Times New Roman"/>
              </a:rPr>
              <a:t>x	</a:t>
            </a:r>
            <a:r>
              <a:rPr sz="2250" i="1" spc="35" dirty="0">
                <a:solidFill>
                  <a:srgbClr val="AC0136"/>
                </a:solidFill>
                <a:latin typeface="Times New Roman"/>
                <a:cs typeface="Times New Roman"/>
              </a:rPr>
              <a:t>n	</a:t>
            </a:r>
            <a:r>
              <a:rPr sz="2250" spc="10" dirty="0">
                <a:solidFill>
                  <a:srgbClr val="AC0136"/>
                </a:solidFill>
                <a:latin typeface="Times New Roman"/>
                <a:cs typeface="Times New Roman"/>
              </a:rPr>
              <a:t>50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5716" y="2971783"/>
            <a:ext cx="1161301" cy="342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1399" y="3114631"/>
            <a:ext cx="1161301" cy="353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3344" y="3114631"/>
            <a:ext cx="2799441" cy="353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190" marR="5080" indent="-2196465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</a:t>
            </a:r>
            <a:r>
              <a:rPr spc="-5" dirty="0"/>
              <a:t>Probabilities </a:t>
            </a:r>
            <a:r>
              <a:rPr dirty="0"/>
              <a:t>for</a:t>
            </a:r>
            <a:r>
              <a:rPr spc="-110" dirty="0"/>
              <a:t> </a:t>
            </a:r>
            <a:r>
              <a:rPr dirty="0"/>
              <a:t>Sampling  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443100" y="3233673"/>
            <a:ext cx="1998980" cy="1581150"/>
          </a:xfrm>
          <a:custGeom>
            <a:avLst/>
            <a:gdLst/>
            <a:ahLst/>
            <a:cxnLst/>
            <a:rect l="l" t="t" r="r" b="b"/>
            <a:pathLst>
              <a:path w="1998979" h="1581150">
                <a:moveTo>
                  <a:pt x="1004824" y="0"/>
                </a:moveTo>
                <a:lnTo>
                  <a:pt x="919099" y="4825"/>
                </a:lnTo>
                <a:lnTo>
                  <a:pt x="886737" y="17355"/>
                </a:lnTo>
                <a:lnTo>
                  <a:pt x="856615" y="26288"/>
                </a:lnTo>
                <a:lnTo>
                  <a:pt x="822015" y="42366"/>
                </a:lnTo>
                <a:lnTo>
                  <a:pt x="776224" y="76326"/>
                </a:lnTo>
                <a:lnTo>
                  <a:pt x="725776" y="125737"/>
                </a:lnTo>
                <a:lnTo>
                  <a:pt x="697935" y="157287"/>
                </a:lnTo>
                <a:lnTo>
                  <a:pt x="674694" y="204282"/>
                </a:lnTo>
                <a:lnTo>
                  <a:pt x="661924" y="223900"/>
                </a:lnTo>
                <a:lnTo>
                  <a:pt x="566674" y="438276"/>
                </a:lnTo>
                <a:lnTo>
                  <a:pt x="433324" y="752475"/>
                </a:lnTo>
                <a:lnTo>
                  <a:pt x="304800" y="981075"/>
                </a:lnTo>
                <a:lnTo>
                  <a:pt x="176149" y="1123950"/>
                </a:lnTo>
                <a:lnTo>
                  <a:pt x="140403" y="1168341"/>
                </a:lnTo>
                <a:lnTo>
                  <a:pt x="131541" y="1179008"/>
                </a:lnTo>
                <a:lnTo>
                  <a:pt x="125888" y="1185051"/>
                </a:lnTo>
                <a:lnTo>
                  <a:pt x="121348" y="1188765"/>
                </a:lnTo>
                <a:lnTo>
                  <a:pt x="115823" y="1192445"/>
                </a:lnTo>
                <a:lnTo>
                  <a:pt x="107215" y="1198388"/>
                </a:lnTo>
                <a:lnTo>
                  <a:pt x="93426" y="1208890"/>
                </a:lnTo>
                <a:lnTo>
                  <a:pt x="72359" y="1226245"/>
                </a:lnTo>
                <a:lnTo>
                  <a:pt x="41916" y="1252750"/>
                </a:lnTo>
                <a:lnTo>
                  <a:pt x="0" y="1290701"/>
                </a:lnTo>
                <a:lnTo>
                  <a:pt x="4699" y="1581150"/>
                </a:lnTo>
                <a:lnTo>
                  <a:pt x="1998599" y="1579626"/>
                </a:lnTo>
                <a:lnTo>
                  <a:pt x="1985997" y="1348134"/>
                </a:lnTo>
                <a:lnTo>
                  <a:pt x="1981740" y="1347530"/>
                </a:lnTo>
                <a:lnTo>
                  <a:pt x="1966965" y="1342916"/>
                </a:lnTo>
                <a:lnTo>
                  <a:pt x="1928757" y="1328626"/>
                </a:lnTo>
                <a:lnTo>
                  <a:pt x="1900016" y="1315591"/>
                </a:lnTo>
                <a:lnTo>
                  <a:pt x="1927233" y="1315591"/>
                </a:lnTo>
                <a:lnTo>
                  <a:pt x="1895217" y="1297849"/>
                </a:lnTo>
                <a:lnTo>
                  <a:pt x="1842525" y="1259405"/>
                </a:lnTo>
                <a:lnTo>
                  <a:pt x="1771904" y="1195705"/>
                </a:lnTo>
                <a:lnTo>
                  <a:pt x="1740430" y="1163786"/>
                </a:lnTo>
                <a:lnTo>
                  <a:pt x="1711503" y="1133056"/>
                </a:lnTo>
                <a:lnTo>
                  <a:pt x="1683353" y="1099327"/>
                </a:lnTo>
                <a:lnTo>
                  <a:pt x="1654207" y="1058413"/>
                </a:lnTo>
                <a:lnTo>
                  <a:pt x="1622296" y="1006125"/>
                </a:lnTo>
                <a:lnTo>
                  <a:pt x="1585849" y="938276"/>
                </a:lnTo>
                <a:lnTo>
                  <a:pt x="1543794" y="843792"/>
                </a:lnTo>
                <a:lnTo>
                  <a:pt x="1522619" y="795923"/>
                </a:lnTo>
                <a:lnTo>
                  <a:pt x="1501418" y="747764"/>
                </a:lnTo>
                <a:lnTo>
                  <a:pt x="1480246" y="699413"/>
                </a:lnTo>
                <a:lnTo>
                  <a:pt x="1459159" y="650966"/>
                </a:lnTo>
                <a:lnTo>
                  <a:pt x="1438211" y="602519"/>
                </a:lnTo>
                <a:lnTo>
                  <a:pt x="1417458" y="554170"/>
                </a:lnTo>
                <a:lnTo>
                  <a:pt x="1396954" y="506014"/>
                </a:lnTo>
                <a:lnTo>
                  <a:pt x="1376754" y="458149"/>
                </a:lnTo>
                <a:lnTo>
                  <a:pt x="1356914" y="410671"/>
                </a:lnTo>
                <a:lnTo>
                  <a:pt x="1337488" y="363676"/>
                </a:lnTo>
                <a:lnTo>
                  <a:pt x="1318531" y="317262"/>
                </a:lnTo>
                <a:lnTo>
                  <a:pt x="1300099" y="271525"/>
                </a:lnTo>
                <a:lnTo>
                  <a:pt x="1290574" y="238251"/>
                </a:lnTo>
                <a:lnTo>
                  <a:pt x="1252474" y="171576"/>
                </a:lnTo>
                <a:lnTo>
                  <a:pt x="1237483" y="148087"/>
                </a:lnTo>
                <a:lnTo>
                  <a:pt x="1232881" y="143047"/>
                </a:lnTo>
                <a:lnTo>
                  <a:pt x="1229595" y="143047"/>
                </a:lnTo>
                <a:lnTo>
                  <a:pt x="1219945" y="136199"/>
                </a:lnTo>
                <a:lnTo>
                  <a:pt x="1195324" y="109600"/>
                </a:lnTo>
                <a:lnTo>
                  <a:pt x="1168163" y="77602"/>
                </a:lnTo>
                <a:lnTo>
                  <a:pt x="1156636" y="67929"/>
                </a:lnTo>
                <a:lnTo>
                  <a:pt x="1151372" y="67184"/>
                </a:lnTo>
                <a:lnTo>
                  <a:pt x="1143000" y="61975"/>
                </a:lnTo>
                <a:lnTo>
                  <a:pt x="1085850" y="23875"/>
                </a:lnTo>
                <a:lnTo>
                  <a:pt x="1004824" y="0"/>
                </a:lnTo>
                <a:close/>
              </a:path>
              <a:path w="1998979" h="1581150">
                <a:moveTo>
                  <a:pt x="1927233" y="1315591"/>
                </a:moveTo>
                <a:lnTo>
                  <a:pt x="1900016" y="1315591"/>
                </a:lnTo>
                <a:lnTo>
                  <a:pt x="1911445" y="1319101"/>
                </a:lnTo>
                <a:lnTo>
                  <a:pt x="1938956" y="1328878"/>
                </a:lnTo>
                <a:lnTo>
                  <a:pt x="1985899" y="1346327"/>
                </a:lnTo>
                <a:lnTo>
                  <a:pt x="1985997" y="1348134"/>
                </a:lnTo>
                <a:lnTo>
                  <a:pt x="1989167" y="1348584"/>
                </a:lnTo>
                <a:lnTo>
                  <a:pt x="1985899" y="1344676"/>
                </a:lnTo>
                <a:lnTo>
                  <a:pt x="1962887" y="1332182"/>
                </a:lnTo>
                <a:lnTo>
                  <a:pt x="1933999" y="1319341"/>
                </a:lnTo>
                <a:lnTo>
                  <a:pt x="1927233" y="1315591"/>
                </a:lnTo>
                <a:close/>
              </a:path>
              <a:path w="1998979" h="1581150">
                <a:moveTo>
                  <a:pt x="1232649" y="142793"/>
                </a:moveTo>
                <a:lnTo>
                  <a:pt x="1229595" y="143047"/>
                </a:lnTo>
                <a:lnTo>
                  <a:pt x="1232881" y="143047"/>
                </a:lnTo>
                <a:lnTo>
                  <a:pt x="1232649" y="142793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1009" y="236725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2975" y="0"/>
                </a:lnTo>
              </a:path>
            </a:pathLst>
          </a:custGeom>
          <a:ln w="10341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9466" y="2989753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69">
                <a:moveTo>
                  <a:pt x="0" y="13789"/>
                </a:moveTo>
                <a:lnTo>
                  <a:pt x="24497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4451" y="2989753"/>
            <a:ext cx="60325" cy="99060"/>
          </a:xfrm>
          <a:custGeom>
            <a:avLst/>
            <a:gdLst/>
            <a:ahLst/>
            <a:cxnLst/>
            <a:rect l="l" t="t" r="r" b="b"/>
            <a:pathLst>
              <a:path w="60325" h="99060">
                <a:moveTo>
                  <a:pt x="0" y="0"/>
                </a:moveTo>
                <a:lnTo>
                  <a:pt x="59987" y="98494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4438" y="2826745"/>
            <a:ext cx="65405" cy="262255"/>
          </a:xfrm>
          <a:custGeom>
            <a:avLst/>
            <a:gdLst/>
            <a:ahLst/>
            <a:cxnLst/>
            <a:rect l="l" t="t" r="r" b="b"/>
            <a:pathLst>
              <a:path w="65404" h="262255">
                <a:moveTo>
                  <a:pt x="0" y="261997"/>
                </a:moveTo>
                <a:lnTo>
                  <a:pt x="64996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5980" y="2809023"/>
            <a:ext cx="299085" cy="268605"/>
          </a:xfrm>
          <a:custGeom>
            <a:avLst/>
            <a:gdLst/>
            <a:ahLst/>
            <a:cxnLst/>
            <a:rect l="l" t="t" r="r" b="b"/>
            <a:pathLst>
              <a:path w="299085" h="268605">
                <a:moveTo>
                  <a:pt x="44423" y="177284"/>
                </a:moveTo>
                <a:lnTo>
                  <a:pt x="20989" y="177284"/>
                </a:lnTo>
                <a:lnTo>
                  <a:pt x="80976" y="268390"/>
                </a:lnTo>
                <a:lnTo>
                  <a:pt x="92962" y="268390"/>
                </a:lnTo>
                <a:lnTo>
                  <a:pt x="99421" y="242289"/>
                </a:lnTo>
                <a:lnTo>
                  <a:pt x="87466" y="242289"/>
                </a:lnTo>
                <a:lnTo>
                  <a:pt x="44423" y="177284"/>
                </a:lnTo>
                <a:close/>
              </a:path>
              <a:path w="299085" h="268605">
                <a:moveTo>
                  <a:pt x="298922" y="0"/>
                </a:moveTo>
                <a:lnTo>
                  <a:pt x="147453" y="0"/>
                </a:lnTo>
                <a:lnTo>
                  <a:pt x="87466" y="242289"/>
                </a:lnTo>
                <a:lnTo>
                  <a:pt x="99421" y="242289"/>
                </a:lnTo>
                <a:lnTo>
                  <a:pt x="156457" y="11807"/>
                </a:lnTo>
                <a:lnTo>
                  <a:pt x="298922" y="11807"/>
                </a:lnTo>
                <a:lnTo>
                  <a:pt x="298922" y="0"/>
                </a:lnTo>
                <a:close/>
              </a:path>
              <a:path w="299085" h="268605">
                <a:moveTo>
                  <a:pt x="33988" y="161524"/>
                </a:moveTo>
                <a:lnTo>
                  <a:pt x="0" y="180237"/>
                </a:lnTo>
                <a:lnTo>
                  <a:pt x="3995" y="187131"/>
                </a:lnTo>
                <a:lnTo>
                  <a:pt x="20989" y="177284"/>
                </a:lnTo>
                <a:lnTo>
                  <a:pt x="44423" y="177284"/>
                </a:lnTo>
                <a:lnTo>
                  <a:pt x="33988" y="161524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2030" y="2614483"/>
            <a:ext cx="333375" cy="463550"/>
          </a:xfrm>
          <a:custGeom>
            <a:avLst/>
            <a:gdLst/>
            <a:ahLst/>
            <a:cxnLst/>
            <a:rect l="l" t="t" r="r" b="b"/>
            <a:pathLst>
              <a:path w="333375" h="463550">
                <a:moveTo>
                  <a:pt x="332911" y="0"/>
                </a:moveTo>
                <a:lnTo>
                  <a:pt x="0" y="462931"/>
                </a:lnTo>
              </a:path>
            </a:pathLst>
          </a:custGeom>
          <a:ln w="497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8729" y="2989753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69">
                <a:moveTo>
                  <a:pt x="0" y="13789"/>
                </a:moveTo>
                <a:lnTo>
                  <a:pt x="24477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3714" y="2989753"/>
            <a:ext cx="59690" cy="99060"/>
          </a:xfrm>
          <a:custGeom>
            <a:avLst/>
            <a:gdLst/>
            <a:ahLst/>
            <a:cxnLst/>
            <a:rect l="l" t="t" r="r" b="b"/>
            <a:pathLst>
              <a:path w="59689" h="99060">
                <a:moveTo>
                  <a:pt x="0" y="0"/>
                </a:moveTo>
                <a:lnTo>
                  <a:pt x="59480" y="98494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3194" y="2826745"/>
            <a:ext cx="66040" cy="262255"/>
          </a:xfrm>
          <a:custGeom>
            <a:avLst/>
            <a:gdLst/>
            <a:ahLst/>
            <a:cxnLst/>
            <a:rect l="l" t="t" r="r" b="b"/>
            <a:pathLst>
              <a:path w="66039" h="262255">
                <a:moveTo>
                  <a:pt x="0" y="261997"/>
                </a:moveTo>
                <a:lnTo>
                  <a:pt x="65483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5223" y="2809023"/>
            <a:ext cx="410845" cy="268605"/>
          </a:xfrm>
          <a:custGeom>
            <a:avLst/>
            <a:gdLst/>
            <a:ahLst/>
            <a:cxnLst/>
            <a:rect l="l" t="t" r="r" b="b"/>
            <a:pathLst>
              <a:path w="410845" h="268605">
                <a:moveTo>
                  <a:pt x="44427" y="177284"/>
                </a:moveTo>
                <a:lnTo>
                  <a:pt x="20502" y="177284"/>
                </a:lnTo>
                <a:lnTo>
                  <a:pt x="80976" y="268390"/>
                </a:lnTo>
                <a:lnTo>
                  <a:pt x="92982" y="268390"/>
                </a:lnTo>
                <a:lnTo>
                  <a:pt x="99439" y="242289"/>
                </a:lnTo>
                <a:lnTo>
                  <a:pt x="87486" y="242289"/>
                </a:lnTo>
                <a:lnTo>
                  <a:pt x="44427" y="177284"/>
                </a:lnTo>
                <a:close/>
              </a:path>
              <a:path w="410845" h="268605">
                <a:moveTo>
                  <a:pt x="410298" y="0"/>
                </a:moveTo>
                <a:lnTo>
                  <a:pt x="147473" y="0"/>
                </a:lnTo>
                <a:lnTo>
                  <a:pt x="87486" y="242289"/>
                </a:lnTo>
                <a:lnTo>
                  <a:pt x="99439" y="242289"/>
                </a:lnTo>
                <a:lnTo>
                  <a:pt x="156457" y="11807"/>
                </a:lnTo>
                <a:lnTo>
                  <a:pt x="410298" y="11807"/>
                </a:lnTo>
                <a:lnTo>
                  <a:pt x="410298" y="0"/>
                </a:lnTo>
                <a:close/>
              </a:path>
              <a:path w="410845" h="268605">
                <a:moveTo>
                  <a:pt x="33988" y="161524"/>
                </a:moveTo>
                <a:lnTo>
                  <a:pt x="0" y="180237"/>
                </a:lnTo>
                <a:lnTo>
                  <a:pt x="3995" y="187131"/>
                </a:lnTo>
                <a:lnTo>
                  <a:pt x="20502" y="177284"/>
                </a:lnTo>
                <a:lnTo>
                  <a:pt x="44427" y="177284"/>
                </a:lnTo>
                <a:lnTo>
                  <a:pt x="33988" y="161524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1272" y="2614483"/>
            <a:ext cx="333375" cy="463550"/>
          </a:xfrm>
          <a:custGeom>
            <a:avLst/>
            <a:gdLst/>
            <a:ahLst/>
            <a:cxnLst/>
            <a:rect l="l" t="t" r="r" b="b"/>
            <a:pathLst>
              <a:path w="333375" h="463550">
                <a:moveTo>
                  <a:pt x="332931" y="0"/>
                </a:moveTo>
                <a:lnTo>
                  <a:pt x="0" y="462931"/>
                </a:lnTo>
              </a:path>
            </a:pathLst>
          </a:custGeom>
          <a:ln w="4973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2444" y="2286000"/>
            <a:ext cx="984760" cy="28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6534" y="2559319"/>
            <a:ext cx="984760" cy="29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5080" y="2406656"/>
            <a:ext cx="2714292" cy="29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19614" y="2548098"/>
            <a:ext cx="847090" cy="5670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10540" marR="5080" indent="-498475">
              <a:lnSpc>
                <a:spcPts val="1950"/>
              </a:lnSpc>
              <a:spcBef>
                <a:spcPts val="459"/>
              </a:spcBef>
              <a:tabLst>
                <a:tab pos="518795" algn="l"/>
                <a:tab pos="833755" algn="l"/>
              </a:tabLst>
            </a:pPr>
            <a:r>
              <a:rPr sz="1900" spc="20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r>
              <a:rPr sz="1900" spc="20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1900" spc="20" dirty="0">
                <a:solidFill>
                  <a:srgbClr val="AC0136"/>
                </a:solidFill>
                <a:latin typeface="Times New Roman"/>
                <a:cs typeface="Times New Roman"/>
              </a:rPr>
              <a:t>5 		</a:t>
            </a:r>
            <a:r>
              <a:rPr sz="1900" u="sng" spc="2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AC0136"/>
                </a:solidFill>
                <a:latin typeface="Times New Roman"/>
                <a:cs typeface="Times New Roman"/>
              </a:rPr>
              <a:t> </a:t>
            </a:r>
            <a:r>
              <a:rPr sz="1900" spc="15" dirty="0">
                <a:solidFill>
                  <a:srgbClr val="AC0136"/>
                </a:solidFill>
                <a:latin typeface="Times New Roman"/>
                <a:cs typeface="Times New Roman"/>
              </a:rPr>
              <a:t>50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0148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106883" y="4064"/>
                </a:lnTo>
                <a:lnTo>
                  <a:pt x="0" y="66294"/>
                </a:lnTo>
                <a:lnTo>
                  <a:pt x="106883" y="128651"/>
                </a:lnTo>
                <a:lnTo>
                  <a:pt x="113690" y="132715"/>
                </a:lnTo>
                <a:lnTo>
                  <a:pt x="122440" y="130429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38" y="52070"/>
                </a:lnTo>
                <a:lnTo>
                  <a:pt x="128092" y="24765"/>
                </a:lnTo>
                <a:lnTo>
                  <a:pt x="130390" y="16002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753" y="66357"/>
                </a:moveTo>
                <a:lnTo>
                  <a:pt x="3834384" y="107950"/>
                </a:lnTo>
                <a:lnTo>
                  <a:pt x="3832098" y="116713"/>
                </a:lnTo>
                <a:lnTo>
                  <a:pt x="3836162" y="123571"/>
                </a:lnTo>
                <a:lnTo>
                  <a:pt x="3840099" y="130429"/>
                </a:lnTo>
                <a:lnTo>
                  <a:pt x="3848862" y="132715"/>
                </a:lnTo>
                <a:lnTo>
                  <a:pt x="3855592" y="128651"/>
                </a:lnTo>
                <a:lnTo>
                  <a:pt x="393791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6966" y="78740"/>
                </a:lnTo>
                <a:lnTo>
                  <a:pt x="3905753" y="66357"/>
                </a:lnTo>
                <a:close/>
              </a:path>
              <a:path w="3963035" h="132714">
                <a:moveTo>
                  <a:pt x="81238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38" y="80645"/>
                </a:lnTo>
                <a:lnTo>
                  <a:pt x="77974" y="78740"/>
                </a:lnTo>
                <a:lnTo>
                  <a:pt x="35547" y="78740"/>
                </a:lnTo>
                <a:lnTo>
                  <a:pt x="35547" y="53975"/>
                </a:lnTo>
                <a:lnTo>
                  <a:pt x="77974" y="53975"/>
                </a:lnTo>
                <a:lnTo>
                  <a:pt x="81238" y="52070"/>
                </a:lnTo>
                <a:close/>
              </a:path>
              <a:path w="3963035" h="132714">
                <a:moveTo>
                  <a:pt x="3881276" y="52070"/>
                </a:moveTo>
                <a:lnTo>
                  <a:pt x="81238" y="52070"/>
                </a:lnTo>
                <a:lnTo>
                  <a:pt x="56760" y="66357"/>
                </a:lnTo>
                <a:lnTo>
                  <a:pt x="81238" y="80645"/>
                </a:lnTo>
                <a:lnTo>
                  <a:pt x="3881276" y="80645"/>
                </a:lnTo>
                <a:lnTo>
                  <a:pt x="3905753" y="66357"/>
                </a:lnTo>
                <a:lnTo>
                  <a:pt x="3881276" y="52070"/>
                </a:lnTo>
                <a:close/>
              </a:path>
              <a:path w="3963035" h="132714">
                <a:moveTo>
                  <a:pt x="3938084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16" y="80645"/>
                </a:lnTo>
                <a:lnTo>
                  <a:pt x="3962527" y="66294"/>
                </a:lnTo>
                <a:lnTo>
                  <a:pt x="3938084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740"/>
                </a:lnTo>
                <a:lnTo>
                  <a:pt x="56760" y="66357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760" y="66357"/>
                </a:moveTo>
                <a:lnTo>
                  <a:pt x="35547" y="78740"/>
                </a:lnTo>
                <a:lnTo>
                  <a:pt x="77974" y="78740"/>
                </a:lnTo>
                <a:lnTo>
                  <a:pt x="56760" y="66357"/>
                </a:lnTo>
                <a:close/>
              </a:path>
              <a:path w="3963035" h="132714">
                <a:moveTo>
                  <a:pt x="3926966" y="53975"/>
                </a:moveTo>
                <a:lnTo>
                  <a:pt x="3905753" y="66357"/>
                </a:lnTo>
                <a:lnTo>
                  <a:pt x="3926966" y="78740"/>
                </a:lnTo>
                <a:lnTo>
                  <a:pt x="3926966" y="53975"/>
                </a:lnTo>
                <a:close/>
              </a:path>
              <a:path w="3963035" h="132714">
                <a:moveTo>
                  <a:pt x="3934205" y="53975"/>
                </a:moveTo>
                <a:lnTo>
                  <a:pt x="3926966" y="53975"/>
                </a:lnTo>
                <a:lnTo>
                  <a:pt x="3926966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5" h="132714">
                <a:moveTo>
                  <a:pt x="77974" y="53975"/>
                </a:moveTo>
                <a:lnTo>
                  <a:pt x="35547" y="53975"/>
                </a:lnTo>
                <a:lnTo>
                  <a:pt x="56760" y="66357"/>
                </a:lnTo>
                <a:lnTo>
                  <a:pt x="77974" y="53975"/>
                </a:lnTo>
                <a:close/>
              </a:path>
              <a:path w="3963035" h="132714">
                <a:moveTo>
                  <a:pt x="3848862" y="0"/>
                </a:moveTo>
                <a:lnTo>
                  <a:pt x="3840099" y="2286"/>
                </a:lnTo>
                <a:lnTo>
                  <a:pt x="3836162" y="9144"/>
                </a:lnTo>
                <a:lnTo>
                  <a:pt x="3832098" y="16002"/>
                </a:lnTo>
                <a:lnTo>
                  <a:pt x="3834384" y="24765"/>
                </a:lnTo>
                <a:lnTo>
                  <a:pt x="3905753" y="66357"/>
                </a:lnTo>
                <a:lnTo>
                  <a:pt x="3926966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084" y="52070"/>
                </a:lnTo>
                <a:lnTo>
                  <a:pt x="3855592" y="4064"/>
                </a:lnTo>
                <a:lnTo>
                  <a:pt x="384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862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5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8"/>
                </a:lnTo>
                <a:lnTo>
                  <a:pt x="124935" y="1558814"/>
                </a:lnTo>
                <a:lnTo>
                  <a:pt x="181143" y="1550352"/>
                </a:lnTo>
                <a:lnTo>
                  <a:pt x="240238" y="1540795"/>
                </a:lnTo>
                <a:lnTo>
                  <a:pt x="299583" y="1530234"/>
                </a:lnTo>
                <a:lnTo>
                  <a:pt x="356544" y="1518763"/>
                </a:lnTo>
                <a:lnTo>
                  <a:pt x="408482" y="1506473"/>
                </a:lnTo>
                <a:lnTo>
                  <a:pt x="457086" y="1494791"/>
                </a:lnTo>
                <a:lnTo>
                  <a:pt x="504866" y="1482808"/>
                </a:lnTo>
                <a:lnTo>
                  <a:pt x="551822" y="1469973"/>
                </a:lnTo>
                <a:lnTo>
                  <a:pt x="597955" y="1455737"/>
                </a:lnTo>
                <a:lnTo>
                  <a:pt x="643265" y="1439548"/>
                </a:lnTo>
                <a:lnTo>
                  <a:pt x="687751" y="1420856"/>
                </a:lnTo>
                <a:lnTo>
                  <a:pt x="731415" y="1399109"/>
                </a:lnTo>
                <a:lnTo>
                  <a:pt x="774255" y="1373758"/>
                </a:lnTo>
                <a:lnTo>
                  <a:pt x="814740" y="1347371"/>
                </a:lnTo>
                <a:lnTo>
                  <a:pt x="856218" y="1317298"/>
                </a:lnTo>
                <a:lnTo>
                  <a:pt x="898099" y="1284275"/>
                </a:lnTo>
                <a:lnTo>
                  <a:pt x="939795" y="1249039"/>
                </a:lnTo>
                <a:lnTo>
                  <a:pt x="980717" y="1212324"/>
                </a:lnTo>
                <a:lnTo>
                  <a:pt x="1020278" y="1174867"/>
                </a:lnTo>
                <a:lnTo>
                  <a:pt x="1057887" y="1137404"/>
                </a:lnTo>
                <a:lnTo>
                  <a:pt x="1092958" y="1100671"/>
                </a:lnTo>
                <a:lnTo>
                  <a:pt x="1124902" y="1065402"/>
                </a:lnTo>
                <a:lnTo>
                  <a:pt x="1161126" y="1021643"/>
                </a:lnTo>
                <a:lnTo>
                  <a:pt x="1192901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19" y="847516"/>
                </a:lnTo>
                <a:lnTo>
                  <a:pt x="1293879" y="802846"/>
                </a:lnTo>
                <a:lnTo>
                  <a:pt x="1317180" y="757173"/>
                </a:lnTo>
                <a:lnTo>
                  <a:pt x="1340444" y="709150"/>
                </a:lnTo>
                <a:lnTo>
                  <a:pt x="1362776" y="658568"/>
                </a:lnTo>
                <a:lnTo>
                  <a:pt x="1384174" y="606864"/>
                </a:lnTo>
                <a:lnTo>
                  <a:pt x="1404639" y="555475"/>
                </a:lnTo>
                <a:lnTo>
                  <a:pt x="1424171" y="505839"/>
                </a:lnTo>
                <a:lnTo>
                  <a:pt x="1442770" y="459394"/>
                </a:lnTo>
                <a:lnTo>
                  <a:pt x="1460436" y="417575"/>
                </a:lnTo>
                <a:lnTo>
                  <a:pt x="1487039" y="355088"/>
                </a:lnTo>
                <a:lnTo>
                  <a:pt x="1509045" y="302005"/>
                </a:lnTo>
                <a:lnTo>
                  <a:pt x="1530338" y="255019"/>
                </a:lnTo>
                <a:lnTo>
                  <a:pt x="1554797" y="210819"/>
                </a:lnTo>
                <a:lnTo>
                  <a:pt x="1582529" y="167872"/>
                </a:lnTo>
                <a:lnTo>
                  <a:pt x="1611772" y="127841"/>
                </a:lnTo>
                <a:lnTo>
                  <a:pt x="1643612" y="92215"/>
                </a:lnTo>
                <a:lnTo>
                  <a:pt x="1679130" y="62483"/>
                </a:lnTo>
                <a:lnTo>
                  <a:pt x="1720498" y="38058"/>
                </a:lnTo>
                <a:lnTo>
                  <a:pt x="1766808" y="18526"/>
                </a:lnTo>
                <a:lnTo>
                  <a:pt x="1814522" y="5351"/>
                </a:lnTo>
                <a:lnTo>
                  <a:pt x="1860105" y="0"/>
                </a:lnTo>
                <a:lnTo>
                  <a:pt x="1903993" y="3425"/>
                </a:lnTo>
                <a:lnTo>
                  <a:pt x="1947846" y="14636"/>
                </a:lnTo>
                <a:lnTo>
                  <a:pt x="1990246" y="32182"/>
                </a:lnTo>
                <a:lnTo>
                  <a:pt x="2029777" y="54609"/>
                </a:lnTo>
                <a:lnTo>
                  <a:pt x="2065434" y="79797"/>
                </a:lnTo>
                <a:lnTo>
                  <a:pt x="2098151" y="109331"/>
                </a:lnTo>
                <a:lnTo>
                  <a:pt x="2129700" y="147603"/>
                </a:lnTo>
                <a:lnTo>
                  <a:pt x="2161857" y="199008"/>
                </a:lnTo>
                <a:lnTo>
                  <a:pt x="2181216" y="238089"/>
                </a:lnTo>
                <a:lnTo>
                  <a:pt x="2201280" y="285248"/>
                </a:lnTo>
                <a:lnTo>
                  <a:pt x="2221523" y="337411"/>
                </a:lnTo>
                <a:lnTo>
                  <a:pt x="2241422" y="391508"/>
                </a:lnTo>
                <a:lnTo>
                  <a:pt x="2260452" y="444465"/>
                </a:lnTo>
                <a:lnTo>
                  <a:pt x="2278090" y="493209"/>
                </a:lnTo>
                <a:lnTo>
                  <a:pt x="2293810" y="534669"/>
                </a:lnTo>
                <a:lnTo>
                  <a:pt x="2314418" y="587607"/>
                </a:lnTo>
                <a:lnTo>
                  <a:pt x="2329608" y="626411"/>
                </a:lnTo>
                <a:lnTo>
                  <a:pt x="2345727" y="664239"/>
                </a:lnTo>
                <a:lnTo>
                  <a:pt x="2369121" y="714247"/>
                </a:lnTo>
                <a:lnTo>
                  <a:pt x="2387215" y="751935"/>
                </a:lnTo>
                <a:lnTo>
                  <a:pt x="2407771" y="794693"/>
                </a:lnTo>
                <a:lnTo>
                  <a:pt x="2430326" y="840747"/>
                </a:lnTo>
                <a:lnTo>
                  <a:pt x="2454419" y="888326"/>
                </a:lnTo>
                <a:lnTo>
                  <a:pt x="2479587" y="935655"/>
                </a:lnTo>
                <a:lnTo>
                  <a:pt x="2505368" y="980963"/>
                </a:lnTo>
                <a:lnTo>
                  <a:pt x="2531300" y="1022476"/>
                </a:lnTo>
                <a:lnTo>
                  <a:pt x="2561744" y="1067026"/>
                </a:lnTo>
                <a:lnTo>
                  <a:pt x="2593027" y="1109594"/>
                </a:lnTo>
                <a:lnTo>
                  <a:pt x="2625566" y="1150143"/>
                </a:lnTo>
                <a:lnTo>
                  <a:pt x="2659777" y="1188640"/>
                </a:lnTo>
                <a:lnTo>
                  <a:pt x="2696077" y="1225047"/>
                </a:lnTo>
                <a:lnTo>
                  <a:pt x="2734881" y="1259331"/>
                </a:lnTo>
                <a:lnTo>
                  <a:pt x="2777571" y="1291493"/>
                </a:lnTo>
                <a:lnTo>
                  <a:pt x="2824011" y="1321637"/>
                </a:lnTo>
                <a:lnTo>
                  <a:pt x="2872533" y="1349692"/>
                </a:lnTo>
                <a:lnTo>
                  <a:pt x="2921468" y="1375588"/>
                </a:lnTo>
                <a:lnTo>
                  <a:pt x="2969146" y="1399255"/>
                </a:lnTo>
                <a:lnTo>
                  <a:pt x="3013900" y="1420621"/>
                </a:lnTo>
                <a:lnTo>
                  <a:pt x="3058967" y="1441825"/>
                </a:lnTo>
                <a:lnTo>
                  <a:pt x="3096913" y="1458366"/>
                </a:lnTo>
                <a:lnTo>
                  <a:pt x="3135707" y="1472102"/>
                </a:lnTo>
                <a:lnTo>
                  <a:pt x="3183316" y="1484894"/>
                </a:lnTo>
                <a:lnTo>
                  <a:pt x="3247707" y="1498599"/>
                </a:lnTo>
                <a:lnTo>
                  <a:pt x="3289839" y="1506125"/>
                </a:lnTo>
                <a:lnTo>
                  <a:pt x="3339462" y="1513771"/>
                </a:lnTo>
                <a:lnTo>
                  <a:pt x="3394571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90" y="1550021"/>
                </a:lnTo>
                <a:lnTo>
                  <a:pt x="3682271" y="1556117"/>
                </a:lnTo>
                <a:lnTo>
                  <a:pt x="3728213" y="1561577"/>
                </a:lnTo>
                <a:lnTo>
                  <a:pt x="3765613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1476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1476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34078" y="46443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47266" y="3196970"/>
            <a:ext cx="539115" cy="842010"/>
          </a:xfrm>
          <a:custGeom>
            <a:avLst/>
            <a:gdLst/>
            <a:ahLst/>
            <a:cxnLst/>
            <a:rect l="l" t="t" r="r" b="b"/>
            <a:pathLst>
              <a:path w="539114" h="842010">
                <a:moveTo>
                  <a:pt x="492449" y="780797"/>
                </a:moveTo>
                <a:lnTo>
                  <a:pt x="465708" y="797813"/>
                </a:lnTo>
                <a:lnTo>
                  <a:pt x="538733" y="841628"/>
                </a:lnTo>
                <a:lnTo>
                  <a:pt x="533544" y="791463"/>
                </a:lnTo>
                <a:lnTo>
                  <a:pt x="499236" y="791463"/>
                </a:lnTo>
                <a:lnTo>
                  <a:pt x="492449" y="780797"/>
                </a:lnTo>
                <a:close/>
              </a:path>
              <a:path w="539114" h="842010">
                <a:moveTo>
                  <a:pt x="503238" y="773931"/>
                </a:moveTo>
                <a:lnTo>
                  <a:pt x="492449" y="780797"/>
                </a:lnTo>
                <a:lnTo>
                  <a:pt x="499236" y="791463"/>
                </a:lnTo>
                <a:lnTo>
                  <a:pt x="510031" y="784605"/>
                </a:lnTo>
                <a:lnTo>
                  <a:pt x="503238" y="773931"/>
                </a:lnTo>
                <a:close/>
              </a:path>
              <a:path w="539114" h="842010">
                <a:moveTo>
                  <a:pt x="529970" y="756919"/>
                </a:moveTo>
                <a:lnTo>
                  <a:pt x="503238" y="773931"/>
                </a:lnTo>
                <a:lnTo>
                  <a:pt x="510031" y="784605"/>
                </a:lnTo>
                <a:lnTo>
                  <a:pt x="499236" y="791463"/>
                </a:lnTo>
                <a:lnTo>
                  <a:pt x="533544" y="791463"/>
                </a:lnTo>
                <a:lnTo>
                  <a:pt x="529970" y="756919"/>
                </a:lnTo>
                <a:close/>
              </a:path>
              <a:path w="539114" h="842010">
                <a:moveTo>
                  <a:pt x="10667" y="0"/>
                </a:moveTo>
                <a:lnTo>
                  <a:pt x="0" y="6857"/>
                </a:lnTo>
                <a:lnTo>
                  <a:pt x="492449" y="780797"/>
                </a:lnTo>
                <a:lnTo>
                  <a:pt x="503238" y="773931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8539" y="1699005"/>
            <a:ext cx="3199765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0" marR="5080">
              <a:lnSpc>
                <a:spcPct val="1000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25	σ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0.21213</a:t>
            </a:r>
            <a:endParaRPr sz="2400">
              <a:latin typeface="Times New Roman"/>
              <a:cs typeface="Times New Roman"/>
            </a:endParaRPr>
          </a:p>
          <a:p>
            <a:pPr marR="164465" algn="r">
              <a:lnSpc>
                <a:spcPts val="2025"/>
              </a:lnSpc>
            </a:pPr>
            <a:r>
              <a:rPr sz="1900" i="1" spc="-75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r>
              <a:rPr sz="1650" spc="15" baseline="-25252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endParaRPr sz="1650" baseline="-2525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(24.7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25.5)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42974" y="4519676"/>
            <a:ext cx="5080" cy="408305"/>
          </a:xfrm>
          <a:custGeom>
            <a:avLst/>
            <a:gdLst/>
            <a:ahLst/>
            <a:cxnLst/>
            <a:rect l="l" t="t" r="r" b="b"/>
            <a:pathLst>
              <a:path w="5080" h="408304">
                <a:moveTo>
                  <a:pt x="0" y="0"/>
                </a:moveTo>
                <a:lnTo>
                  <a:pt x="4825" y="4079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7346" y="329140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250" y="0"/>
                </a:lnTo>
              </a:path>
            </a:pathLst>
          </a:custGeom>
          <a:ln w="986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26258" y="3915076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70">
                <a:moveTo>
                  <a:pt x="0" y="13815"/>
                </a:moveTo>
                <a:lnTo>
                  <a:pt x="24556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51322" y="3915076"/>
            <a:ext cx="59690" cy="99060"/>
          </a:xfrm>
          <a:custGeom>
            <a:avLst/>
            <a:gdLst/>
            <a:ahLst/>
            <a:cxnLst/>
            <a:rect l="l" t="t" r="r" b="b"/>
            <a:pathLst>
              <a:path w="59689" h="99060">
                <a:moveTo>
                  <a:pt x="0" y="0"/>
                </a:moveTo>
                <a:lnTo>
                  <a:pt x="59622" y="9868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945" y="3751759"/>
            <a:ext cx="66040" cy="262890"/>
          </a:xfrm>
          <a:custGeom>
            <a:avLst/>
            <a:gdLst/>
            <a:ahLst/>
            <a:cxnLst/>
            <a:rect l="l" t="t" r="r" b="b"/>
            <a:pathLst>
              <a:path w="66039" h="262889">
                <a:moveTo>
                  <a:pt x="0" y="262491"/>
                </a:moveTo>
                <a:lnTo>
                  <a:pt x="65639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12739" y="3734004"/>
            <a:ext cx="299720" cy="269240"/>
          </a:xfrm>
          <a:custGeom>
            <a:avLst/>
            <a:gdLst/>
            <a:ahLst/>
            <a:cxnLst/>
            <a:rect l="l" t="t" r="r" b="b"/>
            <a:pathLst>
              <a:path w="299720" h="269239">
                <a:moveTo>
                  <a:pt x="44435" y="177618"/>
                </a:moveTo>
                <a:lnTo>
                  <a:pt x="20551" y="177618"/>
                </a:lnTo>
                <a:lnTo>
                  <a:pt x="81170" y="268897"/>
                </a:lnTo>
                <a:lnTo>
                  <a:pt x="93205" y="268897"/>
                </a:lnTo>
                <a:lnTo>
                  <a:pt x="99677" y="242746"/>
                </a:lnTo>
                <a:lnTo>
                  <a:pt x="87187" y="242746"/>
                </a:lnTo>
                <a:lnTo>
                  <a:pt x="44435" y="177618"/>
                </a:lnTo>
                <a:close/>
              </a:path>
              <a:path w="299720" h="269239">
                <a:moveTo>
                  <a:pt x="299130" y="0"/>
                </a:moveTo>
                <a:lnTo>
                  <a:pt x="147806" y="0"/>
                </a:lnTo>
                <a:lnTo>
                  <a:pt x="87187" y="242746"/>
                </a:lnTo>
                <a:lnTo>
                  <a:pt x="99677" y="242746"/>
                </a:lnTo>
                <a:lnTo>
                  <a:pt x="156832" y="11830"/>
                </a:lnTo>
                <a:lnTo>
                  <a:pt x="299130" y="11830"/>
                </a:lnTo>
                <a:lnTo>
                  <a:pt x="299130" y="0"/>
                </a:lnTo>
                <a:close/>
              </a:path>
              <a:path w="299720" h="269239">
                <a:moveTo>
                  <a:pt x="34070" y="161829"/>
                </a:moveTo>
                <a:lnTo>
                  <a:pt x="0" y="180577"/>
                </a:lnTo>
                <a:lnTo>
                  <a:pt x="4004" y="187485"/>
                </a:lnTo>
                <a:lnTo>
                  <a:pt x="20551" y="177618"/>
                </a:lnTo>
                <a:lnTo>
                  <a:pt x="44435" y="177618"/>
                </a:lnTo>
                <a:lnTo>
                  <a:pt x="34070" y="161829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8784" y="3539097"/>
            <a:ext cx="332740" cy="464184"/>
          </a:xfrm>
          <a:custGeom>
            <a:avLst/>
            <a:gdLst/>
            <a:ahLst/>
            <a:cxnLst/>
            <a:rect l="l" t="t" r="r" b="b"/>
            <a:pathLst>
              <a:path w="332739" h="464185">
                <a:moveTo>
                  <a:pt x="332712" y="0"/>
                </a:moveTo>
                <a:lnTo>
                  <a:pt x="0" y="463804"/>
                </a:lnTo>
              </a:path>
            </a:pathLst>
          </a:custGeom>
          <a:ln w="4984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2381" y="3915076"/>
            <a:ext cx="24130" cy="13970"/>
          </a:xfrm>
          <a:custGeom>
            <a:avLst/>
            <a:gdLst/>
            <a:ahLst/>
            <a:cxnLst/>
            <a:rect l="l" t="t" r="r" b="b"/>
            <a:pathLst>
              <a:path w="24129" h="13970">
                <a:moveTo>
                  <a:pt x="0" y="13815"/>
                </a:moveTo>
                <a:lnTo>
                  <a:pt x="24048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37425" y="3915076"/>
            <a:ext cx="59690" cy="99060"/>
          </a:xfrm>
          <a:custGeom>
            <a:avLst/>
            <a:gdLst/>
            <a:ahLst/>
            <a:cxnLst/>
            <a:rect l="l" t="t" r="r" b="b"/>
            <a:pathLst>
              <a:path w="59689" h="99060">
                <a:moveTo>
                  <a:pt x="0" y="0"/>
                </a:moveTo>
                <a:lnTo>
                  <a:pt x="59643" y="9868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97068" y="3751759"/>
            <a:ext cx="65405" cy="262890"/>
          </a:xfrm>
          <a:custGeom>
            <a:avLst/>
            <a:gdLst/>
            <a:ahLst/>
            <a:cxnLst/>
            <a:rect l="l" t="t" r="r" b="b"/>
            <a:pathLst>
              <a:path w="65404" h="262889">
                <a:moveTo>
                  <a:pt x="0" y="262491"/>
                </a:moveTo>
                <a:lnTo>
                  <a:pt x="65131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8842" y="3734004"/>
            <a:ext cx="410845" cy="269240"/>
          </a:xfrm>
          <a:custGeom>
            <a:avLst/>
            <a:gdLst/>
            <a:ahLst/>
            <a:cxnLst/>
            <a:rect l="l" t="t" r="r" b="b"/>
            <a:pathLst>
              <a:path w="410845" h="269239">
                <a:moveTo>
                  <a:pt x="44451" y="177618"/>
                </a:moveTo>
                <a:lnTo>
                  <a:pt x="20551" y="177618"/>
                </a:lnTo>
                <a:lnTo>
                  <a:pt x="80682" y="268897"/>
                </a:lnTo>
                <a:lnTo>
                  <a:pt x="93205" y="268897"/>
                </a:lnTo>
                <a:lnTo>
                  <a:pt x="99627" y="242746"/>
                </a:lnTo>
                <a:lnTo>
                  <a:pt x="87187" y="242746"/>
                </a:lnTo>
                <a:lnTo>
                  <a:pt x="44451" y="177618"/>
                </a:lnTo>
                <a:close/>
              </a:path>
              <a:path w="410845" h="269239">
                <a:moveTo>
                  <a:pt x="410447" y="0"/>
                </a:moveTo>
                <a:lnTo>
                  <a:pt x="147318" y="0"/>
                </a:lnTo>
                <a:lnTo>
                  <a:pt x="87187" y="242746"/>
                </a:lnTo>
                <a:lnTo>
                  <a:pt x="99627" y="242746"/>
                </a:lnTo>
                <a:lnTo>
                  <a:pt x="156344" y="11830"/>
                </a:lnTo>
                <a:lnTo>
                  <a:pt x="410447" y="11830"/>
                </a:lnTo>
                <a:lnTo>
                  <a:pt x="410447" y="0"/>
                </a:lnTo>
                <a:close/>
              </a:path>
              <a:path w="410845" h="269239">
                <a:moveTo>
                  <a:pt x="34090" y="161829"/>
                </a:moveTo>
                <a:lnTo>
                  <a:pt x="0" y="180577"/>
                </a:lnTo>
                <a:lnTo>
                  <a:pt x="4024" y="187485"/>
                </a:lnTo>
                <a:lnTo>
                  <a:pt x="20551" y="177618"/>
                </a:lnTo>
                <a:lnTo>
                  <a:pt x="44451" y="177618"/>
                </a:lnTo>
                <a:lnTo>
                  <a:pt x="34090" y="161829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4399" y="3539097"/>
            <a:ext cx="333375" cy="464184"/>
          </a:xfrm>
          <a:custGeom>
            <a:avLst/>
            <a:gdLst/>
            <a:ahLst/>
            <a:cxnLst/>
            <a:rect l="l" t="t" r="r" b="b"/>
            <a:pathLst>
              <a:path w="333375" h="464185">
                <a:moveTo>
                  <a:pt x="333200" y="0"/>
                </a:moveTo>
                <a:lnTo>
                  <a:pt x="0" y="463804"/>
                </a:lnTo>
              </a:path>
            </a:pathLst>
          </a:custGeom>
          <a:ln w="4984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06267" y="3488398"/>
            <a:ext cx="9779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41491" y="3721294"/>
            <a:ext cx="27241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5" dirty="0">
                <a:solidFill>
                  <a:srgbClr val="AC0136"/>
                </a:solidFill>
                <a:latin typeface="Times New Roman"/>
                <a:cs typeface="Times New Roman"/>
              </a:rPr>
              <a:t>50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6053" y="3319659"/>
            <a:ext cx="12255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39506" y="3209994"/>
            <a:ext cx="985106" cy="287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2767" y="3483829"/>
            <a:ext cx="985106" cy="299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71799" y="3330878"/>
            <a:ext cx="2671761" cy="299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436333" y="2265907"/>
            <a:ext cx="1757680" cy="1774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8960" algn="l"/>
                <a:tab pos="862330" algn="l"/>
              </a:tabLst>
            </a:pPr>
            <a:r>
              <a:rPr sz="2850" i="1" u="sng" spc="-112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i="1" u="sng" spc="30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850" i="1" u="sng" spc="82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u="sng" spc="22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r>
              <a:rPr sz="2850" spc="22" baseline="1461" dirty="0">
                <a:solidFill>
                  <a:srgbClr val="AC0136"/>
                </a:solidFill>
                <a:latin typeface="Arial"/>
                <a:cs typeface="Arial"/>
              </a:rPr>
              <a:t>	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24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.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7 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1900" u="sng" spc="-35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1900" u="sng" spc="2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25</a:t>
            </a:r>
            <a:endParaRPr sz="1900">
              <a:latin typeface="Times New Roman"/>
              <a:cs typeface="Times New Roman"/>
            </a:endParaRPr>
          </a:p>
          <a:p>
            <a:pPr marL="412750">
              <a:lnSpc>
                <a:spcPct val="100000"/>
              </a:lnSpc>
              <a:spcBef>
                <a:spcPts val="55"/>
              </a:spcBef>
              <a:tabLst>
                <a:tab pos="589915" algn="l"/>
              </a:tabLst>
            </a:pPr>
            <a:r>
              <a:rPr sz="1100" u="sng" spc="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525"/>
              </a:spcBef>
            </a:pPr>
            <a:r>
              <a:rPr sz="190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819"/>
              </a:spcBef>
              <a:tabLst>
                <a:tab pos="595630" algn="l"/>
                <a:tab pos="889635" algn="l"/>
              </a:tabLst>
            </a:pPr>
            <a:r>
              <a:rPr sz="2850" i="1" u="sng" spc="-120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i="1" u="sng" spc="37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850" i="1" u="sng" spc="82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u="sng" spc="22" baseline="1461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r>
              <a:rPr sz="2850" spc="22" baseline="1461" dirty="0">
                <a:solidFill>
                  <a:srgbClr val="AC0136"/>
                </a:solidFill>
                <a:latin typeface="Arial"/>
                <a:cs typeface="Arial"/>
              </a:rPr>
              <a:t>	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.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5 </a:t>
            </a:r>
            <a:r>
              <a:rPr sz="190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1900" u="sng" spc="-4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1900" u="sng" spc="2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25</a:t>
            </a:r>
            <a:endParaRPr sz="19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60"/>
              </a:spcBef>
              <a:tabLst>
                <a:tab pos="617220" algn="l"/>
              </a:tabLst>
            </a:pPr>
            <a:r>
              <a:rPr sz="1100" u="sng" spc="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525"/>
              </a:spcBef>
            </a:pPr>
            <a:r>
              <a:rPr sz="190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46236" y="3319659"/>
            <a:ext cx="46545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5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r>
              <a:rPr sz="1900" spc="10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1900" spc="15" dirty="0">
                <a:solidFill>
                  <a:srgbClr val="AC0136"/>
                </a:solidFill>
                <a:latin typeface="Times New Roman"/>
                <a:cs typeface="Times New Roman"/>
              </a:rPr>
              <a:t>3</a:t>
            </a:r>
            <a:r>
              <a:rPr sz="1900" spc="25" dirty="0">
                <a:solidFill>
                  <a:srgbClr val="AC0136"/>
                </a:solidFill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42920" y="3472610"/>
            <a:ext cx="84772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8795" algn="l"/>
                <a:tab pos="833755" algn="l"/>
              </a:tabLst>
            </a:pPr>
            <a:r>
              <a:rPr sz="1900" spc="20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r>
              <a:rPr sz="1900" spc="20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1900" spc="20" dirty="0">
                <a:solidFill>
                  <a:srgbClr val="AC0136"/>
                </a:solidFill>
                <a:latin typeface="Times New Roman"/>
                <a:cs typeface="Times New Roman"/>
              </a:rPr>
              <a:t>5	</a:t>
            </a:r>
            <a:r>
              <a:rPr sz="1900" u="sng" spc="3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2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84350" y="293687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5">
                <a:moveTo>
                  <a:pt x="0" y="0"/>
                </a:moveTo>
                <a:lnTo>
                  <a:pt x="2286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14069" y="4882641"/>
            <a:ext cx="2261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01495" algn="l"/>
              </a:tabLst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.7	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5	2</a:t>
            </a:r>
            <a:r>
              <a:rPr sz="2000" spc="1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427476" y="4597400"/>
            <a:ext cx="8255" cy="320675"/>
          </a:xfrm>
          <a:custGeom>
            <a:avLst/>
            <a:gdLst/>
            <a:ahLst/>
            <a:cxnLst/>
            <a:rect l="l" t="t" r="r" b="b"/>
            <a:pathLst>
              <a:path w="8254" h="320675">
                <a:moveTo>
                  <a:pt x="7874" y="0"/>
                </a:moveTo>
                <a:lnTo>
                  <a:pt x="0" y="320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1825" y="4725923"/>
            <a:ext cx="111125" cy="1905"/>
          </a:xfrm>
          <a:custGeom>
            <a:avLst/>
            <a:gdLst/>
            <a:ahLst/>
            <a:cxnLst/>
            <a:rect l="l" t="t" r="r" b="b"/>
            <a:pathLst>
              <a:path w="111125" h="1904">
                <a:moveTo>
                  <a:pt x="0" y="0"/>
                </a:moveTo>
                <a:lnTo>
                  <a:pt x="111125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4375" y="3230498"/>
            <a:ext cx="2007870" cy="1581150"/>
          </a:xfrm>
          <a:custGeom>
            <a:avLst/>
            <a:gdLst/>
            <a:ahLst/>
            <a:cxnLst/>
            <a:rect l="l" t="t" r="r" b="b"/>
            <a:pathLst>
              <a:path w="2007870" h="1581150">
                <a:moveTo>
                  <a:pt x="1004824" y="0"/>
                </a:moveTo>
                <a:lnTo>
                  <a:pt x="919099" y="4825"/>
                </a:lnTo>
                <a:lnTo>
                  <a:pt x="886737" y="17355"/>
                </a:lnTo>
                <a:lnTo>
                  <a:pt x="856615" y="26288"/>
                </a:lnTo>
                <a:lnTo>
                  <a:pt x="822015" y="42366"/>
                </a:lnTo>
                <a:lnTo>
                  <a:pt x="776224" y="76326"/>
                </a:lnTo>
                <a:lnTo>
                  <a:pt x="725776" y="125737"/>
                </a:lnTo>
                <a:lnTo>
                  <a:pt x="697935" y="157287"/>
                </a:lnTo>
                <a:lnTo>
                  <a:pt x="674694" y="204282"/>
                </a:lnTo>
                <a:lnTo>
                  <a:pt x="661924" y="223900"/>
                </a:lnTo>
                <a:lnTo>
                  <a:pt x="566674" y="438276"/>
                </a:lnTo>
                <a:lnTo>
                  <a:pt x="433324" y="752475"/>
                </a:lnTo>
                <a:lnTo>
                  <a:pt x="304800" y="981075"/>
                </a:lnTo>
                <a:lnTo>
                  <a:pt x="176149" y="1123950"/>
                </a:lnTo>
                <a:lnTo>
                  <a:pt x="140460" y="1168341"/>
                </a:lnTo>
                <a:lnTo>
                  <a:pt x="131616" y="1179008"/>
                </a:lnTo>
                <a:lnTo>
                  <a:pt x="125976" y="1185051"/>
                </a:lnTo>
                <a:lnTo>
                  <a:pt x="121443" y="1188765"/>
                </a:lnTo>
                <a:lnTo>
                  <a:pt x="115917" y="1192445"/>
                </a:lnTo>
                <a:lnTo>
                  <a:pt x="107303" y="1198388"/>
                </a:lnTo>
                <a:lnTo>
                  <a:pt x="93501" y="1208890"/>
                </a:lnTo>
                <a:lnTo>
                  <a:pt x="72415" y="1226245"/>
                </a:lnTo>
                <a:lnTo>
                  <a:pt x="41947" y="1252750"/>
                </a:lnTo>
                <a:lnTo>
                  <a:pt x="0" y="1290701"/>
                </a:lnTo>
                <a:lnTo>
                  <a:pt x="4699" y="1581150"/>
                </a:lnTo>
                <a:lnTo>
                  <a:pt x="1998599" y="1579626"/>
                </a:lnTo>
                <a:lnTo>
                  <a:pt x="1998618" y="1481097"/>
                </a:lnTo>
                <a:lnTo>
                  <a:pt x="2001901" y="1420050"/>
                </a:lnTo>
                <a:lnTo>
                  <a:pt x="2005849" y="1383958"/>
                </a:lnTo>
                <a:lnTo>
                  <a:pt x="2007870" y="1360296"/>
                </a:lnTo>
                <a:lnTo>
                  <a:pt x="1968378" y="1341922"/>
                </a:lnTo>
                <a:lnTo>
                  <a:pt x="1929341" y="1320193"/>
                </a:lnTo>
                <a:lnTo>
                  <a:pt x="1890474" y="1294907"/>
                </a:lnTo>
                <a:lnTo>
                  <a:pt x="1851490" y="1265865"/>
                </a:lnTo>
                <a:lnTo>
                  <a:pt x="1812104" y="1232864"/>
                </a:lnTo>
                <a:lnTo>
                  <a:pt x="1772030" y="1195705"/>
                </a:lnTo>
                <a:lnTo>
                  <a:pt x="1730068" y="1152821"/>
                </a:lnTo>
                <a:lnTo>
                  <a:pt x="1699363" y="1121102"/>
                </a:lnTo>
                <a:lnTo>
                  <a:pt x="1659890" y="1074943"/>
                </a:lnTo>
                <a:lnTo>
                  <a:pt x="1629941" y="1024808"/>
                </a:lnTo>
                <a:lnTo>
                  <a:pt x="1611142" y="988118"/>
                </a:lnTo>
                <a:lnTo>
                  <a:pt x="1585849" y="938276"/>
                </a:lnTo>
                <a:lnTo>
                  <a:pt x="1552734" y="881443"/>
                </a:lnTo>
                <a:lnTo>
                  <a:pt x="1523080" y="827037"/>
                </a:lnTo>
                <a:lnTo>
                  <a:pt x="1496510" y="774804"/>
                </a:lnTo>
                <a:lnTo>
                  <a:pt x="1472648" y="724493"/>
                </a:lnTo>
                <a:lnTo>
                  <a:pt x="1451117" y="675851"/>
                </a:lnTo>
                <a:lnTo>
                  <a:pt x="1431540" y="628626"/>
                </a:lnTo>
                <a:lnTo>
                  <a:pt x="1413541" y="582564"/>
                </a:lnTo>
                <a:lnTo>
                  <a:pt x="1396744" y="537415"/>
                </a:lnTo>
                <a:lnTo>
                  <a:pt x="1380771" y="492924"/>
                </a:lnTo>
                <a:lnTo>
                  <a:pt x="1349793" y="404911"/>
                </a:lnTo>
                <a:lnTo>
                  <a:pt x="1334035" y="360884"/>
                </a:lnTo>
                <a:lnTo>
                  <a:pt x="1317596" y="316506"/>
                </a:lnTo>
                <a:lnTo>
                  <a:pt x="1300099" y="271525"/>
                </a:lnTo>
                <a:lnTo>
                  <a:pt x="1290574" y="238251"/>
                </a:lnTo>
                <a:lnTo>
                  <a:pt x="1252474" y="171576"/>
                </a:lnTo>
                <a:lnTo>
                  <a:pt x="1237544" y="148087"/>
                </a:lnTo>
                <a:lnTo>
                  <a:pt x="1232971" y="143047"/>
                </a:lnTo>
                <a:lnTo>
                  <a:pt x="1229687" y="143047"/>
                </a:lnTo>
                <a:lnTo>
                  <a:pt x="1220006" y="136199"/>
                </a:lnTo>
                <a:lnTo>
                  <a:pt x="1195324" y="109600"/>
                </a:lnTo>
                <a:lnTo>
                  <a:pt x="1168217" y="77602"/>
                </a:lnTo>
                <a:lnTo>
                  <a:pt x="1156684" y="67929"/>
                </a:lnTo>
                <a:lnTo>
                  <a:pt x="1151389" y="67184"/>
                </a:lnTo>
                <a:lnTo>
                  <a:pt x="1143000" y="61975"/>
                </a:lnTo>
                <a:lnTo>
                  <a:pt x="1085850" y="23875"/>
                </a:lnTo>
                <a:lnTo>
                  <a:pt x="1004824" y="0"/>
                </a:lnTo>
                <a:close/>
              </a:path>
              <a:path w="2007870" h="1581150">
                <a:moveTo>
                  <a:pt x="1232741" y="142793"/>
                </a:moveTo>
                <a:lnTo>
                  <a:pt x="1229687" y="143047"/>
                </a:lnTo>
                <a:lnTo>
                  <a:pt x="1232971" y="143047"/>
                </a:lnTo>
                <a:lnTo>
                  <a:pt x="1232741" y="142793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77994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4" h="132714">
                <a:moveTo>
                  <a:pt x="113791" y="0"/>
                </a:moveTo>
                <a:lnTo>
                  <a:pt x="106933" y="4064"/>
                </a:lnTo>
                <a:lnTo>
                  <a:pt x="0" y="66294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320" y="80645"/>
                </a:lnTo>
                <a:lnTo>
                  <a:pt x="28320" y="52070"/>
                </a:lnTo>
                <a:lnTo>
                  <a:pt x="81250" y="52070"/>
                </a:lnTo>
                <a:lnTo>
                  <a:pt x="128142" y="24765"/>
                </a:lnTo>
                <a:lnTo>
                  <a:pt x="130428" y="16002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963034" h="132714">
                <a:moveTo>
                  <a:pt x="3906010" y="66357"/>
                </a:moveTo>
                <a:lnTo>
                  <a:pt x="3834764" y="107950"/>
                </a:lnTo>
                <a:lnTo>
                  <a:pt x="3832479" y="116713"/>
                </a:lnTo>
                <a:lnTo>
                  <a:pt x="3840353" y="130429"/>
                </a:lnTo>
                <a:lnTo>
                  <a:pt x="3849115" y="132715"/>
                </a:lnTo>
                <a:lnTo>
                  <a:pt x="3938200" y="80645"/>
                </a:lnTo>
                <a:lnTo>
                  <a:pt x="3934586" y="80645"/>
                </a:lnTo>
                <a:lnTo>
                  <a:pt x="3934586" y="78740"/>
                </a:lnTo>
                <a:lnTo>
                  <a:pt x="3927221" y="78740"/>
                </a:lnTo>
                <a:lnTo>
                  <a:pt x="3906010" y="66357"/>
                </a:lnTo>
                <a:close/>
              </a:path>
              <a:path w="3963034" h="132714">
                <a:moveTo>
                  <a:pt x="81250" y="52070"/>
                </a:moveTo>
                <a:lnTo>
                  <a:pt x="28320" y="52070"/>
                </a:lnTo>
                <a:lnTo>
                  <a:pt x="28320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59" y="78740"/>
                </a:lnTo>
                <a:lnTo>
                  <a:pt x="35559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3963034" h="132714">
                <a:moveTo>
                  <a:pt x="3881536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3881536" y="80645"/>
                </a:lnTo>
                <a:lnTo>
                  <a:pt x="3906010" y="66357"/>
                </a:lnTo>
                <a:lnTo>
                  <a:pt x="3881536" y="52070"/>
                </a:lnTo>
                <a:close/>
              </a:path>
              <a:path w="3963034" h="132714">
                <a:moveTo>
                  <a:pt x="3938367" y="52070"/>
                </a:moveTo>
                <a:lnTo>
                  <a:pt x="3934586" y="52070"/>
                </a:lnTo>
                <a:lnTo>
                  <a:pt x="3934586" y="80645"/>
                </a:lnTo>
                <a:lnTo>
                  <a:pt x="3938200" y="80645"/>
                </a:lnTo>
                <a:lnTo>
                  <a:pt x="3962780" y="66294"/>
                </a:lnTo>
                <a:lnTo>
                  <a:pt x="3938367" y="52070"/>
                </a:lnTo>
                <a:close/>
              </a:path>
              <a:path w="3963034" h="132714">
                <a:moveTo>
                  <a:pt x="35559" y="53975"/>
                </a:moveTo>
                <a:lnTo>
                  <a:pt x="35559" y="78740"/>
                </a:lnTo>
                <a:lnTo>
                  <a:pt x="56773" y="66357"/>
                </a:lnTo>
                <a:lnTo>
                  <a:pt x="35559" y="53975"/>
                </a:lnTo>
                <a:close/>
              </a:path>
              <a:path w="3963034" h="132714">
                <a:moveTo>
                  <a:pt x="56773" y="66357"/>
                </a:moveTo>
                <a:lnTo>
                  <a:pt x="35559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3963034" h="132714">
                <a:moveTo>
                  <a:pt x="3927221" y="53975"/>
                </a:moveTo>
                <a:lnTo>
                  <a:pt x="3906010" y="66357"/>
                </a:lnTo>
                <a:lnTo>
                  <a:pt x="3927221" y="78740"/>
                </a:lnTo>
                <a:lnTo>
                  <a:pt x="3927221" y="53975"/>
                </a:lnTo>
                <a:close/>
              </a:path>
              <a:path w="3963034" h="132714">
                <a:moveTo>
                  <a:pt x="3934586" y="53975"/>
                </a:moveTo>
                <a:lnTo>
                  <a:pt x="3927221" y="53975"/>
                </a:lnTo>
                <a:lnTo>
                  <a:pt x="3927221" y="78740"/>
                </a:lnTo>
                <a:lnTo>
                  <a:pt x="3934586" y="78740"/>
                </a:lnTo>
                <a:lnTo>
                  <a:pt x="3934586" y="53975"/>
                </a:lnTo>
                <a:close/>
              </a:path>
              <a:path w="3963034" h="132714">
                <a:moveTo>
                  <a:pt x="77987" y="53975"/>
                </a:moveTo>
                <a:lnTo>
                  <a:pt x="35559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3963034" h="132714">
                <a:moveTo>
                  <a:pt x="3849115" y="0"/>
                </a:moveTo>
                <a:lnTo>
                  <a:pt x="3840353" y="2286"/>
                </a:lnTo>
                <a:lnTo>
                  <a:pt x="3832479" y="16002"/>
                </a:lnTo>
                <a:lnTo>
                  <a:pt x="3834764" y="24765"/>
                </a:lnTo>
                <a:lnTo>
                  <a:pt x="3906010" y="66357"/>
                </a:lnTo>
                <a:lnTo>
                  <a:pt x="3927221" y="53975"/>
                </a:lnTo>
                <a:lnTo>
                  <a:pt x="3934586" y="53975"/>
                </a:lnTo>
                <a:lnTo>
                  <a:pt x="3934586" y="52070"/>
                </a:lnTo>
                <a:lnTo>
                  <a:pt x="3938367" y="52070"/>
                </a:lnTo>
                <a:lnTo>
                  <a:pt x="384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98771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4" h="1576704">
                <a:moveTo>
                  <a:pt x="0" y="1576704"/>
                </a:moveTo>
                <a:lnTo>
                  <a:pt x="31749" y="1572082"/>
                </a:lnTo>
                <a:lnTo>
                  <a:pt x="74285" y="1566088"/>
                </a:lnTo>
                <a:lnTo>
                  <a:pt x="124973" y="1558814"/>
                </a:lnTo>
                <a:lnTo>
                  <a:pt x="181181" y="1550352"/>
                </a:lnTo>
                <a:lnTo>
                  <a:pt x="240276" y="1540795"/>
                </a:lnTo>
                <a:lnTo>
                  <a:pt x="299626" y="1530234"/>
                </a:lnTo>
                <a:lnTo>
                  <a:pt x="356598" y="1518763"/>
                </a:lnTo>
                <a:lnTo>
                  <a:pt x="408558" y="1506473"/>
                </a:lnTo>
                <a:lnTo>
                  <a:pt x="457154" y="1494791"/>
                </a:lnTo>
                <a:lnTo>
                  <a:pt x="504928" y="1482808"/>
                </a:lnTo>
                <a:lnTo>
                  <a:pt x="551880" y="1469973"/>
                </a:lnTo>
                <a:lnTo>
                  <a:pt x="598011" y="1455737"/>
                </a:lnTo>
                <a:lnTo>
                  <a:pt x="643320" y="1439548"/>
                </a:lnTo>
                <a:lnTo>
                  <a:pt x="687808" y="1420856"/>
                </a:lnTo>
                <a:lnTo>
                  <a:pt x="731474" y="1399109"/>
                </a:lnTo>
                <a:lnTo>
                  <a:pt x="774318" y="1373758"/>
                </a:lnTo>
                <a:lnTo>
                  <a:pt x="814804" y="1347371"/>
                </a:lnTo>
                <a:lnTo>
                  <a:pt x="856281" y="1317298"/>
                </a:lnTo>
                <a:lnTo>
                  <a:pt x="898162" y="1284275"/>
                </a:lnTo>
                <a:lnTo>
                  <a:pt x="939858" y="1249039"/>
                </a:lnTo>
                <a:lnTo>
                  <a:pt x="980781" y="1212324"/>
                </a:lnTo>
                <a:lnTo>
                  <a:pt x="1020341" y="1174867"/>
                </a:lnTo>
                <a:lnTo>
                  <a:pt x="1057951" y="1137404"/>
                </a:lnTo>
                <a:lnTo>
                  <a:pt x="1093022" y="1100671"/>
                </a:lnTo>
                <a:lnTo>
                  <a:pt x="1124965" y="1065402"/>
                </a:lnTo>
                <a:lnTo>
                  <a:pt x="1161229" y="1021643"/>
                </a:lnTo>
                <a:lnTo>
                  <a:pt x="1193020" y="978248"/>
                </a:lnTo>
                <a:lnTo>
                  <a:pt x="1221264" y="934944"/>
                </a:lnTo>
                <a:lnTo>
                  <a:pt x="1246884" y="891458"/>
                </a:lnTo>
                <a:lnTo>
                  <a:pt x="1270804" y="847516"/>
                </a:lnTo>
                <a:lnTo>
                  <a:pt x="1293950" y="802846"/>
                </a:lnTo>
                <a:lnTo>
                  <a:pt x="1317243" y="757173"/>
                </a:lnTo>
                <a:lnTo>
                  <a:pt x="1340508" y="709150"/>
                </a:lnTo>
                <a:lnTo>
                  <a:pt x="1362839" y="658568"/>
                </a:lnTo>
                <a:lnTo>
                  <a:pt x="1384237" y="606864"/>
                </a:lnTo>
                <a:lnTo>
                  <a:pt x="1404702" y="555475"/>
                </a:lnTo>
                <a:lnTo>
                  <a:pt x="1424235" y="505839"/>
                </a:lnTo>
                <a:lnTo>
                  <a:pt x="1442834" y="459394"/>
                </a:lnTo>
                <a:lnTo>
                  <a:pt x="1460500" y="417575"/>
                </a:lnTo>
                <a:lnTo>
                  <a:pt x="1487102" y="355088"/>
                </a:lnTo>
                <a:lnTo>
                  <a:pt x="1509109" y="302005"/>
                </a:lnTo>
                <a:lnTo>
                  <a:pt x="1530401" y="255019"/>
                </a:lnTo>
                <a:lnTo>
                  <a:pt x="1554861" y="210819"/>
                </a:lnTo>
                <a:lnTo>
                  <a:pt x="1582612" y="167872"/>
                </a:lnTo>
                <a:lnTo>
                  <a:pt x="1611899" y="127841"/>
                </a:lnTo>
                <a:lnTo>
                  <a:pt x="1643782" y="92215"/>
                </a:lnTo>
                <a:lnTo>
                  <a:pt x="1679321" y="62483"/>
                </a:lnTo>
                <a:lnTo>
                  <a:pt x="1720635" y="38058"/>
                </a:lnTo>
                <a:lnTo>
                  <a:pt x="1766951" y="18526"/>
                </a:lnTo>
                <a:lnTo>
                  <a:pt x="1814695" y="5351"/>
                </a:lnTo>
                <a:lnTo>
                  <a:pt x="1860296" y="0"/>
                </a:lnTo>
                <a:lnTo>
                  <a:pt x="1904112" y="3425"/>
                </a:lnTo>
                <a:lnTo>
                  <a:pt x="1947941" y="14636"/>
                </a:lnTo>
                <a:lnTo>
                  <a:pt x="1990365" y="32182"/>
                </a:lnTo>
                <a:lnTo>
                  <a:pt x="2029968" y="54609"/>
                </a:lnTo>
                <a:lnTo>
                  <a:pt x="2065623" y="79797"/>
                </a:lnTo>
                <a:lnTo>
                  <a:pt x="2098325" y="109331"/>
                </a:lnTo>
                <a:lnTo>
                  <a:pt x="2129837" y="147603"/>
                </a:lnTo>
                <a:lnTo>
                  <a:pt x="2161921" y="199008"/>
                </a:lnTo>
                <a:lnTo>
                  <a:pt x="2181286" y="238089"/>
                </a:lnTo>
                <a:lnTo>
                  <a:pt x="2201365" y="285248"/>
                </a:lnTo>
                <a:lnTo>
                  <a:pt x="2221626" y="337411"/>
                </a:lnTo>
                <a:lnTo>
                  <a:pt x="2241539" y="391508"/>
                </a:lnTo>
                <a:lnTo>
                  <a:pt x="2260571" y="444465"/>
                </a:lnTo>
                <a:lnTo>
                  <a:pt x="2278193" y="493209"/>
                </a:lnTo>
                <a:lnTo>
                  <a:pt x="2293874" y="534669"/>
                </a:lnTo>
                <a:lnTo>
                  <a:pt x="2314537" y="587607"/>
                </a:lnTo>
                <a:lnTo>
                  <a:pt x="2329735" y="626411"/>
                </a:lnTo>
                <a:lnTo>
                  <a:pt x="2345862" y="664239"/>
                </a:lnTo>
                <a:lnTo>
                  <a:pt x="2369311" y="714247"/>
                </a:lnTo>
                <a:lnTo>
                  <a:pt x="2387406" y="751935"/>
                </a:lnTo>
                <a:lnTo>
                  <a:pt x="2407962" y="794693"/>
                </a:lnTo>
                <a:lnTo>
                  <a:pt x="2430517" y="840747"/>
                </a:lnTo>
                <a:lnTo>
                  <a:pt x="2454610" y="888326"/>
                </a:lnTo>
                <a:lnTo>
                  <a:pt x="2479777" y="935655"/>
                </a:lnTo>
                <a:lnTo>
                  <a:pt x="2505558" y="980963"/>
                </a:lnTo>
                <a:lnTo>
                  <a:pt x="2531490" y="1022476"/>
                </a:lnTo>
                <a:lnTo>
                  <a:pt x="2561934" y="1067026"/>
                </a:lnTo>
                <a:lnTo>
                  <a:pt x="2593217" y="1109594"/>
                </a:lnTo>
                <a:lnTo>
                  <a:pt x="2625756" y="1150143"/>
                </a:lnTo>
                <a:lnTo>
                  <a:pt x="2659967" y="1188640"/>
                </a:lnTo>
                <a:lnTo>
                  <a:pt x="2696267" y="1225047"/>
                </a:lnTo>
                <a:lnTo>
                  <a:pt x="2735072" y="1259331"/>
                </a:lnTo>
                <a:lnTo>
                  <a:pt x="2777762" y="1291493"/>
                </a:lnTo>
                <a:lnTo>
                  <a:pt x="2824202" y="1321637"/>
                </a:lnTo>
                <a:lnTo>
                  <a:pt x="2872724" y="1349692"/>
                </a:lnTo>
                <a:lnTo>
                  <a:pt x="2921658" y="1375588"/>
                </a:lnTo>
                <a:lnTo>
                  <a:pt x="2969337" y="1399255"/>
                </a:lnTo>
                <a:lnTo>
                  <a:pt x="3014090" y="1420621"/>
                </a:lnTo>
                <a:lnTo>
                  <a:pt x="3059157" y="1441825"/>
                </a:lnTo>
                <a:lnTo>
                  <a:pt x="3097104" y="1458366"/>
                </a:lnTo>
                <a:lnTo>
                  <a:pt x="3135898" y="1472102"/>
                </a:lnTo>
                <a:lnTo>
                  <a:pt x="3183506" y="1484894"/>
                </a:lnTo>
                <a:lnTo>
                  <a:pt x="3247898" y="1498599"/>
                </a:lnTo>
                <a:lnTo>
                  <a:pt x="3290033" y="1506125"/>
                </a:lnTo>
                <a:lnTo>
                  <a:pt x="3339665" y="1513771"/>
                </a:lnTo>
                <a:lnTo>
                  <a:pt x="3394786" y="1521430"/>
                </a:lnTo>
                <a:lnTo>
                  <a:pt x="3453390" y="1528992"/>
                </a:lnTo>
                <a:lnTo>
                  <a:pt x="3513470" y="1536350"/>
                </a:lnTo>
                <a:lnTo>
                  <a:pt x="3573022" y="1543396"/>
                </a:lnTo>
                <a:lnTo>
                  <a:pt x="3630037" y="1550021"/>
                </a:lnTo>
                <a:lnTo>
                  <a:pt x="3682510" y="1556117"/>
                </a:lnTo>
                <a:lnTo>
                  <a:pt x="3728434" y="1561577"/>
                </a:lnTo>
                <a:lnTo>
                  <a:pt x="3765804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59447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9447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782557" y="4644390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37175" y="1699005"/>
            <a:ext cx="366395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 Normal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97155">
              <a:lnSpc>
                <a:spcPts val="2025"/>
              </a:lnSpc>
            </a:pPr>
            <a:r>
              <a:rPr sz="1900" spc="15" dirty="0">
                <a:solidFill>
                  <a:srgbClr val="AC0136"/>
                </a:solidFill>
                <a:latin typeface="Arial"/>
                <a:cs typeface="Arial"/>
              </a:rPr>
              <a:t>-</a:t>
            </a:r>
            <a:r>
              <a:rPr sz="1900" spc="15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r>
              <a:rPr sz="1900" spc="15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1900" spc="15" dirty="0">
                <a:solidFill>
                  <a:srgbClr val="AC0136"/>
                </a:solidFill>
                <a:latin typeface="Times New Roman"/>
                <a:cs typeface="Times New Roman"/>
              </a:rPr>
              <a:t>41</a:t>
            </a:r>
            <a:endParaRPr sz="19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spcBef>
                <a:spcPts val="615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(-1.41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2.36)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34072" y="3230626"/>
            <a:ext cx="537845" cy="503555"/>
          </a:xfrm>
          <a:custGeom>
            <a:avLst/>
            <a:gdLst/>
            <a:ahLst/>
            <a:cxnLst/>
            <a:rect l="l" t="t" r="r" b="b"/>
            <a:pathLst>
              <a:path w="537845" h="503554">
                <a:moveTo>
                  <a:pt x="29718" y="423291"/>
                </a:moveTo>
                <a:lnTo>
                  <a:pt x="0" y="503174"/>
                </a:lnTo>
                <a:lnTo>
                  <a:pt x="81660" y="479044"/>
                </a:lnTo>
                <a:lnTo>
                  <a:pt x="68054" y="464438"/>
                </a:lnTo>
                <a:lnTo>
                  <a:pt x="50673" y="464438"/>
                </a:lnTo>
                <a:lnTo>
                  <a:pt x="42036" y="455168"/>
                </a:lnTo>
                <a:lnTo>
                  <a:pt x="51327" y="446485"/>
                </a:lnTo>
                <a:lnTo>
                  <a:pt x="29718" y="423291"/>
                </a:lnTo>
                <a:close/>
              </a:path>
              <a:path w="537845" h="503554">
                <a:moveTo>
                  <a:pt x="51327" y="446485"/>
                </a:moveTo>
                <a:lnTo>
                  <a:pt x="42036" y="455168"/>
                </a:lnTo>
                <a:lnTo>
                  <a:pt x="50673" y="464438"/>
                </a:lnTo>
                <a:lnTo>
                  <a:pt x="59965" y="455757"/>
                </a:lnTo>
                <a:lnTo>
                  <a:pt x="51327" y="446485"/>
                </a:lnTo>
                <a:close/>
              </a:path>
              <a:path w="537845" h="503554">
                <a:moveTo>
                  <a:pt x="59965" y="455757"/>
                </a:moveTo>
                <a:lnTo>
                  <a:pt x="50673" y="464438"/>
                </a:lnTo>
                <a:lnTo>
                  <a:pt x="68054" y="464438"/>
                </a:lnTo>
                <a:lnTo>
                  <a:pt x="59965" y="455757"/>
                </a:lnTo>
                <a:close/>
              </a:path>
              <a:path w="537845" h="503554">
                <a:moveTo>
                  <a:pt x="529081" y="0"/>
                </a:moveTo>
                <a:lnTo>
                  <a:pt x="51327" y="446485"/>
                </a:lnTo>
                <a:lnTo>
                  <a:pt x="59965" y="455757"/>
                </a:lnTo>
                <a:lnTo>
                  <a:pt x="537718" y="9398"/>
                </a:lnTo>
                <a:lnTo>
                  <a:pt x="529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94375" y="4519548"/>
            <a:ext cx="5080" cy="408305"/>
          </a:xfrm>
          <a:custGeom>
            <a:avLst/>
            <a:gdLst/>
            <a:ahLst/>
            <a:cxnLst/>
            <a:rect l="l" t="t" r="r" b="b"/>
            <a:pathLst>
              <a:path w="5079" h="408304">
                <a:moveTo>
                  <a:pt x="0" y="0"/>
                </a:moveTo>
                <a:lnTo>
                  <a:pt x="4825" y="408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23480" y="4882337"/>
            <a:ext cx="472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36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88275" y="4599051"/>
            <a:ext cx="1905" cy="327025"/>
          </a:xfrm>
          <a:custGeom>
            <a:avLst/>
            <a:gdLst/>
            <a:ahLst/>
            <a:cxnLst/>
            <a:rect l="l" t="t" r="r" b="b"/>
            <a:pathLst>
              <a:path w="1904" h="327025">
                <a:moveTo>
                  <a:pt x="0" y="0"/>
                </a:moveTo>
                <a:lnTo>
                  <a:pt x="1524" y="3270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48200" y="4219066"/>
            <a:ext cx="3141980" cy="103505"/>
          </a:xfrm>
          <a:custGeom>
            <a:avLst/>
            <a:gdLst/>
            <a:ahLst/>
            <a:cxnLst/>
            <a:rect l="l" t="t" r="r" b="b"/>
            <a:pathLst>
              <a:path w="3141979" h="103504">
                <a:moveTo>
                  <a:pt x="88773" y="0"/>
                </a:moveTo>
                <a:lnTo>
                  <a:pt x="0" y="51307"/>
                </a:lnTo>
                <a:lnTo>
                  <a:pt x="88391" y="103377"/>
                </a:lnTo>
                <a:lnTo>
                  <a:pt x="92328" y="102361"/>
                </a:lnTo>
                <a:lnTo>
                  <a:pt x="95885" y="96265"/>
                </a:lnTo>
                <a:lnTo>
                  <a:pt x="94869" y="92455"/>
                </a:lnTo>
                <a:lnTo>
                  <a:pt x="35950" y="57752"/>
                </a:lnTo>
                <a:lnTo>
                  <a:pt x="12573" y="57657"/>
                </a:lnTo>
                <a:lnTo>
                  <a:pt x="12573" y="44957"/>
                </a:lnTo>
                <a:lnTo>
                  <a:pt x="36359" y="44957"/>
                </a:lnTo>
                <a:lnTo>
                  <a:pt x="95123" y="10921"/>
                </a:lnTo>
                <a:lnTo>
                  <a:pt x="96138" y="7111"/>
                </a:lnTo>
                <a:lnTo>
                  <a:pt x="94487" y="4063"/>
                </a:lnTo>
                <a:lnTo>
                  <a:pt x="92710" y="1015"/>
                </a:lnTo>
                <a:lnTo>
                  <a:pt x="88773" y="0"/>
                </a:lnTo>
                <a:close/>
              </a:path>
              <a:path w="3141979" h="103504">
                <a:moveTo>
                  <a:pt x="36193" y="45053"/>
                </a:moveTo>
                <a:lnTo>
                  <a:pt x="25203" y="51419"/>
                </a:lnTo>
                <a:lnTo>
                  <a:pt x="35950" y="57752"/>
                </a:lnTo>
                <a:lnTo>
                  <a:pt x="3141599" y="70357"/>
                </a:lnTo>
                <a:lnTo>
                  <a:pt x="3141726" y="57657"/>
                </a:lnTo>
                <a:lnTo>
                  <a:pt x="36193" y="45053"/>
                </a:lnTo>
                <a:close/>
              </a:path>
              <a:path w="3141979" h="103504">
                <a:moveTo>
                  <a:pt x="12573" y="44957"/>
                </a:moveTo>
                <a:lnTo>
                  <a:pt x="12573" y="57657"/>
                </a:lnTo>
                <a:lnTo>
                  <a:pt x="35950" y="57752"/>
                </a:lnTo>
                <a:lnTo>
                  <a:pt x="34496" y="56895"/>
                </a:lnTo>
                <a:lnTo>
                  <a:pt x="15748" y="56895"/>
                </a:lnTo>
                <a:lnTo>
                  <a:pt x="15748" y="45846"/>
                </a:lnTo>
                <a:lnTo>
                  <a:pt x="34824" y="45846"/>
                </a:lnTo>
                <a:lnTo>
                  <a:pt x="36193" y="45053"/>
                </a:lnTo>
                <a:lnTo>
                  <a:pt x="12573" y="44957"/>
                </a:lnTo>
                <a:close/>
              </a:path>
              <a:path w="3141979" h="103504">
                <a:moveTo>
                  <a:pt x="15748" y="45846"/>
                </a:moveTo>
                <a:lnTo>
                  <a:pt x="15748" y="56895"/>
                </a:lnTo>
                <a:lnTo>
                  <a:pt x="25203" y="51419"/>
                </a:lnTo>
                <a:lnTo>
                  <a:pt x="15748" y="45846"/>
                </a:lnTo>
                <a:close/>
              </a:path>
              <a:path w="3141979" h="103504">
                <a:moveTo>
                  <a:pt x="25203" y="51419"/>
                </a:moveTo>
                <a:lnTo>
                  <a:pt x="15748" y="56895"/>
                </a:lnTo>
                <a:lnTo>
                  <a:pt x="34496" y="56895"/>
                </a:lnTo>
                <a:lnTo>
                  <a:pt x="25203" y="51419"/>
                </a:lnTo>
                <a:close/>
              </a:path>
              <a:path w="3141979" h="103504">
                <a:moveTo>
                  <a:pt x="34824" y="45846"/>
                </a:moveTo>
                <a:lnTo>
                  <a:pt x="15748" y="45846"/>
                </a:lnTo>
                <a:lnTo>
                  <a:pt x="25203" y="51419"/>
                </a:lnTo>
                <a:lnTo>
                  <a:pt x="34824" y="45846"/>
                </a:lnTo>
                <a:close/>
              </a:path>
              <a:path w="3141979" h="103504">
                <a:moveTo>
                  <a:pt x="36359" y="44957"/>
                </a:moveTo>
                <a:lnTo>
                  <a:pt x="12573" y="44957"/>
                </a:lnTo>
                <a:lnTo>
                  <a:pt x="36193" y="45053"/>
                </a:lnTo>
                <a:lnTo>
                  <a:pt x="36359" y="44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91176" y="3909441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0.9909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789926" y="4290948"/>
            <a:ext cx="3175" cy="300355"/>
          </a:xfrm>
          <a:custGeom>
            <a:avLst/>
            <a:gdLst/>
            <a:ahLst/>
            <a:cxnLst/>
            <a:rect l="l" t="t" r="r" b="b"/>
            <a:pathLst>
              <a:path w="3175" h="300354">
                <a:moveTo>
                  <a:pt x="0" y="0"/>
                </a:moveTo>
                <a:lnTo>
                  <a:pt x="3175" y="300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803775" y="4285615"/>
            <a:ext cx="204279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0.0793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825"/>
              </a:spcBef>
              <a:tabLst>
                <a:tab pos="1902460" algn="l"/>
              </a:tabLst>
            </a:pPr>
            <a:r>
              <a:rPr sz="2000" dirty="0">
                <a:latin typeface="Times New Roman"/>
                <a:cs typeface="Times New Roman"/>
              </a:rPr>
              <a:t>-1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41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800600" y="459625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4">
                <a:moveTo>
                  <a:pt x="88391" y="0"/>
                </a:moveTo>
                <a:lnTo>
                  <a:pt x="85471" y="1778"/>
                </a:lnTo>
                <a:lnTo>
                  <a:pt x="0" y="51943"/>
                </a:lnTo>
                <a:lnTo>
                  <a:pt x="88773" y="103378"/>
                </a:lnTo>
                <a:lnTo>
                  <a:pt x="92710" y="102362"/>
                </a:lnTo>
                <a:lnTo>
                  <a:pt x="94361" y="99314"/>
                </a:lnTo>
                <a:lnTo>
                  <a:pt x="96138" y="96266"/>
                </a:lnTo>
                <a:lnTo>
                  <a:pt x="95123" y="92329"/>
                </a:lnTo>
                <a:lnTo>
                  <a:pt x="36359" y="58293"/>
                </a:lnTo>
                <a:lnTo>
                  <a:pt x="12573" y="58293"/>
                </a:lnTo>
                <a:lnTo>
                  <a:pt x="12573" y="45593"/>
                </a:lnTo>
                <a:lnTo>
                  <a:pt x="35981" y="45517"/>
                </a:lnTo>
                <a:lnTo>
                  <a:pt x="94869" y="10922"/>
                </a:lnTo>
                <a:lnTo>
                  <a:pt x="95885" y="6985"/>
                </a:lnTo>
                <a:lnTo>
                  <a:pt x="94107" y="3937"/>
                </a:lnTo>
                <a:lnTo>
                  <a:pt x="92328" y="1016"/>
                </a:lnTo>
                <a:lnTo>
                  <a:pt x="88391" y="0"/>
                </a:lnTo>
                <a:close/>
              </a:path>
              <a:path w="990600" h="103504">
                <a:moveTo>
                  <a:pt x="35981" y="45517"/>
                </a:moveTo>
                <a:lnTo>
                  <a:pt x="12573" y="45593"/>
                </a:lnTo>
                <a:lnTo>
                  <a:pt x="12573" y="58293"/>
                </a:lnTo>
                <a:lnTo>
                  <a:pt x="36226" y="58216"/>
                </a:lnTo>
                <a:lnTo>
                  <a:pt x="34824" y="57404"/>
                </a:lnTo>
                <a:lnTo>
                  <a:pt x="15748" y="57404"/>
                </a:lnTo>
                <a:lnTo>
                  <a:pt x="15748" y="46355"/>
                </a:lnTo>
                <a:lnTo>
                  <a:pt x="34555" y="46355"/>
                </a:lnTo>
                <a:lnTo>
                  <a:pt x="35981" y="45517"/>
                </a:lnTo>
                <a:close/>
              </a:path>
              <a:path w="990600" h="103504">
                <a:moveTo>
                  <a:pt x="36226" y="58216"/>
                </a:moveTo>
                <a:lnTo>
                  <a:pt x="12573" y="58293"/>
                </a:lnTo>
                <a:lnTo>
                  <a:pt x="36359" y="58293"/>
                </a:lnTo>
                <a:lnTo>
                  <a:pt x="36226" y="58216"/>
                </a:lnTo>
                <a:close/>
              </a:path>
              <a:path w="990600" h="103504">
                <a:moveTo>
                  <a:pt x="990600" y="42418"/>
                </a:moveTo>
                <a:lnTo>
                  <a:pt x="35981" y="45517"/>
                </a:lnTo>
                <a:lnTo>
                  <a:pt x="25218" y="51840"/>
                </a:lnTo>
                <a:lnTo>
                  <a:pt x="36226" y="58216"/>
                </a:lnTo>
                <a:lnTo>
                  <a:pt x="990600" y="55118"/>
                </a:lnTo>
                <a:lnTo>
                  <a:pt x="990600" y="42418"/>
                </a:lnTo>
                <a:close/>
              </a:path>
              <a:path w="990600" h="103504">
                <a:moveTo>
                  <a:pt x="15748" y="46355"/>
                </a:moveTo>
                <a:lnTo>
                  <a:pt x="15748" y="57404"/>
                </a:lnTo>
                <a:lnTo>
                  <a:pt x="25218" y="51840"/>
                </a:lnTo>
                <a:lnTo>
                  <a:pt x="15748" y="46355"/>
                </a:lnTo>
                <a:close/>
              </a:path>
              <a:path w="990600" h="103504">
                <a:moveTo>
                  <a:pt x="25218" y="51840"/>
                </a:moveTo>
                <a:lnTo>
                  <a:pt x="15748" y="57404"/>
                </a:lnTo>
                <a:lnTo>
                  <a:pt x="34824" y="57404"/>
                </a:lnTo>
                <a:lnTo>
                  <a:pt x="25218" y="51840"/>
                </a:lnTo>
                <a:close/>
              </a:path>
              <a:path w="990600" h="103504">
                <a:moveTo>
                  <a:pt x="34555" y="46355"/>
                </a:moveTo>
                <a:lnTo>
                  <a:pt x="15748" y="46355"/>
                </a:lnTo>
                <a:lnTo>
                  <a:pt x="25218" y="51840"/>
                </a:lnTo>
                <a:lnTo>
                  <a:pt x="34555" y="4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40739" y="5594096"/>
            <a:ext cx="6148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(24 &lt;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&lt; 54) 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(-1.41 &lt; </a:t>
            </a:r>
            <a:r>
              <a:rPr sz="2800" i="1" spc="-5" dirty="0">
                <a:latin typeface="Times New Roman"/>
                <a:cs typeface="Times New Roman"/>
              </a:rPr>
              <a:t>z &lt;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2.36)</a:t>
            </a:r>
            <a:endParaRPr sz="2800">
              <a:latin typeface="Times New Roman"/>
              <a:cs typeface="Times New Roman"/>
            </a:endParaRPr>
          </a:p>
          <a:p>
            <a:pPr marL="219519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0.9909 </a:t>
            </a: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0.0793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AD0337"/>
                </a:solidFill>
                <a:latin typeface="Times New Roman"/>
                <a:cs typeface="Times New Roman"/>
              </a:rPr>
              <a:t>0.9116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905000" y="5715000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77" y="577418"/>
            <a:ext cx="6548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Probabilities for x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7581900" y="685800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4">
                <a:moveTo>
                  <a:pt x="0" y="0"/>
                </a:moveTo>
                <a:lnTo>
                  <a:pt x="295275" y="1650"/>
                </a:lnTo>
              </a:path>
            </a:pathLst>
          </a:custGeom>
          <a:ln w="28575">
            <a:solidFill>
              <a:srgbClr val="83B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329" y="3948834"/>
            <a:ext cx="1471986" cy="72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1281"/>
            <a:ext cx="7768590" cy="420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4984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 bank auditor </a:t>
            </a:r>
            <a:r>
              <a:rPr sz="2800" spc="-10" dirty="0">
                <a:latin typeface="Times New Roman"/>
                <a:cs typeface="Times New Roman"/>
              </a:rPr>
              <a:t>claims </a:t>
            </a:r>
            <a:r>
              <a:rPr sz="2800" spc="-5" dirty="0">
                <a:latin typeface="Times New Roman"/>
                <a:cs typeface="Times New Roman"/>
              </a:rPr>
              <a:t>that credit card balances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  </a:t>
            </a:r>
            <a:r>
              <a:rPr sz="2800" spc="-5" dirty="0">
                <a:latin typeface="Times New Roman"/>
                <a:cs typeface="Times New Roman"/>
              </a:rPr>
              <a:t>normally </a:t>
            </a:r>
            <a:r>
              <a:rPr sz="2800" dirty="0">
                <a:latin typeface="Times New Roman"/>
                <a:cs typeface="Times New Roman"/>
              </a:rPr>
              <a:t>distributed, </a:t>
            </a:r>
            <a:r>
              <a:rPr sz="2800" spc="-5" dirty="0">
                <a:latin typeface="Times New Roman"/>
                <a:cs typeface="Times New Roman"/>
              </a:rPr>
              <a:t>with a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$2870 </a:t>
            </a:r>
            <a:r>
              <a:rPr sz="2800" spc="-5" dirty="0">
                <a:latin typeface="Times New Roman"/>
                <a:cs typeface="Times New Roman"/>
              </a:rPr>
              <a:t>and a  standard deviation 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$900.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1. </a:t>
            </a:r>
            <a:r>
              <a:rPr sz="2800" spc="-5" dirty="0">
                <a:latin typeface="Times New Roman"/>
                <a:cs typeface="Times New Roman"/>
              </a:rPr>
              <a:t>What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that a randomly selected  credit </a:t>
            </a:r>
            <a:r>
              <a:rPr sz="2800" spc="-10" dirty="0">
                <a:latin typeface="Times New Roman"/>
                <a:cs typeface="Times New Roman"/>
              </a:rPr>
              <a:t>card </a:t>
            </a:r>
            <a:r>
              <a:rPr sz="2800" dirty="0">
                <a:latin typeface="Times New Roman"/>
                <a:cs typeface="Times New Roman"/>
              </a:rPr>
              <a:t>holder </a:t>
            </a:r>
            <a:r>
              <a:rPr sz="2800" spc="-5" dirty="0">
                <a:latin typeface="Times New Roman"/>
                <a:cs typeface="Times New Roman"/>
              </a:rPr>
              <a:t>has a credit card balance less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800" dirty="0">
                <a:latin typeface="Times New Roman"/>
                <a:cs typeface="Times New Roman"/>
              </a:rPr>
              <a:t>$2500?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91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88900" marR="216535">
              <a:lnSpc>
                <a:spcPct val="100000"/>
              </a:lnSpc>
            </a:pP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are asked to find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associated with  a certain value of the random variable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510" y="3736975"/>
            <a:ext cx="1379220" cy="1085850"/>
          </a:xfrm>
          <a:custGeom>
            <a:avLst/>
            <a:gdLst/>
            <a:ahLst/>
            <a:cxnLst/>
            <a:rect l="l" t="t" r="r" b="b"/>
            <a:pathLst>
              <a:path w="1379220" h="1085850">
                <a:moveTo>
                  <a:pt x="1371625" y="0"/>
                </a:moveTo>
                <a:lnTo>
                  <a:pt x="1328064" y="116205"/>
                </a:lnTo>
                <a:lnTo>
                  <a:pt x="1240942" y="305054"/>
                </a:lnTo>
                <a:lnTo>
                  <a:pt x="1150264" y="461263"/>
                </a:lnTo>
                <a:lnTo>
                  <a:pt x="1026947" y="610107"/>
                </a:lnTo>
                <a:lnTo>
                  <a:pt x="899947" y="737235"/>
                </a:lnTo>
                <a:lnTo>
                  <a:pt x="762025" y="842518"/>
                </a:lnTo>
                <a:lnTo>
                  <a:pt x="605980" y="933323"/>
                </a:lnTo>
                <a:lnTo>
                  <a:pt x="464464" y="980567"/>
                </a:lnTo>
                <a:lnTo>
                  <a:pt x="419458" y="990853"/>
                </a:lnTo>
                <a:lnTo>
                  <a:pt x="336100" y="1011427"/>
                </a:lnTo>
                <a:lnTo>
                  <a:pt x="291095" y="1021714"/>
                </a:lnTo>
                <a:lnTo>
                  <a:pt x="239437" y="1032001"/>
                </a:lnTo>
                <a:lnTo>
                  <a:pt x="177800" y="1042288"/>
                </a:lnTo>
                <a:lnTo>
                  <a:pt x="126125" y="1052262"/>
                </a:lnTo>
                <a:lnTo>
                  <a:pt x="47265" y="1066113"/>
                </a:lnTo>
                <a:lnTo>
                  <a:pt x="21780" y="1071372"/>
                </a:lnTo>
                <a:lnTo>
                  <a:pt x="9674" y="1075505"/>
                </a:lnTo>
                <a:lnTo>
                  <a:pt x="9304" y="1078341"/>
                </a:lnTo>
                <a:lnTo>
                  <a:pt x="13356" y="1080390"/>
                </a:lnTo>
                <a:lnTo>
                  <a:pt x="14516" y="1082167"/>
                </a:lnTo>
                <a:lnTo>
                  <a:pt x="0" y="1085850"/>
                </a:lnTo>
                <a:lnTo>
                  <a:pt x="1378864" y="1078611"/>
                </a:lnTo>
                <a:lnTo>
                  <a:pt x="1371625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510" y="3736975"/>
            <a:ext cx="1379220" cy="1085850"/>
          </a:xfrm>
          <a:custGeom>
            <a:avLst/>
            <a:gdLst/>
            <a:ahLst/>
            <a:cxnLst/>
            <a:rect l="l" t="t" r="r" b="b"/>
            <a:pathLst>
              <a:path w="1379220" h="1085850">
                <a:moveTo>
                  <a:pt x="1378864" y="1078611"/>
                </a:moveTo>
                <a:lnTo>
                  <a:pt x="0" y="1085850"/>
                </a:lnTo>
                <a:lnTo>
                  <a:pt x="14516" y="1082167"/>
                </a:lnTo>
                <a:lnTo>
                  <a:pt x="13356" y="1080390"/>
                </a:lnTo>
                <a:lnTo>
                  <a:pt x="9304" y="1078341"/>
                </a:lnTo>
                <a:lnTo>
                  <a:pt x="9674" y="1075505"/>
                </a:lnTo>
                <a:lnTo>
                  <a:pt x="21780" y="1071372"/>
                </a:lnTo>
                <a:lnTo>
                  <a:pt x="47265" y="1066113"/>
                </a:lnTo>
                <a:lnTo>
                  <a:pt x="82330" y="1059973"/>
                </a:lnTo>
                <a:lnTo>
                  <a:pt x="126125" y="1052262"/>
                </a:lnTo>
                <a:lnTo>
                  <a:pt x="177800" y="1042288"/>
                </a:lnTo>
                <a:lnTo>
                  <a:pt x="239437" y="1032001"/>
                </a:lnTo>
                <a:lnTo>
                  <a:pt x="291095" y="1021714"/>
                </a:lnTo>
                <a:lnTo>
                  <a:pt x="336100" y="1011427"/>
                </a:lnTo>
                <a:lnTo>
                  <a:pt x="377779" y="1001140"/>
                </a:lnTo>
                <a:lnTo>
                  <a:pt x="419458" y="990853"/>
                </a:lnTo>
                <a:lnTo>
                  <a:pt x="464464" y="980567"/>
                </a:lnTo>
                <a:lnTo>
                  <a:pt x="605980" y="933323"/>
                </a:lnTo>
                <a:lnTo>
                  <a:pt x="762025" y="842518"/>
                </a:lnTo>
                <a:lnTo>
                  <a:pt x="899947" y="737235"/>
                </a:lnTo>
                <a:lnTo>
                  <a:pt x="1026947" y="610107"/>
                </a:lnTo>
                <a:lnTo>
                  <a:pt x="1150264" y="461263"/>
                </a:lnTo>
                <a:lnTo>
                  <a:pt x="1240942" y="305054"/>
                </a:lnTo>
                <a:lnTo>
                  <a:pt x="1328064" y="116205"/>
                </a:lnTo>
                <a:lnTo>
                  <a:pt x="1371625" y="0"/>
                </a:lnTo>
                <a:lnTo>
                  <a:pt x="1371970" y="51362"/>
                </a:lnTo>
                <a:lnTo>
                  <a:pt x="1378519" y="1027248"/>
                </a:lnTo>
                <a:lnTo>
                  <a:pt x="1378864" y="10786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736" y="577418"/>
            <a:ext cx="6501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Probabilities for x </a:t>
            </a:r>
            <a:r>
              <a:rPr spc="-5" dirty="0"/>
              <a:t>and</a:t>
            </a:r>
            <a:r>
              <a:rPr spc="-140" dirty="0"/>
              <a:t> </a:t>
            </a:r>
            <a:r>
              <a:rPr dirty="0"/>
              <a:t>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6376" y="2703715"/>
            <a:ext cx="12763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4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9182" y="2590812"/>
            <a:ext cx="993670" cy="29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2646" y="2871994"/>
            <a:ext cx="993670" cy="296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0066" y="2714970"/>
            <a:ext cx="2981952" cy="307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1403" y="2566508"/>
            <a:ext cx="492759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79425" algn="l"/>
              </a:tabLst>
            </a:pPr>
            <a:r>
              <a:rPr sz="1950" i="1" u="sng" spc="4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950" i="1" u="sng" spc="-24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5068" y="2570369"/>
            <a:ext cx="1200150" cy="617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2315"/>
              </a:lnSpc>
              <a:spcBef>
                <a:spcPts val="125"/>
              </a:spcBef>
            </a:pPr>
            <a:r>
              <a:rPr sz="1950" u="sng" spc="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2500</a:t>
            </a:r>
            <a:r>
              <a:rPr sz="1950" u="sng" spc="-22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3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1950" u="sng" spc="-22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1950" u="sng" spc="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2870</a:t>
            </a:r>
            <a:endParaRPr sz="1950">
              <a:latin typeface="Times New Roman"/>
              <a:cs typeface="Times New Roman"/>
            </a:endParaRPr>
          </a:p>
          <a:p>
            <a:pPr marR="6350" algn="ctr">
              <a:lnSpc>
                <a:spcPts val="2315"/>
              </a:lnSpc>
            </a:pPr>
            <a:r>
              <a:rPr sz="1950" dirty="0">
                <a:solidFill>
                  <a:srgbClr val="AC0136"/>
                </a:solidFill>
                <a:latin typeface="Times New Roman"/>
                <a:cs typeface="Times New Roman"/>
              </a:rPr>
              <a:t>900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4207" y="2703715"/>
            <a:ext cx="55626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AC0136"/>
                </a:solidFill>
                <a:latin typeface="Arial"/>
                <a:cs typeface="Arial"/>
              </a:rPr>
              <a:t>-</a:t>
            </a:r>
            <a:r>
              <a:rPr sz="1950" dirty="0">
                <a:solidFill>
                  <a:srgbClr val="AC0136"/>
                </a:solidFill>
                <a:latin typeface="Times New Roman"/>
                <a:cs typeface="Times New Roman"/>
              </a:rPr>
              <a:t>0</a:t>
            </a:r>
            <a:r>
              <a:rPr sz="1950" spc="5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1950" dirty="0">
                <a:solidFill>
                  <a:srgbClr val="AC0136"/>
                </a:solidFill>
                <a:latin typeface="Times New Roman"/>
                <a:cs typeface="Times New Roman"/>
              </a:rPr>
              <a:t>4</a:t>
            </a:r>
            <a:r>
              <a:rPr sz="1950" spc="55" dirty="0">
                <a:solidFill>
                  <a:srgbClr val="AC0136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148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106883" y="4064"/>
                </a:lnTo>
                <a:lnTo>
                  <a:pt x="0" y="66294"/>
                </a:lnTo>
                <a:lnTo>
                  <a:pt x="106883" y="128651"/>
                </a:lnTo>
                <a:lnTo>
                  <a:pt x="113690" y="132715"/>
                </a:lnTo>
                <a:lnTo>
                  <a:pt x="122440" y="130429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38" y="52070"/>
                </a:lnTo>
                <a:lnTo>
                  <a:pt x="128092" y="24765"/>
                </a:lnTo>
                <a:lnTo>
                  <a:pt x="130390" y="16002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753" y="66357"/>
                </a:moveTo>
                <a:lnTo>
                  <a:pt x="3834384" y="107950"/>
                </a:lnTo>
                <a:lnTo>
                  <a:pt x="3832098" y="116713"/>
                </a:lnTo>
                <a:lnTo>
                  <a:pt x="3836162" y="123571"/>
                </a:lnTo>
                <a:lnTo>
                  <a:pt x="3840099" y="130429"/>
                </a:lnTo>
                <a:lnTo>
                  <a:pt x="3848862" y="132715"/>
                </a:lnTo>
                <a:lnTo>
                  <a:pt x="3855592" y="128651"/>
                </a:lnTo>
                <a:lnTo>
                  <a:pt x="393791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6966" y="78740"/>
                </a:lnTo>
                <a:lnTo>
                  <a:pt x="3905753" y="66357"/>
                </a:lnTo>
                <a:close/>
              </a:path>
              <a:path w="3963035" h="132714">
                <a:moveTo>
                  <a:pt x="81238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38" y="80645"/>
                </a:lnTo>
                <a:lnTo>
                  <a:pt x="77974" y="78740"/>
                </a:lnTo>
                <a:lnTo>
                  <a:pt x="35547" y="78740"/>
                </a:lnTo>
                <a:lnTo>
                  <a:pt x="35547" y="53975"/>
                </a:lnTo>
                <a:lnTo>
                  <a:pt x="77974" y="53975"/>
                </a:lnTo>
                <a:lnTo>
                  <a:pt x="81238" y="52070"/>
                </a:lnTo>
                <a:close/>
              </a:path>
              <a:path w="3963035" h="132714">
                <a:moveTo>
                  <a:pt x="3881276" y="52070"/>
                </a:moveTo>
                <a:lnTo>
                  <a:pt x="81238" y="52070"/>
                </a:lnTo>
                <a:lnTo>
                  <a:pt x="56760" y="66357"/>
                </a:lnTo>
                <a:lnTo>
                  <a:pt x="81238" y="80645"/>
                </a:lnTo>
                <a:lnTo>
                  <a:pt x="3881276" y="80645"/>
                </a:lnTo>
                <a:lnTo>
                  <a:pt x="3905753" y="66357"/>
                </a:lnTo>
                <a:lnTo>
                  <a:pt x="3881276" y="52070"/>
                </a:lnTo>
                <a:close/>
              </a:path>
              <a:path w="3963035" h="132714">
                <a:moveTo>
                  <a:pt x="3938084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16" y="80645"/>
                </a:lnTo>
                <a:lnTo>
                  <a:pt x="3962527" y="66294"/>
                </a:lnTo>
                <a:lnTo>
                  <a:pt x="3938084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740"/>
                </a:lnTo>
                <a:lnTo>
                  <a:pt x="56760" y="66357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760" y="66357"/>
                </a:moveTo>
                <a:lnTo>
                  <a:pt x="35547" y="78740"/>
                </a:lnTo>
                <a:lnTo>
                  <a:pt x="77974" y="78740"/>
                </a:lnTo>
                <a:lnTo>
                  <a:pt x="56760" y="66357"/>
                </a:lnTo>
                <a:close/>
              </a:path>
              <a:path w="3963035" h="132714">
                <a:moveTo>
                  <a:pt x="3926966" y="53975"/>
                </a:moveTo>
                <a:lnTo>
                  <a:pt x="3905753" y="66357"/>
                </a:lnTo>
                <a:lnTo>
                  <a:pt x="3926966" y="78740"/>
                </a:lnTo>
                <a:lnTo>
                  <a:pt x="3926966" y="53975"/>
                </a:lnTo>
                <a:close/>
              </a:path>
              <a:path w="3963035" h="132714">
                <a:moveTo>
                  <a:pt x="3934205" y="53975"/>
                </a:moveTo>
                <a:lnTo>
                  <a:pt x="3926966" y="53975"/>
                </a:lnTo>
                <a:lnTo>
                  <a:pt x="3926966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5" h="132714">
                <a:moveTo>
                  <a:pt x="77974" y="53975"/>
                </a:moveTo>
                <a:lnTo>
                  <a:pt x="35547" y="53975"/>
                </a:lnTo>
                <a:lnTo>
                  <a:pt x="56760" y="66357"/>
                </a:lnTo>
                <a:lnTo>
                  <a:pt x="77974" y="53975"/>
                </a:lnTo>
                <a:close/>
              </a:path>
              <a:path w="3963035" h="132714">
                <a:moveTo>
                  <a:pt x="3848862" y="0"/>
                </a:moveTo>
                <a:lnTo>
                  <a:pt x="3840099" y="2286"/>
                </a:lnTo>
                <a:lnTo>
                  <a:pt x="3836162" y="9144"/>
                </a:lnTo>
                <a:lnTo>
                  <a:pt x="3832098" y="16002"/>
                </a:lnTo>
                <a:lnTo>
                  <a:pt x="3834384" y="24765"/>
                </a:lnTo>
                <a:lnTo>
                  <a:pt x="3905753" y="66357"/>
                </a:lnTo>
                <a:lnTo>
                  <a:pt x="3926966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084" y="52070"/>
                </a:lnTo>
                <a:lnTo>
                  <a:pt x="3855592" y="4064"/>
                </a:lnTo>
                <a:lnTo>
                  <a:pt x="384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862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5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8"/>
                </a:lnTo>
                <a:lnTo>
                  <a:pt x="124935" y="1558814"/>
                </a:lnTo>
                <a:lnTo>
                  <a:pt x="181143" y="1550352"/>
                </a:lnTo>
                <a:lnTo>
                  <a:pt x="240238" y="1540795"/>
                </a:lnTo>
                <a:lnTo>
                  <a:pt x="299583" y="1530234"/>
                </a:lnTo>
                <a:lnTo>
                  <a:pt x="356544" y="1518763"/>
                </a:lnTo>
                <a:lnTo>
                  <a:pt x="408482" y="1506473"/>
                </a:lnTo>
                <a:lnTo>
                  <a:pt x="457086" y="1494791"/>
                </a:lnTo>
                <a:lnTo>
                  <a:pt x="504866" y="1482808"/>
                </a:lnTo>
                <a:lnTo>
                  <a:pt x="551822" y="1469973"/>
                </a:lnTo>
                <a:lnTo>
                  <a:pt x="597955" y="1455737"/>
                </a:lnTo>
                <a:lnTo>
                  <a:pt x="643265" y="1439548"/>
                </a:lnTo>
                <a:lnTo>
                  <a:pt x="687751" y="1420856"/>
                </a:lnTo>
                <a:lnTo>
                  <a:pt x="731415" y="1399109"/>
                </a:lnTo>
                <a:lnTo>
                  <a:pt x="774255" y="1373758"/>
                </a:lnTo>
                <a:lnTo>
                  <a:pt x="814740" y="1347371"/>
                </a:lnTo>
                <a:lnTo>
                  <a:pt x="856218" y="1317298"/>
                </a:lnTo>
                <a:lnTo>
                  <a:pt x="898099" y="1284275"/>
                </a:lnTo>
                <a:lnTo>
                  <a:pt x="939795" y="1249039"/>
                </a:lnTo>
                <a:lnTo>
                  <a:pt x="980717" y="1212324"/>
                </a:lnTo>
                <a:lnTo>
                  <a:pt x="1020278" y="1174867"/>
                </a:lnTo>
                <a:lnTo>
                  <a:pt x="1057887" y="1137404"/>
                </a:lnTo>
                <a:lnTo>
                  <a:pt x="1092958" y="1100671"/>
                </a:lnTo>
                <a:lnTo>
                  <a:pt x="1124902" y="1065402"/>
                </a:lnTo>
                <a:lnTo>
                  <a:pt x="1161126" y="1021643"/>
                </a:lnTo>
                <a:lnTo>
                  <a:pt x="1192901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19" y="847516"/>
                </a:lnTo>
                <a:lnTo>
                  <a:pt x="1293879" y="802846"/>
                </a:lnTo>
                <a:lnTo>
                  <a:pt x="1317180" y="757173"/>
                </a:lnTo>
                <a:lnTo>
                  <a:pt x="1340444" y="709150"/>
                </a:lnTo>
                <a:lnTo>
                  <a:pt x="1362776" y="658568"/>
                </a:lnTo>
                <a:lnTo>
                  <a:pt x="1384174" y="606864"/>
                </a:lnTo>
                <a:lnTo>
                  <a:pt x="1404639" y="555475"/>
                </a:lnTo>
                <a:lnTo>
                  <a:pt x="1424171" y="505839"/>
                </a:lnTo>
                <a:lnTo>
                  <a:pt x="1442770" y="459394"/>
                </a:lnTo>
                <a:lnTo>
                  <a:pt x="1460436" y="417575"/>
                </a:lnTo>
                <a:lnTo>
                  <a:pt x="1487039" y="355088"/>
                </a:lnTo>
                <a:lnTo>
                  <a:pt x="1509045" y="302005"/>
                </a:lnTo>
                <a:lnTo>
                  <a:pt x="1530338" y="255019"/>
                </a:lnTo>
                <a:lnTo>
                  <a:pt x="1554797" y="210819"/>
                </a:lnTo>
                <a:lnTo>
                  <a:pt x="1582529" y="167872"/>
                </a:lnTo>
                <a:lnTo>
                  <a:pt x="1611772" y="127841"/>
                </a:lnTo>
                <a:lnTo>
                  <a:pt x="1643612" y="92215"/>
                </a:lnTo>
                <a:lnTo>
                  <a:pt x="1679130" y="62483"/>
                </a:lnTo>
                <a:lnTo>
                  <a:pt x="1720498" y="38058"/>
                </a:lnTo>
                <a:lnTo>
                  <a:pt x="1766808" y="18526"/>
                </a:lnTo>
                <a:lnTo>
                  <a:pt x="1814522" y="5351"/>
                </a:lnTo>
                <a:lnTo>
                  <a:pt x="1860105" y="0"/>
                </a:lnTo>
                <a:lnTo>
                  <a:pt x="1903993" y="3425"/>
                </a:lnTo>
                <a:lnTo>
                  <a:pt x="1947846" y="14636"/>
                </a:lnTo>
                <a:lnTo>
                  <a:pt x="1990246" y="32182"/>
                </a:lnTo>
                <a:lnTo>
                  <a:pt x="2029777" y="54609"/>
                </a:lnTo>
                <a:lnTo>
                  <a:pt x="2065434" y="79797"/>
                </a:lnTo>
                <a:lnTo>
                  <a:pt x="2098151" y="109331"/>
                </a:lnTo>
                <a:lnTo>
                  <a:pt x="2129700" y="147603"/>
                </a:lnTo>
                <a:lnTo>
                  <a:pt x="2161857" y="199008"/>
                </a:lnTo>
                <a:lnTo>
                  <a:pt x="2181216" y="238089"/>
                </a:lnTo>
                <a:lnTo>
                  <a:pt x="2201280" y="285248"/>
                </a:lnTo>
                <a:lnTo>
                  <a:pt x="2221523" y="337411"/>
                </a:lnTo>
                <a:lnTo>
                  <a:pt x="2241422" y="391508"/>
                </a:lnTo>
                <a:lnTo>
                  <a:pt x="2260452" y="444465"/>
                </a:lnTo>
                <a:lnTo>
                  <a:pt x="2278090" y="493209"/>
                </a:lnTo>
                <a:lnTo>
                  <a:pt x="2293810" y="534669"/>
                </a:lnTo>
                <a:lnTo>
                  <a:pt x="2314418" y="587607"/>
                </a:lnTo>
                <a:lnTo>
                  <a:pt x="2329608" y="626411"/>
                </a:lnTo>
                <a:lnTo>
                  <a:pt x="2345727" y="664239"/>
                </a:lnTo>
                <a:lnTo>
                  <a:pt x="2369121" y="714247"/>
                </a:lnTo>
                <a:lnTo>
                  <a:pt x="2387215" y="751935"/>
                </a:lnTo>
                <a:lnTo>
                  <a:pt x="2407771" y="794693"/>
                </a:lnTo>
                <a:lnTo>
                  <a:pt x="2430326" y="840747"/>
                </a:lnTo>
                <a:lnTo>
                  <a:pt x="2454419" y="888326"/>
                </a:lnTo>
                <a:lnTo>
                  <a:pt x="2479587" y="935655"/>
                </a:lnTo>
                <a:lnTo>
                  <a:pt x="2505368" y="980963"/>
                </a:lnTo>
                <a:lnTo>
                  <a:pt x="2531300" y="1022476"/>
                </a:lnTo>
                <a:lnTo>
                  <a:pt x="2561744" y="1067026"/>
                </a:lnTo>
                <a:lnTo>
                  <a:pt x="2593027" y="1109594"/>
                </a:lnTo>
                <a:lnTo>
                  <a:pt x="2625566" y="1150143"/>
                </a:lnTo>
                <a:lnTo>
                  <a:pt x="2659777" y="1188640"/>
                </a:lnTo>
                <a:lnTo>
                  <a:pt x="2696077" y="1225047"/>
                </a:lnTo>
                <a:lnTo>
                  <a:pt x="2734881" y="1259331"/>
                </a:lnTo>
                <a:lnTo>
                  <a:pt x="2777571" y="1291493"/>
                </a:lnTo>
                <a:lnTo>
                  <a:pt x="2824011" y="1321637"/>
                </a:lnTo>
                <a:lnTo>
                  <a:pt x="2872533" y="1349692"/>
                </a:lnTo>
                <a:lnTo>
                  <a:pt x="2921468" y="1375588"/>
                </a:lnTo>
                <a:lnTo>
                  <a:pt x="2969146" y="1399255"/>
                </a:lnTo>
                <a:lnTo>
                  <a:pt x="3013900" y="1420621"/>
                </a:lnTo>
                <a:lnTo>
                  <a:pt x="3058967" y="1441825"/>
                </a:lnTo>
                <a:lnTo>
                  <a:pt x="3096913" y="1458366"/>
                </a:lnTo>
                <a:lnTo>
                  <a:pt x="3135707" y="1472102"/>
                </a:lnTo>
                <a:lnTo>
                  <a:pt x="3183316" y="1484894"/>
                </a:lnTo>
                <a:lnTo>
                  <a:pt x="3247707" y="1498599"/>
                </a:lnTo>
                <a:lnTo>
                  <a:pt x="3289839" y="1506125"/>
                </a:lnTo>
                <a:lnTo>
                  <a:pt x="3339462" y="1513771"/>
                </a:lnTo>
                <a:lnTo>
                  <a:pt x="3394571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90" y="1550021"/>
                </a:lnTo>
                <a:lnTo>
                  <a:pt x="3682271" y="1556117"/>
                </a:lnTo>
                <a:lnTo>
                  <a:pt x="3728213" y="1561577"/>
                </a:lnTo>
                <a:lnTo>
                  <a:pt x="3765613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1476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1476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9066" y="2837434"/>
            <a:ext cx="148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2500)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4078" y="46443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7903" y="3198748"/>
            <a:ext cx="328295" cy="1144905"/>
          </a:xfrm>
          <a:custGeom>
            <a:avLst/>
            <a:gdLst/>
            <a:ahLst/>
            <a:cxnLst/>
            <a:rect l="l" t="t" r="r" b="b"/>
            <a:pathLst>
              <a:path w="328294" h="1144904">
                <a:moveTo>
                  <a:pt x="285146" y="1072695"/>
                </a:moveTo>
                <a:lnTo>
                  <a:pt x="254508" y="1080896"/>
                </a:lnTo>
                <a:lnTo>
                  <a:pt x="310896" y="1144651"/>
                </a:lnTo>
                <a:lnTo>
                  <a:pt x="323161" y="1084961"/>
                </a:lnTo>
                <a:lnTo>
                  <a:pt x="288416" y="1084961"/>
                </a:lnTo>
                <a:lnTo>
                  <a:pt x="285146" y="1072695"/>
                </a:lnTo>
                <a:close/>
              </a:path>
              <a:path w="328294" h="1144904">
                <a:moveTo>
                  <a:pt x="297347" y="1069428"/>
                </a:moveTo>
                <a:lnTo>
                  <a:pt x="285146" y="1072695"/>
                </a:lnTo>
                <a:lnTo>
                  <a:pt x="288416" y="1084961"/>
                </a:lnTo>
                <a:lnTo>
                  <a:pt x="300609" y="1081658"/>
                </a:lnTo>
                <a:lnTo>
                  <a:pt x="297347" y="1069428"/>
                </a:lnTo>
                <a:close/>
              </a:path>
              <a:path w="328294" h="1144904">
                <a:moveTo>
                  <a:pt x="328041" y="1061212"/>
                </a:moveTo>
                <a:lnTo>
                  <a:pt x="297347" y="1069428"/>
                </a:lnTo>
                <a:lnTo>
                  <a:pt x="300609" y="1081658"/>
                </a:lnTo>
                <a:lnTo>
                  <a:pt x="288416" y="1084961"/>
                </a:lnTo>
                <a:lnTo>
                  <a:pt x="323161" y="1084961"/>
                </a:lnTo>
                <a:lnTo>
                  <a:pt x="328041" y="1061212"/>
                </a:lnTo>
                <a:close/>
              </a:path>
              <a:path w="328294" h="1144904">
                <a:moveTo>
                  <a:pt x="12192" y="0"/>
                </a:moveTo>
                <a:lnTo>
                  <a:pt x="0" y="3301"/>
                </a:lnTo>
                <a:lnTo>
                  <a:pt x="285146" y="1072695"/>
                </a:lnTo>
                <a:lnTo>
                  <a:pt x="297347" y="1069428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739" y="1699005"/>
            <a:ext cx="2507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tabLst>
                <a:tab pos="148907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2870	σ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200" y="3733800"/>
            <a:ext cx="5080" cy="1193800"/>
          </a:xfrm>
          <a:custGeom>
            <a:avLst/>
            <a:gdLst/>
            <a:ahLst/>
            <a:cxnLst/>
            <a:rect l="l" t="t" r="r" b="b"/>
            <a:pathLst>
              <a:path w="5080" h="1193800">
                <a:moveTo>
                  <a:pt x="0" y="0"/>
                </a:moveTo>
                <a:lnTo>
                  <a:pt x="4825" y="1193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8776" y="3756025"/>
            <a:ext cx="1380490" cy="1066165"/>
          </a:xfrm>
          <a:custGeom>
            <a:avLst/>
            <a:gdLst/>
            <a:ahLst/>
            <a:cxnLst/>
            <a:rect l="l" t="t" r="r" b="b"/>
            <a:pathLst>
              <a:path w="1380489" h="1066164">
                <a:moveTo>
                  <a:pt x="1380363" y="0"/>
                </a:moveTo>
                <a:lnTo>
                  <a:pt x="1341501" y="84708"/>
                </a:lnTo>
                <a:lnTo>
                  <a:pt x="1263903" y="264794"/>
                </a:lnTo>
                <a:lnTo>
                  <a:pt x="1164971" y="441325"/>
                </a:lnTo>
                <a:lnTo>
                  <a:pt x="1069721" y="564895"/>
                </a:lnTo>
                <a:lnTo>
                  <a:pt x="907288" y="720217"/>
                </a:lnTo>
                <a:lnTo>
                  <a:pt x="695451" y="879094"/>
                </a:lnTo>
                <a:lnTo>
                  <a:pt x="483615" y="956818"/>
                </a:lnTo>
                <a:lnTo>
                  <a:pt x="254126" y="1006220"/>
                </a:lnTo>
                <a:lnTo>
                  <a:pt x="0" y="1055624"/>
                </a:lnTo>
                <a:lnTo>
                  <a:pt x="1380363" y="1066164"/>
                </a:lnTo>
                <a:lnTo>
                  <a:pt x="1380363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8776" y="3756025"/>
            <a:ext cx="1380490" cy="1066165"/>
          </a:xfrm>
          <a:custGeom>
            <a:avLst/>
            <a:gdLst/>
            <a:ahLst/>
            <a:cxnLst/>
            <a:rect l="l" t="t" r="r" b="b"/>
            <a:pathLst>
              <a:path w="1380489" h="1066164">
                <a:moveTo>
                  <a:pt x="0" y="1055624"/>
                </a:moveTo>
                <a:lnTo>
                  <a:pt x="254126" y="1006220"/>
                </a:lnTo>
                <a:lnTo>
                  <a:pt x="483615" y="956818"/>
                </a:lnTo>
                <a:lnTo>
                  <a:pt x="695451" y="879094"/>
                </a:lnTo>
                <a:lnTo>
                  <a:pt x="907288" y="720217"/>
                </a:lnTo>
                <a:lnTo>
                  <a:pt x="1069721" y="564895"/>
                </a:lnTo>
                <a:lnTo>
                  <a:pt x="1164971" y="441325"/>
                </a:lnTo>
                <a:lnTo>
                  <a:pt x="1263903" y="264794"/>
                </a:lnTo>
                <a:lnTo>
                  <a:pt x="1341501" y="84708"/>
                </a:lnTo>
                <a:lnTo>
                  <a:pt x="1380363" y="0"/>
                </a:lnTo>
                <a:lnTo>
                  <a:pt x="1380363" y="1066164"/>
                </a:lnTo>
                <a:lnTo>
                  <a:pt x="0" y="10556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7994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4" h="132714">
                <a:moveTo>
                  <a:pt x="113791" y="0"/>
                </a:moveTo>
                <a:lnTo>
                  <a:pt x="106933" y="4064"/>
                </a:lnTo>
                <a:lnTo>
                  <a:pt x="0" y="66294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320" y="80645"/>
                </a:lnTo>
                <a:lnTo>
                  <a:pt x="28320" y="52070"/>
                </a:lnTo>
                <a:lnTo>
                  <a:pt x="81250" y="52070"/>
                </a:lnTo>
                <a:lnTo>
                  <a:pt x="128142" y="24765"/>
                </a:lnTo>
                <a:lnTo>
                  <a:pt x="130428" y="16002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963034" h="132714">
                <a:moveTo>
                  <a:pt x="3906010" y="66357"/>
                </a:moveTo>
                <a:lnTo>
                  <a:pt x="3834764" y="107950"/>
                </a:lnTo>
                <a:lnTo>
                  <a:pt x="3832479" y="116713"/>
                </a:lnTo>
                <a:lnTo>
                  <a:pt x="3840353" y="130429"/>
                </a:lnTo>
                <a:lnTo>
                  <a:pt x="3849115" y="132715"/>
                </a:lnTo>
                <a:lnTo>
                  <a:pt x="3938200" y="80645"/>
                </a:lnTo>
                <a:lnTo>
                  <a:pt x="3934586" y="80645"/>
                </a:lnTo>
                <a:lnTo>
                  <a:pt x="3934586" y="78740"/>
                </a:lnTo>
                <a:lnTo>
                  <a:pt x="3927221" y="78740"/>
                </a:lnTo>
                <a:lnTo>
                  <a:pt x="3906010" y="66357"/>
                </a:lnTo>
                <a:close/>
              </a:path>
              <a:path w="3963034" h="132714">
                <a:moveTo>
                  <a:pt x="81250" y="52070"/>
                </a:moveTo>
                <a:lnTo>
                  <a:pt x="28320" y="52070"/>
                </a:lnTo>
                <a:lnTo>
                  <a:pt x="28320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59" y="78740"/>
                </a:lnTo>
                <a:lnTo>
                  <a:pt x="35559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3963034" h="132714">
                <a:moveTo>
                  <a:pt x="3881536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3881536" y="80645"/>
                </a:lnTo>
                <a:lnTo>
                  <a:pt x="3906010" y="66357"/>
                </a:lnTo>
                <a:lnTo>
                  <a:pt x="3881536" y="52070"/>
                </a:lnTo>
                <a:close/>
              </a:path>
              <a:path w="3963034" h="132714">
                <a:moveTo>
                  <a:pt x="3938367" y="52070"/>
                </a:moveTo>
                <a:lnTo>
                  <a:pt x="3934586" y="52070"/>
                </a:lnTo>
                <a:lnTo>
                  <a:pt x="3934586" y="80645"/>
                </a:lnTo>
                <a:lnTo>
                  <a:pt x="3938200" y="80645"/>
                </a:lnTo>
                <a:lnTo>
                  <a:pt x="3962780" y="66294"/>
                </a:lnTo>
                <a:lnTo>
                  <a:pt x="3938367" y="52070"/>
                </a:lnTo>
                <a:close/>
              </a:path>
              <a:path w="3963034" h="132714">
                <a:moveTo>
                  <a:pt x="35559" y="53975"/>
                </a:moveTo>
                <a:lnTo>
                  <a:pt x="35559" y="78740"/>
                </a:lnTo>
                <a:lnTo>
                  <a:pt x="56773" y="66357"/>
                </a:lnTo>
                <a:lnTo>
                  <a:pt x="35559" y="53975"/>
                </a:lnTo>
                <a:close/>
              </a:path>
              <a:path w="3963034" h="132714">
                <a:moveTo>
                  <a:pt x="56773" y="66357"/>
                </a:moveTo>
                <a:lnTo>
                  <a:pt x="35559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3963034" h="132714">
                <a:moveTo>
                  <a:pt x="3927221" y="53975"/>
                </a:moveTo>
                <a:lnTo>
                  <a:pt x="3906010" y="66357"/>
                </a:lnTo>
                <a:lnTo>
                  <a:pt x="3927221" y="78740"/>
                </a:lnTo>
                <a:lnTo>
                  <a:pt x="3927221" y="53975"/>
                </a:lnTo>
                <a:close/>
              </a:path>
              <a:path w="3963034" h="132714">
                <a:moveTo>
                  <a:pt x="3934586" y="53975"/>
                </a:moveTo>
                <a:lnTo>
                  <a:pt x="3927221" y="53975"/>
                </a:lnTo>
                <a:lnTo>
                  <a:pt x="3927221" y="78740"/>
                </a:lnTo>
                <a:lnTo>
                  <a:pt x="3934586" y="78740"/>
                </a:lnTo>
                <a:lnTo>
                  <a:pt x="3934586" y="53975"/>
                </a:lnTo>
                <a:close/>
              </a:path>
              <a:path w="3963034" h="132714">
                <a:moveTo>
                  <a:pt x="77987" y="53975"/>
                </a:moveTo>
                <a:lnTo>
                  <a:pt x="35559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3963034" h="132714">
                <a:moveTo>
                  <a:pt x="3849115" y="0"/>
                </a:moveTo>
                <a:lnTo>
                  <a:pt x="3840353" y="2286"/>
                </a:lnTo>
                <a:lnTo>
                  <a:pt x="3832479" y="16002"/>
                </a:lnTo>
                <a:lnTo>
                  <a:pt x="3834764" y="24765"/>
                </a:lnTo>
                <a:lnTo>
                  <a:pt x="3906010" y="66357"/>
                </a:lnTo>
                <a:lnTo>
                  <a:pt x="3927221" y="53975"/>
                </a:lnTo>
                <a:lnTo>
                  <a:pt x="3934586" y="53975"/>
                </a:lnTo>
                <a:lnTo>
                  <a:pt x="3934586" y="52070"/>
                </a:lnTo>
                <a:lnTo>
                  <a:pt x="3938367" y="52070"/>
                </a:lnTo>
                <a:lnTo>
                  <a:pt x="3849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8771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4" h="1576704">
                <a:moveTo>
                  <a:pt x="0" y="1576704"/>
                </a:moveTo>
                <a:lnTo>
                  <a:pt x="31749" y="1572082"/>
                </a:lnTo>
                <a:lnTo>
                  <a:pt x="74285" y="1566088"/>
                </a:lnTo>
                <a:lnTo>
                  <a:pt x="124973" y="1558814"/>
                </a:lnTo>
                <a:lnTo>
                  <a:pt x="181181" y="1550352"/>
                </a:lnTo>
                <a:lnTo>
                  <a:pt x="240276" y="1540795"/>
                </a:lnTo>
                <a:lnTo>
                  <a:pt x="299626" y="1530234"/>
                </a:lnTo>
                <a:lnTo>
                  <a:pt x="356598" y="1518763"/>
                </a:lnTo>
                <a:lnTo>
                  <a:pt x="408558" y="1506473"/>
                </a:lnTo>
                <a:lnTo>
                  <a:pt x="457154" y="1494791"/>
                </a:lnTo>
                <a:lnTo>
                  <a:pt x="504928" y="1482808"/>
                </a:lnTo>
                <a:lnTo>
                  <a:pt x="551880" y="1469973"/>
                </a:lnTo>
                <a:lnTo>
                  <a:pt x="598011" y="1455737"/>
                </a:lnTo>
                <a:lnTo>
                  <a:pt x="643320" y="1439548"/>
                </a:lnTo>
                <a:lnTo>
                  <a:pt x="687808" y="1420856"/>
                </a:lnTo>
                <a:lnTo>
                  <a:pt x="731474" y="1399109"/>
                </a:lnTo>
                <a:lnTo>
                  <a:pt x="774318" y="1373758"/>
                </a:lnTo>
                <a:lnTo>
                  <a:pt x="814804" y="1347371"/>
                </a:lnTo>
                <a:lnTo>
                  <a:pt x="856281" y="1317298"/>
                </a:lnTo>
                <a:lnTo>
                  <a:pt x="898162" y="1284275"/>
                </a:lnTo>
                <a:lnTo>
                  <a:pt x="939858" y="1249039"/>
                </a:lnTo>
                <a:lnTo>
                  <a:pt x="980781" y="1212324"/>
                </a:lnTo>
                <a:lnTo>
                  <a:pt x="1020341" y="1174867"/>
                </a:lnTo>
                <a:lnTo>
                  <a:pt x="1057951" y="1137404"/>
                </a:lnTo>
                <a:lnTo>
                  <a:pt x="1093022" y="1100671"/>
                </a:lnTo>
                <a:lnTo>
                  <a:pt x="1124965" y="1065402"/>
                </a:lnTo>
                <a:lnTo>
                  <a:pt x="1161229" y="1021643"/>
                </a:lnTo>
                <a:lnTo>
                  <a:pt x="1193020" y="978248"/>
                </a:lnTo>
                <a:lnTo>
                  <a:pt x="1221264" y="934944"/>
                </a:lnTo>
                <a:lnTo>
                  <a:pt x="1246884" y="891458"/>
                </a:lnTo>
                <a:lnTo>
                  <a:pt x="1270804" y="847516"/>
                </a:lnTo>
                <a:lnTo>
                  <a:pt x="1293950" y="802846"/>
                </a:lnTo>
                <a:lnTo>
                  <a:pt x="1317243" y="757173"/>
                </a:lnTo>
                <a:lnTo>
                  <a:pt x="1340508" y="709150"/>
                </a:lnTo>
                <a:lnTo>
                  <a:pt x="1362839" y="658568"/>
                </a:lnTo>
                <a:lnTo>
                  <a:pt x="1384237" y="606864"/>
                </a:lnTo>
                <a:lnTo>
                  <a:pt x="1404702" y="555475"/>
                </a:lnTo>
                <a:lnTo>
                  <a:pt x="1424235" y="505839"/>
                </a:lnTo>
                <a:lnTo>
                  <a:pt x="1442834" y="459394"/>
                </a:lnTo>
                <a:lnTo>
                  <a:pt x="1460500" y="417575"/>
                </a:lnTo>
                <a:lnTo>
                  <a:pt x="1487102" y="355088"/>
                </a:lnTo>
                <a:lnTo>
                  <a:pt x="1509109" y="302005"/>
                </a:lnTo>
                <a:lnTo>
                  <a:pt x="1530401" y="255019"/>
                </a:lnTo>
                <a:lnTo>
                  <a:pt x="1554861" y="210819"/>
                </a:lnTo>
                <a:lnTo>
                  <a:pt x="1582612" y="167872"/>
                </a:lnTo>
                <a:lnTo>
                  <a:pt x="1611899" y="127841"/>
                </a:lnTo>
                <a:lnTo>
                  <a:pt x="1643782" y="92215"/>
                </a:lnTo>
                <a:lnTo>
                  <a:pt x="1679321" y="62483"/>
                </a:lnTo>
                <a:lnTo>
                  <a:pt x="1720635" y="38058"/>
                </a:lnTo>
                <a:lnTo>
                  <a:pt x="1766951" y="18526"/>
                </a:lnTo>
                <a:lnTo>
                  <a:pt x="1814695" y="5351"/>
                </a:lnTo>
                <a:lnTo>
                  <a:pt x="1860296" y="0"/>
                </a:lnTo>
                <a:lnTo>
                  <a:pt x="1904112" y="3425"/>
                </a:lnTo>
                <a:lnTo>
                  <a:pt x="1947941" y="14636"/>
                </a:lnTo>
                <a:lnTo>
                  <a:pt x="1990365" y="32182"/>
                </a:lnTo>
                <a:lnTo>
                  <a:pt x="2029968" y="54609"/>
                </a:lnTo>
                <a:lnTo>
                  <a:pt x="2065623" y="79797"/>
                </a:lnTo>
                <a:lnTo>
                  <a:pt x="2098325" y="109331"/>
                </a:lnTo>
                <a:lnTo>
                  <a:pt x="2129837" y="147603"/>
                </a:lnTo>
                <a:lnTo>
                  <a:pt x="2161921" y="199008"/>
                </a:lnTo>
                <a:lnTo>
                  <a:pt x="2181286" y="238089"/>
                </a:lnTo>
                <a:lnTo>
                  <a:pt x="2201365" y="285248"/>
                </a:lnTo>
                <a:lnTo>
                  <a:pt x="2221626" y="337411"/>
                </a:lnTo>
                <a:lnTo>
                  <a:pt x="2241539" y="391508"/>
                </a:lnTo>
                <a:lnTo>
                  <a:pt x="2260571" y="444465"/>
                </a:lnTo>
                <a:lnTo>
                  <a:pt x="2278193" y="493209"/>
                </a:lnTo>
                <a:lnTo>
                  <a:pt x="2293874" y="534669"/>
                </a:lnTo>
                <a:lnTo>
                  <a:pt x="2314537" y="587607"/>
                </a:lnTo>
                <a:lnTo>
                  <a:pt x="2329735" y="626411"/>
                </a:lnTo>
                <a:lnTo>
                  <a:pt x="2345862" y="664239"/>
                </a:lnTo>
                <a:lnTo>
                  <a:pt x="2369311" y="714247"/>
                </a:lnTo>
                <a:lnTo>
                  <a:pt x="2387406" y="751935"/>
                </a:lnTo>
                <a:lnTo>
                  <a:pt x="2407962" y="794693"/>
                </a:lnTo>
                <a:lnTo>
                  <a:pt x="2430517" y="840747"/>
                </a:lnTo>
                <a:lnTo>
                  <a:pt x="2454610" y="888326"/>
                </a:lnTo>
                <a:lnTo>
                  <a:pt x="2479777" y="935655"/>
                </a:lnTo>
                <a:lnTo>
                  <a:pt x="2505558" y="980963"/>
                </a:lnTo>
                <a:lnTo>
                  <a:pt x="2531490" y="1022476"/>
                </a:lnTo>
                <a:lnTo>
                  <a:pt x="2561934" y="1067026"/>
                </a:lnTo>
                <a:lnTo>
                  <a:pt x="2593217" y="1109594"/>
                </a:lnTo>
                <a:lnTo>
                  <a:pt x="2625756" y="1150143"/>
                </a:lnTo>
                <a:lnTo>
                  <a:pt x="2659967" y="1188640"/>
                </a:lnTo>
                <a:lnTo>
                  <a:pt x="2696267" y="1225047"/>
                </a:lnTo>
                <a:lnTo>
                  <a:pt x="2735072" y="1259331"/>
                </a:lnTo>
                <a:lnTo>
                  <a:pt x="2777762" y="1291493"/>
                </a:lnTo>
                <a:lnTo>
                  <a:pt x="2824202" y="1321637"/>
                </a:lnTo>
                <a:lnTo>
                  <a:pt x="2872724" y="1349692"/>
                </a:lnTo>
                <a:lnTo>
                  <a:pt x="2921658" y="1375588"/>
                </a:lnTo>
                <a:lnTo>
                  <a:pt x="2969337" y="1399255"/>
                </a:lnTo>
                <a:lnTo>
                  <a:pt x="3014090" y="1420621"/>
                </a:lnTo>
                <a:lnTo>
                  <a:pt x="3059157" y="1441825"/>
                </a:lnTo>
                <a:lnTo>
                  <a:pt x="3097104" y="1458366"/>
                </a:lnTo>
                <a:lnTo>
                  <a:pt x="3135898" y="1472102"/>
                </a:lnTo>
                <a:lnTo>
                  <a:pt x="3183506" y="1484894"/>
                </a:lnTo>
                <a:lnTo>
                  <a:pt x="3247898" y="1498599"/>
                </a:lnTo>
                <a:lnTo>
                  <a:pt x="3290033" y="1506125"/>
                </a:lnTo>
                <a:lnTo>
                  <a:pt x="3339665" y="1513771"/>
                </a:lnTo>
                <a:lnTo>
                  <a:pt x="3394786" y="1521430"/>
                </a:lnTo>
                <a:lnTo>
                  <a:pt x="3453390" y="1528992"/>
                </a:lnTo>
                <a:lnTo>
                  <a:pt x="3513470" y="1536350"/>
                </a:lnTo>
                <a:lnTo>
                  <a:pt x="3573022" y="1543396"/>
                </a:lnTo>
                <a:lnTo>
                  <a:pt x="3630037" y="1550021"/>
                </a:lnTo>
                <a:lnTo>
                  <a:pt x="3682510" y="1556117"/>
                </a:lnTo>
                <a:lnTo>
                  <a:pt x="3728434" y="1561577"/>
                </a:lnTo>
                <a:lnTo>
                  <a:pt x="3765804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59447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9447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782557" y="4644390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175" y="1699005"/>
            <a:ext cx="3663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 Normal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0739" y="4882641"/>
            <a:ext cx="6005830" cy="116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00"/>
              </a:spcBef>
              <a:tabLst>
                <a:tab pos="5041900" algn="l"/>
                <a:tab pos="5865495" algn="l"/>
              </a:tabLst>
            </a:pPr>
            <a:r>
              <a:rPr sz="2000" spc="5" dirty="0">
                <a:latin typeface="Times New Roman"/>
                <a:cs typeface="Times New Roman"/>
              </a:rPr>
              <a:t>250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287</a:t>
            </a:r>
            <a:r>
              <a:rPr sz="2000" dirty="0">
                <a:latin typeface="Times New Roman"/>
                <a:cs typeface="Times New Roman"/>
              </a:rPr>
              <a:t>0	-0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41	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&lt; </a:t>
            </a:r>
            <a:r>
              <a:rPr sz="2800" dirty="0">
                <a:latin typeface="Times New Roman"/>
                <a:cs typeface="Times New Roman"/>
              </a:rPr>
              <a:t>2500)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z &lt; </a:t>
            </a:r>
            <a:r>
              <a:rPr sz="2800" dirty="0">
                <a:latin typeface="Times New Roman"/>
                <a:cs typeface="Times New Roman"/>
              </a:rPr>
              <a:t>-0.41)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0.3409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33386" y="2837434"/>
            <a:ext cx="149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-0.41)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11951" y="3195192"/>
            <a:ext cx="1336040" cy="967740"/>
          </a:xfrm>
          <a:custGeom>
            <a:avLst/>
            <a:gdLst/>
            <a:ahLst/>
            <a:cxnLst/>
            <a:rect l="l" t="t" r="r" b="b"/>
            <a:pathLst>
              <a:path w="1336040" h="967739">
                <a:moveTo>
                  <a:pt x="39497" y="891667"/>
                </a:moveTo>
                <a:lnTo>
                  <a:pt x="0" y="967232"/>
                </a:lnTo>
                <a:lnTo>
                  <a:pt x="84074" y="953516"/>
                </a:lnTo>
                <a:lnTo>
                  <a:pt x="70893" y="935228"/>
                </a:lnTo>
                <a:lnTo>
                  <a:pt x="55245" y="935228"/>
                </a:lnTo>
                <a:lnTo>
                  <a:pt x="47751" y="924941"/>
                </a:lnTo>
                <a:lnTo>
                  <a:pt x="58093" y="917469"/>
                </a:lnTo>
                <a:lnTo>
                  <a:pt x="39497" y="891667"/>
                </a:lnTo>
                <a:close/>
              </a:path>
              <a:path w="1336040" h="967739">
                <a:moveTo>
                  <a:pt x="58093" y="917469"/>
                </a:moveTo>
                <a:lnTo>
                  <a:pt x="47751" y="924941"/>
                </a:lnTo>
                <a:lnTo>
                  <a:pt x="55245" y="935228"/>
                </a:lnTo>
                <a:lnTo>
                  <a:pt x="65535" y="927794"/>
                </a:lnTo>
                <a:lnTo>
                  <a:pt x="58093" y="917469"/>
                </a:lnTo>
                <a:close/>
              </a:path>
              <a:path w="1336040" h="967739">
                <a:moveTo>
                  <a:pt x="65535" y="927794"/>
                </a:moveTo>
                <a:lnTo>
                  <a:pt x="55245" y="935228"/>
                </a:lnTo>
                <a:lnTo>
                  <a:pt x="70893" y="935228"/>
                </a:lnTo>
                <a:lnTo>
                  <a:pt x="65535" y="927794"/>
                </a:lnTo>
                <a:close/>
              </a:path>
              <a:path w="1336040" h="967739">
                <a:moveTo>
                  <a:pt x="1328039" y="0"/>
                </a:moveTo>
                <a:lnTo>
                  <a:pt x="58093" y="917469"/>
                </a:lnTo>
                <a:lnTo>
                  <a:pt x="65535" y="927794"/>
                </a:lnTo>
                <a:lnTo>
                  <a:pt x="1335531" y="10414"/>
                </a:lnTo>
                <a:lnTo>
                  <a:pt x="1328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600" y="3733800"/>
            <a:ext cx="0" cy="1193800"/>
          </a:xfrm>
          <a:custGeom>
            <a:avLst/>
            <a:gdLst/>
            <a:ahLst/>
            <a:cxnLst/>
            <a:rect l="l" t="t" r="r" b="b"/>
            <a:pathLst>
              <a:path h="1193800">
                <a:moveTo>
                  <a:pt x="0" y="0"/>
                </a:moveTo>
                <a:lnTo>
                  <a:pt x="0" y="1193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1228" y="3904615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0.3409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34000" y="421525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4">
                <a:moveTo>
                  <a:pt x="88391" y="0"/>
                </a:moveTo>
                <a:lnTo>
                  <a:pt x="85471" y="1778"/>
                </a:lnTo>
                <a:lnTo>
                  <a:pt x="0" y="51943"/>
                </a:lnTo>
                <a:lnTo>
                  <a:pt x="88773" y="103378"/>
                </a:lnTo>
                <a:lnTo>
                  <a:pt x="92710" y="102362"/>
                </a:lnTo>
                <a:lnTo>
                  <a:pt x="94361" y="99314"/>
                </a:lnTo>
                <a:lnTo>
                  <a:pt x="96138" y="96266"/>
                </a:lnTo>
                <a:lnTo>
                  <a:pt x="95123" y="92329"/>
                </a:lnTo>
                <a:lnTo>
                  <a:pt x="36359" y="58293"/>
                </a:lnTo>
                <a:lnTo>
                  <a:pt x="12573" y="58293"/>
                </a:lnTo>
                <a:lnTo>
                  <a:pt x="12573" y="45593"/>
                </a:lnTo>
                <a:lnTo>
                  <a:pt x="35981" y="45517"/>
                </a:lnTo>
                <a:lnTo>
                  <a:pt x="94869" y="10922"/>
                </a:lnTo>
                <a:lnTo>
                  <a:pt x="95885" y="6985"/>
                </a:lnTo>
                <a:lnTo>
                  <a:pt x="94107" y="3937"/>
                </a:lnTo>
                <a:lnTo>
                  <a:pt x="92328" y="1016"/>
                </a:lnTo>
                <a:lnTo>
                  <a:pt x="88391" y="0"/>
                </a:lnTo>
                <a:close/>
              </a:path>
              <a:path w="990600" h="103504">
                <a:moveTo>
                  <a:pt x="35981" y="45517"/>
                </a:moveTo>
                <a:lnTo>
                  <a:pt x="12573" y="45593"/>
                </a:lnTo>
                <a:lnTo>
                  <a:pt x="12573" y="58293"/>
                </a:lnTo>
                <a:lnTo>
                  <a:pt x="36226" y="58216"/>
                </a:lnTo>
                <a:lnTo>
                  <a:pt x="34824" y="57404"/>
                </a:lnTo>
                <a:lnTo>
                  <a:pt x="15748" y="57404"/>
                </a:lnTo>
                <a:lnTo>
                  <a:pt x="15748" y="46355"/>
                </a:lnTo>
                <a:lnTo>
                  <a:pt x="34555" y="46355"/>
                </a:lnTo>
                <a:lnTo>
                  <a:pt x="35981" y="45517"/>
                </a:lnTo>
                <a:close/>
              </a:path>
              <a:path w="990600" h="103504">
                <a:moveTo>
                  <a:pt x="36226" y="58216"/>
                </a:moveTo>
                <a:lnTo>
                  <a:pt x="12573" y="58293"/>
                </a:lnTo>
                <a:lnTo>
                  <a:pt x="36359" y="58293"/>
                </a:lnTo>
                <a:lnTo>
                  <a:pt x="36226" y="58216"/>
                </a:lnTo>
                <a:close/>
              </a:path>
              <a:path w="990600" h="103504">
                <a:moveTo>
                  <a:pt x="990600" y="42418"/>
                </a:moveTo>
                <a:lnTo>
                  <a:pt x="35981" y="45517"/>
                </a:lnTo>
                <a:lnTo>
                  <a:pt x="25218" y="51840"/>
                </a:lnTo>
                <a:lnTo>
                  <a:pt x="36226" y="58216"/>
                </a:lnTo>
                <a:lnTo>
                  <a:pt x="990600" y="55118"/>
                </a:lnTo>
                <a:lnTo>
                  <a:pt x="990600" y="42418"/>
                </a:lnTo>
                <a:close/>
              </a:path>
              <a:path w="990600" h="103504">
                <a:moveTo>
                  <a:pt x="15748" y="46355"/>
                </a:moveTo>
                <a:lnTo>
                  <a:pt x="15748" y="57404"/>
                </a:lnTo>
                <a:lnTo>
                  <a:pt x="25218" y="51840"/>
                </a:lnTo>
                <a:lnTo>
                  <a:pt x="15748" y="46355"/>
                </a:lnTo>
                <a:close/>
              </a:path>
              <a:path w="990600" h="103504">
                <a:moveTo>
                  <a:pt x="25218" y="51840"/>
                </a:moveTo>
                <a:lnTo>
                  <a:pt x="15748" y="57404"/>
                </a:lnTo>
                <a:lnTo>
                  <a:pt x="34824" y="57404"/>
                </a:lnTo>
                <a:lnTo>
                  <a:pt x="25218" y="51840"/>
                </a:lnTo>
                <a:close/>
              </a:path>
              <a:path w="990600" h="103504">
                <a:moveTo>
                  <a:pt x="34555" y="46355"/>
                </a:moveTo>
                <a:lnTo>
                  <a:pt x="15748" y="46355"/>
                </a:lnTo>
                <a:lnTo>
                  <a:pt x="25218" y="51840"/>
                </a:lnTo>
                <a:lnTo>
                  <a:pt x="34555" y="4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1900" y="685800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4">
                <a:moveTo>
                  <a:pt x="0" y="0"/>
                </a:moveTo>
                <a:lnTo>
                  <a:pt x="295275" y="1650"/>
                </a:lnTo>
              </a:path>
            </a:pathLst>
          </a:custGeom>
          <a:ln w="28575">
            <a:solidFill>
              <a:srgbClr val="83B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77" y="577418"/>
            <a:ext cx="65487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Probabilities for x </a:t>
            </a:r>
            <a:r>
              <a:rPr spc="-5" dirty="0"/>
              <a:t>and</a:t>
            </a:r>
            <a:r>
              <a:rPr spc="-135" dirty="0"/>
              <a:t> 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7581900" y="685800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4">
                <a:moveTo>
                  <a:pt x="0" y="0"/>
                </a:moveTo>
                <a:lnTo>
                  <a:pt x="295275" y="1650"/>
                </a:lnTo>
              </a:path>
            </a:pathLst>
          </a:custGeom>
          <a:ln w="28575">
            <a:solidFill>
              <a:srgbClr val="83B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4928" y="466525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03" y="0"/>
                </a:lnTo>
              </a:path>
            </a:pathLst>
          </a:custGeom>
          <a:ln w="20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621281"/>
            <a:ext cx="7903845" cy="336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2.	</a:t>
            </a: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randomly select 25 credit card holders. What is  the </a:t>
            </a:r>
            <a:r>
              <a:rPr sz="2800" dirty="0">
                <a:latin typeface="Times New Roman"/>
                <a:cs typeface="Times New Roman"/>
              </a:rPr>
              <a:t>probability </a:t>
            </a:r>
            <a:r>
              <a:rPr sz="2800" spc="-5" dirty="0">
                <a:latin typeface="Times New Roman"/>
                <a:cs typeface="Times New Roman"/>
              </a:rPr>
              <a:t>that their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credit card balance  is </a:t>
            </a:r>
            <a:r>
              <a:rPr sz="2800" spc="-10" dirty="0">
                <a:latin typeface="Times New Roman"/>
                <a:cs typeface="Times New Roman"/>
              </a:rPr>
              <a:t>less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$2500?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2800" b="1" dirty="0">
                <a:solidFill>
                  <a:srgbClr val="83BA35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  <a:p>
            <a:pPr marL="12700" marR="427990">
              <a:lnSpc>
                <a:spcPts val="3360"/>
              </a:lnSpc>
              <a:spcBef>
                <a:spcPts val="110"/>
              </a:spcBef>
            </a:pP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are asked to find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associated with  a sample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4275" i="1" spc="-104" baseline="1949" dirty="0">
                <a:latin typeface="Times New Roman"/>
                <a:cs typeface="Times New Roman"/>
              </a:rPr>
              <a:t>x</a:t>
            </a:r>
            <a:r>
              <a:rPr sz="2800" spc="-7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4328" y="5681381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167" y="0"/>
                </a:lnTo>
              </a:path>
            </a:pathLst>
          </a:custGeom>
          <a:ln w="678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5817" y="5384791"/>
            <a:ext cx="66611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15" dirty="0">
                <a:solidFill>
                  <a:srgbClr val="AC0136"/>
                </a:solidFill>
                <a:latin typeface="Times New Roman"/>
                <a:cs typeface="Times New Roman"/>
              </a:rPr>
              <a:t>2870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1628" y="5605117"/>
            <a:ext cx="113664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50" dirty="0">
                <a:solidFill>
                  <a:srgbClr val="AC0136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3019" y="5397486"/>
            <a:ext cx="1930751" cy="394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2187" y="5397486"/>
            <a:ext cx="1521584" cy="394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2003" y="5842672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841"/>
                </a:moveTo>
                <a:lnTo>
                  <a:pt x="28904" y="0"/>
                </a:lnTo>
              </a:path>
            </a:pathLst>
          </a:custGeom>
          <a:ln w="3311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2079" y="5842672"/>
            <a:ext cx="70485" cy="116205"/>
          </a:xfrm>
          <a:custGeom>
            <a:avLst/>
            <a:gdLst/>
            <a:ahLst/>
            <a:cxnLst/>
            <a:rect l="l" t="t" r="r" b="b"/>
            <a:pathLst>
              <a:path w="70485" h="116204">
                <a:moveTo>
                  <a:pt x="0" y="0"/>
                </a:moveTo>
                <a:lnTo>
                  <a:pt x="70178" y="116148"/>
                </a:lnTo>
              </a:path>
            </a:pathLst>
          </a:custGeom>
          <a:ln w="333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2258" y="5653339"/>
            <a:ext cx="78105" cy="306070"/>
          </a:xfrm>
          <a:custGeom>
            <a:avLst/>
            <a:gdLst/>
            <a:ahLst/>
            <a:cxnLst/>
            <a:rect l="l" t="t" r="r" b="b"/>
            <a:pathLst>
              <a:path w="78104" h="306070">
                <a:moveTo>
                  <a:pt x="0" y="305480"/>
                </a:moveTo>
                <a:lnTo>
                  <a:pt x="77859" y="0"/>
                </a:lnTo>
              </a:path>
            </a:pathLst>
          </a:custGeom>
          <a:ln w="334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118" y="565277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03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665" y="5632441"/>
            <a:ext cx="353695" cy="313055"/>
          </a:xfrm>
          <a:custGeom>
            <a:avLst/>
            <a:gdLst/>
            <a:ahLst/>
            <a:cxnLst/>
            <a:rect l="l" t="t" r="r" b="b"/>
            <a:pathLst>
              <a:path w="353695" h="313054">
                <a:moveTo>
                  <a:pt x="52492" y="206745"/>
                </a:moveTo>
                <a:lnTo>
                  <a:pt x="24190" y="206745"/>
                </a:lnTo>
                <a:lnTo>
                  <a:pt x="95541" y="313022"/>
                </a:lnTo>
                <a:lnTo>
                  <a:pt x="109706" y="313022"/>
                </a:lnTo>
                <a:lnTo>
                  <a:pt x="117343" y="282824"/>
                </a:lnTo>
                <a:lnTo>
                  <a:pt x="103222" y="282824"/>
                </a:lnTo>
                <a:lnTo>
                  <a:pt x="52492" y="206745"/>
                </a:lnTo>
                <a:close/>
              </a:path>
              <a:path w="353695" h="313054">
                <a:moveTo>
                  <a:pt x="353287" y="0"/>
                </a:moveTo>
                <a:lnTo>
                  <a:pt x="174574" y="0"/>
                </a:lnTo>
                <a:lnTo>
                  <a:pt x="103222" y="282824"/>
                </a:lnTo>
                <a:lnTo>
                  <a:pt x="117343" y="282824"/>
                </a:lnTo>
                <a:lnTo>
                  <a:pt x="185197" y="14513"/>
                </a:lnTo>
                <a:lnTo>
                  <a:pt x="353287" y="14513"/>
                </a:lnTo>
                <a:lnTo>
                  <a:pt x="353287" y="0"/>
                </a:lnTo>
                <a:close/>
              </a:path>
              <a:path w="353695" h="313054">
                <a:moveTo>
                  <a:pt x="40102" y="188163"/>
                </a:moveTo>
                <a:lnTo>
                  <a:pt x="0" y="209650"/>
                </a:lnTo>
                <a:lnTo>
                  <a:pt x="4139" y="218361"/>
                </a:lnTo>
                <a:lnTo>
                  <a:pt x="24190" y="206745"/>
                </a:lnTo>
                <a:lnTo>
                  <a:pt x="52492" y="206745"/>
                </a:lnTo>
                <a:lnTo>
                  <a:pt x="40102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2170" y="5842672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10" h="17145">
                <a:moveTo>
                  <a:pt x="0" y="16841"/>
                </a:moveTo>
                <a:lnTo>
                  <a:pt x="28880" y="0"/>
                </a:lnTo>
              </a:path>
            </a:pathLst>
          </a:custGeom>
          <a:ln w="3311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1649" y="5842672"/>
            <a:ext cx="71120" cy="116205"/>
          </a:xfrm>
          <a:custGeom>
            <a:avLst/>
            <a:gdLst/>
            <a:ahLst/>
            <a:cxnLst/>
            <a:rect l="l" t="t" r="r" b="b"/>
            <a:pathLst>
              <a:path w="71120" h="116204">
                <a:moveTo>
                  <a:pt x="0" y="0"/>
                </a:moveTo>
                <a:lnTo>
                  <a:pt x="70777" y="116148"/>
                </a:lnTo>
              </a:path>
            </a:pathLst>
          </a:custGeom>
          <a:ln w="333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62426" y="5653339"/>
            <a:ext cx="77470" cy="306070"/>
          </a:xfrm>
          <a:custGeom>
            <a:avLst/>
            <a:gdLst/>
            <a:ahLst/>
            <a:cxnLst/>
            <a:rect l="l" t="t" r="r" b="b"/>
            <a:pathLst>
              <a:path w="77470" h="306070">
                <a:moveTo>
                  <a:pt x="0" y="305480"/>
                </a:moveTo>
                <a:lnTo>
                  <a:pt x="77261" y="0"/>
                </a:lnTo>
              </a:path>
            </a:pathLst>
          </a:custGeom>
          <a:ln w="3346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688" y="5652774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644" y="0"/>
                </a:lnTo>
              </a:path>
            </a:pathLst>
          </a:custGeom>
          <a:ln w="3298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6235" y="5632441"/>
            <a:ext cx="490220" cy="313055"/>
          </a:xfrm>
          <a:custGeom>
            <a:avLst/>
            <a:gdLst/>
            <a:ahLst/>
            <a:cxnLst/>
            <a:rect l="l" t="t" r="r" b="b"/>
            <a:pathLst>
              <a:path w="490220" h="313054">
                <a:moveTo>
                  <a:pt x="52492" y="206745"/>
                </a:moveTo>
                <a:lnTo>
                  <a:pt x="24190" y="206745"/>
                </a:lnTo>
                <a:lnTo>
                  <a:pt x="95541" y="313022"/>
                </a:lnTo>
                <a:lnTo>
                  <a:pt x="110281" y="313022"/>
                </a:lnTo>
                <a:lnTo>
                  <a:pt x="117859" y="282824"/>
                </a:lnTo>
                <a:lnTo>
                  <a:pt x="103222" y="282824"/>
                </a:lnTo>
                <a:lnTo>
                  <a:pt x="52492" y="206745"/>
                </a:lnTo>
                <a:close/>
              </a:path>
              <a:path w="490220" h="313054">
                <a:moveTo>
                  <a:pt x="490104" y="0"/>
                </a:moveTo>
                <a:lnTo>
                  <a:pt x="174574" y="0"/>
                </a:lnTo>
                <a:lnTo>
                  <a:pt x="103222" y="282824"/>
                </a:lnTo>
                <a:lnTo>
                  <a:pt x="117859" y="282824"/>
                </a:lnTo>
                <a:lnTo>
                  <a:pt x="185197" y="14513"/>
                </a:lnTo>
                <a:lnTo>
                  <a:pt x="490104" y="14513"/>
                </a:lnTo>
                <a:lnTo>
                  <a:pt x="490104" y="0"/>
                </a:lnTo>
                <a:close/>
              </a:path>
              <a:path w="490220" h="313054">
                <a:moveTo>
                  <a:pt x="40102" y="188163"/>
                </a:moveTo>
                <a:lnTo>
                  <a:pt x="0" y="209650"/>
                </a:lnTo>
                <a:lnTo>
                  <a:pt x="4713" y="218361"/>
                </a:lnTo>
                <a:lnTo>
                  <a:pt x="24190" y="206745"/>
                </a:lnTo>
                <a:lnTo>
                  <a:pt x="52492" y="206745"/>
                </a:lnTo>
                <a:lnTo>
                  <a:pt x="40102" y="18816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9193" y="5376409"/>
            <a:ext cx="46291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solidFill>
                  <a:srgbClr val="AC0136"/>
                </a:solidFill>
                <a:latin typeface="Times New Roman"/>
                <a:cs typeface="Times New Roman"/>
              </a:rPr>
              <a:t>180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9240" y="5177433"/>
            <a:ext cx="1694180" cy="8096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42595" algn="l"/>
                <a:tab pos="911860" algn="l"/>
                <a:tab pos="1172210" algn="l"/>
              </a:tabLst>
            </a:pPr>
            <a:r>
              <a:rPr sz="2250" u="sng" spc="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5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dirty="0">
                <a:solidFill>
                  <a:srgbClr val="AC0136"/>
                </a:solidFill>
                <a:latin typeface="Times New Roman"/>
                <a:cs typeface="Times New Roman"/>
              </a:rPr>
              <a:t>	</a:t>
            </a:r>
            <a:r>
              <a:rPr sz="2250" u="sng" spc="-17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sng" spc="1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900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659130" algn="l"/>
                <a:tab pos="1389380" algn="l"/>
              </a:tabLst>
            </a:pPr>
            <a:r>
              <a:rPr sz="1950" i="1" spc="15" baseline="55555" dirty="0">
                <a:solidFill>
                  <a:srgbClr val="AC0136"/>
                </a:solidFill>
                <a:latin typeface="Times New Roman"/>
                <a:cs typeface="Times New Roman"/>
              </a:rPr>
              <a:t>x	</a:t>
            </a:r>
            <a:r>
              <a:rPr sz="2250" i="1" spc="25" dirty="0">
                <a:solidFill>
                  <a:srgbClr val="AC0136"/>
                </a:solidFill>
                <a:latin typeface="Times New Roman"/>
                <a:cs typeface="Times New Roman"/>
              </a:rPr>
              <a:t>n	</a:t>
            </a:r>
            <a:r>
              <a:rPr sz="2250" spc="15" dirty="0">
                <a:solidFill>
                  <a:srgbClr val="AC0136"/>
                </a:solidFill>
                <a:latin typeface="Times New Roman"/>
                <a:cs typeface="Times New Roman"/>
              </a:rPr>
              <a:t>25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75048" y="5245083"/>
            <a:ext cx="1165430" cy="342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7258" y="5387930"/>
            <a:ext cx="1165430" cy="353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0664" y="5387930"/>
            <a:ext cx="2288485" cy="353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0329" y="2667658"/>
            <a:ext cx="1471986" cy="726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0934" y="4389373"/>
            <a:ext cx="998219" cy="433705"/>
          </a:xfrm>
          <a:custGeom>
            <a:avLst/>
            <a:gdLst/>
            <a:ahLst/>
            <a:cxnLst/>
            <a:rect l="l" t="t" r="r" b="b"/>
            <a:pathLst>
              <a:path w="998220" h="433704">
                <a:moveTo>
                  <a:pt x="991235" y="0"/>
                </a:moveTo>
                <a:lnTo>
                  <a:pt x="899922" y="84836"/>
                </a:lnTo>
                <a:lnTo>
                  <a:pt x="762000" y="190119"/>
                </a:lnTo>
                <a:lnTo>
                  <a:pt x="606043" y="280924"/>
                </a:lnTo>
                <a:lnTo>
                  <a:pt x="464438" y="328168"/>
                </a:lnTo>
                <a:lnTo>
                  <a:pt x="419455" y="338454"/>
                </a:lnTo>
                <a:lnTo>
                  <a:pt x="336121" y="359028"/>
                </a:lnTo>
                <a:lnTo>
                  <a:pt x="291116" y="369315"/>
                </a:lnTo>
                <a:lnTo>
                  <a:pt x="239452" y="379602"/>
                </a:lnTo>
                <a:lnTo>
                  <a:pt x="177800" y="389889"/>
                </a:lnTo>
                <a:lnTo>
                  <a:pt x="126124" y="399863"/>
                </a:lnTo>
                <a:lnTo>
                  <a:pt x="47301" y="413714"/>
                </a:lnTo>
                <a:lnTo>
                  <a:pt x="21843" y="418973"/>
                </a:lnTo>
                <a:lnTo>
                  <a:pt x="9747" y="423106"/>
                </a:lnTo>
                <a:lnTo>
                  <a:pt x="9366" y="425942"/>
                </a:lnTo>
                <a:lnTo>
                  <a:pt x="13414" y="427991"/>
                </a:lnTo>
                <a:lnTo>
                  <a:pt x="14604" y="429768"/>
                </a:lnTo>
                <a:lnTo>
                  <a:pt x="0" y="433450"/>
                </a:lnTo>
                <a:lnTo>
                  <a:pt x="997965" y="426212"/>
                </a:lnTo>
                <a:lnTo>
                  <a:pt x="991235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40934" y="4389373"/>
            <a:ext cx="998219" cy="433705"/>
          </a:xfrm>
          <a:custGeom>
            <a:avLst/>
            <a:gdLst/>
            <a:ahLst/>
            <a:cxnLst/>
            <a:rect l="l" t="t" r="r" b="b"/>
            <a:pathLst>
              <a:path w="998220" h="433704">
                <a:moveTo>
                  <a:pt x="997965" y="426212"/>
                </a:moveTo>
                <a:lnTo>
                  <a:pt x="0" y="433450"/>
                </a:lnTo>
                <a:lnTo>
                  <a:pt x="14604" y="429768"/>
                </a:lnTo>
                <a:lnTo>
                  <a:pt x="13414" y="427991"/>
                </a:lnTo>
                <a:lnTo>
                  <a:pt x="9366" y="425942"/>
                </a:lnTo>
                <a:lnTo>
                  <a:pt x="9747" y="423106"/>
                </a:lnTo>
                <a:lnTo>
                  <a:pt x="21843" y="418973"/>
                </a:lnTo>
                <a:lnTo>
                  <a:pt x="47301" y="413714"/>
                </a:lnTo>
                <a:lnTo>
                  <a:pt x="82343" y="407574"/>
                </a:lnTo>
                <a:lnTo>
                  <a:pt x="126124" y="399863"/>
                </a:lnTo>
                <a:lnTo>
                  <a:pt x="177800" y="389889"/>
                </a:lnTo>
                <a:lnTo>
                  <a:pt x="239452" y="379602"/>
                </a:lnTo>
                <a:lnTo>
                  <a:pt x="291116" y="369315"/>
                </a:lnTo>
                <a:lnTo>
                  <a:pt x="336121" y="359028"/>
                </a:lnTo>
                <a:lnTo>
                  <a:pt x="377792" y="348741"/>
                </a:lnTo>
                <a:lnTo>
                  <a:pt x="419455" y="338454"/>
                </a:lnTo>
                <a:lnTo>
                  <a:pt x="464438" y="328168"/>
                </a:lnTo>
                <a:lnTo>
                  <a:pt x="606043" y="280924"/>
                </a:lnTo>
                <a:lnTo>
                  <a:pt x="762000" y="190119"/>
                </a:lnTo>
                <a:lnTo>
                  <a:pt x="899922" y="84836"/>
                </a:lnTo>
                <a:lnTo>
                  <a:pt x="991235" y="0"/>
                </a:lnTo>
                <a:lnTo>
                  <a:pt x="997965" y="4262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4169" y="488264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1916" y="3218510"/>
            <a:ext cx="1490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z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-2.06)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3576065"/>
            <a:ext cx="1527810" cy="967740"/>
          </a:xfrm>
          <a:custGeom>
            <a:avLst/>
            <a:gdLst/>
            <a:ahLst/>
            <a:cxnLst/>
            <a:rect l="l" t="t" r="r" b="b"/>
            <a:pathLst>
              <a:path w="1527809" h="967739">
                <a:moveTo>
                  <a:pt x="44069" y="894461"/>
                </a:moveTo>
                <a:lnTo>
                  <a:pt x="0" y="967359"/>
                </a:lnTo>
                <a:lnTo>
                  <a:pt x="84709" y="958850"/>
                </a:lnTo>
                <a:lnTo>
                  <a:pt x="72044" y="938784"/>
                </a:lnTo>
                <a:lnTo>
                  <a:pt x="57023" y="938784"/>
                </a:lnTo>
                <a:lnTo>
                  <a:pt x="50291" y="928116"/>
                </a:lnTo>
                <a:lnTo>
                  <a:pt x="61031" y="921336"/>
                </a:lnTo>
                <a:lnTo>
                  <a:pt x="44069" y="894461"/>
                </a:lnTo>
                <a:close/>
              </a:path>
              <a:path w="1527809" h="967739">
                <a:moveTo>
                  <a:pt x="61031" y="921336"/>
                </a:moveTo>
                <a:lnTo>
                  <a:pt x="50291" y="928116"/>
                </a:lnTo>
                <a:lnTo>
                  <a:pt x="57023" y="938784"/>
                </a:lnTo>
                <a:lnTo>
                  <a:pt x="67764" y="932003"/>
                </a:lnTo>
                <a:lnTo>
                  <a:pt x="61031" y="921336"/>
                </a:lnTo>
                <a:close/>
              </a:path>
              <a:path w="1527809" h="967739">
                <a:moveTo>
                  <a:pt x="67764" y="932003"/>
                </a:moveTo>
                <a:lnTo>
                  <a:pt x="57023" y="938784"/>
                </a:lnTo>
                <a:lnTo>
                  <a:pt x="72044" y="938784"/>
                </a:lnTo>
                <a:lnTo>
                  <a:pt x="67764" y="932003"/>
                </a:lnTo>
                <a:close/>
              </a:path>
              <a:path w="1527809" h="967739">
                <a:moveTo>
                  <a:pt x="1520571" y="0"/>
                </a:moveTo>
                <a:lnTo>
                  <a:pt x="61031" y="921336"/>
                </a:lnTo>
                <a:lnTo>
                  <a:pt x="67764" y="932003"/>
                </a:lnTo>
                <a:lnTo>
                  <a:pt x="1527428" y="10668"/>
                </a:lnTo>
                <a:lnTo>
                  <a:pt x="1520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8247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4" h="132714">
                <a:moveTo>
                  <a:pt x="113791" y="0"/>
                </a:moveTo>
                <a:lnTo>
                  <a:pt x="106934" y="4064"/>
                </a:lnTo>
                <a:lnTo>
                  <a:pt x="0" y="66294"/>
                </a:lnTo>
                <a:lnTo>
                  <a:pt x="113791" y="132715"/>
                </a:lnTo>
                <a:lnTo>
                  <a:pt x="122554" y="130429"/>
                </a:lnTo>
                <a:lnTo>
                  <a:pt x="130428" y="116713"/>
                </a:lnTo>
                <a:lnTo>
                  <a:pt x="128142" y="107950"/>
                </a:lnTo>
                <a:lnTo>
                  <a:pt x="81250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50" y="52070"/>
                </a:lnTo>
                <a:lnTo>
                  <a:pt x="128142" y="24765"/>
                </a:lnTo>
                <a:lnTo>
                  <a:pt x="130428" y="16002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963034" h="132714">
                <a:moveTo>
                  <a:pt x="3905880" y="66357"/>
                </a:moveTo>
                <a:lnTo>
                  <a:pt x="3834510" y="107950"/>
                </a:lnTo>
                <a:lnTo>
                  <a:pt x="3832225" y="116713"/>
                </a:lnTo>
                <a:lnTo>
                  <a:pt x="3840099" y="130429"/>
                </a:lnTo>
                <a:lnTo>
                  <a:pt x="3848861" y="132715"/>
                </a:lnTo>
                <a:lnTo>
                  <a:pt x="393794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7094" y="78740"/>
                </a:lnTo>
                <a:lnTo>
                  <a:pt x="3905880" y="66357"/>
                </a:lnTo>
                <a:close/>
              </a:path>
              <a:path w="3963034" h="132714">
                <a:moveTo>
                  <a:pt x="81250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60" y="78740"/>
                </a:lnTo>
                <a:lnTo>
                  <a:pt x="35560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3963034" h="132714">
                <a:moveTo>
                  <a:pt x="3881403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3881403" y="80645"/>
                </a:lnTo>
                <a:lnTo>
                  <a:pt x="3905880" y="66357"/>
                </a:lnTo>
                <a:lnTo>
                  <a:pt x="3881403" y="52070"/>
                </a:lnTo>
                <a:close/>
              </a:path>
              <a:path w="3963034" h="132714">
                <a:moveTo>
                  <a:pt x="3938113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46" y="80645"/>
                </a:lnTo>
                <a:lnTo>
                  <a:pt x="3962527" y="66294"/>
                </a:lnTo>
                <a:lnTo>
                  <a:pt x="3938113" y="52070"/>
                </a:lnTo>
                <a:close/>
              </a:path>
              <a:path w="3963034" h="132714">
                <a:moveTo>
                  <a:pt x="35560" y="53975"/>
                </a:moveTo>
                <a:lnTo>
                  <a:pt x="35560" y="78740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3963034" h="132714">
                <a:moveTo>
                  <a:pt x="56773" y="66357"/>
                </a:moveTo>
                <a:lnTo>
                  <a:pt x="35560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3963034" h="132714">
                <a:moveTo>
                  <a:pt x="3927094" y="53975"/>
                </a:moveTo>
                <a:lnTo>
                  <a:pt x="3905880" y="66357"/>
                </a:lnTo>
                <a:lnTo>
                  <a:pt x="3927094" y="78740"/>
                </a:lnTo>
                <a:lnTo>
                  <a:pt x="3927094" y="53975"/>
                </a:lnTo>
                <a:close/>
              </a:path>
              <a:path w="3963034" h="132714">
                <a:moveTo>
                  <a:pt x="3934205" y="53975"/>
                </a:moveTo>
                <a:lnTo>
                  <a:pt x="3927094" y="53975"/>
                </a:lnTo>
                <a:lnTo>
                  <a:pt x="3927094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4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  <a:path w="3963034" h="132714">
                <a:moveTo>
                  <a:pt x="3848861" y="0"/>
                </a:moveTo>
                <a:lnTo>
                  <a:pt x="3840099" y="2286"/>
                </a:lnTo>
                <a:lnTo>
                  <a:pt x="3832225" y="16002"/>
                </a:lnTo>
                <a:lnTo>
                  <a:pt x="3834510" y="24765"/>
                </a:lnTo>
                <a:lnTo>
                  <a:pt x="3905880" y="66357"/>
                </a:lnTo>
                <a:lnTo>
                  <a:pt x="3927094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113" y="52070"/>
                </a:lnTo>
                <a:lnTo>
                  <a:pt x="3848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9025" y="3236595"/>
            <a:ext cx="3765550" cy="1576705"/>
          </a:xfrm>
          <a:custGeom>
            <a:avLst/>
            <a:gdLst/>
            <a:ahLst/>
            <a:cxnLst/>
            <a:rect l="l" t="t" r="r" b="b"/>
            <a:pathLst>
              <a:path w="3765550" h="1576704">
                <a:moveTo>
                  <a:pt x="0" y="1576704"/>
                </a:moveTo>
                <a:lnTo>
                  <a:pt x="31713" y="1572082"/>
                </a:lnTo>
                <a:lnTo>
                  <a:pt x="74229" y="1566088"/>
                </a:lnTo>
                <a:lnTo>
                  <a:pt x="124910" y="1558814"/>
                </a:lnTo>
                <a:lnTo>
                  <a:pt x="181117" y="1550352"/>
                </a:lnTo>
                <a:lnTo>
                  <a:pt x="240212" y="1540795"/>
                </a:lnTo>
                <a:lnTo>
                  <a:pt x="299555" y="1530234"/>
                </a:lnTo>
                <a:lnTo>
                  <a:pt x="356508" y="1518763"/>
                </a:lnTo>
                <a:lnTo>
                  <a:pt x="408432" y="1506473"/>
                </a:lnTo>
                <a:lnTo>
                  <a:pt x="457069" y="1494791"/>
                </a:lnTo>
                <a:lnTo>
                  <a:pt x="504872" y="1482808"/>
                </a:lnTo>
                <a:lnTo>
                  <a:pt x="551842" y="1469973"/>
                </a:lnTo>
                <a:lnTo>
                  <a:pt x="597979" y="1455737"/>
                </a:lnTo>
                <a:lnTo>
                  <a:pt x="643282" y="1439548"/>
                </a:lnTo>
                <a:lnTo>
                  <a:pt x="687752" y="1420856"/>
                </a:lnTo>
                <a:lnTo>
                  <a:pt x="731389" y="1399109"/>
                </a:lnTo>
                <a:lnTo>
                  <a:pt x="774191" y="1373758"/>
                </a:lnTo>
                <a:lnTo>
                  <a:pt x="814681" y="1347371"/>
                </a:lnTo>
                <a:lnTo>
                  <a:pt x="856169" y="1317298"/>
                </a:lnTo>
                <a:lnTo>
                  <a:pt x="898064" y="1284275"/>
                </a:lnTo>
                <a:lnTo>
                  <a:pt x="939773" y="1249039"/>
                </a:lnTo>
                <a:lnTo>
                  <a:pt x="980706" y="1212324"/>
                </a:lnTo>
                <a:lnTo>
                  <a:pt x="1020270" y="1174867"/>
                </a:lnTo>
                <a:lnTo>
                  <a:pt x="1057875" y="1137404"/>
                </a:lnTo>
                <a:lnTo>
                  <a:pt x="1092928" y="1100671"/>
                </a:lnTo>
                <a:lnTo>
                  <a:pt x="1124839" y="1065402"/>
                </a:lnTo>
                <a:lnTo>
                  <a:pt x="1161102" y="1021643"/>
                </a:lnTo>
                <a:lnTo>
                  <a:pt x="1192896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24" y="847516"/>
                </a:lnTo>
                <a:lnTo>
                  <a:pt x="1293903" y="802846"/>
                </a:lnTo>
                <a:lnTo>
                  <a:pt x="1317244" y="757173"/>
                </a:lnTo>
                <a:lnTo>
                  <a:pt x="1340461" y="709150"/>
                </a:lnTo>
                <a:lnTo>
                  <a:pt x="1362761" y="658568"/>
                </a:lnTo>
                <a:lnTo>
                  <a:pt x="1384144" y="606864"/>
                </a:lnTo>
                <a:lnTo>
                  <a:pt x="1404609" y="555475"/>
                </a:lnTo>
                <a:lnTo>
                  <a:pt x="1424157" y="505839"/>
                </a:lnTo>
                <a:lnTo>
                  <a:pt x="1442787" y="459394"/>
                </a:lnTo>
                <a:lnTo>
                  <a:pt x="1460500" y="417575"/>
                </a:lnTo>
                <a:lnTo>
                  <a:pt x="1487029" y="355088"/>
                </a:lnTo>
                <a:lnTo>
                  <a:pt x="1508998" y="302005"/>
                </a:lnTo>
                <a:lnTo>
                  <a:pt x="1530276" y="255019"/>
                </a:lnTo>
                <a:lnTo>
                  <a:pt x="1554734" y="210819"/>
                </a:lnTo>
                <a:lnTo>
                  <a:pt x="1582485" y="167872"/>
                </a:lnTo>
                <a:lnTo>
                  <a:pt x="1611772" y="127841"/>
                </a:lnTo>
                <a:lnTo>
                  <a:pt x="1643655" y="92215"/>
                </a:lnTo>
                <a:lnTo>
                  <a:pt x="1679194" y="62483"/>
                </a:lnTo>
                <a:lnTo>
                  <a:pt x="1720562" y="38058"/>
                </a:lnTo>
                <a:lnTo>
                  <a:pt x="1766871" y="18526"/>
                </a:lnTo>
                <a:lnTo>
                  <a:pt x="1814585" y="5351"/>
                </a:lnTo>
                <a:lnTo>
                  <a:pt x="1860169" y="0"/>
                </a:lnTo>
                <a:lnTo>
                  <a:pt x="1903985" y="3425"/>
                </a:lnTo>
                <a:lnTo>
                  <a:pt x="1947814" y="14636"/>
                </a:lnTo>
                <a:lnTo>
                  <a:pt x="1990238" y="32182"/>
                </a:lnTo>
                <a:lnTo>
                  <a:pt x="2029841" y="54609"/>
                </a:lnTo>
                <a:lnTo>
                  <a:pt x="2065496" y="79797"/>
                </a:lnTo>
                <a:lnTo>
                  <a:pt x="2098198" y="109331"/>
                </a:lnTo>
                <a:lnTo>
                  <a:pt x="2129710" y="147603"/>
                </a:lnTo>
                <a:lnTo>
                  <a:pt x="2161794" y="199008"/>
                </a:lnTo>
                <a:lnTo>
                  <a:pt x="2181159" y="238089"/>
                </a:lnTo>
                <a:lnTo>
                  <a:pt x="2201238" y="285248"/>
                </a:lnTo>
                <a:lnTo>
                  <a:pt x="2221499" y="337411"/>
                </a:lnTo>
                <a:lnTo>
                  <a:pt x="2241412" y="391508"/>
                </a:lnTo>
                <a:lnTo>
                  <a:pt x="2260444" y="444465"/>
                </a:lnTo>
                <a:lnTo>
                  <a:pt x="2278066" y="493209"/>
                </a:lnTo>
                <a:lnTo>
                  <a:pt x="2293747" y="534669"/>
                </a:lnTo>
                <a:lnTo>
                  <a:pt x="2314356" y="587607"/>
                </a:lnTo>
                <a:lnTo>
                  <a:pt x="2329561" y="626411"/>
                </a:lnTo>
                <a:lnTo>
                  <a:pt x="2345717" y="664239"/>
                </a:lnTo>
                <a:lnTo>
                  <a:pt x="2369184" y="714247"/>
                </a:lnTo>
                <a:lnTo>
                  <a:pt x="2387279" y="751935"/>
                </a:lnTo>
                <a:lnTo>
                  <a:pt x="2407835" y="794693"/>
                </a:lnTo>
                <a:lnTo>
                  <a:pt x="2430390" y="840747"/>
                </a:lnTo>
                <a:lnTo>
                  <a:pt x="2454483" y="888326"/>
                </a:lnTo>
                <a:lnTo>
                  <a:pt x="2479650" y="935655"/>
                </a:lnTo>
                <a:lnTo>
                  <a:pt x="2505431" y="980963"/>
                </a:lnTo>
                <a:lnTo>
                  <a:pt x="2531364" y="1022476"/>
                </a:lnTo>
                <a:lnTo>
                  <a:pt x="2561798" y="1067026"/>
                </a:lnTo>
                <a:lnTo>
                  <a:pt x="2593062" y="1109594"/>
                </a:lnTo>
                <a:lnTo>
                  <a:pt x="2625582" y="1150143"/>
                </a:lnTo>
                <a:lnTo>
                  <a:pt x="2659784" y="1188640"/>
                </a:lnTo>
                <a:lnTo>
                  <a:pt x="2696096" y="1225047"/>
                </a:lnTo>
                <a:lnTo>
                  <a:pt x="2734945" y="1259331"/>
                </a:lnTo>
                <a:lnTo>
                  <a:pt x="2777591" y="1291493"/>
                </a:lnTo>
                <a:lnTo>
                  <a:pt x="2824019" y="1321637"/>
                </a:lnTo>
                <a:lnTo>
                  <a:pt x="2872549" y="1349692"/>
                </a:lnTo>
                <a:lnTo>
                  <a:pt x="2921503" y="1375588"/>
                </a:lnTo>
                <a:lnTo>
                  <a:pt x="2969201" y="1399255"/>
                </a:lnTo>
                <a:lnTo>
                  <a:pt x="3013964" y="1420621"/>
                </a:lnTo>
                <a:lnTo>
                  <a:pt x="3059030" y="1441825"/>
                </a:lnTo>
                <a:lnTo>
                  <a:pt x="3096977" y="1458366"/>
                </a:lnTo>
                <a:lnTo>
                  <a:pt x="3135771" y="1472102"/>
                </a:lnTo>
                <a:lnTo>
                  <a:pt x="3183379" y="1484894"/>
                </a:lnTo>
                <a:lnTo>
                  <a:pt x="3247771" y="1498599"/>
                </a:lnTo>
                <a:lnTo>
                  <a:pt x="3289872" y="1506125"/>
                </a:lnTo>
                <a:lnTo>
                  <a:pt x="3339476" y="1513771"/>
                </a:lnTo>
                <a:lnTo>
                  <a:pt x="3394575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86" y="1550021"/>
                </a:lnTo>
                <a:lnTo>
                  <a:pt x="3682257" y="1556117"/>
                </a:lnTo>
                <a:lnTo>
                  <a:pt x="3728180" y="1561577"/>
                </a:lnTo>
                <a:lnTo>
                  <a:pt x="3765550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9575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9575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82557" y="4644390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7428" y="1699005"/>
            <a:ext cx="3663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5080" indent="-760730">
              <a:lnSpc>
                <a:spcPct val="100000"/>
              </a:lnSpc>
              <a:spcBef>
                <a:spcPts val="100"/>
              </a:spcBef>
              <a:tabLst>
                <a:tab pos="156527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 Normal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	σ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000" y="459625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4">
                <a:moveTo>
                  <a:pt x="88391" y="0"/>
                </a:moveTo>
                <a:lnTo>
                  <a:pt x="85471" y="1778"/>
                </a:lnTo>
                <a:lnTo>
                  <a:pt x="0" y="51943"/>
                </a:lnTo>
                <a:lnTo>
                  <a:pt x="88773" y="103378"/>
                </a:lnTo>
                <a:lnTo>
                  <a:pt x="92710" y="102362"/>
                </a:lnTo>
                <a:lnTo>
                  <a:pt x="94361" y="99314"/>
                </a:lnTo>
                <a:lnTo>
                  <a:pt x="96138" y="96266"/>
                </a:lnTo>
                <a:lnTo>
                  <a:pt x="95123" y="92329"/>
                </a:lnTo>
                <a:lnTo>
                  <a:pt x="36359" y="58293"/>
                </a:lnTo>
                <a:lnTo>
                  <a:pt x="12573" y="58293"/>
                </a:lnTo>
                <a:lnTo>
                  <a:pt x="12573" y="45593"/>
                </a:lnTo>
                <a:lnTo>
                  <a:pt x="35981" y="45517"/>
                </a:lnTo>
                <a:lnTo>
                  <a:pt x="94869" y="10922"/>
                </a:lnTo>
                <a:lnTo>
                  <a:pt x="95885" y="6985"/>
                </a:lnTo>
                <a:lnTo>
                  <a:pt x="94107" y="3937"/>
                </a:lnTo>
                <a:lnTo>
                  <a:pt x="92328" y="1016"/>
                </a:lnTo>
                <a:lnTo>
                  <a:pt x="88391" y="0"/>
                </a:lnTo>
                <a:close/>
              </a:path>
              <a:path w="990600" h="103504">
                <a:moveTo>
                  <a:pt x="35981" y="45517"/>
                </a:moveTo>
                <a:lnTo>
                  <a:pt x="12573" y="45593"/>
                </a:lnTo>
                <a:lnTo>
                  <a:pt x="12573" y="58293"/>
                </a:lnTo>
                <a:lnTo>
                  <a:pt x="36226" y="58216"/>
                </a:lnTo>
                <a:lnTo>
                  <a:pt x="34824" y="57404"/>
                </a:lnTo>
                <a:lnTo>
                  <a:pt x="15748" y="57404"/>
                </a:lnTo>
                <a:lnTo>
                  <a:pt x="15748" y="46355"/>
                </a:lnTo>
                <a:lnTo>
                  <a:pt x="34555" y="46355"/>
                </a:lnTo>
                <a:lnTo>
                  <a:pt x="35981" y="45517"/>
                </a:lnTo>
                <a:close/>
              </a:path>
              <a:path w="990600" h="103504">
                <a:moveTo>
                  <a:pt x="36226" y="58216"/>
                </a:moveTo>
                <a:lnTo>
                  <a:pt x="12573" y="58293"/>
                </a:lnTo>
                <a:lnTo>
                  <a:pt x="36359" y="58293"/>
                </a:lnTo>
                <a:lnTo>
                  <a:pt x="36226" y="58216"/>
                </a:lnTo>
                <a:close/>
              </a:path>
              <a:path w="990600" h="103504">
                <a:moveTo>
                  <a:pt x="990600" y="42418"/>
                </a:moveTo>
                <a:lnTo>
                  <a:pt x="35981" y="45517"/>
                </a:lnTo>
                <a:lnTo>
                  <a:pt x="25218" y="51840"/>
                </a:lnTo>
                <a:lnTo>
                  <a:pt x="36226" y="58216"/>
                </a:lnTo>
                <a:lnTo>
                  <a:pt x="990600" y="55118"/>
                </a:lnTo>
                <a:lnTo>
                  <a:pt x="990600" y="42418"/>
                </a:lnTo>
                <a:close/>
              </a:path>
              <a:path w="990600" h="103504">
                <a:moveTo>
                  <a:pt x="15748" y="46355"/>
                </a:moveTo>
                <a:lnTo>
                  <a:pt x="15748" y="57404"/>
                </a:lnTo>
                <a:lnTo>
                  <a:pt x="25218" y="51840"/>
                </a:lnTo>
                <a:lnTo>
                  <a:pt x="15748" y="46355"/>
                </a:lnTo>
                <a:close/>
              </a:path>
              <a:path w="990600" h="103504">
                <a:moveTo>
                  <a:pt x="25218" y="51840"/>
                </a:moveTo>
                <a:lnTo>
                  <a:pt x="15748" y="57404"/>
                </a:lnTo>
                <a:lnTo>
                  <a:pt x="34824" y="57404"/>
                </a:lnTo>
                <a:lnTo>
                  <a:pt x="25218" y="51840"/>
                </a:lnTo>
                <a:close/>
              </a:path>
              <a:path w="990600" h="103504">
                <a:moveTo>
                  <a:pt x="34555" y="46355"/>
                </a:moveTo>
                <a:lnTo>
                  <a:pt x="15748" y="46355"/>
                </a:lnTo>
                <a:lnTo>
                  <a:pt x="25218" y="51840"/>
                </a:lnTo>
                <a:lnTo>
                  <a:pt x="34555" y="4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6175" y="4214241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0.0197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24736" y="577418"/>
            <a:ext cx="6501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Probabilities for x </a:t>
            </a:r>
            <a:r>
              <a:rPr spc="-5" dirty="0"/>
              <a:t>and</a:t>
            </a:r>
            <a:r>
              <a:rPr spc="-140" dirty="0"/>
              <a:t> </a:t>
            </a:r>
            <a:r>
              <a:rPr dirty="0"/>
              <a:t>x</a:t>
            </a:r>
          </a:p>
        </p:txBody>
      </p:sp>
      <p:sp>
        <p:nvSpPr>
          <p:cNvPr id="16" name="object 16"/>
          <p:cNvSpPr/>
          <p:nvPr/>
        </p:nvSpPr>
        <p:spPr>
          <a:xfrm>
            <a:off x="3448323" y="274108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553" y="0"/>
                </a:lnTo>
              </a:path>
            </a:pathLst>
          </a:custGeom>
          <a:ln w="994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7849" y="3369480"/>
            <a:ext cx="25400" cy="13970"/>
          </a:xfrm>
          <a:custGeom>
            <a:avLst/>
            <a:gdLst/>
            <a:ahLst/>
            <a:cxnLst/>
            <a:rect l="l" t="t" r="r" b="b"/>
            <a:pathLst>
              <a:path w="25400" h="13970">
                <a:moveTo>
                  <a:pt x="0" y="13920"/>
                </a:moveTo>
                <a:lnTo>
                  <a:pt x="24796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3159" y="3369480"/>
            <a:ext cx="60325" cy="99695"/>
          </a:xfrm>
          <a:custGeom>
            <a:avLst/>
            <a:gdLst/>
            <a:ahLst/>
            <a:cxnLst/>
            <a:rect l="l" t="t" r="r" b="b"/>
            <a:pathLst>
              <a:path w="60325" h="99695">
                <a:moveTo>
                  <a:pt x="0" y="0"/>
                </a:moveTo>
                <a:lnTo>
                  <a:pt x="59763" y="99427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923" y="3204928"/>
            <a:ext cx="66040" cy="264795"/>
          </a:xfrm>
          <a:custGeom>
            <a:avLst/>
            <a:gdLst/>
            <a:ahLst/>
            <a:cxnLst/>
            <a:rect l="l" t="t" r="r" b="b"/>
            <a:pathLst>
              <a:path w="66039" h="264795">
                <a:moveTo>
                  <a:pt x="0" y="264478"/>
                </a:moveTo>
                <a:lnTo>
                  <a:pt x="65823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4166" y="3187038"/>
            <a:ext cx="300355" cy="271145"/>
          </a:xfrm>
          <a:custGeom>
            <a:avLst/>
            <a:gdLst/>
            <a:ahLst/>
            <a:cxnLst/>
            <a:rect l="l" t="t" r="r" b="b"/>
            <a:pathLst>
              <a:path w="300354" h="271145">
                <a:moveTo>
                  <a:pt x="44807" y="178962"/>
                </a:moveTo>
                <a:lnTo>
                  <a:pt x="20770" y="178962"/>
                </a:lnTo>
                <a:lnTo>
                  <a:pt x="81540" y="270932"/>
                </a:lnTo>
                <a:lnTo>
                  <a:pt x="93681" y="270932"/>
                </a:lnTo>
                <a:lnTo>
                  <a:pt x="100172" y="244583"/>
                </a:lnTo>
                <a:lnTo>
                  <a:pt x="87600" y="244583"/>
                </a:lnTo>
                <a:lnTo>
                  <a:pt x="44807" y="178962"/>
                </a:lnTo>
                <a:close/>
              </a:path>
              <a:path w="300354" h="271145">
                <a:moveTo>
                  <a:pt x="300295" y="0"/>
                </a:moveTo>
                <a:lnTo>
                  <a:pt x="148370" y="0"/>
                </a:lnTo>
                <a:lnTo>
                  <a:pt x="87600" y="244583"/>
                </a:lnTo>
                <a:lnTo>
                  <a:pt x="100172" y="244583"/>
                </a:lnTo>
                <a:lnTo>
                  <a:pt x="157492" y="11919"/>
                </a:lnTo>
                <a:lnTo>
                  <a:pt x="300295" y="11919"/>
                </a:lnTo>
                <a:lnTo>
                  <a:pt x="300295" y="0"/>
                </a:lnTo>
                <a:close/>
              </a:path>
              <a:path w="300354" h="271145">
                <a:moveTo>
                  <a:pt x="34432" y="163053"/>
                </a:moveTo>
                <a:lnTo>
                  <a:pt x="0" y="181943"/>
                </a:lnTo>
                <a:lnTo>
                  <a:pt x="4047" y="188903"/>
                </a:lnTo>
                <a:lnTo>
                  <a:pt x="20770" y="178962"/>
                </a:lnTo>
                <a:lnTo>
                  <a:pt x="44807" y="178962"/>
                </a:lnTo>
                <a:lnTo>
                  <a:pt x="34432" y="16305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18945" y="2990656"/>
            <a:ext cx="335280" cy="467359"/>
          </a:xfrm>
          <a:custGeom>
            <a:avLst/>
            <a:gdLst/>
            <a:ahLst/>
            <a:cxnLst/>
            <a:rect l="l" t="t" r="r" b="b"/>
            <a:pathLst>
              <a:path w="335279" h="467360">
                <a:moveTo>
                  <a:pt x="334727" y="0"/>
                </a:moveTo>
                <a:lnTo>
                  <a:pt x="0" y="467314"/>
                </a:lnTo>
              </a:path>
            </a:pathLst>
          </a:custGeom>
          <a:ln w="503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780" y="3369480"/>
            <a:ext cx="25400" cy="13970"/>
          </a:xfrm>
          <a:custGeom>
            <a:avLst/>
            <a:gdLst/>
            <a:ahLst/>
            <a:cxnLst/>
            <a:rect l="l" t="t" r="r" b="b"/>
            <a:pathLst>
              <a:path w="25400" h="13970">
                <a:moveTo>
                  <a:pt x="0" y="13920"/>
                </a:moveTo>
                <a:lnTo>
                  <a:pt x="24796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5090" y="3369480"/>
            <a:ext cx="60325" cy="99695"/>
          </a:xfrm>
          <a:custGeom>
            <a:avLst/>
            <a:gdLst/>
            <a:ahLst/>
            <a:cxnLst/>
            <a:rect l="l" t="t" r="r" b="b"/>
            <a:pathLst>
              <a:path w="60325" h="99695">
                <a:moveTo>
                  <a:pt x="0" y="0"/>
                </a:moveTo>
                <a:lnTo>
                  <a:pt x="59763" y="99427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854" y="3204928"/>
            <a:ext cx="66040" cy="264795"/>
          </a:xfrm>
          <a:custGeom>
            <a:avLst/>
            <a:gdLst/>
            <a:ahLst/>
            <a:cxnLst/>
            <a:rect l="l" t="t" r="r" b="b"/>
            <a:pathLst>
              <a:path w="66039" h="264795">
                <a:moveTo>
                  <a:pt x="0" y="264478"/>
                </a:moveTo>
                <a:lnTo>
                  <a:pt x="65823" y="0"/>
                </a:lnTo>
              </a:path>
            </a:pathLst>
          </a:custGeom>
          <a:ln w="3175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6611" y="3187038"/>
            <a:ext cx="416559" cy="271145"/>
          </a:xfrm>
          <a:custGeom>
            <a:avLst/>
            <a:gdLst/>
            <a:ahLst/>
            <a:cxnLst/>
            <a:rect l="l" t="t" r="r" b="b"/>
            <a:pathLst>
              <a:path w="416560" h="271145">
                <a:moveTo>
                  <a:pt x="44393" y="178962"/>
                </a:moveTo>
                <a:lnTo>
                  <a:pt x="20256" y="178962"/>
                </a:lnTo>
                <a:lnTo>
                  <a:pt x="81026" y="270932"/>
                </a:lnTo>
                <a:lnTo>
                  <a:pt x="93168" y="270932"/>
                </a:lnTo>
                <a:lnTo>
                  <a:pt x="99659" y="244583"/>
                </a:lnTo>
                <a:lnTo>
                  <a:pt x="87600" y="244583"/>
                </a:lnTo>
                <a:lnTo>
                  <a:pt x="44393" y="178962"/>
                </a:lnTo>
                <a:close/>
              </a:path>
              <a:path w="416560" h="271145">
                <a:moveTo>
                  <a:pt x="416288" y="0"/>
                </a:moveTo>
                <a:lnTo>
                  <a:pt x="147856" y="0"/>
                </a:lnTo>
                <a:lnTo>
                  <a:pt x="87600" y="244583"/>
                </a:lnTo>
                <a:lnTo>
                  <a:pt x="99659" y="244583"/>
                </a:lnTo>
                <a:lnTo>
                  <a:pt x="156978" y="11919"/>
                </a:lnTo>
                <a:lnTo>
                  <a:pt x="416288" y="11919"/>
                </a:lnTo>
                <a:lnTo>
                  <a:pt x="416288" y="0"/>
                </a:lnTo>
                <a:close/>
              </a:path>
              <a:path w="416560" h="271145">
                <a:moveTo>
                  <a:pt x="33918" y="163053"/>
                </a:moveTo>
                <a:lnTo>
                  <a:pt x="0" y="181943"/>
                </a:lnTo>
                <a:lnTo>
                  <a:pt x="3533" y="188903"/>
                </a:lnTo>
                <a:lnTo>
                  <a:pt x="20256" y="178962"/>
                </a:lnTo>
                <a:lnTo>
                  <a:pt x="44393" y="178962"/>
                </a:lnTo>
                <a:lnTo>
                  <a:pt x="33918" y="163053"/>
                </a:lnTo>
                <a:close/>
              </a:path>
            </a:pathLst>
          </a:custGeom>
          <a:solidFill>
            <a:srgbClr val="AC0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0876" y="2990656"/>
            <a:ext cx="335280" cy="467359"/>
          </a:xfrm>
          <a:custGeom>
            <a:avLst/>
            <a:gdLst/>
            <a:ahLst/>
            <a:cxnLst/>
            <a:rect l="l" t="t" r="r" b="b"/>
            <a:pathLst>
              <a:path w="335279" h="467360">
                <a:moveTo>
                  <a:pt x="334727" y="0"/>
                </a:moveTo>
                <a:lnTo>
                  <a:pt x="0" y="467314"/>
                </a:lnTo>
              </a:path>
            </a:pathLst>
          </a:custGeom>
          <a:ln w="5032">
            <a:solidFill>
              <a:srgbClr val="AC0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08221" y="2769654"/>
            <a:ext cx="123189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10" dirty="0">
                <a:solidFill>
                  <a:srgbClr val="AC0136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61274" y="2659063"/>
            <a:ext cx="989493" cy="289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13378" y="2934970"/>
            <a:ext cx="989493" cy="30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1068" y="2780861"/>
            <a:ext cx="3065139" cy="302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82948" y="2634927"/>
            <a:ext cx="1931035" cy="861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950" i="1" u="sng" spc="-8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i="1" u="sng" spc="1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950" i="1" u="sng" spc="-5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	</a:t>
            </a:r>
            <a:endParaRPr sz="1950">
              <a:latin typeface="Arial"/>
              <a:cs typeface="Arial"/>
            </a:endParaRPr>
          </a:p>
          <a:p>
            <a:pPr marL="415290">
              <a:lnSpc>
                <a:spcPts val="2125"/>
              </a:lnSpc>
              <a:tabLst>
                <a:tab pos="619760" algn="l"/>
                <a:tab pos="1029969" algn="l"/>
                <a:tab pos="1597660" algn="l"/>
                <a:tab pos="1917700" algn="l"/>
              </a:tabLst>
            </a:pPr>
            <a:r>
              <a:rPr sz="1950" u="sng" spc="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950" spc="5" dirty="0">
                <a:solidFill>
                  <a:srgbClr val="AC0136"/>
                </a:solidFill>
                <a:latin typeface="Times New Roman"/>
                <a:cs typeface="Times New Roman"/>
              </a:rPr>
              <a:t>	900	</a:t>
            </a:r>
            <a:r>
              <a:rPr sz="1950" u="sng" spc="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 	</a:t>
            </a:r>
            <a:endParaRPr sz="1950">
              <a:latin typeface="Times New Roman"/>
              <a:cs typeface="Times New Roman"/>
            </a:endParaRPr>
          </a:p>
          <a:p>
            <a:pPr marL="414655">
              <a:lnSpc>
                <a:spcPts val="2155"/>
              </a:lnSpc>
              <a:tabLst>
                <a:tab pos="1597025" algn="l"/>
              </a:tabLst>
            </a:pPr>
            <a:r>
              <a:rPr sz="1950" i="1" spc="10" dirty="0">
                <a:solidFill>
                  <a:srgbClr val="AC0136"/>
                </a:solidFill>
                <a:latin typeface="Times New Roman"/>
                <a:cs typeface="Times New Roman"/>
              </a:rPr>
              <a:t>n	</a:t>
            </a:r>
            <a:r>
              <a:rPr sz="1950" spc="-10" dirty="0">
                <a:solidFill>
                  <a:srgbClr val="AC0136"/>
                </a:solidFill>
                <a:latin typeface="Times New Roman"/>
                <a:cs typeface="Times New Roman"/>
              </a:rPr>
              <a:t>25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7753" y="2638900"/>
            <a:ext cx="118999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u="sng" spc="-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2500 </a:t>
            </a:r>
            <a:r>
              <a:rPr sz="1950" u="sng" spc="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-</a:t>
            </a:r>
            <a:r>
              <a:rPr sz="1950" u="sng" spc="-390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Arial"/>
                <a:cs typeface="Arial"/>
              </a:rPr>
              <a:t> </a:t>
            </a:r>
            <a:r>
              <a:rPr sz="1950" u="sng" spc="-5" dirty="0">
                <a:solidFill>
                  <a:srgbClr val="AC0136"/>
                </a:solidFill>
                <a:uFill>
                  <a:solidFill>
                    <a:srgbClr val="AC0136"/>
                  </a:solidFill>
                </a:uFill>
                <a:latin typeface="Times New Roman"/>
                <a:cs typeface="Times New Roman"/>
              </a:rPr>
              <a:t>2870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81417" y="2769654"/>
            <a:ext cx="54927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5" dirty="0">
                <a:solidFill>
                  <a:srgbClr val="AC0136"/>
                </a:solidFill>
                <a:latin typeface="Arial"/>
                <a:cs typeface="Arial"/>
              </a:rPr>
              <a:t>-</a:t>
            </a:r>
            <a:r>
              <a:rPr sz="1950" spc="-5" dirty="0">
                <a:solidFill>
                  <a:srgbClr val="AC0136"/>
                </a:solidFill>
                <a:latin typeface="Times New Roman"/>
                <a:cs typeface="Times New Roman"/>
              </a:rPr>
              <a:t>2</a:t>
            </a:r>
            <a:r>
              <a:rPr sz="1950" dirty="0">
                <a:solidFill>
                  <a:srgbClr val="AC0136"/>
                </a:solidFill>
                <a:latin typeface="Arial"/>
                <a:cs typeface="Arial"/>
              </a:rPr>
              <a:t>.</a:t>
            </a:r>
            <a:r>
              <a:rPr sz="1950" spc="-10" dirty="0">
                <a:solidFill>
                  <a:srgbClr val="AC0136"/>
                </a:solidFill>
                <a:latin typeface="Times New Roman"/>
                <a:cs typeface="Times New Roman"/>
              </a:rPr>
              <a:t>0</a:t>
            </a:r>
            <a:r>
              <a:rPr sz="1950" spc="10" dirty="0">
                <a:solidFill>
                  <a:srgbClr val="AC0136"/>
                </a:solidFill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0739" y="1699005"/>
            <a:ext cx="2507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  <a:tabLst>
                <a:tab pos="1336675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  μ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2870	σ 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180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81900" y="685800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4">
                <a:moveTo>
                  <a:pt x="0" y="0"/>
                </a:moveTo>
                <a:lnTo>
                  <a:pt x="295275" y="1650"/>
                </a:lnTo>
              </a:path>
            </a:pathLst>
          </a:custGeom>
          <a:ln w="28575">
            <a:solidFill>
              <a:srgbClr val="83B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8076" y="4714875"/>
            <a:ext cx="152400" cy="1905"/>
          </a:xfrm>
          <a:custGeom>
            <a:avLst/>
            <a:gdLst/>
            <a:ahLst/>
            <a:cxnLst/>
            <a:rect l="l" t="t" r="r" b="b"/>
            <a:pathLst>
              <a:path w="152400" h="1904">
                <a:moveTo>
                  <a:pt x="0" y="0"/>
                </a:moveTo>
                <a:lnTo>
                  <a:pt x="1524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5510" y="4389373"/>
            <a:ext cx="998219" cy="433705"/>
          </a:xfrm>
          <a:custGeom>
            <a:avLst/>
            <a:gdLst/>
            <a:ahLst/>
            <a:cxnLst/>
            <a:rect l="l" t="t" r="r" b="b"/>
            <a:pathLst>
              <a:path w="998219" h="433704">
                <a:moveTo>
                  <a:pt x="991133" y="0"/>
                </a:moveTo>
                <a:lnTo>
                  <a:pt x="899947" y="84836"/>
                </a:lnTo>
                <a:lnTo>
                  <a:pt x="762025" y="190119"/>
                </a:lnTo>
                <a:lnTo>
                  <a:pt x="605980" y="280924"/>
                </a:lnTo>
                <a:lnTo>
                  <a:pt x="464464" y="328168"/>
                </a:lnTo>
                <a:lnTo>
                  <a:pt x="419458" y="338454"/>
                </a:lnTo>
                <a:lnTo>
                  <a:pt x="336100" y="359028"/>
                </a:lnTo>
                <a:lnTo>
                  <a:pt x="291095" y="369315"/>
                </a:lnTo>
                <a:lnTo>
                  <a:pt x="239437" y="379602"/>
                </a:lnTo>
                <a:lnTo>
                  <a:pt x="177800" y="389889"/>
                </a:lnTo>
                <a:lnTo>
                  <a:pt x="126125" y="399863"/>
                </a:lnTo>
                <a:lnTo>
                  <a:pt x="47265" y="413714"/>
                </a:lnTo>
                <a:lnTo>
                  <a:pt x="21780" y="418973"/>
                </a:lnTo>
                <a:lnTo>
                  <a:pt x="9674" y="423106"/>
                </a:lnTo>
                <a:lnTo>
                  <a:pt x="9304" y="425942"/>
                </a:lnTo>
                <a:lnTo>
                  <a:pt x="13356" y="427991"/>
                </a:lnTo>
                <a:lnTo>
                  <a:pt x="14516" y="429768"/>
                </a:lnTo>
                <a:lnTo>
                  <a:pt x="0" y="433450"/>
                </a:lnTo>
                <a:lnTo>
                  <a:pt x="997864" y="426212"/>
                </a:lnTo>
                <a:lnTo>
                  <a:pt x="991133" y="0"/>
                </a:lnTo>
                <a:close/>
              </a:path>
            </a:pathLst>
          </a:custGeom>
          <a:solidFill>
            <a:srgbClr val="70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5510" y="4389373"/>
            <a:ext cx="998219" cy="433705"/>
          </a:xfrm>
          <a:custGeom>
            <a:avLst/>
            <a:gdLst/>
            <a:ahLst/>
            <a:cxnLst/>
            <a:rect l="l" t="t" r="r" b="b"/>
            <a:pathLst>
              <a:path w="998219" h="433704">
                <a:moveTo>
                  <a:pt x="997864" y="426212"/>
                </a:moveTo>
                <a:lnTo>
                  <a:pt x="0" y="433450"/>
                </a:lnTo>
                <a:lnTo>
                  <a:pt x="14516" y="429768"/>
                </a:lnTo>
                <a:lnTo>
                  <a:pt x="13356" y="427991"/>
                </a:lnTo>
                <a:lnTo>
                  <a:pt x="9304" y="425942"/>
                </a:lnTo>
                <a:lnTo>
                  <a:pt x="9674" y="423106"/>
                </a:lnTo>
                <a:lnTo>
                  <a:pt x="21780" y="418973"/>
                </a:lnTo>
                <a:lnTo>
                  <a:pt x="47265" y="413714"/>
                </a:lnTo>
                <a:lnTo>
                  <a:pt x="82330" y="407574"/>
                </a:lnTo>
                <a:lnTo>
                  <a:pt x="126125" y="399863"/>
                </a:lnTo>
                <a:lnTo>
                  <a:pt x="177800" y="389889"/>
                </a:lnTo>
                <a:lnTo>
                  <a:pt x="239437" y="379602"/>
                </a:lnTo>
                <a:lnTo>
                  <a:pt x="291095" y="369315"/>
                </a:lnTo>
                <a:lnTo>
                  <a:pt x="336100" y="359028"/>
                </a:lnTo>
                <a:lnTo>
                  <a:pt x="377779" y="348741"/>
                </a:lnTo>
                <a:lnTo>
                  <a:pt x="419458" y="338454"/>
                </a:lnTo>
                <a:lnTo>
                  <a:pt x="464464" y="328168"/>
                </a:lnTo>
                <a:lnTo>
                  <a:pt x="605980" y="280924"/>
                </a:lnTo>
                <a:lnTo>
                  <a:pt x="762025" y="190119"/>
                </a:lnTo>
                <a:lnTo>
                  <a:pt x="899947" y="84836"/>
                </a:lnTo>
                <a:lnTo>
                  <a:pt x="991133" y="0"/>
                </a:lnTo>
                <a:lnTo>
                  <a:pt x="997864" y="4262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0148" y="4751704"/>
            <a:ext cx="3963035" cy="132715"/>
          </a:xfrm>
          <a:custGeom>
            <a:avLst/>
            <a:gdLst/>
            <a:ahLst/>
            <a:cxnLst/>
            <a:rect l="l" t="t" r="r" b="b"/>
            <a:pathLst>
              <a:path w="3963035" h="132714">
                <a:moveTo>
                  <a:pt x="113690" y="0"/>
                </a:moveTo>
                <a:lnTo>
                  <a:pt x="106883" y="4064"/>
                </a:lnTo>
                <a:lnTo>
                  <a:pt x="0" y="66294"/>
                </a:lnTo>
                <a:lnTo>
                  <a:pt x="106883" y="128651"/>
                </a:lnTo>
                <a:lnTo>
                  <a:pt x="113690" y="132715"/>
                </a:lnTo>
                <a:lnTo>
                  <a:pt x="122440" y="130429"/>
                </a:lnTo>
                <a:lnTo>
                  <a:pt x="130390" y="116713"/>
                </a:lnTo>
                <a:lnTo>
                  <a:pt x="128092" y="107950"/>
                </a:lnTo>
                <a:lnTo>
                  <a:pt x="81238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38" y="52070"/>
                </a:lnTo>
                <a:lnTo>
                  <a:pt x="128092" y="24765"/>
                </a:lnTo>
                <a:lnTo>
                  <a:pt x="130390" y="16002"/>
                </a:lnTo>
                <a:lnTo>
                  <a:pt x="122440" y="2286"/>
                </a:lnTo>
                <a:lnTo>
                  <a:pt x="113690" y="0"/>
                </a:lnTo>
                <a:close/>
              </a:path>
              <a:path w="3963035" h="132714">
                <a:moveTo>
                  <a:pt x="3905753" y="66357"/>
                </a:moveTo>
                <a:lnTo>
                  <a:pt x="3834384" y="107950"/>
                </a:lnTo>
                <a:lnTo>
                  <a:pt x="3832098" y="116713"/>
                </a:lnTo>
                <a:lnTo>
                  <a:pt x="3836162" y="123571"/>
                </a:lnTo>
                <a:lnTo>
                  <a:pt x="3840099" y="130429"/>
                </a:lnTo>
                <a:lnTo>
                  <a:pt x="3848862" y="132715"/>
                </a:lnTo>
                <a:lnTo>
                  <a:pt x="3855592" y="128651"/>
                </a:lnTo>
                <a:lnTo>
                  <a:pt x="3937916" y="80645"/>
                </a:lnTo>
                <a:lnTo>
                  <a:pt x="3934205" y="80645"/>
                </a:lnTo>
                <a:lnTo>
                  <a:pt x="3934205" y="78740"/>
                </a:lnTo>
                <a:lnTo>
                  <a:pt x="3926966" y="78740"/>
                </a:lnTo>
                <a:lnTo>
                  <a:pt x="3905753" y="66357"/>
                </a:lnTo>
                <a:close/>
              </a:path>
              <a:path w="3963035" h="132714">
                <a:moveTo>
                  <a:pt x="81238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38" y="80645"/>
                </a:lnTo>
                <a:lnTo>
                  <a:pt x="77974" y="78740"/>
                </a:lnTo>
                <a:lnTo>
                  <a:pt x="35547" y="78740"/>
                </a:lnTo>
                <a:lnTo>
                  <a:pt x="35547" y="53975"/>
                </a:lnTo>
                <a:lnTo>
                  <a:pt x="77974" y="53975"/>
                </a:lnTo>
                <a:lnTo>
                  <a:pt x="81238" y="52070"/>
                </a:lnTo>
                <a:close/>
              </a:path>
              <a:path w="3963035" h="132714">
                <a:moveTo>
                  <a:pt x="3881276" y="52070"/>
                </a:moveTo>
                <a:lnTo>
                  <a:pt x="81238" y="52070"/>
                </a:lnTo>
                <a:lnTo>
                  <a:pt x="56760" y="66357"/>
                </a:lnTo>
                <a:lnTo>
                  <a:pt x="81238" y="80645"/>
                </a:lnTo>
                <a:lnTo>
                  <a:pt x="3881276" y="80645"/>
                </a:lnTo>
                <a:lnTo>
                  <a:pt x="3905753" y="66357"/>
                </a:lnTo>
                <a:lnTo>
                  <a:pt x="3881276" y="52070"/>
                </a:lnTo>
                <a:close/>
              </a:path>
              <a:path w="3963035" h="132714">
                <a:moveTo>
                  <a:pt x="3938084" y="52070"/>
                </a:moveTo>
                <a:lnTo>
                  <a:pt x="3934205" y="52070"/>
                </a:lnTo>
                <a:lnTo>
                  <a:pt x="3934205" y="80645"/>
                </a:lnTo>
                <a:lnTo>
                  <a:pt x="3937916" y="80645"/>
                </a:lnTo>
                <a:lnTo>
                  <a:pt x="3962527" y="66294"/>
                </a:lnTo>
                <a:lnTo>
                  <a:pt x="3938084" y="52070"/>
                </a:lnTo>
                <a:close/>
              </a:path>
              <a:path w="3963035" h="132714">
                <a:moveTo>
                  <a:pt x="35547" y="53975"/>
                </a:moveTo>
                <a:lnTo>
                  <a:pt x="35547" y="78740"/>
                </a:lnTo>
                <a:lnTo>
                  <a:pt x="56760" y="66357"/>
                </a:lnTo>
                <a:lnTo>
                  <a:pt x="35547" y="53975"/>
                </a:lnTo>
                <a:close/>
              </a:path>
              <a:path w="3963035" h="132714">
                <a:moveTo>
                  <a:pt x="56760" y="66357"/>
                </a:moveTo>
                <a:lnTo>
                  <a:pt x="35547" y="78740"/>
                </a:lnTo>
                <a:lnTo>
                  <a:pt x="77974" y="78740"/>
                </a:lnTo>
                <a:lnTo>
                  <a:pt x="56760" y="66357"/>
                </a:lnTo>
                <a:close/>
              </a:path>
              <a:path w="3963035" h="132714">
                <a:moveTo>
                  <a:pt x="3926966" y="53975"/>
                </a:moveTo>
                <a:lnTo>
                  <a:pt x="3905753" y="66357"/>
                </a:lnTo>
                <a:lnTo>
                  <a:pt x="3926966" y="78740"/>
                </a:lnTo>
                <a:lnTo>
                  <a:pt x="3926966" y="53975"/>
                </a:lnTo>
                <a:close/>
              </a:path>
              <a:path w="3963035" h="132714">
                <a:moveTo>
                  <a:pt x="3934205" y="53975"/>
                </a:moveTo>
                <a:lnTo>
                  <a:pt x="3926966" y="53975"/>
                </a:lnTo>
                <a:lnTo>
                  <a:pt x="3926966" y="78740"/>
                </a:lnTo>
                <a:lnTo>
                  <a:pt x="3934205" y="78740"/>
                </a:lnTo>
                <a:lnTo>
                  <a:pt x="3934205" y="53975"/>
                </a:lnTo>
                <a:close/>
              </a:path>
              <a:path w="3963035" h="132714">
                <a:moveTo>
                  <a:pt x="77974" y="53975"/>
                </a:moveTo>
                <a:lnTo>
                  <a:pt x="35547" y="53975"/>
                </a:lnTo>
                <a:lnTo>
                  <a:pt x="56760" y="66357"/>
                </a:lnTo>
                <a:lnTo>
                  <a:pt x="77974" y="53975"/>
                </a:lnTo>
                <a:close/>
              </a:path>
              <a:path w="3963035" h="132714">
                <a:moveTo>
                  <a:pt x="3848862" y="0"/>
                </a:moveTo>
                <a:lnTo>
                  <a:pt x="3840099" y="2286"/>
                </a:lnTo>
                <a:lnTo>
                  <a:pt x="3836162" y="9144"/>
                </a:lnTo>
                <a:lnTo>
                  <a:pt x="3832098" y="16002"/>
                </a:lnTo>
                <a:lnTo>
                  <a:pt x="3834384" y="24765"/>
                </a:lnTo>
                <a:lnTo>
                  <a:pt x="3905753" y="66357"/>
                </a:lnTo>
                <a:lnTo>
                  <a:pt x="3926966" y="53975"/>
                </a:lnTo>
                <a:lnTo>
                  <a:pt x="3934205" y="53975"/>
                </a:lnTo>
                <a:lnTo>
                  <a:pt x="3934205" y="52070"/>
                </a:lnTo>
                <a:lnTo>
                  <a:pt x="3938084" y="52070"/>
                </a:lnTo>
                <a:lnTo>
                  <a:pt x="3855592" y="4064"/>
                </a:lnTo>
                <a:lnTo>
                  <a:pt x="384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0862" y="3236595"/>
            <a:ext cx="3766185" cy="1576705"/>
          </a:xfrm>
          <a:custGeom>
            <a:avLst/>
            <a:gdLst/>
            <a:ahLst/>
            <a:cxnLst/>
            <a:rect l="l" t="t" r="r" b="b"/>
            <a:pathLst>
              <a:path w="3766185" h="1576704">
                <a:moveTo>
                  <a:pt x="0" y="1576704"/>
                </a:moveTo>
                <a:lnTo>
                  <a:pt x="31727" y="1572082"/>
                </a:lnTo>
                <a:lnTo>
                  <a:pt x="74251" y="1566088"/>
                </a:lnTo>
                <a:lnTo>
                  <a:pt x="124935" y="1558814"/>
                </a:lnTo>
                <a:lnTo>
                  <a:pt x="181143" y="1550352"/>
                </a:lnTo>
                <a:lnTo>
                  <a:pt x="240238" y="1540795"/>
                </a:lnTo>
                <a:lnTo>
                  <a:pt x="299583" y="1530234"/>
                </a:lnTo>
                <a:lnTo>
                  <a:pt x="356544" y="1518763"/>
                </a:lnTo>
                <a:lnTo>
                  <a:pt x="408482" y="1506473"/>
                </a:lnTo>
                <a:lnTo>
                  <a:pt x="457086" y="1494791"/>
                </a:lnTo>
                <a:lnTo>
                  <a:pt x="504866" y="1482808"/>
                </a:lnTo>
                <a:lnTo>
                  <a:pt x="551822" y="1469973"/>
                </a:lnTo>
                <a:lnTo>
                  <a:pt x="597955" y="1455737"/>
                </a:lnTo>
                <a:lnTo>
                  <a:pt x="643265" y="1439548"/>
                </a:lnTo>
                <a:lnTo>
                  <a:pt x="687751" y="1420856"/>
                </a:lnTo>
                <a:lnTo>
                  <a:pt x="731415" y="1399109"/>
                </a:lnTo>
                <a:lnTo>
                  <a:pt x="774255" y="1373758"/>
                </a:lnTo>
                <a:lnTo>
                  <a:pt x="814740" y="1347371"/>
                </a:lnTo>
                <a:lnTo>
                  <a:pt x="856218" y="1317298"/>
                </a:lnTo>
                <a:lnTo>
                  <a:pt x="898099" y="1284275"/>
                </a:lnTo>
                <a:lnTo>
                  <a:pt x="939795" y="1249039"/>
                </a:lnTo>
                <a:lnTo>
                  <a:pt x="980717" y="1212324"/>
                </a:lnTo>
                <a:lnTo>
                  <a:pt x="1020278" y="1174867"/>
                </a:lnTo>
                <a:lnTo>
                  <a:pt x="1057887" y="1137404"/>
                </a:lnTo>
                <a:lnTo>
                  <a:pt x="1092958" y="1100671"/>
                </a:lnTo>
                <a:lnTo>
                  <a:pt x="1124902" y="1065402"/>
                </a:lnTo>
                <a:lnTo>
                  <a:pt x="1161126" y="1021643"/>
                </a:lnTo>
                <a:lnTo>
                  <a:pt x="1192901" y="978248"/>
                </a:lnTo>
                <a:lnTo>
                  <a:pt x="1221147" y="934944"/>
                </a:lnTo>
                <a:lnTo>
                  <a:pt x="1246781" y="891458"/>
                </a:lnTo>
                <a:lnTo>
                  <a:pt x="1270719" y="847516"/>
                </a:lnTo>
                <a:lnTo>
                  <a:pt x="1293879" y="802846"/>
                </a:lnTo>
                <a:lnTo>
                  <a:pt x="1317180" y="757173"/>
                </a:lnTo>
                <a:lnTo>
                  <a:pt x="1340444" y="709150"/>
                </a:lnTo>
                <a:lnTo>
                  <a:pt x="1362776" y="658568"/>
                </a:lnTo>
                <a:lnTo>
                  <a:pt x="1384174" y="606864"/>
                </a:lnTo>
                <a:lnTo>
                  <a:pt x="1404639" y="555475"/>
                </a:lnTo>
                <a:lnTo>
                  <a:pt x="1424171" y="505839"/>
                </a:lnTo>
                <a:lnTo>
                  <a:pt x="1442770" y="459394"/>
                </a:lnTo>
                <a:lnTo>
                  <a:pt x="1460436" y="417575"/>
                </a:lnTo>
                <a:lnTo>
                  <a:pt x="1487039" y="355088"/>
                </a:lnTo>
                <a:lnTo>
                  <a:pt x="1509045" y="302005"/>
                </a:lnTo>
                <a:lnTo>
                  <a:pt x="1530338" y="255019"/>
                </a:lnTo>
                <a:lnTo>
                  <a:pt x="1554797" y="210819"/>
                </a:lnTo>
                <a:lnTo>
                  <a:pt x="1582529" y="167872"/>
                </a:lnTo>
                <a:lnTo>
                  <a:pt x="1611772" y="127841"/>
                </a:lnTo>
                <a:lnTo>
                  <a:pt x="1643612" y="92215"/>
                </a:lnTo>
                <a:lnTo>
                  <a:pt x="1679130" y="62483"/>
                </a:lnTo>
                <a:lnTo>
                  <a:pt x="1720498" y="38058"/>
                </a:lnTo>
                <a:lnTo>
                  <a:pt x="1766808" y="18526"/>
                </a:lnTo>
                <a:lnTo>
                  <a:pt x="1814522" y="5351"/>
                </a:lnTo>
                <a:lnTo>
                  <a:pt x="1860105" y="0"/>
                </a:lnTo>
                <a:lnTo>
                  <a:pt x="1903993" y="3425"/>
                </a:lnTo>
                <a:lnTo>
                  <a:pt x="1947846" y="14636"/>
                </a:lnTo>
                <a:lnTo>
                  <a:pt x="1990246" y="32182"/>
                </a:lnTo>
                <a:lnTo>
                  <a:pt x="2029777" y="54609"/>
                </a:lnTo>
                <a:lnTo>
                  <a:pt x="2065434" y="79797"/>
                </a:lnTo>
                <a:lnTo>
                  <a:pt x="2098151" y="109331"/>
                </a:lnTo>
                <a:lnTo>
                  <a:pt x="2129700" y="147603"/>
                </a:lnTo>
                <a:lnTo>
                  <a:pt x="2161857" y="199008"/>
                </a:lnTo>
                <a:lnTo>
                  <a:pt x="2181216" y="238089"/>
                </a:lnTo>
                <a:lnTo>
                  <a:pt x="2201280" y="285248"/>
                </a:lnTo>
                <a:lnTo>
                  <a:pt x="2221523" y="337411"/>
                </a:lnTo>
                <a:lnTo>
                  <a:pt x="2241422" y="391508"/>
                </a:lnTo>
                <a:lnTo>
                  <a:pt x="2260452" y="444465"/>
                </a:lnTo>
                <a:lnTo>
                  <a:pt x="2278090" y="493209"/>
                </a:lnTo>
                <a:lnTo>
                  <a:pt x="2293810" y="534669"/>
                </a:lnTo>
                <a:lnTo>
                  <a:pt x="2314418" y="587607"/>
                </a:lnTo>
                <a:lnTo>
                  <a:pt x="2329608" y="626411"/>
                </a:lnTo>
                <a:lnTo>
                  <a:pt x="2345727" y="664239"/>
                </a:lnTo>
                <a:lnTo>
                  <a:pt x="2369121" y="714247"/>
                </a:lnTo>
                <a:lnTo>
                  <a:pt x="2387215" y="751935"/>
                </a:lnTo>
                <a:lnTo>
                  <a:pt x="2407771" y="794693"/>
                </a:lnTo>
                <a:lnTo>
                  <a:pt x="2430326" y="840747"/>
                </a:lnTo>
                <a:lnTo>
                  <a:pt x="2454419" y="888326"/>
                </a:lnTo>
                <a:lnTo>
                  <a:pt x="2479587" y="935655"/>
                </a:lnTo>
                <a:lnTo>
                  <a:pt x="2505368" y="980963"/>
                </a:lnTo>
                <a:lnTo>
                  <a:pt x="2531300" y="1022476"/>
                </a:lnTo>
                <a:lnTo>
                  <a:pt x="2561744" y="1067026"/>
                </a:lnTo>
                <a:lnTo>
                  <a:pt x="2593027" y="1109594"/>
                </a:lnTo>
                <a:lnTo>
                  <a:pt x="2625566" y="1150143"/>
                </a:lnTo>
                <a:lnTo>
                  <a:pt x="2659777" y="1188640"/>
                </a:lnTo>
                <a:lnTo>
                  <a:pt x="2696077" y="1225047"/>
                </a:lnTo>
                <a:lnTo>
                  <a:pt x="2734881" y="1259331"/>
                </a:lnTo>
                <a:lnTo>
                  <a:pt x="2777571" y="1291493"/>
                </a:lnTo>
                <a:lnTo>
                  <a:pt x="2824011" y="1321637"/>
                </a:lnTo>
                <a:lnTo>
                  <a:pt x="2872533" y="1349692"/>
                </a:lnTo>
                <a:lnTo>
                  <a:pt x="2921468" y="1375588"/>
                </a:lnTo>
                <a:lnTo>
                  <a:pt x="2969146" y="1399255"/>
                </a:lnTo>
                <a:lnTo>
                  <a:pt x="3013900" y="1420621"/>
                </a:lnTo>
                <a:lnTo>
                  <a:pt x="3058967" y="1441825"/>
                </a:lnTo>
                <a:lnTo>
                  <a:pt x="3096913" y="1458366"/>
                </a:lnTo>
                <a:lnTo>
                  <a:pt x="3135707" y="1472102"/>
                </a:lnTo>
                <a:lnTo>
                  <a:pt x="3183316" y="1484894"/>
                </a:lnTo>
                <a:lnTo>
                  <a:pt x="3247707" y="1498599"/>
                </a:lnTo>
                <a:lnTo>
                  <a:pt x="3289839" y="1506125"/>
                </a:lnTo>
                <a:lnTo>
                  <a:pt x="3339462" y="1513771"/>
                </a:lnTo>
                <a:lnTo>
                  <a:pt x="3394571" y="1521430"/>
                </a:lnTo>
                <a:lnTo>
                  <a:pt x="3453163" y="1528992"/>
                </a:lnTo>
                <a:lnTo>
                  <a:pt x="3513232" y="1536350"/>
                </a:lnTo>
                <a:lnTo>
                  <a:pt x="3572776" y="1543396"/>
                </a:lnTo>
                <a:lnTo>
                  <a:pt x="3629790" y="1550021"/>
                </a:lnTo>
                <a:lnTo>
                  <a:pt x="3682271" y="1556117"/>
                </a:lnTo>
                <a:lnTo>
                  <a:pt x="3728213" y="1561577"/>
                </a:lnTo>
                <a:lnTo>
                  <a:pt x="3765613" y="15662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1476" y="3236848"/>
            <a:ext cx="0" cy="1560830"/>
          </a:xfrm>
          <a:custGeom>
            <a:avLst/>
            <a:gdLst/>
            <a:ahLst/>
            <a:cxnLst/>
            <a:rect l="l" t="t" r="r" b="b"/>
            <a:pathLst>
              <a:path h="1560829">
                <a:moveTo>
                  <a:pt x="0" y="0"/>
                </a:moveTo>
                <a:lnTo>
                  <a:pt x="0" y="1560576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87017" y="4882641"/>
            <a:ext cx="4836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3769" algn="l"/>
                <a:tab pos="4291330" algn="l"/>
              </a:tabLst>
            </a:pPr>
            <a:r>
              <a:rPr sz="2000" spc="5" dirty="0">
                <a:latin typeface="Times New Roman"/>
                <a:cs typeface="Times New Roman"/>
              </a:rPr>
              <a:t>250</a:t>
            </a:r>
            <a:r>
              <a:rPr sz="2000" dirty="0">
                <a:latin typeface="Times New Roman"/>
                <a:cs typeface="Times New Roman"/>
              </a:rPr>
              <a:t>0	</a:t>
            </a:r>
            <a:r>
              <a:rPr sz="2000" spc="5" dirty="0">
                <a:latin typeface="Times New Roman"/>
                <a:cs typeface="Times New Roman"/>
              </a:rPr>
              <a:t>287</a:t>
            </a:r>
            <a:r>
              <a:rPr sz="2000" dirty="0">
                <a:latin typeface="Times New Roman"/>
                <a:cs typeface="Times New Roman"/>
              </a:rPr>
              <a:t>0	-2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11476" y="4760848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3540" y="3604336"/>
            <a:ext cx="1482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2500)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34078" y="46443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95475" y="4038091"/>
            <a:ext cx="85090" cy="610235"/>
          </a:xfrm>
          <a:custGeom>
            <a:avLst/>
            <a:gdLst/>
            <a:ahLst/>
            <a:cxnLst/>
            <a:rect l="l" t="t" r="r" b="b"/>
            <a:pathLst>
              <a:path w="85090" h="610235">
                <a:moveTo>
                  <a:pt x="40194" y="534581"/>
                </a:moveTo>
                <a:lnTo>
                  <a:pt x="8636" y="536955"/>
                </a:lnTo>
                <a:lnTo>
                  <a:pt x="52324" y="610107"/>
                </a:lnTo>
                <a:lnTo>
                  <a:pt x="78036" y="547242"/>
                </a:lnTo>
                <a:lnTo>
                  <a:pt x="41148" y="547242"/>
                </a:lnTo>
                <a:lnTo>
                  <a:pt x="40194" y="534581"/>
                </a:lnTo>
                <a:close/>
              </a:path>
              <a:path w="85090" h="610235">
                <a:moveTo>
                  <a:pt x="52886" y="533626"/>
                </a:moveTo>
                <a:lnTo>
                  <a:pt x="40194" y="534581"/>
                </a:lnTo>
                <a:lnTo>
                  <a:pt x="41148" y="547242"/>
                </a:lnTo>
                <a:lnTo>
                  <a:pt x="53848" y="546353"/>
                </a:lnTo>
                <a:lnTo>
                  <a:pt x="52886" y="533626"/>
                </a:lnTo>
                <a:close/>
              </a:path>
              <a:path w="85090" h="610235">
                <a:moveTo>
                  <a:pt x="84582" y="531240"/>
                </a:moveTo>
                <a:lnTo>
                  <a:pt x="52886" y="533626"/>
                </a:lnTo>
                <a:lnTo>
                  <a:pt x="53848" y="546353"/>
                </a:lnTo>
                <a:lnTo>
                  <a:pt x="41148" y="547242"/>
                </a:lnTo>
                <a:lnTo>
                  <a:pt x="78036" y="547242"/>
                </a:lnTo>
                <a:lnTo>
                  <a:pt x="84582" y="531240"/>
                </a:lnTo>
                <a:close/>
              </a:path>
              <a:path w="85090" h="610235">
                <a:moveTo>
                  <a:pt x="12573" y="0"/>
                </a:moveTo>
                <a:lnTo>
                  <a:pt x="0" y="1015"/>
                </a:lnTo>
                <a:lnTo>
                  <a:pt x="40194" y="534581"/>
                </a:lnTo>
                <a:lnTo>
                  <a:pt x="52886" y="533626"/>
                </a:lnTo>
                <a:lnTo>
                  <a:pt x="12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98675" y="4376673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" y="365607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0" y="0"/>
                </a:moveTo>
                <a:lnTo>
                  <a:pt x="228600" y="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0739" y="5594096"/>
            <a:ext cx="530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 </a:t>
            </a:r>
            <a:r>
              <a:rPr sz="2800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Times New Roman"/>
                <a:cs typeface="Times New Roman"/>
              </a:rPr>
              <a:t>&lt; </a:t>
            </a:r>
            <a:r>
              <a:rPr sz="2800" dirty="0">
                <a:latin typeface="Times New Roman"/>
                <a:cs typeface="Times New Roman"/>
              </a:rPr>
              <a:t>2500)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z &lt; </a:t>
            </a:r>
            <a:r>
              <a:rPr sz="2800" dirty="0">
                <a:latin typeface="Times New Roman"/>
                <a:cs typeface="Times New Roman"/>
              </a:rPr>
              <a:t>-2.06)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AD0337"/>
                </a:solidFill>
                <a:latin typeface="Times New Roman"/>
                <a:cs typeface="Times New Roman"/>
              </a:rPr>
              <a:t>0.0197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50950" y="571817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0" y="0"/>
                </a:moveTo>
                <a:lnTo>
                  <a:pt x="228600" y="1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736" y="577418"/>
            <a:ext cx="6501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Solution: Probabilities for x </a:t>
            </a:r>
            <a:r>
              <a:rPr spc="-5" dirty="0"/>
              <a:t>and</a:t>
            </a:r>
            <a:r>
              <a:rPr spc="-140" dirty="0"/>
              <a:t> 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90702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655" marR="52069" indent="-401955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is a 34% chance that an individual will have a  balance less than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$2500.</a:t>
            </a:r>
            <a:endParaRPr sz="2800">
              <a:latin typeface="Times New Roman"/>
              <a:cs typeface="Times New Roman"/>
            </a:endParaRPr>
          </a:p>
          <a:p>
            <a:pPr marL="414655" marR="5080" indent="-401955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is only a 2% chance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of a sample  of 25 will have a balance less than </a:t>
            </a:r>
            <a:r>
              <a:rPr sz="2800" dirty="0">
                <a:latin typeface="Times New Roman"/>
                <a:cs typeface="Times New Roman"/>
              </a:rPr>
              <a:t>$2500 (unusual  </a:t>
            </a:r>
            <a:r>
              <a:rPr sz="2800" spc="-5" dirty="0">
                <a:latin typeface="Times New Roman"/>
                <a:cs typeface="Times New Roman"/>
              </a:rPr>
              <a:t>event).</a:t>
            </a:r>
            <a:endParaRPr sz="2800">
              <a:latin typeface="Times New Roman"/>
              <a:cs typeface="Times New Roman"/>
            </a:endParaRPr>
          </a:p>
          <a:p>
            <a:pPr marL="414655" marR="633095" indent="-401955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that the sample is unusual or it is  possible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auditor’s </a:t>
            </a:r>
            <a:r>
              <a:rPr sz="2800" spc="-5" dirty="0">
                <a:latin typeface="Times New Roman"/>
                <a:cs typeface="Times New Roman"/>
              </a:rPr>
              <a:t>claim that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$2870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incorrect.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1900" y="685800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4">
                <a:moveTo>
                  <a:pt x="0" y="0"/>
                </a:moveTo>
                <a:lnTo>
                  <a:pt x="295275" y="1650"/>
                </a:lnTo>
              </a:path>
            </a:pathLst>
          </a:custGeom>
          <a:ln w="28575">
            <a:solidFill>
              <a:srgbClr val="83B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65"/>
              </a:lnSpc>
            </a:pPr>
            <a:fld id="{81D60167-4931-47E6-BA6A-407CBD079E47}" type="slidenum">
              <a:rPr dirty="0"/>
              <a:pPr marL="25400">
                <a:lnSpc>
                  <a:spcPts val="2065"/>
                </a:lnSpc>
              </a:pPr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466" y="577418"/>
            <a:ext cx="66681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87"/>
                </a:solidFill>
              </a:rPr>
              <a:t>Properties of Normal</a:t>
            </a:r>
            <a:r>
              <a:rPr spc="-80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681"/>
            <a:ext cx="79197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546860" algn="l"/>
                <a:tab pos="5808980" algn="l"/>
              </a:tabLst>
            </a:pPr>
            <a:r>
              <a:rPr sz="2800" dirty="0">
                <a:solidFill>
                  <a:srgbClr val="D1712F"/>
                </a:solidFill>
                <a:latin typeface="Times New Roman"/>
                <a:cs typeface="Times New Roman"/>
              </a:rPr>
              <a:t>5.	</a:t>
            </a:r>
            <a:r>
              <a:rPr sz="2800" spc="-10" dirty="0">
                <a:latin typeface="Times New Roman"/>
                <a:cs typeface="Times New Roman"/>
              </a:rPr>
              <a:t>Between </a:t>
            </a:r>
            <a:r>
              <a:rPr sz="2800" spc="-5" dirty="0">
                <a:latin typeface="Times New Roman"/>
                <a:cs typeface="Times New Roman"/>
              </a:rPr>
              <a:t>μ – σ and μ + σ </a:t>
            </a:r>
            <a:r>
              <a:rPr sz="2800" dirty="0">
                <a:latin typeface="Times New Roman"/>
                <a:cs typeface="Times New Roman"/>
              </a:rPr>
              <a:t>(in the </a:t>
            </a:r>
            <a:r>
              <a:rPr sz="2800" spc="-5" dirty="0">
                <a:latin typeface="Times New Roman"/>
                <a:cs typeface="Times New Roman"/>
              </a:rPr>
              <a:t>center of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curve),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graph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curves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downward.	The graph  curves upward to the left of μ – σ and to the </a:t>
            </a:r>
            <a:r>
              <a:rPr sz="2800" dirty="0">
                <a:latin typeface="Times New Roman"/>
                <a:cs typeface="Times New Roman"/>
              </a:rPr>
              <a:t>right </a:t>
            </a:r>
            <a:r>
              <a:rPr sz="2800" spc="-5" dirty="0">
                <a:latin typeface="Times New Roman"/>
                <a:cs typeface="Times New Roman"/>
              </a:rPr>
              <a:t>of  μ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 </a:t>
            </a:r>
            <a:r>
              <a:rPr sz="2800" dirty="0">
                <a:latin typeface="Times New Roman"/>
                <a:cs typeface="Times New Roman"/>
              </a:rPr>
              <a:t>σ.	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points </a:t>
            </a:r>
            <a:r>
              <a:rPr sz="2800" spc="-5" dirty="0">
                <a:latin typeface="Times New Roman"/>
                <a:cs typeface="Times New Roman"/>
              </a:rPr>
              <a:t>at which the curve changes from  curving upward to curving downward are called the  </a:t>
            </a:r>
            <a:r>
              <a:rPr sz="2800" b="1" spc="-5" dirty="0">
                <a:latin typeface="Times New Roman"/>
                <a:cs typeface="Times New Roman"/>
              </a:rPr>
              <a:t>inflection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points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9445" y="3841496"/>
            <a:ext cx="0" cy="2172970"/>
          </a:xfrm>
          <a:custGeom>
            <a:avLst/>
            <a:gdLst/>
            <a:ahLst/>
            <a:cxnLst/>
            <a:rect l="l" t="t" r="r" b="b"/>
            <a:pathLst>
              <a:path h="2172970">
                <a:moveTo>
                  <a:pt x="0" y="0"/>
                </a:moveTo>
                <a:lnTo>
                  <a:pt x="0" y="2172677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2062" y="3815863"/>
            <a:ext cx="6383655" cy="2207260"/>
          </a:xfrm>
          <a:custGeom>
            <a:avLst/>
            <a:gdLst/>
            <a:ahLst/>
            <a:cxnLst/>
            <a:rect l="l" t="t" r="r" b="b"/>
            <a:pathLst>
              <a:path w="6383655" h="2207260">
                <a:moveTo>
                  <a:pt x="3226665" y="0"/>
                </a:moveTo>
                <a:lnTo>
                  <a:pt x="3183191" y="1502"/>
                </a:lnTo>
                <a:lnTo>
                  <a:pt x="3140438" y="4266"/>
                </a:lnTo>
                <a:lnTo>
                  <a:pt x="3098625" y="9519"/>
                </a:lnTo>
                <a:lnTo>
                  <a:pt x="3056550" y="19272"/>
                </a:lnTo>
                <a:lnTo>
                  <a:pt x="3013011" y="35538"/>
                </a:lnTo>
                <a:lnTo>
                  <a:pt x="2976388" y="53567"/>
                </a:lnTo>
                <a:lnTo>
                  <a:pt x="2938540" y="75345"/>
                </a:lnTo>
                <a:lnTo>
                  <a:pt x="2900284" y="100872"/>
                </a:lnTo>
                <a:lnTo>
                  <a:pt x="2862436" y="130148"/>
                </a:lnTo>
                <a:lnTo>
                  <a:pt x="2825813" y="163173"/>
                </a:lnTo>
                <a:lnTo>
                  <a:pt x="2790114" y="201583"/>
                </a:lnTo>
                <a:lnTo>
                  <a:pt x="2755069" y="245263"/>
                </a:lnTo>
                <a:lnTo>
                  <a:pt x="2721068" y="291948"/>
                </a:lnTo>
                <a:lnTo>
                  <a:pt x="2688714" y="339107"/>
                </a:lnTo>
                <a:lnTo>
                  <a:pt x="2658554" y="384280"/>
                </a:lnTo>
                <a:lnTo>
                  <a:pt x="2535237" y="599672"/>
                </a:lnTo>
                <a:lnTo>
                  <a:pt x="2435923" y="789664"/>
                </a:lnTo>
                <a:lnTo>
                  <a:pt x="2336736" y="981053"/>
                </a:lnTo>
                <a:lnTo>
                  <a:pt x="2233231" y="1156821"/>
                </a:lnTo>
                <a:lnTo>
                  <a:pt x="2064448" y="1394946"/>
                </a:lnTo>
                <a:lnTo>
                  <a:pt x="2035524" y="1432752"/>
                </a:lnTo>
                <a:lnTo>
                  <a:pt x="1989867" y="1487600"/>
                </a:lnTo>
                <a:lnTo>
                  <a:pt x="1960943" y="1518263"/>
                </a:lnTo>
                <a:lnTo>
                  <a:pt x="1932213" y="1547695"/>
                </a:lnTo>
                <a:lnTo>
                  <a:pt x="1900477" y="1579316"/>
                </a:lnTo>
                <a:lnTo>
                  <a:pt x="1865809" y="1612236"/>
                </a:lnTo>
                <a:lnTo>
                  <a:pt x="1828282" y="1645563"/>
                </a:lnTo>
                <a:lnTo>
                  <a:pt x="1787969" y="1678410"/>
                </a:lnTo>
                <a:lnTo>
                  <a:pt x="1753362" y="1705146"/>
                </a:lnTo>
                <a:lnTo>
                  <a:pt x="1718119" y="1731688"/>
                </a:lnTo>
                <a:lnTo>
                  <a:pt x="1680908" y="1758312"/>
                </a:lnTo>
                <a:lnTo>
                  <a:pt x="1640395" y="1785291"/>
                </a:lnTo>
                <a:lnTo>
                  <a:pt x="1595247" y="1812900"/>
                </a:lnTo>
                <a:lnTo>
                  <a:pt x="1544129" y="1841414"/>
                </a:lnTo>
                <a:lnTo>
                  <a:pt x="1505507" y="1861647"/>
                </a:lnTo>
                <a:lnTo>
                  <a:pt x="1463037" y="1883269"/>
                </a:lnTo>
                <a:lnTo>
                  <a:pt x="1417595" y="1905776"/>
                </a:lnTo>
                <a:lnTo>
                  <a:pt x="1370054" y="1928669"/>
                </a:lnTo>
                <a:lnTo>
                  <a:pt x="1321291" y="1951445"/>
                </a:lnTo>
                <a:lnTo>
                  <a:pt x="1272180" y="1973601"/>
                </a:lnTo>
                <a:lnTo>
                  <a:pt x="1223595" y="1994638"/>
                </a:lnTo>
                <a:lnTo>
                  <a:pt x="1176412" y="2014052"/>
                </a:lnTo>
                <a:lnTo>
                  <a:pt x="1131506" y="2031343"/>
                </a:lnTo>
                <a:lnTo>
                  <a:pt x="1084144" y="2048580"/>
                </a:lnTo>
                <a:lnTo>
                  <a:pt x="1039173" y="2064256"/>
                </a:lnTo>
                <a:lnTo>
                  <a:pt x="995529" y="2078537"/>
                </a:lnTo>
                <a:lnTo>
                  <a:pt x="952150" y="2091588"/>
                </a:lnTo>
                <a:lnTo>
                  <a:pt x="907974" y="2103576"/>
                </a:lnTo>
                <a:lnTo>
                  <a:pt x="861937" y="2114667"/>
                </a:lnTo>
                <a:lnTo>
                  <a:pt x="812977" y="2125027"/>
                </a:lnTo>
                <a:lnTo>
                  <a:pt x="760031" y="2134822"/>
                </a:lnTo>
                <a:lnTo>
                  <a:pt x="712699" y="2142104"/>
                </a:lnTo>
                <a:lnTo>
                  <a:pt x="660240" y="2148679"/>
                </a:lnTo>
                <a:lnTo>
                  <a:pt x="604255" y="2154607"/>
                </a:lnTo>
                <a:lnTo>
                  <a:pt x="546344" y="2159949"/>
                </a:lnTo>
                <a:lnTo>
                  <a:pt x="248094" y="2183019"/>
                </a:lnTo>
                <a:lnTo>
                  <a:pt x="131889" y="2191515"/>
                </a:lnTo>
                <a:lnTo>
                  <a:pt x="0" y="2207111"/>
                </a:lnTo>
                <a:lnTo>
                  <a:pt x="6383337" y="2198602"/>
                </a:lnTo>
                <a:lnTo>
                  <a:pt x="5952904" y="2174129"/>
                </a:lnTo>
                <a:lnTo>
                  <a:pt x="5899780" y="2170472"/>
                </a:lnTo>
                <a:lnTo>
                  <a:pt x="5846607" y="2165971"/>
                </a:lnTo>
                <a:lnTo>
                  <a:pt x="5794330" y="2160329"/>
                </a:lnTo>
                <a:lnTo>
                  <a:pt x="5743892" y="2153250"/>
                </a:lnTo>
                <a:lnTo>
                  <a:pt x="5693851" y="2144162"/>
                </a:lnTo>
                <a:lnTo>
                  <a:pt x="5642903" y="2133141"/>
                </a:lnTo>
                <a:lnTo>
                  <a:pt x="5592040" y="2120855"/>
                </a:lnTo>
                <a:lnTo>
                  <a:pt x="5409247" y="2072453"/>
                </a:lnTo>
                <a:lnTo>
                  <a:pt x="5210746" y="2015760"/>
                </a:lnTo>
                <a:lnTo>
                  <a:pt x="5012245" y="1936372"/>
                </a:lnTo>
                <a:lnTo>
                  <a:pt x="4817935" y="1841414"/>
                </a:lnTo>
                <a:lnTo>
                  <a:pt x="4774004" y="1813935"/>
                </a:lnTo>
                <a:lnTo>
                  <a:pt x="4727428" y="1782509"/>
                </a:lnTo>
                <a:lnTo>
                  <a:pt x="4680985" y="1749651"/>
                </a:lnTo>
                <a:lnTo>
                  <a:pt x="4637457" y="1717880"/>
                </a:lnTo>
                <a:lnTo>
                  <a:pt x="4599622" y="1689713"/>
                </a:lnTo>
                <a:lnTo>
                  <a:pt x="4561780" y="1660116"/>
                </a:lnTo>
                <a:lnTo>
                  <a:pt x="4531010" y="1633722"/>
                </a:lnTo>
                <a:lnTo>
                  <a:pt x="4449260" y="1555916"/>
                </a:lnTo>
                <a:lnTo>
                  <a:pt x="4397884" y="1502096"/>
                </a:lnTo>
                <a:lnTo>
                  <a:pt x="4368482" y="1467209"/>
                </a:lnTo>
                <a:lnTo>
                  <a:pt x="4219638" y="1267311"/>
                </a:lnTo>
                <a:lnTo>
                  <a:pt x="4195481" y="1229573"/>
                </a:lnTo>
                <a:lnTo>
                  <a:pt x="4169728" y="1187834"/>
                </a:lnTo>
                <a:lnTo>
                  <a:pt x="4143227" y="1143660"/>
                </a:lnTo>
                <a:lnTo>
                  <a:pt x="4116824" y="1098618"/>
                </a:lnTo>
                <a:lnTo>
                  <a:pt x="4091364" y="1054273"/>
                </a:lnTo>
                <a:lnTo>
                  <a:pt x="4067696" y="1012192"/>
                </a:lnTo>
                <a:lnTo>
                  <a:pt x="4046664" y="973941"/>
                </a:lnTo>
                <a:lnTo>
                  <a:pt x="4023692" y="929527"/>
                </a:lnTo>
                <a:lnTo>
                  <a:pt x="4006420" y="892679"/>
                </a:lnTo>
                <a:lnTo>
                  <a:pt x="3990703" y="857336"/>
                </a:lnTo>
                <a:lnTo>
                  <a:pt x="3972394" y="817440"/>
                </a:lnTo>
                <a:lnTo>
                  <a:pt x="3947350" y="766931"/>
                </a:lnTo>
                <a:lnTo>
                  <a:pt x="3879621" y="634218"/>
                </a:lnTo>
                <a:lnTo>
                  <a:pt x="3853481" y="583574"/>
                </a:lnTo>
                <a:lnTo>
                  <a:pt x="3826669" y="532467"/>
                </a:lnTo>
                <a:lnTo>
                  <a:pt x="3799849" y="482538"/>
                </a:lnTo>
                <a:lnTo>
                  <a:pt x="3773688" y="435431"/>
                </a:lnTo>
                <a:lnTo>
                  <a:pt x="3748849" y="392789"/>
                </a:lnTo>
                <a:lnTo>
                  <a:pt x="3717602" y="340680"/>
                </a:lnTo>
                <a:lnTo>
                  <a:pt x="3687296" y="291048"/>
                </a:lnTo>
                <a:lnTo>
                  <a:pt x="3657457" y="244484"/>
                </a:lnTo>
                <a:lnTo>
                  <a:pt x="3627555" y="201518"/>
                </a:lnTo>
                <a:lnTo>
                  <a:pt x="3597269" y="162936"/>
                </a:lnTo>
                <a:lnTo>
                  <a:pt x="3565969" y="129137"/>
                </a:lnTo>
                <a:lnTo>
                  <a:pt x="3526382" y="95736"/>
                </a:lnTo>
                <a:lnTo>
                  <a:pt x="3484941" y="69406"/>
                </a:lnTo>
                <a:lnTo>
                  <a:pt x="3442872" y="48715"/>
                </a:lnTo>
                <a:lnTo>
                  <a:pt x="3401401" y="32231"/>
                </a:lnTo>
                <a:lnTo>
                  <a:pt x="3361753" y="18520"/>
                </a:lnTo>
                <a:lnTo>
                  <a:pt x="3315136" y="6520"/>
                </a:lnTo>
                <a:lnTo>
                  <a:pt x="3270377" y="1010"/>
                </a:lnTo>
                <a:lnTo>
                  <a:pt x="3226665" y="0"/>
                </a:lnTo>
                <a:close/>
              </a:path>
            </a:pathLst>
          </a:custGeom>
          <a:solidFill>
            <a:srgbClr val="70ACD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2062" y="3815863"/>
            <a:ext cx="6383655" cy="2207260"/>
          </a:xfrm>
          <a:custGeom>
            <a:avLst/>
            <a:gdLst/>
            <a:ahLst/>
            <a:cxnLst/>
            <a:rect l="l" t="t" r="r" b="b"/>
            <a:pathLst>
              <a:path w="6383655" h="2207260">
                <a:moveTo>
                  <a:pt x="0" y="2207111"/>
                </a:moveTo>
                <a:lnTo>
                  <a:pt x="131889" y="2191515"/>
                </a:lnTo>
                <a:lnTo>
                  <a:pt x="248094" y="2183019"/>
                </a:lnTo>
                <a:lnTo>
                  <a:pt x="283938" y="2179945"/>
                </a:lnTo>
                <a:lnTo>
                  <a:pt x="327463" y="2176642"/>
                </a:lnTo>
                <a:lnTo>
                  <a:pt x="377067" y="2173051"/>
                </a:lnTo>
                <a:lnTo>
                  <a:pt x="431149" y="2169111"/>
                </a:lnTo>
                <a:lnTo>
                  <a:pt x="488108" y="2164764"/>
                </a:lnTo>
                <a:lnTo>
                  <a:pt x="546344" y="2159949"/>
                </a:lnTo>
                <a:lnTo>
                  <a:pt x="604255" y="2154607"/>
                </a:lnTo>
                <a:lnTo>
                  <a:pt x="660240" y="2148679"/>
                </a:lnTo>
                <a:lnTo>
                  <a:pt x="712699" y="2142104"/>
                </a:lnTo>
                <a:lnTo>
                  <a:pt x="760031" y="2134822"/>
                </a:lnTo>
                <a:lnTo>
                  <a:pt x="812977" y="2125027"/>
                </a:lnTo>
                <a:lnTo>
                  <a:pt x="861937" y="2114667"/>
                </a:lnTo>
                <a:lnTo>
                  <a:pt x="907974" y="2103576"/>
                </a:lnTo>
                <a:lnTo>
                  <a:pt x="952150" y="2091588"/>
                </a:lnTo>
                <a:lnTo>
                  <a:pt x="995529" y="2078537"/>
                </a:lnTo>
                <a:lnTo>
                  <a:pt x="1039173" y="2064256"/>
                </a:lnTo>
                <a:lnTo>
                  <a:pt x="1084144" y="2048580"/>
                </a:lnTo>
                <a:lnTo>
                  <a:pt x="1131506" y="2031343"/>
                </a:lnTo>
                <a:lnTo>
                  <a:pt x="1176412" y="2014052"/>
                </a:lnTo>
                <a:lnTo>
                  <a:pt x="1223595" y="1994638"/>
                </a:lnTo>
                <a:lnTo>
                  <a:pt x="1272180" y="1973601"/>
                </a:lnTo>
                <a:lnTo>
                  <a:pt x="1321291" y="1951445"/>
                </a:lnTo>
                <a:lnTo>
                  <a:pt x="1370054" y="1928669"/>
                </a:lnTo>
                <a:lnTo>
                  <a:pt x="1417595" y="1905776"/>
                </a:lnTo>
                <a:lnTo>
                  <a:pt x="1463037" y="1883269"/>
                </a:lnTo>
                <a:lnTo>
                  <a:pt x="1505507" y="1861647"/>
                </a:lnTo>
                <a:lnTo>
                  <a:pt x="1544129" y="1841414"/>
                </a:lnTo>
                <a:lnTo>
                  <a:pt x="1595247" y="1812900"/>
                </a:lnTo>
                <a:lnTo>
                  <a:pt x="1640395" y="1785291"/>
                </a:lnTo>
                <a:lnTo>
                  <a:pt x="1680908" y="1758312"/>
                </a:lnTo>
                <a:lnTo>
                  <a:pt x="1718119" y="1731688"/>
                </a:lnTo>
                <a:lnTo>
                  <a:pt x="1753362" y="1705146"/>
                </a:lnTo>
                <a:lnTo>
                  <a:pt x="1787969" y="1678410"/>
                </a:lnTo>
                <a:lnTo>
                  <a:pt x="1828282" y="1645563"/>
                </a:lnTo>
                <a:lnTo>
                  <a:pt x="1865809" y="1612236"/>
                </a:lnTo>
                <a:lnTo>
                  <a:pt x="1900477" y="1579316"/>
                </a:lnTo>
                <a:lnTo>
                  <a:pt x="1932213" y="1547695"/>
                </a:lnTo>
                <a:lnTo>
                  <a:pt x="1960943" y="1518263"/>
                </a:lnTo>
                <a:lnTo>
                  <a:pt x="1989867" y="1487600"/>
                </a:lnTo>
                <a:lnTo>
                  <a:pt x="2035524" y="1432752"/>
                </a:lnTo>
                <a:lnTo>
                  <a:pt x="2064448" y="1394946"/>
                </a:lnTo>
                <a:lnTo>
                  <a:pt x="2233231" y="1156821"/>
                </a:lnTo>
                <a:lnTo>
                  <a:pt x="2336736" y="981053"/>
                </a:lnTo>
                <a:lnTo>
                  <a:pt x="2435923" y="789664"/>
                </a:lnTo>
                <a:lnTo>
                  <a:pt x="2535237" y="599672"/>
                </a:lnTo>
                <a:lnTo>
                  <a:pt x="2658554" y="384280"/>
                </a:lnTo>
                <a:lnTo>
                  <a:pt x="2688714" y="339107"/>
                </a:lnTo>
                <a:lnTo>
                  <a:pt x="2721068" y="291948"/>
                </a:lnTo>
                <a:lnTo>
                  <a:pt x="2755069" y="245263"/>
                </a:lnTo>
                <a:lnTo>
                  <a:pt x="2790167" y="201518"/>
                </a:lnTo>
                <a:lnTo>
                  <a:pt x="2825813" y="163173"/>
                </a:lnTo>
                <a:lnTo>
                  <a:pt x="2862436" y="130148"/>
                </a:lnTo>
                <a:lnTo>
                  <a:pt x="2900284" y="100872"/>
                </a:lnTo>
                <a:lnTo>
                  <a:pt x="2938540" y="75345"/>
                </a:lnTo>
                <a:lnTo>
                  <a:pt x="2976388" y="53567"/>
                </a:lnTo>
                <a:lnTo>
                  <a:pt x="3013011" y="35538"/>
                </a:lnTo>
                <a:lnTo>
                  <a:pt x="3056550" y="19272"/>
                </a:lnTo>
                <a:lnTo>
                  <a:pt x="3098625" y="9519"/>
                </a:lnTo>
                <a:lnTo>
                  <a:pt x="3140438" y="4266"/>
                </a:lnTo>
                <a:lnTo>
                  <a:pt x="3183191" y="1502"/>
                </a:lnTo>
                <a:lnTo>
                  <a:pt x="3226665" y="0"/>
                </a:lnTo>
                <a:lnTo>
                  <a:pt x="3270377" y="1010"/>
                </a:lnTo>
                <a:lnTo>
                  <a:pt x="3315136" y="6520"/>
                </a:lnTo>
                <a:lnTo>
                  <a:pt x="3361753" y="18520"/>
                </a:lnTo>
                <a:lnTo>
                  <a:pt x="3401401" y="32231"/>
                </a:lnTo>
                <a:lnTo>
                  <a:pt x="3442872" y="48715"/>
                </a:lnTo>
                <a:lnTo>
                  <a:pt x="3484941" y="69406"/>
                </a:lnTo>
                <a:lnTo>
                  <a:pt x="3526382" y="95736"/>
                </a:lnTo>
                <a:lnTo>
                  <a:pt x="3565969" y="129137"/>
                </a:lnTo>
                <a:lnTo>
                  <a:pt x="3597269" y="162936"/>
                </a:lnTo>
                <a:lnTo>
                  <a:pt x="3627606" y="201583"/>
                </a:lnTo>
                <a:lnTo>
                  <a:pt x="3657457" y="244484"/>
                </a:lnTo>
                <a:lnTo>
                  <a:pt x="3687296" y="291048"/>
                </a:lnTo>
                <a:lnTo>
                  <a:pt x="3717602" y="340680"/>
                </a:lnTo>
                <a:lnTo>
                  <a:pt x="3748849" y="392789"/>
                </a:lnTo>
                <a:lnTo>
                  <a:pt x="3773688" y="435431"/>
                </a:lnTo>
                <a:lnTo>
                  <a:pt x="3799849" y="482538"/>
                </a:lnTo>
                <a:lnTo>
                  <a:pt x="3826669" y="532467"/>
                </a:lnTo>
                <a:lnTo>
                  <a:pt x="3853481" y="583574"/>
                </a:lnTo>
                <a:lnTo>
                  <a:pt x="3879621" y="634218"/>
                </a:lnTo>
                <a:lnTo>
                  <a:pt x="3904422" y="682753"/>
                </a:lnTo>
                <a:lnTo>
                  <a:pt x="3927220" y="727539"/>
                </a:lnTo>
                <a:lnTo>
                  <a:pt x="3947350" y="766931"/>
                </a:lnTo>
                <a:lnTo>
                  <a:pt x="3972394" y="817440"/>
                </a:lnTo>
                <a:lnTo>
                  <a:pt x="3990703" y="857336"/>
                </a:lnTo>
                <a:lnTo>
                  <a:pt x="4006420" y="892679"/>
                </a:lnTo>
                <a:lnTo>
                  <a:pt x="4023692" y="929527"/>
                </a:lnTo>
                <a:lnTo>
                  <a:pt x="4046664" y="973941"/>
                </a:lnTo>
                <a:lnTo>
                  <a:pt x="4067696" y="1012192"/>
                </a:lnTo>
                <a:lnTo>
                  <a:pt x="4091364" y="1054273"/>
                </a:lnTo>
                <a:lnTo>
                  <a:pt x="4116824" y="1098618"/>
                </a:lnTo>
                <a:lnTo>
                  <a:pt x="4143227" y="1143660"/>
                </a:lnTo>
                <a:lnTo>
                  <a:pt x="4169728" y="1187834"/>
                </a:lnTo>
                <a:lnTo>
                  <a:pt x="4195481" y="1229573"/>
                </a:lnTo>
                <a:lnTo>
                  <a:pt x="4219638" y="1267311"/>
                </a:lnTo>
                <a:lnTo>
                  <a:pt x="4368482" y="1467209"/>
                </a:lnTo>
                <a:lnTo>
                  <a:pt x="4397884" y="1502096"/>
                </a:lnTo>
                <a:lnTo>
                  <a:pt x="4423965" y="1530471"/>
                </a:lnTo>
                <a:lnTo>
                  <a:pt x="4476305" y="1582017"/>
                </a:lnTo>
                <a:lnTo>
                  <a:pt x="4531010" y="1633722"/>
                </a:lnTo>
                <a:lnTo>
                  <a:pt x="4561780" y="1660116"/>
                </a:lnTo>
                <a:lnTo>
                  <a:pt x="4599622" y="1689713"/>
                </a:lnTo>
                <a:lnTo>
                  <a:pt x="4637457" y="1717880"/>
                </a:lnTo>
                <a:lnTo>
                  <a:pt x="4680985" y="1749651"/>
                </a:lnTo>
                <a:lnTo>
                  <a:pt x="4727428" y="1782509"/>
                </a:lnTo>
                <a:lnTo>
                  <a:pt x="4774004" y="1813935"/>
                </a:lnTo>
                <a:lnTo>
                  <a:pt x="4817935" y="1841414"/>
                </a:lnTo>
                <a:lnTo>
                  <a:pt x="5012245" y="1936372"/>
                </a:lnTo>
                <a:lnTo>
                  <a:pt x="5210746" y="2015760"/>
                </a:lnTo>
                <a:lnTo>
                  <a:pt x="5409247" y="2072453"/>
                </a:lnTo>
                <a:lnTo>
                  <a:pt x="5449864" y="2083103"/>
                </a:lnTo>
                <a:lnTo>
                  <a:pt x="5494530" y="2095167"/>
                </a:lnTo>
                <a:lnTo>
                  <a:pt x="5542252" y="2107974"/>
                </a:lnTo>
                <a:lnTo>
                  <a:pt x="5592040" y="2120855"/>
                </a:lnTo>
                <a:lnTo>
                  <a:pt x="5642903" y="2133141"/>
                </a:lnTo>
                <a:lnTo>
                  <a:pt x="5693851" y="2144162"/>
                </a:lnTo>
                <a:lnTo>
                  <a:pt x="5743892" y="2153250"/>
                </a:lnTo>
                <a:lnTo>
                  <a:pt x="5794330" y="2160329"/>
                </a:lnTo>
                <a:lnTo>
                  <a:pt x="5846607" y="2165971"/>
                </a:lnTo>
                <a:lnTo>
                  <a:pt x="5899780" y="2170472"/>
                </a:lnTo>
                <a:lnTo>
                  <a:pt x="5952904" y="2174129"/>
                </a:lnTo>
                <a:lnTo>
                  <a:pt x="6005034" y="2177241"/>
                </a:lnTo>
                <a:lnTo>
                  <a:pt x="6055228" y="2180105"/>
                </a:lnTo>
                <a:lnTo>
                  <a:pt x="6102540" y="2183019"/>
                </a:lnTo>
                <a:lnTo>
                  <a:pt x="6383337" y="2198602"/>
                </a:lnTo>
                <a:lnTo>
                  <a:pt x="0" y="2207111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5993091"/>
            <a:ext cx="6809105" cy="78105"/>
          </a:xfrm>
          <a:custGeom>
            <a:avLst/>
            <a:gdLst/>
            <a:ahLst/>
            <a:cxnLst/>
            <a:rect l="l" t="t" r="r" b="b"/>
            <a:pathLst>
              <a:path w="6809105" h="78104">
                <a:moveTo>
                  <a:pt x="6732905" y="45831"/>
                </a:moveTo>
                <a:lnTo>
                  <a:pt x="6732905" y="77584"/>
                </a:lnTo>
                <a:lnTo>
                  <a:pt x="6796426" y="45834"/>
                </a:lnTo>
                <a:lnTo>
                  <a:pt x="6732905" y="45831"/>
                </a:lnTo>
                <a:close/>
              </a:path>
              <a:path w="6809105" h="78104">
                <a:moveTo>
                  <a:pt x="76212" y="0"/>
                </a:moveTo>
                <a:lnTo>
                  <a:pt x="0" y="38087"/>
                </a:lnTo>
                <a:lnTo>
                  <a:pt x="76187" y="76200"/>
                </a:lnTo>
                <a:lnTo>
                  <a:pt x="76197" y="44452"/>
                </a:lnTo>
                <a:lnTo>
                  <a:pt x="63474" y="44450"/>
                </a:lnTo>
                <a:lnTo>
                  <a:pt x="63487" y="31750"/>
                </a:lnTo>
                <a:lnTo>
                  <a:pt x="76202" y="31750"/>
                </a:lnTo>
                <a:lnTo>
                  <a:pt x="76212" y="0"/>
                </a:lnTo>
                <a:close/>
              </a:path>
              <a:path w="6809105" h="78104">
                <a:moveTo>
                  <a:pt x="6732905" y="33131"/>
                </a:moveTo>
                <a:lnTo>
                  <a:pt x="6732905" y="45831"/>
                </a:lnTo>
                <a:lnTo>
                  <a:pt x="6745605" y="45834"/>
                </a:lnTo>
                <a:lnTo>
                  <a:pt x="6745605" y="33134"/>
                </a:lnTo>
                <a:lnTo>
                  <a:pt x="6732905" y="33131"/>
                </a:lnTo>
                <a:close/>
              </a:path>
              <a:path w="6809105" h="78104">
                <a:moveTo>
                  <a:pt x="6732905" y="1384"/>
                </a:moveTo>
                <a:lnTo>
                  <a:pt x="6732905" y="33131"/>
                </a:lnTo>
                <a:lnTo>
                  <a:pt x="6745605" y="33134"/>
                </a:lnTo>
                <a:lnTo>
                  <a:pt x="6745605" y="45834"/>
                </a:lnTo>
                <a:lnTo>
                  <a:pt x="6796431" y="45831"/>
                </a:lnTo>
                <a:lnTo>
                  <a:pt x="6809105" y="39497"/>
                </a:lnTo>
                <a:lnTo>
                  <a:pt x="6732905" y="1384"/>
                </a:lnTo>
                <a:close/>
              </a:path>
              <a:path w="6809105" h="78104">
                <a:moveTo>
                  <a:pt x="76202" y="31752"/>
                </a:moveTo>
                <a:lnTo>
                  <a:pt x="76197" y="44452"/>
                </a:lnTo>
                <a:lnTo>
                  <a:pt x="6732905" y="45831"/>
                </a:lnTo>
                <a:lnTo>
                  <a:pt x="6732905" y="33131"/>
                </a:lnTo>
                <a:lnTo>
                  <a:pt x="76202" y="31752"/>
                </a:lnTo>
                <a:close/>
              </a:path>
              <a:path w="6809105" h="78104">
                <a:moveTo>
                  <a:pt x="63487" y="31750"/>
                </a:moveTo>
                <a:lnTo>
                  <a:pt x="63474" y="44450"/>
                </a:lnTo>
                <a:lnTo>
                  <a:pt x="76197" y="44452"/>
                </a:lnTo>
                <a:lnTo>
                  <a:pt x="76202" y="31752"/>
                </a:lnTo>
                <a:lnTo>
                  <a:pt x="6348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6105" y="6087465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9070" y="6072022"/>
            <a:ext cx="49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μ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4146" y="5953226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0464" y="5953226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3032" y="5953226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6713" y="5953226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6783" y="59815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9351" y="5953226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1918" y="5981572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0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1352" y="5050409"/>
            <a:ext cx="10160" cy="913130"/>
          </a:xfrm>
          <a:custGeom>
            <a:avLst/>
            <a:gdLst/>
            <a:ahLst/>
            <a:cxnLst/>
            <a:rect l="l" t="t" r="r" b="b"/>
            <a:pathLst>
              <a:path w="10160" h="913129">
                <a:moveTo>
                  <a:pt x="0" y="912736"/>
                </a:moveTo>
                <a:lnTo>
                  <a:pt x="9906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3032" y="5050409"/>
            <a:ext cx="0" cy="902969"/>
          </a:xfrm>
          <a:custGeom>
            <a:avLst/>
            <a:gdLst/>
            <a:ahLst/>
            <a:cxnLst/>
            <a:rect l="l" t="t" r="r" b="b"/>
            <a:pathLst>
              <a:path h="902970">
                <a:moveTo>
                  <a:pt x="0" y="90281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6147" y="578741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16581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1125" y="578741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16581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38451" y="6087465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74191" y="6076289"/>
            <a:ext cx="158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94410" algn="l"/>
                <a:tab pos="1346835" algn="l"/>
              </a:tabLst>
            </a:pPr>
            <a:r>
              <a:rPr sz="1800" i="1" dirty="0">
                <a:latin typeface="Times New Roman"/>
                <a:cs typeface="Times New Roman"/>
              </a:rPr>
              <a:t>μ	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i="1" dirty="0">
                <a:latin typeface="Times New Roman"/>
                <a:cs typeface="Times New Roman"/>
              </a:rPr>
              <a:t>σ	μ	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55796" y="6087465"/>
            <a:ext cx="249936" cy="28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73933" y="6076289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</a:tabLst>
            </a:pPr>
            <a:r>
              <a:rPr sz="1800" i="1" dirty="0">
                <a:latin typeface="Times New Roman"/>
                <a:cs typeface="Times New Roman"/>
              </a:rPr>
              <a:t>μ	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1029" y="6072022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5733" y="6072022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μ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i="1" dirty="0">
                <a:latin typeface="Times New Roman"/>
                <a:cs typeface="Times New Roman"/>
              </a:rPr>
              <a:t>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5101" y="5859271"/>
            <a:ext cx="792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2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sz="1800" i="1" dirty="0">
                <a:latin typeface="Times New Roman"/>
                <a:cs typeface="Times New Roman"/>
              </a:rPr>
              <a:t>μ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r>
              <a:rPr sz="1800" i="1" spc="-5" dirty="0">
                <a:latin typeface="Times New Roman"/>
                <a:cs typeface="Times New Roman"/>
              </a:rPr>
              <a:t>σ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22650" y="4947030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2900" y="5023230"/>
            <a:ext cx="889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94628" y="3964635"/>
            <a:ext cx="1617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D0337"/>
                </a:solidFill>
                <a:latin typeface="Times New Roman"/>
                <a:cs typeface="Times New Roman"/>
              </a:rPr>
              <a:t>Inflection</a:t>
            </a:r>
            <a:r>
              <a:rPr sz="1800" b="1" spc="-85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AD0337"/>
                </a:solidFill>
                <a:latin typeface="Times New Roman"/>
                <a:cs typeface="Times New Roman"/>
              </a:rPr>
              <a:t>points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5200" y="4241672"/>
            <a:ext cx="2840355" cy="730250"/>
          </a:xfrm>
          <a:custGeom>
            <a:avLst/>
            <a:gdLst/>
            <a:ahLst/>
            <a:cxnLst/>
            <a:rect l="l" t="t" r="r" b="b"/>
            <a:pathLst>
              <a:path w="2840354" h="730250">
                <a:moveTo>
                  <a:pt x="64770" y="655954"/>
                </a:moveTo>
                <a:lnTo>
                  <a:pt x="0" y="711326"/>
                </a:lnTo>
                <a:lnTo>
                  <a:pt x="83185" y="729869"/>
                </a:lnTo>
                <a:lnTo>
                  <a:pt x="76287" y="702182"/>
                </a:lnTo>
                <a:lnTo>
                  <a:pt x="63119" y="702182"/>
                </a:lnTo>
                <a:lnTo>
                  <a:pt x="60071" y="689863"/>
                </a:lnTo>
                <a:lnTo>
                  <a:pt x="72451" y="686788"/>
                </a:lnTo>
                <a:lnTo>
                  <a:pt x="64770" y="655954"/>
                </a:lnTo>
                <a:close/>
              </a:path>
              <a:path w="2840354" h="730250">
                <a:moveTo>
                  <a:pt x="72451" y="686788"/>
                </a:moveTo>
                <a:lnTo>
                  <a:pt x="60071" y="689863"/>
                </a:lnTo>
                <a:lnTo>
                  <a:pt x="63119" y="702182"/>
                </a:lnTo>
                <a:lnTo>
                  <a:pt x="75519" y="699102"/>
                </a:lnTo>
                <a:lnTo>
                  <a:pt x="72451" y="686788"/>
                </a:lnTo>
                <a:close/>
              </a:path>
              <a:path w="2840354" h="730250">
                <a:moveTo>
                  <a:pt x="75519" y="699102"/>
                </a:moveTo>
                <a:lnTo>
                  <a:pt x="63119" y="702182"/>
                </a:lnTo>
                <a:lnTo>
                  <a:pt x="76287" y="702182"/>
                </a:lnTo>
                <a:lnTo>
                  <a:pt x="75519" y="699102"/>
                </a:lnTo>
                <a:close/>
              </a:path>
              <a:path w="2840354" h="730250">
                <a:moveTo>
                  <a:pt x="2836926" y="0"/>
                </a:moveTo>
                <a:lnTo>
                  <a:pt x="72451" y="686788"/>
                </a:lnTo>
                <a:lnTo>
                  <a:pt x="75519" y="699102"/>
                </a:lnTo>
                <a:lnTo>
                  <a:pt x="2839974" y="12318"/>
                </a:lnTo>
                <a:lnTo>
                  <a:pt x="2836926" y="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6400" y="4243196"/>
            <a:ext cx="861694" cy="786130"/>
          </a:xfrm>
          <a:custGeom>
            <a:avLst/>
            <a:gdLst/>
            <a:ahLst/>
            <a:cxnLst/>
            <a:rect l="l" t="t" r="r" b="b"/>
            <a:pathLst>
              <a:path w="861695" h="786129">
                <a:moveTo>
                  <a:pt x="30607" y="706501"/>
                </a:moveTo>
                <a:lnTo>
                  <a:pt x="0" y="786002"/>
                </a:lnTo>
                <a:lnTo>
                  <a:pt x="82041" y="762888"/>
                </a:lnTo>
                <a:lnTo>
                  <a:pt x="68372" y="747902"/>
                </a:lnTo>
                <a:lnTo>
                  <a:pt x="51180" y="747902"/>
                </a:lnTo>
                <a:lnTo>
                  <a:pt x="42672" y="738504"/>
                </a:lnTo>
                <a:lnTo>
                  <a:pt x="52024" y="729980"/>
                </a:lnTo>
                <a:lnTo>
                  <a:pt x="30607" y="706501"/>
                </a:lnTo>
                <a:close/>
              </a:path>
              <a:path w="861695" h="786129">
                <a:moveTo>
                  <a:pt x="52024" y="729980"/>
                </a:moveTo>
                <a:lnTo>
                  <a:pt x="42672" y="738504"/>
                </a:lnTo>
                <a:lnTo>
                  <a:pt x="51180" y="747902"/>
                </a:lnTo>
                <a:lnTo>
                  <a:pt x="60568" y="739347"/>
                </a:lnTo>
                <a:lnTo>
                  <a:pt x="52024" y="729980"/>
                </a:lnTo>
                <a:close/>
              </a:path>
              <a:path w="861695" h="786129">
                <a:moveTo>
                  <a:pt x="60568" y="739347"/>
                </a:moveTo>
                <a:lnTo>
                  <a:pt x="51180" y="747902"/>
                </a:lnTo>
                <a:lnTo>
                  <a:pt x="68372" y="747902"/>
                </a:lnTo>
                <a:lnTo>
                  <a:pt x="60568" y="739347"/>
                </a:lnTo>
                <a:close/>
              </a:path>
              <a:path w="861695" h="786129">
                <a:moveTo>
                  <a:pt x="852932" y="0"/>
                </a:moveTo>
                <a:lnTo>
                  <a:pt x="52024" y="729980"/>
                </a:lnTo>
                <a:lnTo>
                  <a:pt x="60568" y="739347"/>
                </a:lnTo>
                <a:lnTo>
                  <a:pt x="861567" y="9397"/>
                </a:lnTo>
                <a:lnTo>
                  <a:pt x="852932" y="0"/>
                </a:lnTo>
                <a:close/>
              </a:path>
            </a:pathLst>
          </a:custGeom>
          <a:solidFill>
            <a:srgbClr val="AD03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895600" y="2438400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577418"/>
            <a:ext cx="6160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4887"/>
                </a:solidFill>
              </a:rPr>
              <a:t>Means </a:t>
            </a:r>
            <a:r>
              <a:rPr dirty="0">
                <a:solidFill>
                  <a:srgbClr val="004887"/>
                </a:solidFill>
              </a:rPr>
              <a:t>and Standard</a:t>
            </a:r>
            <a:r>
              <a:rPr spc="-145" dirty="0">
                <a:solidFill>
                  <a:srgbClr val="004887"/>
                </a:solidFill>
              </a:rPr>
              <a:t> </a:t>
            </a:r>
            <a:r>
              <a:rPr dirty="0">
                <a:solidFill>
                  <a:srgbClr val="004887"/>
                </a:solidFill>
              </a:rPr>
              <a:t>Deviations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681"/>
            <a:ext cx="7855584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34340" indent="-342900">
              <a:lnSpc>
                <a:spcPct val="100000"/>
              </a:lnSpc>
              <a:spcBef>
                <a:spcPts val="9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normal </a:t>
            </a:r>
            <a:r>
              <a:rPr sz="2800" dirty="0">
                <a:latin typeface="Times New Roman"/>
                <a:cs typeface="Times New Roman"/>
              </a:rPr>
              <a:t>distribution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have any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  </a:t>
            </a:r>
            <a:r>
              <a:rPr sz="2800" dirty="0">
                <a:latin typeface="Times New Roman"/>
                <a:cs typeface="Times New Roman"/>
              </a:rPr>
              <a:t>positive </a:t>
            </a:r>
            <a:r>
              <a:rPr sz="2800" spc="-5" dirty="0">
                <a:latin typeface="Times New Roman"/>
                <a:cs typeface="Times New Roman"/>
              </a:rPr>
              <a:t>standard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deviation.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dirty="0">
                <a:latin typeface="Times New Roman"/>
                <a:cs typeface="Times New Roman"/>
              </a:rPr>
              <a:t>gives </a:t>
            </a:r>
            <a:r>
              <a:rPr sz="2800" spc="-5" dirty="0">
                <a:latin typeface="Times New Roman"/>
                <a:cs typeface="Times New Roman"/>
              </a:rPr>
              <a:t>the location of the </a:t>
            </a:r>
            <a:r>
              <a:rPr sz="2800" dirty="0">
                <a:latin typeface="Times New Roman"/>
                <a:cs typeface="Times New Roman"/>
              </a:rPr>
              <a:t>line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symmetry.</a:t>
            </a:r>
            <a:endParaRPr sz="2800">
              <a:latin typeface="Times New Roman"/>
              <a:cs typeface="Times New Roman"/>
            </a:endParaRPr>
          </a:p>
          <a:p>
            <a:pPr marL="355600" marR="384175" indent="-342900">
              <a:lnSpc>
                <a:spcPct val="100000"/>
              </a:lnSpc>
              <a:spcBef>
                <a:spcPts val="670"/>
              </a:spcBef>
              <a:buClr>
                <a:srgbClr val="D1712F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standard deviation describes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spread of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950" y="3741801"/>
            <a:ext cx="7512050" cy="186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6794" y="5441696"/>
            <a:ext cx="894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μ =</a:t>
            </a:r>
            <a:r>
              <a:rPr sz="2400" spc="-114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3.5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σ =</a:t>
            </a:r>
            <a:r>
              <a:rPr sz="2400" spc="-1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2065"/>
              </a:lnSpc>
            </a:pPr>
            <a:fld id="{81D60167-4931-47E6-BA6A-407CBD079E47}" type="slidenum">
              <a:rPr dirty="0"/>
              <a:pPr marL="139700">
                <a:lnSpc>
                  <a:spcPts val="2065"/>
                </a:lnSpc>
              </a:pPr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041775" y="5441696"/>
            <a:ext cx="894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μ =</a:t>
            </a:r>
            <a:r>
              <a:rPr sz="2400" spc="-114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3.5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σ =</a:t>
            </a:r>
            <a:r>
              <a:rPr sz="2400" spc="-1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5441696"/>
            <a:ext cx="894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μ =</a:t>
            </a:r>
            <a:r>
              <a:rPr sz="2400" spc="-114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1.5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σ =</a:t>
            </a:r>
            <a:r>
              <a:rPr sz="2400" spc="-110" dirty="0">
                <a:solidFill>
                  <a:srgbClr val="AD033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AD0337"/>
                </a:solidFill>
                <a:latin typeface="Times New Roman"/>
                <a:cs typeface="Times New Roman"/>
              </a:rPr>
              <a:t>0.7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3528</Words>
  <Application>Microsoft Office PowerPoint</Application>
  <PresentationFormat>On-screen Show (4:3)</PresentationFormat>
  <Paragraphs>795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PowerPoint Presentation</vt:lpstr>
      <vt:lpstr>Agenda</vt:lpstr>
      <vt:lpstr>PowerPoint Presentation</vt:lpstr>
      <vt:lpstr>Objectives</vt:lpstr>
      <vt:lpstr>Properties of a Normal Distribution</vt:lpstr>
      <vt:lpstr>Properties of Normal Distributions</vt:lpstr>
      <vt:lpstr>Properties of Normal Distributions</vt:lpstr>
      <vt:lpstr>Properties of Normal Distributions</vt:lpstr>
      <vt:lpstr>Means and Standard Deviations</vt:lpstr>
      <vt:lpstr>Example: Understanding Mean and  Standard Deviation</vt:lpstr>
      <vt:lpstr>Example: Understanding Mean and  Standard Deviation</vt:lpstr>
      <vt:lpstr>Example: Interpreting Graphs</vt:lpstr>
      <vt:lpstr>The Standard Normal Distribution</vt:lpstr>
      <vt:lpstr>The Standard Normal Distribution</vt:lpstr>
      <vt:lpstr>Properties of the Standard Normal  Distribution</vt:lpstr>
      <vt:lpstr>Properties of the Standard Normal  Distribution</vt:lpstr>
      <vt:lpstr>Example: Using The Standard Normal Table</vt:lpstr>
      <vt:lpstr>Example: Using The Standard Normal Table</vt:lpstr>
      <vt:lpstr>Finding Areas Under the Standard  Normal Curve</vt:lpstr>
      <vt:lpstr>Finding Areas Under the Standard  Normal Curve</vt:lpstr>
      <vt:lpstr>Finding Areas Under the Standard  Normal Curve</vt:lpstr>
      <vt:lpstr>Example: Finding Area Under the  Standard Normal Curve</vt:lpstr>
      <vt:lpstr>Example: Finding Area Under the  Standard Normal Curve</vt:lpstr>
      <vt:lpstr>Example: Finding Area Under the  Standard Normal Curve</vt:lpstr>
      <vt:lpstr>PowerPoint Presentation</vt:lpstr>
      <vt:lpstr>Probability and Normal Distributions</vt:lpstr>
      <vt:lpstr>Probability and Normal Distributions</vt:lpstr>
      <vt:lpstr>Example: Finding Probabilities for  Normal Distributions</vt:lpstr>
      <vt:lpstr>Solution: Finding Probabilities for  Normal Distributions</vt:lpstr>
      <vt:lpstr>Example: Finding Probabilities for  Normal Distributions</vt:lpstr>
      <vt:lpstr>Solution: Finding Probabilities for  Normal Distributions</vt:lpstr>
      <vt:lpstr>Example: Finding Probabilities for  Normal Distributions</vt:lpstr>
      <vt:lpstr>Solution: Finding Probabilities for  Normal Distributions</vt:lpstr>
      <vt:lpstr>Example: Finding Probabilities for  Normal Distributions</vt:lpstr>
      <vt:lpstr>Example: Using Technology to find  Normal Probabilities</vt:lpstr>
      <vt:lpstr>Solution: Using Technology to find  Normal Probabilities</vt:lpstr>
      <vt:lpstr>PowerPoint Presentation</vt:lpstr>
      <vt:lpstr>Finding the X- Values</vt:lpstr>
      <vt:lpstr>Finding values Given a Probability</vt:lpstr>
      <vt:lpstr>Example: Finding a z-Score Given an  Area</vt:lpstr>
      <vt:lpstr>Solution: Finding a z-Score Given an  Area</vt:lpstr>
      <vt:lpstr>Example: Finding a z-Score Given an  Area</vt:lpstr>
      <vt:lpstr>Solution: Finding a z-Score Given an  Area</vt:lpstr>
      <vt:lpstr>Example: Finding a z-Score Given a  Percentile</vt:lpstr>
      <vt:lpstr>Transforming a z-Score to an x-Score</vt:lpstr>
      <vt:lpstr>Example: Finding an x-Value</vt:lpstr>
      <vt:lpstr>Example: Finding a Specific Data Value</vt:lpstr>
      <vt:lpstr>Solution: Finding a Specific Data Value</vt:lpstr>
      <vt:lpstr>Solution: Finding a Specific Data Value</vt:lpstr>
      <vt:lpstr>PowerPoint Presentation</vt:lpstr>
      <vt:lpstr>What to Learn ?</vt:lpstr>
      <vt:lpstr>Sampling Distributions</vt:lpstr>
      <vt:lpstr>Sampling Distribution of Sample Means</vt:lpstr>
      <vt:lpstr>Properties of Sampling Distributions of  Sample Means</vt:lpstr>
      <vt:lpstr>Example: Sampling Distribution of  Sample Means</vt:lpstr>
      <vt:lpstr>Example: Sampling Distribution of  Sample Means</vt:lpstr>
      <vt:lpstr>Example: Sampling Distribution of  Sample Means</vt:lpstr>
      <vt:lpstr>Example: Sampling Distribution of  Sample Means</vt:lpstr>
      <vt:lpstr>Example: Sampling Distribution of  Sample Means</vt:lpstr>
      <vt:lpstr>Example: Sampling Distribution of  Sample Means</vt:lpstr>
      <vt:lpstr>The Central Limit Theorem</vt:lpstr>
      <vt:lpstr>The Central Limit Theorem</vt:lpstr>
      <vt:lpstr>The Central Limit Theorem</vt:lpstr>
      <vt:lpstr>The Central Limit Theorem</vt:lpstr>
      <vt:lpstr>Example: Interpreting the Central Limit  Theorem</vt:lpstr>
      <vt:lpstr>Solution: Interpreting the Central Limit  Theorem</vt:lpstr>
      <vt:lpstr>Solution: Interpreting the Central Limit  Theorem</vt:lpstr>
      <vt:lpstr>Example: Interpreting the Central Limit  Theorem</vt:lpstr>
      <vt:lpstr>Solution: Interpreting the Central Limit  Theorem</vt:lpstr>
      <vt:lpstr>Solution: Interpreting the Central Limit  Theorem</vt:lpstr>
      <vt:lpstr>Probability and the Central Limit  Theorem</vt:lpstr>
      <vt:lpstr>Example: Probabilities for Sampling  Distributions</vt:lpstr>
      <vt:lpstr>Solution: Probabilities for Sampling  Distributions</vt:lpstr>
      <vt:lpstr>Solution: Probabilities for Sampling  Distributions</vt:lpstr>
      <vt:lpstr>Example: Probabilities for x and x</vt:lpstr>
      <vt:lpstr>Solution: Probabilities for x and x</vt:lpstr>
      <vt:lpstr>Example: Probabilities for x and x</vt:lpstr>
      <vt:lpstr>Solution: Probabilities for x and x</vt:lpstr>
      <vt:lpstr>Solution: Probabilities for x and 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40</cp:revision>
  <dcterms:created xsi:type="dcterms:W3CDTF">2018-04-25T17:08:33Z</dcterms:created>
  <dcterms:modified xsi:type="dcterms:W3CDTF">2019-03-28T06:23:08Z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2018-04-25T00:00:00Z</vt:filetime>
  </property>
</Properties>
</file>