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85" dirty="0"/>
              <a:t>THE CENTRAL</a:t>
            </a:r>
            <a:r>
              <a:rPr spc="-925" dirty="0"/>
              <a:t> </a:t>
            </a:r>
            <a:r>
              <a:rPr spc="-390" dirty="0"/>
              <a:t>LIMIT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7119" y="2111999"/>
            <a:ext cx="3935729" cy="1719060"/>
          </a:xfrm>
          <a:prstGeom prst="rect">
            <a:avLst/>
          </a:prstGeom>
        </p:spPr>
        <p:txBody>
          <a:bodyPr vert="horz" wrap="square" lIns="0" tIns="605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65"/>
              </a:spcBef>
            </a:pPr>
            <a:r>
              <a:rPr sz="7200" spc="-750" smtClean="0">
                <a:solidFill>
                  <a:srgbClr val="181B0D"/>
                </a:solidFill>
                <a:latin typeface="Arial"/>
                <a:cs typeface="Arial"/>
              </a:rPr>
              <a:t>THEOREM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36778"/>
            <a:ext cx="1849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25" dirty="0">
                <a:solidFill>
                  <a:srgbClr val="181B0D"/>
                </a:solidFill>
                <a:latin typeface="Arial"/>
                <a:cs typeface="Arial"/>
              </a:rPr>
              <a:t>Ten</a:t>
            </a:r>
            <a:r>
              <a:rPr sz="4000" spc="-19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000" spc="-145" dirty="0">
                <a:solidFill>
                  <a:srgbClr val="181B0D"/>
                </a:solidFill>
                <a:latin typeface="Arial"/>
                <a:cs typeface="Arial"/>
              </a:rPr>
              <a:t>Dice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1432306"/>
            <a:ext cx="9041765" cy="30810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96240" marR="70485" indent="-383540">
              <a:lnSpc>
                <a:spcPts val="2260"/>
              </a:lnSpc>
              <a:spcBef>
                <a:spcPts val="29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Finally, </a:t>
            </a:r>
            <a:r>
              <a:rPr sz="2000" spc="-5" dirty="0">
                <a:solidFill>
                  <a:srgbClr val="181B0D"/>
                </a:solidFill>
                <a:latin typeface="Arial"/>
                <a:cs typeface="Arial"/>
              </a:rPr>
              <a:t>let’s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repeat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experiment </a:t>
            </a:r>
            <a:r>
              <a:rPr sz="2000" spc="-120" dirty="0">
                <a:solidFill>
                  <a:srgbClr val="181B0D"/>
                </a:solidFill>
                <a:latin typeface="Arial"/>
                <a:cs typeface="Arial"/>
              </a:rPr>
              <a:t>by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rolling </a:t>
            </a:r>
            <a:r>
              <a:rPr sz="2000" b="1" spc="-95" dirty="0">
                <a:solidFill>
                  <a:srgbClr val="181B0D"/>
                </a:solidFill>
                <a:latin typeface="Arial"/>
                <a:cs typeface="Arial"/>
              </a:rPr>
              <a:t>ten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dice and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calculating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spc="-18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 mean</a:t>
            </a:r>
            <a:endParaRPr sz="20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100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105" dirty="0">
                <a:solidFill>
                  <a:srgbClr val="181B0D"/>
                </a:solidFill>
                <a:latin typeface="Arial"/>
                <a:cs typeface="Arial"/>
              </a:rPr>
              <a:t>Size </a:t>
            </a:r>
            <a:r>
              <a:rPr sz="2000" spc="5" dirty="0">
                <a:solidFill>
                  <a:srgbClr val="181B0D"/>
                </a:solidFill>
                <a:latin typeface="Arial"/>
                <a:cs typeface="Arial"/>
              </a:rPr>
              <a:t>=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181B0D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396240" marR="6454775" indent="-383540">
              <a:lnSpc>
                <a:spcPts val="2260"/>
              </a:lnSpc>
              <a:spcBef>
                <a:spcPts val="125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dice add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181B0D"/>
                </a:solidFill>
                <a:latin typeface="Arial"/>
                <a:cs typeface="Arial"/>
              </a:rPr>
              <a:t>34, 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so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b="1" u="sng" spc="-120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sample</a:t>
            </a:r>
            <a:r>
              <a:rPr sz="2000" b="1" spc="-1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mean 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34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divided </a:t>
            </a:r>
            <a:r>
              <a:rPr sz="2000" spc="-120" dirty="0">
                <a:solidFill>
                  <a:srgbClr val="181B0D"/>
                </a:solidFill>
                <a:latin typeface="Arial"/>
                <a:cs typeface="Arial"/>
              </a:rPr>
              <a:t>by</a:t>
            </a:r>
            <a:r>
              <a:rPr sz="2000" spc="-31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181B0D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396240">
              <a:lnSpc>
                <a:spcPts val="2195"/>
              </a:lnSpc>
            </a:pPr>
            <a:r>
              <a:rPr sz="2000" spc="5" dirty="0">
                <a:solidFill>
                  <a:srgbClr val="181B0D"/>
                </a:solidFill>
                <a:latin typeface="Arial"/>
                <a:cs typeface="Arial"/>
              </a:rPr>
              <a:t>=</a:t>
            </a:r>
            <a:r>
              <a:rPr sz="2000" spc="-1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181B0D"/>
                </a:solidFill>
                <a:latin typeface="Arial"/>
                <a:cs typeface="Arial"/>
              </a:rPr>
              <a:t>3.4</a:t>
            </a:r>
            <a:endParaRPr sz="2000">
              <a:latin typeface="Arial"/>
              <a:cs typeface="Arial"/>
            </a:endParaRPr>
          </a:p>
          <a:p>
            <a:pPr marL="396240" marR="5080" indent="-383540">
              <a:lnSpc>
                <a:spcPts val="2260"/>
              </a:lnSpc>
              <a:spcBef>
                <a:spcPts val="125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00" dirty="0">
                <a:solidFill>
                  <a:srgbClr val="181B0D"/>
                </a:solidFill>
                <a:latin typeface="Arial"/>
                <a:cs typeface="Arial"/>
              </a:rPr>
              <a:t>When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large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number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dice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are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rolled, </a:t>
            </a:r>
            <a:r>
              <a:rPr sz="2000" spc="35" dirty="0">
                <a:solidFill>
                  <a:srgbClr val="181B0D"/>
                </a:solidFill>
                <a:latin typeface="Arial"/>
                <a:cs typeface="Arial"/>
              </a:rPr>
              <a:t>it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far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more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likely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get a </a:t>
            </a:r>
            <a:r>
              <a:rPr sz="2000" b="1" u="sng" spc="-120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sample</a:t>
            </a:r>
            <a:r>
              <a:rPr sz="2000" b="1" u="sng" spc="-385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100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mean </a:t>
            </a:r>
            <a:r>
              <a:rPr sz="2000" b="1" spc="-10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closer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b="1" u="sng" spc="-125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population</a:t>
            </a:r>
            <a:r>
              <a:rPr sz="2000" b="1" u="sng" spc="-180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100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mean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4800" y="1889760"/>
            <a:ext cx="5858256" cy="1508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36778"/>
            <a:ext cx="9214485" cy="141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4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4000" spc="-114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4000" spc="-35" dirty="0">
                <a:solidFill>
                  <a:srgbClr val="181B0D"/>
                </a:solidFill>
                <a:latin typeface="Arial"/>
                <a:cs typeface="Arial"/>
              </a:rPr>
              <a:t>Limit</a:t>
            </a:r>
            <a:r>
              <a:rPr sz="400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000" spc="-165" dirty="0">
                <a:solidFill>
                  <a:srgbClr val="181B0D"/>
                </a:solidFill>
                <a:latin typeface="Arial"/>
                <a:cs typeface="Arial"/>
              </a:rPr>
              <a:t>Theorem</a:t>
            </a:r>
            <a:endParaRPr sz="4000">
              <a:latin typeface="Arial"/>
              <a:cs typeface="Arial"/>
            </a:endParaRPr>
          </a:p>
          <a:p>
            <a:pPr marL="3812540" marR="5080" indent="-3573145">
              <a:lnSpc>
                <a:spcPts val="2260"/>
              </a:lnSpc>
              <a:spcBef>
                <a:spcPts val="1664"/>
              </a:spcBef>
            </a:pP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Notice </a:t>
            </a:r>
            <a:r>
              <a:rPr sz="2000" spc="5" dirty="0">
                <a:solidFill>
                  <a:srgbClr val="181B0D"/>
                </a:solidFill>
                <a:latin typeface="Arial"/>
                <a:cs typeface="Arial"/>
              </a:rPr>
              <a:t>that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graph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pdf of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mean </a:t>
            </a:r>
            <a:r>
              <a:rPr sz="2000" spc="-90" dirty="0">
                <a:solidFill>
                  <a:srgbClr val="181B0D"/>
                </a:solidFill>
                <a:latin typeface="Arial"/>
                <a:cs typeface="Arial"/>
              </a:rPr>
              <a:t>even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clusters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more 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towards</a:t>
            </a:r>
            <a:r>
              <a:rPr sz="2000" spc="-39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population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mean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5500" y="2174748"/>
            <a:ext cx="8001000" cy="4306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36778"/>
            <a:ext cx="9084945" cy="141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4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4000" spc="-114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4000" spc="-35" dirty="0">
                <a:solidFill>
                  <a:srgbClr val="181B0D"/>
                </a:solidFill>
                <a:latin typeface="Arial"/>
                <a:cs typeface="Arial"/>
              </a:rPr>
              <a:t>Limit</a:t>
            </a:r>
            <a:r>
              <a:rPr sz="400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000" spc="-165" dirty="0">
                <a:solidFill>
                  <a:srgbClr val="181B0D"/>
                </a:solidFill>
                <a:latin typeface="Arial"/>
                <a:cs typeface="Arial"/>
              </a:rPr>
              <a:t>Theorem</a:t>
            </a:r>
            <a:endParaRPr sz="4000">
              <a:latin typeface="Arial"/>
              <a:cs typeface="Arial"/>
            </a:endParaRPr>
          </a:p>
          <a:p>
            <a:pPr marL="787400" marR="5080" indent="-416559">
              <a:lnSpc>
                <a:spcPts val="2260"/>
              </a:lnSpc>
              <a:spcBef>
                <a:spcPts val="1664"/>
              </a:spcBef>
            </a:pPr>
            <a:r>
              <a:rPr sz="2000" spc="-120" dirty="0">
                <a:solidFill>
                  <a:srgbClr val="181B0D"/>
                </a:solidFill>
                <a:latin typeface="Arial"/>
                <a:cs typeface="Arial"/>
              </a:rPr>
              <a:t>Even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more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remarkably,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shape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pdf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for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mean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sz="2000" spc="-32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bell-shaped  </a:t>
            </a:r>
            <a:r>
              <a:rPr sz="2000" b="1" u="sng" spc="-120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Normal </a:t>
            </a:r>
            <a:r>
              <a:rPr sz="2000" b="1" u="sng" spc="-114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Distribution</a:t>
            </a:r>
            <a:r>
              <a:rPr sz="2000" spc="-114" dirty="0">
                <a:solidFill>
                  <a:srgbClr val="181B0D"/>
                </a:solidFill>
                <a:latin typeface="Arial"/>
                <a:cs typeface="Arial"/>
              </a:rPr>
              <a:t>, </a:t>
            </a:r>
            <a:r>
              <a:rPr sz="2000" spc="-90" dirty="0">
                <a:solidFill>
                  <a:srgbClr val="181B0D"/>
                </a:solidFill>
                <a:latin typeface="Arial"/>
                <a:cs typeface="Arial"/>
              </a:rPr>
              <a:t>even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though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original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pdf </a:t>
            </a:r>
            <a:r>
              <a:rPr sz="2000" spc="-90" dirty="0">
                <a:solidFill>
                  <a:srgbClr val="181B0D"/>
                </a:solidFill>
                <a:latin typeface="Arial"/>
                <a:cs typeface="Arial"/>
              </a:rPr>
              <a:t>was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uniform</a:t>
            </a:r>
            <a:r>
              <a:rPr sz="2000" spc="-9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rectangular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5500" y="2174748"/>
            <a:ext cx="8001000" cy="4306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36778"/>
            <a:ext cx="9429115" cy="49714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15240">
              <a:lnSpc>
                <a:spcPts val="4270"/>
              </a:lnSpc>
              <a:spcBef>
                <a:spcPts val="680"/>
              </a:spcBef>
            </a:pPr>
            <a:r>
              <a:rPr sz="4000" spc="-180" dirty="0">
                <a:solidFill>
                  <a:srgbClr val="181B0D"/>
                </a:solidFill>
                <a:latin typeface="Arial"/>
                <a:cs typeface="Arial"/>
              </a:rPr>
              <a:t>Three </a:t>
            </a:r>
            <a:r>
              <a:rPr sz="4000" spc="-65" dirty="0">
                <a:solidFill>
                  <a:srgbClr val="181B0D"/>
                </a:solidFill>
                <a:latin typeface="Arial"/>
                <a:cs typeface="Arial"/>
              </a:rPr>
              <a:t>things </a:t>
            </a:r>
            <a:r>
              <a:rPr sz="4000" spc="-5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4000" spc="-90" dirty="0">
                <a:solidFill>
                  <a:srgbClr val="181B0D"/>
                </a:solidFill>
                <a:latin typeface="Arial"/>
                <a:cs typeface="Arial"/>
              </a:rPr>
              <a:t>remember </a:t>
            </a:r>
            <a:r>
              <a:rPr sz="4000" spc="-60" dirty="0">
                <a:solidFill>
                  <a:srgbClr val="181B0D"/>
                </a:solidFill>
                <a:latin typeface="Arial"/>
                <a:cs typeface="Arial"/>
              </a:rPr>
              <a:t>about </a:t>
            </a:r>
            <a:r>
              <a:rPr sz="4000" spc="-35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4000" spc="-28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000" spc="-114" dirty="0">
                <a:solidFill>
                  <a:srgbClr val="181B0D"/>
                </a:solidFill>
                <a:latin typeface="Arial"/>
                <a:cs typeface="Arial"/>
              </a:rPr>
              <a:t>Central  </a:t>
            </a:r>
            <a:r>
              <a:rPr sz="4000" spc="-35" dirty="0">
                <a:solidFill>
                  <a:srgbClr val="181B0D"/>
                </a:solidFill>
                <a:latin typeface="Arial"/>
                <a:cs typeface="Arial"/>
              </a:rPr>
              <a:t>Limit</a:t>
            </a:r>
            <a:r>
              <a:rPr sz="4000" spc="-13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000" spc="-155" dirty="0">
                <a:solidFill>
                  <a:srgbClr val="181B0D"/>
                </a:solidFill>
                <a:latin typeface="Arial"/>
                <a:cs typeface="Arial"/>
              </a:rPr>
              <a:t>Theorem:</a:t>
            </a:r>
            <a:endParaRPr sz="4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7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spc="-17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800" spc="-70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2800" spc="-105" dirty="0">
                <a:solidFill>
                  <a:srgbClr val="181B0D"/>
                </a:solidFill>
                <a:latin typeface="Arial"/>
                <a:cs typeface="Arial"/>
              </a:rPr>
              <a:t>stays </a:t>
            </a:r>
            <a:r>
              <a:rPr sz="2800" spc="-2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800" spc="-85" dirty="0">
                <a:solidFill>
                  <a:srgbClr val="181B0D"/>
                </a:solidFill>
                <a:latin typeface="Arial"/>
                <a:cs typeface="Arial"/>
              </a:rPr>
              <a:t>same </a:t>
            </a:r>
            <a:r>
              <a:rPr sz="2800" spc="-80" dirty="0">
                <a:solidFill>
                  <a:srgbClr val="181B0D"/>
                </a:solidFill>
                <a:latin typeface="Arial"/>
                <a:cs typeface="Arial"/>
              </a:rPr>
              <a:t>regardless </a:t>
            </a:r>
            <a:r>
              <a:rPr sz="2800" spc="-25" dirty="0">
                <a:solidFill>
                  <a:srgbClr val="181B0D"/>
                </a:solidFill>
                <a:latin typeface="Arial"/>
                <a:cs typeface="Arial"/>
              </a:rPr>
              <a:t>of the </a:t>
            </a:r>
            <a:r>
              <a:rPr sz="2800" spc="-70" dirty="0">
                <a:solidFill>
                  <a:srgbClr val="181B0D"/>
                </a:solidFill>
                <a:latin typeface="Arial"/>
                <a:cs typeface="Arial"/>
              </a:rPr>
              <a:t>sample</a:t>
            </a:r>
            <a:r>
              <a:rPr sz="2800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181B0D"/>
                </a:solidFill>
                <a:latin typeface="Arial"/>
                <a:cs typeface="Arial"/>
              </a:rPr>
              <a:t>size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81B0D"/>
              </a:buClr>
              <a:buFont typeface="Arial"/>
              <a:buAutoNum type="arabicPeriod"/>
            </a:pPr>
            <a:endParaRPr sz="3100">
              <a:latin typeface="Times New Roman"/>
              <a:cs typeface="Times New Roman"/>
            </a:endParaRPr>
          </a:p>
          <a:p>
            <a:pPr marL="469900" marR="725170" indent="-457200">
              <a:lnSpc>
                <a:spcPts val="3160"/>
              </a:lnSpc>
              <a:spcBef>
                <a:spcPts val="206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spc="-17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800" spc="-50" dirty="0">
                <a:solidFill>
                  <a:srgbClr val="181B0D"/>
                </a:solidFill>
                <a:latin typeface="Arial"/>
                <a:cs typeface="Arial"/>
              </a:rPr>
              <a:t>standard </a:t>
            </a:r>
            <a:r>
              <a:rPr sz="2800" spc="-55" dirty="0">
                <a:solidFill>
                  <a:srgbClr val="181B0D"/>
                </a:solidFill>
                <a:latin typeface="Arial"/>
                <a:cs typeface="Arial"/>
              </a:rPr>
              <a:t>deviation </a:t>
            </a:r>
            <a:r>
              <a:rPr sz="2800" spc="-85" dirty="0">
                <a:solidFill>
                  <a:srgbClr val="181B0D"/>
                </a:solidFill>
                <a:latin typeface="Arial"/>
                <a:cs typeface="Arial"/>
              </a:rPr>
              <a:t>gets </a:t>
            </a:r>
            <a:r>
              <a:rPr sz="2800" spc="-45" dirty="0">
                <a:solidFill>
                  <a:srgbClr val="181B0D"/>
                </a:solidFill>
                <a:latin typeface="Arial"/>
                <a:cs typeface="Arial"/>
              </a:rPr>
              <a:t>smaller </a:t>
            </a:r>
            <a:r>
              <a:rPr sz="2800" spc="-90" dirty="0">
                <a:solidFill>
                  <a:srgbClr val="181B0D"/>
                </a:solidFill>
                <a:latin typeface="Arial"/>
                <a:cs typeface="Arial"/>
              </a:rPr>
              <a:t>as </a:t>
            </a:r>
            <a:r>
              <a:rPr sz="2800" spc="-2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800" spc="-7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800" spc="-100" dirty="0">
                <a:solidFill>
                  <a:srgbClr val="181B0D"/>
                </a:solidFill>
                <a:latin typeface="Arial"/>
                <a:cs typeface="Arial"/>
              </a:rPr>
              <a:t>size  </a:t>
            </a:r>
            <a:r>
              <a:rPr sz="2800" spc="-75" dirty="0">
                <a:solidFill>
                  <a:srgbClr val="181B0D"/>
                </a:solidFill>
                <a:latin typeface="Arial"/>
                <a:cs typeface="Arial"/>
              </a:rPr>
              <a:t>increases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81B0D"/>
              </a:buClr>
              <a:buFont typeface="Arial"/>
              <a:buAutoNum type="arabicPeriod"/>
            </a:pPr>
            <a:endParaRPr sz="31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3160"/>
              </a:lnSpc>
              <a:spcBef>
                <a:spcPts val="19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spc="-17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800" spc="-25" dirty="0">
                <a:solidFill>
                  <a:srgbClr val="181B0D"/>
                </a:solidFill>
                <a:latin typeface="Arial"/>
                <a:cs typeface="Arial"/>
              </a:rPr>
              <a:t>pdf of the </a:t>
            </a:r>
            <a:r>
              <a:rPr sz="2800" spc="-70" dirty="0">
                <a:solidFill>
                  <a:srgbClr val="181B0D"/>
                </a:solidFill>
                <a:latin typeface="Arial"/>
                <a:cs typeface="Arial"/>
              </a:rPr>
              <a:t>sample mean </a:t>
            </a:r>
            <a:r>
              <a:rPr sz="2800" spc="-90" dirty="0">
                <a:solidFill>
                  <a:srgbClr val="181B0D"/>
                </a:solidFill>
                <a:latin typeface="Arial"/>
                <a:cs typeface="Arial"/>
              </a:rPr>
              <a:t>becomes </a:t>
            </a:r>
            <a:r>
              <a:rPr sz="2800" spc="-80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800" spc="-75" dirty="0">
                <a:solidFill>
                  <a:srgbClr val="181B0D"/>
                </a:solidFill>
                <a:latin typeface="Arial"/>
                <a:cs typeface="Arial"/>
              </a:rPr>
              <a:t>Normal </a:t>
            </a:r>
            <a:r>
              <a:rPr sz="2800" spc="-35" dirty="0">
                <a:solidFill>
                  <a:srgbClr val="181B0D"/>
                </a:solidFill>
                <a:latin typeface="Arial"/>
                <a:cs typeface="Arial"/>
              </a:rPr>
              <a:t>Distribution  </a:t>
            </a:r>
            <a:r>
              <a:rPr sz="2800" spc="-95" dirty="0">
                <a:solidFill>
                  <a:srgbClr val="181B0D"/>
                </a:solidFill>
                <a:latin typeface="Arial"/>
                <a:cs typeface="Arial"/>
              </a:rPr>
              <a:t>as </a:t>
            </a:r>
            <a:r>
              <a:rPr sz="2800" spc="-2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800" spc="-7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800" spc="-105" dirty="0">
                <a:solidFill>
                  <a:srgbClr val="181B0D"/>
                </a:solidFill>
                <a:latin typeface="Arial"/>
                <a:cs typeface="Arial"/>
              </a:rPr>
              <a:t>size </a:t>
            </a:r>
            <a:r>
              <a:rPr sz="2800" spc="-85" dirty="0">
                <a:solidFill>
                  <a:srgbClr val="181B0D"/>
                </a:solidFill>
                <a:latin typeface="Arial"/>
                <a:cs typeface="Arial"/>
              </a:rPr>
              <a:t>gets</a:t>
            </a:r>
            <a:r>
              <a:rPr sz="2800" spc="-7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181B0D"/>
                </a:solidFill>
                <a:latin typeface="Arial"/>
                <a:cs typeface="Arial"/>
              </a:rPr>
              <a:t>larger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36778"/>
            <a:ext cx="2621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14" dirty="0">
                <a:solidFill>
                  <a:srgbClr val="181B0D"/>
                </a:solidFill>
                <a:latin typeface="Arial"/>
                <a:cs typeface="Arial"/>
              </a:rPr>
              <a:t>30 </a:t>
            </a:r>
            <a:r>
              <a:rPr sz="4000" spc="-140" dirty="0">
                <a:solidFill>
                  <a:srgbClr val="181B0D"/>
                </a:solidFill>
                <a:latin typeface="Arial"/>
                <a:cs typeface="Arial"/>
              </a:rPr>
              <a:t>Die</a:t>
            </a:r>
            <a:r>
              <a:rPr sz="4000" spc="-41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000" spc="-150" dirty="0">
                <a:solidFill>
                  <a:srgbClr val="181B0D"/>
                </a:solidFill>
                <a:latin typeface="Arial"/>
                <a:cs typeface="Arial"/>
              </a:rPr>
              <a:t>Rolls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8400" y="2217420"/>
            <a:ext cx="7559040" cy="444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8400" y="6388608"/>
            <a:ext cx="334010" cy="271780"/>
          </a:xfrm>
          <a:custGeom>
            <a:avLst/>
            <a:gdLst/>
            <a:ahLst/>
            <a:cxnLst/>
            <a:rect l="l" t="t" r="r" b="b"/>
            <a:pathLst>
              <a:path w="334010" h="271779">
                <a:moveTo>
                  <a:pt x="0" y="0"/>
                </a:moveTo>
                <a:lnTo>
                  <a:pt x="0" y="271271"/>
                </a:lnTo>
                <a:lnTo>
                  <a:pt x="333756" y="271271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7257" y="6372443"/>
            <a:ext cx="313690" cy="262890"/>
          </a:xfrm>
          <a:custGeom>
            <a:avLst/>
            <a:gdLst/>
            <a:ahLst/>
            <a:cxnLst/>
            <a:rect l="l" t="t" r="r" b="b"/>
            <a:pathLst>
              <a:path w="313689" h="262890">
                <a:moveTo>
                  <a:pt x="82783" y="0"/>
                </a:moveTo>
                <a:lnTo>
                  <a:pt x="40077" y="4631"/>
                </a:lnTo>
                <a:lnTo>
                  <a:pt x="0" y="18349"/>
                </a:lnTo>
                <a:lnTo>
                  <a:pt x="301625" y="262710"/>
                </a:lnTo>
                <a:lnTo>
                  <a:pt x="313553" y="222737"/>
                </a:lnTo>
                <a:lnTo>
                  <a:pt x="313324" y="180410"/>
                </a:lnTo>
                <a:lnTo>
                  <a:pt x="301214" y="137726"/>
                </a:lnTo>
                <a:lnTo>
                  <a:pt x="277494" y="96682"/>
                </a:lnTo>
                <a:lnTo>
                  <a:pt x="246608" y="62936"/>
                </a:lnTo>
                <a:lnTo>
                  <a:pt x="210029" y="35924"/>
                </a:lnTo>
                <a:lnTo>
                  <a:pt x="169423" y="16117"/>
                </a:lnTo>
                <a:lnTo>
                  <a:pt x="126453" y="3985"/>
                </a:lnTo>
                <a:lnTo>
                  <a:pt x="82783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27633"/>
            <a:ext cx="7529195" cy="129413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z="4400" spc="-100" dirty="0">
                <a:solidFill>
                  <a:srgbClr val="181B0D"/>
                </a:solidFill>
                <a:latin typeface="Arial"/>
                <a:cs typeface="Arial"/>
              </a:rPr>
              <a:t>Applications </a:t>
            </a:r>
            <a:r>
              <a:rPr sz="4400" spc="-35" dirty="0">
                <a:solidFill>
                  <a:srgbClr val="181B0D"/>
                </a:solidFill>
                <a:latin typeface="Arial"/>
                <a:cs typeface="Arial"/>
              </a:rPr>
              <a:t>of the </a:t>
            </a:r>
            <a:r>
              <a:rPr sz="4400" spc="-120" dirty="0">
                <a:solidFill>
                  <a:srgbClr val="181B0D"/>
                </a:solidFill>
                <a:latin typeface="Arial"/>
                <a:cs typeface="Arial"/>
              </a:rPr>
              <a:t>Central</a:t>
            </a:r>
            <a:r>
              <a:rPr sz="4400" spc="-42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181B0D"/>
                </a:solidFill>
                <a:latin typeface="Arial"/>
                <a:cs typeface="Arial"/>
              </a:rPr>
              <a:t>Limit  </a:t>
            </a:r>
            <a:r>
              <a:rPr sz="4400" spc="-175" dirty="0">
                <a:solidFill>
                  <a:srgbClr val="181B0D"/>
                </a:solidFill>
                <a:latin typeface="Arial"/>
                <a:cs typeface="Arial"/>
              </a:rPr>
              <a:t>Theorem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2160244"/>
            <a:ext cx="8980805" cy="162877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Limit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Theorem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critical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inferential</a:t>
            </a:r>
            <a:r>
              <a:rPr sz="2000" spc="-1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statistics</a:t>
            </a:r>
            <a:endParaRPr sz="20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105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In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estimation, </a:t>
            </a:r>
            <a:r>
              <a:rPr sz="2000" spc="-110" dirty="0">
                <a:solidFill>
                  <a:srgbClr val="181B0D"/>
                </a:solidFill>
                <a:latin typeface="Arial"/>
                <a:cs typeface="Arial"/>
              </a:rPr>
              <a:t>we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can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now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determine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margin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error and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confidence</a:t>
            </a:r>
            <a:r>
              <a:rPr sz="2000" spc="-18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interval</a:t>
            </a:r>
            <a:endParaRPr sz="2000">
              <a:latin typeface="Arial"/>
              <a:cs typeface="Arial"/>
            </a:endParaRPr>
          </a:p>
          <a:p>
            <a:pPr marL="396240" indent="-383540">
              <a:lnSpc>
                <a:spcPts val="2330"/>
              </a:lnSpc>
              <a:spcBef>
                <a:spcPts val="105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In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hypothesis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testing, </a:t>
            </a:r>
            <a:r>
              <a:rPr sz="2000" spc="-105" dirty="0">
                <a:solidFill>
                  <a:srgbClr val="181B0D"/>
                </a:solidFill>
                <a:latin typeface="Arial"/>
                <a:cs typeface="Arial"/>
              </a:rPr>
              <a:t>we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can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make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decisions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with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known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probability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</a:t>
            </a:r>
            <a:r>
              <a:rPr sz="2000" spc="-1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making</a:t>
            </a:r>
            <a:endParaRPr sz="2000">
              <a:latin typeface="Arial"/>
              <a:cs typeface="Arial"/>
            </a:endParaRPr>
          </a:p>
          <a:p>
            <a:pPr marL="396240">
              <a:lnSpc>
                <a:spcPts val="2330"/>
              </a:lnSpc>
            </a:pP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statistical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error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27633"/>
            <a:ext cx="6245225" cy="1294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5"/>
              </a:spcBef>
            </a:pPr>
            <a:r>
              <a:rPr sz="4400" spc="-26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4400" spc="-120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4400" spc="-35" dirty="0">
                <a:solidFill>
                  <a:srgbClr val="181B0D"/>
                </a:solidFill>
                <a:latin typeface="Arial"/>
                <a:cs typeface="Arial"/>
              </a:rPr>
              <a:t>Limit</a:t>
            </a:r>
            <a:r>
              <a:rPr sz="4400" spc="-9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-175" dirty="0">
                <a:solidFill>
                  <a:srgbClr val="181B0D"/>
                </a:solidFill>
                <a:latin typeface="Arial"/>
                <a:cs typeface="Arial"/>
              </a:rPr>
              <a:t>Theorem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ts val="4990"/>
              </a:lnSpc>
            </a:pPr>
            <a:r>
              <a:rPr sz="4400" spc="-365" dirty="0">
                <a:solidFill>
                  <a:srgbClr val="181B0D"/>
                </a:solidFill>
                <a:latin typeface="Arial"/>
                <a:cs typeface="Arial"/>
              </a:rPr>
              <a:t>- </a:t>
            </a:r>
            <a:r>
              <a:rPr sz="4400" spc="-140" dirty="0">
                <a:solidFill>
                  <a:srgbClr val="181B0D"/>
                </a:solidFill>
                <a:latin typeface="Arial"/>
                <a:cs typeface="Arial"/>
              </a:rPr>
              <a:t>Basic</a:t>
            </a:r>
            <a:r>
              <a:rPr sz="4400" spc="9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-120" dirty="0">
                <a:solidFill>
                  <a:srgbClr val="181B0D"/>
                </a:solidFill>
                <a:latin typeface="Arial"/>
                <a:cs typeface="Arial"/>
              </a:rPr>
              <a:t>Idea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2160244"/>
            <a:ext cx="9176385" cy="354393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Imagine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there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some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population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with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2000" dirty="0">
                <a:solidFill>
                  <a:srgbClr val="181B0D"/>
                </a:solidFill>
                <a:latin typeface="Courier New"/>
                <a:cs typeface="Courier New"/>
              </a:rPr>
              <a:t>Ã</a:t>
            </a:r>
            <a:r>
              <a:rPr sz="2000" spc="-919" dirty="0">
                <a:solidFill>
                  <a:srgbClr val="181B0D"/>
                </a:solidFill>
                <a:latin typeface="Courier New"/>
                <a:cs typeface="Courier New"/>
              </a:rPr>
              <a:t>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and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standard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deviation </a:t>
            </a:r>
            <a:r>
              <a:rPr sz="2000" dirty="0">
                <a:solidFill>
                  <a:srgbClr val="181B0D"/>
                </a:solidFill>
                <a:latin typeface="Courier New"/>
                <a:cs typeface="Courier New"/>
              </a:rPr>
              <a:t>Ç</a:t>
            </a:r>
            <a:endParaRPr sz="2000">
              <a:latin typeface="Courier New"/>
              <a:cs typeface="Courier New"/>
            </a:endParaRPr>
          </a:p>
          <a:p>
            <a:pPr marL="396240" indent="-383540">
              <a:lnSpc>
                <a:spcPct val="100000"/>
              </a:lnSpc>
              <a:spcBef>
                <a:spcPts val="105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85" dirty="0">
                <a:solidFill>
                  <a:srgbClr val="181B0D"/>
                </a:solidFill>
                <a:latin typeface="Arial"/>
                <a:cs typeface="Arial"/>
              </a:rPr>
              <a:t>We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can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collect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samples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size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n 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where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value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n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“large</a:t>
            </a:r>
            <a:r>
              <a:rPr sz="2000" spc="-229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enough”</a:t>
            </a:r>
            <a:endParaRPr sz="20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105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85" dirty="0">
                <a:solidFill>
                  <a:srgbClr val="181B0D"/>
                </a:solidFill>
                <a:latin typeface="Arial"/>
                <a:cs typeface="Arial"/>
              </a:rPr>
              <a:t>We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can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then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calculate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each</a:t>
            </a:r>
            <a:r>
              <a:rPr sz="2000" spc="-11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</a:t>
            </a:r>
            <a:endParaRPr sz="2000">
              <a:latin typeface="Arial"/>
              <a:cs typeface="Arial"/>
            </a:endParaRPr>
          </a:p>
          <a:p>
            <a:pPr marL="396240" marR="153035" indent="-383540">
              <a:lnSpc>
                <a:spcPts val="2260"/>
              </a:lnSpc>
              <a:spcBef>
                <a:spcPts val="125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5" dirty="0">
                <a:solidFill>
                  <a:srgbClr val="181B0D"/>
                </a:solidFill>
                <a:latin typeface="Arial"/>
                <a:cs typeface="Arial"/>
              </a:rPr>
              <a:t>If </a:t>
            </a:r>
            <a:r>
              <a:rPr sz="2000" spc="-105" dirty="0">
                <a:solidFill>
                  <a:srgbClr val="181B0D"/>
                </a:solidFill>
                <a:latin typeface="Arial"/>
                <a:cs typeface="Arial"/>
              </a:rPr>
              <a:t>we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create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histogram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those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means,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then the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resulting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histogram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look</a:t>
            </a:r>
            <a:r>
              <a:rPr sz="2000" spc="-28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much 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like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normal</a:t>
            </a:r>
            <a:r>
              <a:rPr sz="2000" spc="-10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</a:t>
            </a:r>
            <a:endParaRPr sz="20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100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dirty="0">
                <a:solidFill>
                  <a:srgbClr val="181B0D"/>
                </a:solidFill>
                <a:latin typeface="Arial"/>
                <a:cs typeface="Arial"/>
              </a:rPr>
              <a:t>It</a:t>
            </a: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does</a:t>
            </a: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not</a:t>
            </a:r>
            <a:r>
              <a:rPr sz="2000" spc="-8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matter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what</a:t>
            </a: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original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population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is.</a:t>
            </a:r>
            <a:endParaRPr sz="2000">
              <a:latin typeface="Arial"/>
              <a:cs typeface="Arial"/>
            </a:endParaRPr>
          </a:p>
          <a:p>
            <a:pPr marL="927100" lvl="1" indent="-38417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i="1" spc="-40" dirty="0">
                <a:solidFill>
                  <a:srgbClr val="181B0D"/>
                </a:solidFill>
                <a:latin typeface="Arial"/>
                <a:cs typeface="Arial"/>
              </a:rPr>
              <a:t>In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fact, </a:t>
            </a:r>
            <a:r>
              <a:rPr sz="2000" i="1" spc="-90" dirty="0">
                <a:solidFill>
                  <a:srgbClr val="181B0D"/>
                </a:solidFill>
                <a:latin typeface="Arial"/>
                <a:cs typeface="Arial"/>
              </a:rPr>
              <a:t>you </a:t>
            </a:r>
            <a:r>
              <a:rPr sz="2000" i="1" spc="-55" dirty="0">
                <a:solidFill>
                  <a:srgbClr val="181B0D"/>
                </a:solidFill>
                <a:latin typeface="Arial"/>
                <a:cs typeface="Arial"/>
              </a:rPr>
              <a:t>do </a:t>
            </a:r>
            <a:r>
              <a:rPr sz="2000" i="1" spc="-20" dirty="0">
                <a:solidFill>
                  <a:srgbClr val="181B0D"/>
                </a:solidFill>
                <a:latin typeface="Arial"/>
                <a:cs typeface="Arial"/>
              </a:rPr>
              <a:t>not </a:t>
            </a:r>
            <a:r>
              <a:rPr sz="2000" i="1" spc="-90" dirty="0">
                <a:solidFill>
                  <a:srgbClr val="181B0D"/>
                </a:solidFill>
                <a:latin typeface="Arial"/>
                <a:cs typeface="Arial"/>
              </a:rPr>
              <a:t>even </a:t>
            </a:r>
            <a:r>
              <a:rPr sz="2000" i="1" spc="-55" dirty="0">
                <a:solidFill>
                  <a:srgbClr val="181B0D"/>
                </a:solidFill>
                <a:latin typeface="Arial"/>
                <a:cs typeface="Arial"/>
              </a:rPr>
              <a:t>need </a:t>
            </a:r>
            <a:r>
              <a:rPr sz="2000" i="1" spc="-35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i="1" spc="-60" dirty="0">
                <a:solidFill>
                  <a:srgbClr val="181B0D"/>
                </a:solidFill>
                <a:latin typeface="Arial"/>
                <a:cs typeface="Arial"/>
              </a:rPr>
              <a:t>know </a:t>
            </a:r>
            <a:r>
              <a:rPr sz="2000" i="1" spc="-25" dirty="0">
                <a:solidFill>
                  <a:srgbClr val="181B0D"/>
                </a:solidFill>
                <a:latin typeface="Arial"/>
                <a:cs typeface="Arial"/>
              </a:rPr>
              <a:t>what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i="1" spc="-25" dirty="0">
                <a:solidFill>
                  <a:srgbClr val="181B0D"/>
                </a:solidFill>
                <a:latin typeface="Arial"/>
                <a:cs typeface="Arial"/>
              </a:rPr>
              <a:t>original </a:t>
            </a:r>
            <a:r>
              <a:rPr sz="2000" i="1" spc="-10" dirty="0">
                <a:solidFill>
                  <a:srgbClr val="181B0D"/>
                </a:solidFill>
                <a:latin typeface="Arial"/>
                <a:cs typeface="Arial"/>
              </a:rPr>
              <a:t>distribution</a:t>
            </a:r>
            <a:r>
              <a:rPr sz="2000" i="1" spc="-2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35" dirty="0">
                <a:solidFill>
                  <a:srgbClr val="181B0D"/>
                </a:solidFill>
                <a:latin typeface="Arial"/>
                <a:cs typeface="Arial"/>
              </a:rPr>
              <a:t>is!</a:t>
            </a:r>
            <a:endParaRPr sz="2000">
              <a:latin typeface="Arial"/>
              <a:cs typeface="Arial"/>
            </a:endParaRPr>
          </a:p>
          <a:p>
            <a:pPr marL="927100" lvl="1" indent="-384175">
              <a:lnSpc>
                <a:spcPts val="2330"/>
              </a:lnSpc>
              <a:spcBef>
                <a:spcPts val="550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i="1" spc="-114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i="1" spc="-10" dirty="0">
                <a:solidFill>
                  <a:srgbClr val="181B0D"/>
                </a:solidFill>
                <a:latin typeface="Arial"/>
                <a:cs typeface="Arial"/>
              </a:rPr>
              <a:t>important </a:t>
            </a:r>
            <a:r>
              <a:rPr sz="2000" i="1" dirty="0">
                <a:solidFill>
                  <a:srgbClr val="181B0D"/>
                </a:solidFill>
                <a:latin typeface="Arial"/>
                <a:cs typeface="Arial"/>
              </a:rPr>
              <a:t>fact </a:t>
            </a:r>
            <a:r>
              <a:rPr sz="2000" i="1" spc="-35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i="1" spc="10" dirty="0">
                <a:solidFill>
                  <a:srgbClr val="181B0D"/>
                </a:solidFill>
                <a:latin typeface="Arial"/>
                <a:cs typeface="Arial"/>
              </a:rPr>
              <a:t>that </a:t>
            </a:r>
            <a:r>
              <a:rPr sz="2000" i="1" spc="-10" dirty="0">
                <a:solidFill>
                  <a:srgbClr val="181B0D"/>
                </a:solidFill>
                <a:latin typeface="Arial"/>
                <a:cs typeface="Arial"/>
              </a:rPr>
              <a:t>the distribution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i="1" spc="-1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i="1" spc="-39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50" dirty="0">
                <a:solidFill>
                  <a:srgbClr val="181B0D"/>
                </a:solidFill>
                <a:latin typeface="Arial"/>
                <a:cs typeface="Arial"/>
              </a:rPr>
              <a:t>sample means </a:t>
            </a:r>
            <a:r>
              <a:rPr sz="2000" i="1" spc="-35" dirty="0">
                <a:solidFill>
                  <a:srgbClr val="181B0D"/>
                </a:solidFill>
                <a:latin typeface="Arial"/>
                <a:cs typeface="Arial"/>
              </a:rPr>
              <a:t>tend to </a:t>
            </a:r>
            <a:r>
              <a:rPr sz="2000" i="1" spc="-40" dirty="0">
                <a:solidFill>
                  <a:srgbClr val="181B0D"/>
                </a:solidFill>
                <a:latin typeface="Arial"/>
                <a:cs typeface="Arial"/>
              </a:rPr>
              <a:t>follow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330"/>
              </a:lnSpc>
            </a:pP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i="1" spc="-25" dirty="0">
                <a:solidFill>
                  <a:srgbClr val="181B0D"/>
                </a:solidFill>
                <a:latin typeface="Arial"/>
                <a:cs typeface="Arial"/>
              </a:rPr>
              <a:t>normal</a:t>
            </a:r>
            <a:r>
              <a:rPr sz="2000" i="1" spc="-12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distribution!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27633"/>
            <a:ext cx="6246495" cy="1294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5"/>
              </a:spcBef>
            </a:pPr>
            <a:r>
              <a:rPr sz="4400" spc="-26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4400" spc="-120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4400" spc="-35" dirty="0">
                <a:solidFill>
                  <a:srgbClr val="181B0D"/>
                </a:solidFill>
                <a:latin typeface="Arial"/>
                <a:cs typeface="Arial"/>
              </a:rPr>
              <a:t>Limit</a:t>
            </a:r>
            <a:r>
              <a:rPr sz="4400" spc="-9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-175" dirty="0">
                <a:solidFill>
                  <a:srgbClr val="181B0D"/>
                </a:solidFill>
                <a:latin typeface="Arial"/>
                <a:cs typeface="Arial"/>
              </a:rPr>
              <a:t>Theorem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ts val="4990"/>
              </a:lnSpc>
            </a:pPr>
            <a:r>
              <a:rPr sz="4400" spc="-365" dirty="0">
                <a:solidFill>
                  <a:srgbClr val="181B0D"/>
                </a:solidFill>
                <a:latin typeface="Arial"/>
                <a:cs typeface="Arial"/>
              </a:rPr>
              <a:t>- </a:t>
            </a:r>
            <a:r>
              <a:rPr sz="4400" spc="-114" dirty="0">
                <a:solidFill>
                  <a:srgbClr val="181B0D"/>
                </a:solidFill>
                <a:latin typeface="Arial"/>
                <a:cs typeface="Arial"/>
              </a:rPr>
              <a:t>More</a:t>
            </a:r>
            <a:r>
              <a:rPr sz="4400" spc="8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-155" dirty="0">
                <a:solidFill>
                  <a:srgbClr val="181B0D"/>
                </a:solidFill>
                <a:latin typeface="Arial"/>
                <a:cs typeface="Arial"/>
              </a:rPr>
              <a:t>Formally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04021" y="3182747"/>
            <a:ext cx="301751" cy="30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0594" y="2160244"/>
            <a:ext cx="9166860" cy="206819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Suppose </a:t>
            </a:r>
            <a:r>
              <a:rPr sz="2000" spc="5" dirty="0">
                <a:solidFill>
                  <a:srgbClr val="181B0D"/>
                </a:solidFill>
                <a:latin typeface="Arial"/>
                <a:cs typeface="Arial"/>
              </a:rPr>
              <a:t>that </a:t>
            </a:r>
            <a:r>
              <a:rPr sz="2000" spc="-105" dirty="0">
                <a:solidFill>
                  <a:srgbClr val="181B0D"/>
                </a:solidFill>
                <a:latin typeface="Arial"/>
                <a:cs typeface="Arial"/>
              </a:rPr>
              <a:t>we </a:t>
            </a:r>
            <a:r>
              <a:rPr sz="2000" spc="-90" dirty="0">
                <a:solidFill>
                  <a:srgbClr val="181B0D"/>
                </a:solidFill>
                <a:latin typeface="Arial"/>
                <a:cs typeface="Arial"/>
              </a:rPr>
              <a:t>have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large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population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with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2000" dirty="0">
                <a:solidFill>
                  <a:srgbClr val="181B0D"/>
                </a:solidFill>
                <a:latin typeface="Courier New"/>
                <a:cs typeface="Courier New"/>
              </a:rPr>
              <a:t>Ã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and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standard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deviation</a:t>
            </a:r>
            <a:r>
              <a:rPr sz="2000" spc="-12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B0D"/>
                </a:solidFill>
                <a:latin typeface="Courier New"/>
                <a:cs typeface="Courier New"/>
              </a:rPr>
              <a:t>Ç</a:t>
            </a:r>
            <a:endParaRPr sz="2000">
              <a:latin typeface="Courier New"/>
              <a:cs typeface="Courier New"/>
            </a:endParaRPr>
          </a:p>
          <a:p>
            <a:pPr marL="396240" indent="-383540">
              <a:lnSpc>
                <a:spcPct val="100000"/>
              </a:lnSpc>
              <a:spcBef>
                <a:spcPts val="105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Suppose </a:t>
            </a:r>
            <a:r>
              <a:rPr sz="2000" spc="5" dirty="0">
                <a:solidFill>
                  <a:srgbClr val="181B0D"/>
                </a:solidFill>
                <a:latin typeface="Arial"/>
                <a:cs typeface="Arial"/>
              </a:rPr>
              <a:t>that </a:t>
            </a:r>
            <a:r>
              <a:rPr sz="2000" spc="-105" dirty="0">
                <a:solidFill>
                  <a:srgbClr val="181B0D"/>
                </a:solidFill>
                <a:latin typeface="Arial"/>
                <a:cs typeface="Arial"/>
              </a:rPr>
              <a:t>we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select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random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samples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size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n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items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from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this</a:t>
            </a:r>
            <a:r>
              <a:rPr sz="2000" spc="-30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population</a:t>
            </a:r>
            <a:endParaRPr sz="20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105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00" dirty="0">
                <a:solidFill>
                  <a:srgbClr val="181B0D"/>
                </a:solidFill>
                <a:latin typeface="Arial"/>
                <a:cs typeface="Arial"/>
              </a:rPr>
              <a:t>Each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taken from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population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has </a:t>
            </a:r>
            <a:r>
              <a:rPr sz="2000" spc="-5" dirty="0">
                <a:solidFill>
                  <a:srgbClr val="181B0D"/>
                </a:solidFill>
                <a:latin typeface="Arial"/>
                <a:cs typeface="Arial"/>
              </a:rPr>
              <a:t>its </a:t>
            </a:r>
            <a:r>
              <a:rPr sz="2000" spc="-85" dirty="0">
                <a:solidFill>
                  <a:srgbClr val="181B0D"/>
                </a:solidFill>
                <a:latin typeface="Arial"/>
                <a:cs typeface="Arial"/>
              </a:rPr>
              <a:t>own</a:t>
            </a:r>
            <a:r>
              <a:rPr sz="2000" spc="-21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181B0D"/>
                </a:solidFill>
                <a:latin typeface="Arial"/>
                <a:cs typeface="Arial"/>
              </a:rPr>
              <a:t>average</a:t>
            </a:r>
            <a:endParaRPr sz="2000">
              <a:latin typeface="Arial"/>
              <a:cs typeface="Arial"/>
            </a:endParaRPr>
          </a:p>
          <a:p>
            <a:pPr marL="396240" marR="5080" indent="-383540">
              <a:lnSpc>
                <a:spcPts val="2260"/>
              </a:lnSpc>
              <a:spcBef>
                <a:spcPts val="125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85" dirty="0">
                <a:solidFill>
                  <a:srgbClr val="181B0D"/>
                </a:solidFill>
                <a:latin typeface="Arial"/>
                <a:cs typeface="Arial"/>
              </a:rPr>
              <a:t>average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for </a:t>
            </a:r>
            <a:r>
              <a:rPr sz="2000" spc="-95" dirty="0">
                <a:solidFill>
                  <a:srgbClr val="181B0D"/>
                </a:solidFill>
                <a:latin typeface="Arial"/>
                <a:cs typeface="Arial"/>
              </a:rPr>
              <a:t>any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specific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105" dirty="0">
                <a:solidFill>
                  <a:srgbClr val="181B0D"/>
                </a:solidFill>
                <a:latin typeface="Arial"/>
                <a:cs typeface="Arial"/>
              </a:rPr>
              <a:t>may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not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equal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population </a:t>
            </a:r>
            <a:r>
              <a:rPr sz="2000" spc="-85" dirty="0">
                <a:solidFill>
                  <a:srgbClr val="181B0D"/>
                </a:solidFill>
                <a:latin typeface="Arial"/>
                <a:cs typeface="Arial"/>
              </a:rPr>
              <a:t>average  </a:t>
            </a: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exactly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7919" y="1246073"/>
            <a:ext cx="301751" cy="30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0594" y="459089"/>
            <a:ext cx="7548880" cy="208280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800" spc="-17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800" spc="-85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2800" spc="-25" dirty="0">
                <a:solidFill>
                  <a:srgbClr val="181B0D"/>
                </a:solidFill>
                <a:latin typeface="Arial"/>
                <a:cs typeface="Arial"/>
              </a:rPr>
              <a:t>Limit </a:t>
            </a:r>
            <a:r>
              <a:rPr sz="2800" spc="-114" dirty="0">
                <a:solidFill>
                  <a:srgbClr val="181B0D"/>
                </a:solidFill>
                <a:latin typeface="Arial"/>
                <a:cs typeface="Arial"/>
              </a:rPr>
              <a:t>Theorem </a:t>
            </a:r>
            <a:r>
              <a:rPr sz="2800" spc="-235" dirty="0">
                <a:solidFill>
                  <a:srgbClr val="181B0D"/>
                </a:solidFill>
                <a:latin typeface="Arial"/>
                <a:cs typeface="Arial"/>
              </a:rPr>
              <a:t>- </a:t>
            </a:r>
            <a:r>
              <a:rPr sz="2800" spc="-75" dirty="0">
                <a:solidFill>
                  <a:srgbClr val="181B0D"/>
                </a:solidFill>
                <a:latin typeface="Arial"/>
                <a:cs typeface="Arial"/>
              </a:rPr>
              <a:t>More</a:t>
            </a:r>
            <a:r>
              <a:rPr sz="2800" spc="21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181B0D"/>
                </a:solidFill>
                <a:latin typeface="Arial"/>
                <a:cs typeface="Arial"/>
              </a:rPr>
              <a:t>Formally</a:t>
            </a:r>
            <a:endParaRPr sz="28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  <a:tab pos="2940050" algn="l"/>
              </a:tabLst>
            </a:pPr>
            <a:r>
              <a:rPr sz="2000" spc="-12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181B0D"/>
                </a:solidFill>
                <a:latin typeface="Arial"/>
                <a:cs typeface="Arial"/>
              </a:rPr>
              <a:t>averages	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follow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probability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 of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their</a:t>
            </a:r>
            <a:r>
              <a:rPr sz="2000" spc="-19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own</a:t>
            </a:r>
            <a:endParaRPr sz="20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81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85" dirty="0">
                <a:solidFill>
                  <a:srgbClr val="181B0D"/>
                </a:solidFill>
                <a:latin typeface="Arial"/>
                <a:cs typeface="Arial"/>
              </a:rPr>
              <a:t>average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averages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population</a:t>
            </a:r>
            <a:r>
              <a:rPr sz="2000" spc="-14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average: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4349750">
              <a:lnSpc>
                <a:spcPct val="100000"/>
              </a:lnSpc>
              <a:spcBef>
                <a:spcPts val="5"/>
              </a:spcBef>
            </a:pPr>
            <a:r>
              <a:rPr sz="2000" spc="-385" dirty="0">
                <a:solidFill>
                  <a:srgbClr val="181B0D"/>
                </a:solidFill>
                <a:latin typeface="Times New Roman"/>
                <a:cs typeface="Times New Roman"/>
              </a:rPr>
              <a:t>𝜇</a:t>
            </a:r>
            <a:r>
              <a:rPr sz="2175" spc="-577" baseline="-15325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175" spc="1072" baseline="-13409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365" dirty="0">
                <a:solidFill>
                  <a:srgbClr val="181B0D"/>
                </a:solidFill>
                <a:latin typeface="Times New Roman"/>
                <a:cs typeface="Times New Roman"/>
              </a:rPr>
              <a:t>=</a:t>
            </a:r>
            <a:r>
              <a:rPr sz="2000" spc="50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-459" dirty="0">
                <a:solidFill>
                  <a:srgbClr val="181B0D"/>
                </a:solidFill>
                <a:latin typeface="Times New Roman"/>
                <a:cs typeface="Times New Roman"/>
              </a:rPr>
              <a:t>𝜇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5983" y="3946905"/>
            <a:ext cx="543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15" dirty="0">
                <a:solidFill>
                  <a:srgbClr val="181B0D"/>
                </a:solidFill>
                <a:latin typeface="Times New Roman"/>
                <a:cs typeface="Times New Roman"/>
              </a:rPr>
              <a:t>𝜎</a:t>
            </a:r>
            <a:r>
              <a:rPr sz="2175" spc="-622" baseline="-15325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175" spc="952" baseline="-13409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181B0D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07835" y="4140961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16763">
            <a:solidFill>
              <a:srgbClr val="181B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0594" y="3027933"/>
            <a:ext cx="8943975" cy="10579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96240" marR="5080" indent="-383540">
              <a:lnSpc>
                <a:spcPts val="2020"/>
              </a:lnSpc>
              <a:spcBef>
                <a:spcPts val="484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standard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deviation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averages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equals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populations standard 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deviation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divided </a:t>
            </a:r>
            <a:r>
              <a:rPr sz="2000" spc="-120" dirty="0">
                <a:solidFill>
                  <a:srgbClr val="181B0D"/>
                </a:solidFill>
                <a:latin typeface="Arial"/>
                <a:cs typeface="Arial"/>
              </a:rPr>
              <a:t>by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square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root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</a:t>
            </a:r>
            <a:r>
              <a:rPr sz="2000" spc="-23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  <a:p>
            <a:pPr marL="1082675" algn="ctr">
              <a:lnSpc>
                <a:spcPct val="100000"/>
              </a:lnSpc>
              <a:spcBef>
                <a:spcPts val="1300"/>
              </a:spcBef>
            </a:pPr>
            <a:r>
              <a:rPr sz="2000" spc="-385" dirty="0">
                <a:solidFill>
                  <a:srgbClr val="181B0D"/>
                </a:solidFill>
                <a:latin typeface="Times New Roman"/>
                <a:cs typeface="Times New Roman"/>
              </a:rPr>
              <a:t>𝜎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12153" y="4198111"/>
            <a:ext cx="314325" cy="245745"/>
          </a:xfrm>
          <a:custGeom>
            <a:avLst/>
            <a:gdLst/>
            <a:ahLst/>
            <a:cxnLst/>
            <a:rect l="l" t="t" r="r" b="b"/>
            <a:pathLst>
              <a:path w="314325" h="245745">
                <a:moveTo>
                  <a:pt x="49277" y="134746"/>
                </a:moveTo>
                <a:lnTo>
                  <a:pt x="24892" y="134746"/>
                </a:lnTo>
                <a:lnTo>
                  <a:pt x="76326" y="245237"/>
                </a:lnTo>
                <a:lnTo>
                  <a:pt x="88392" y="245237"/>
                </a:lnTo>
                <a:lnTo>
                  <a:pt x="97977" y="212470"/>
                </a:lnTo>
                <a:lnTo>
                  <a:pt x="84709" y="212470"/>
                </a:lnTo>
                <a:lnTo>
                  <a:pt x="49277" y="134746"/>
                </a:lnTo>
                <a:close/>
              </a:path>
              <a:path w="314325" h="245745">
                <a:moveTo>
                  <a:pt x="314198" y="0"/>
                </a:moveTo>
                <a:lnTo>
                  <a:pt x="163322" y="0"/>
                </a:lnTo>
                <a:lnTo>
                  <a:pt x="163322" y="381"/>
                </a:lnTo>
                <a:lnTo>
                  <a:pt x="146050" y="381"/>
                </a:lnTo>
                <a:lnTo>
                  <a:pt x="84709" y="212470"/>
                </a:lnTo>
                <a:lnTo>
                  <a:pt x="97977" y="212470"/>
                </a:lnTo>
                <a:lnTo>
                  <a:pt x="155194" y="16890"/>
                </a:lnTo>
                <a:lnTo>
                  <a:pt x="177800" y="16890"/>
                </a:lnTo>
                <a:lnTo>
                  <a:pt x="314198" y="16763"/>
                </a:lnTo>
                <a:lnTo>
                  <a:pt x="314198" y="0"/>
                </a:lnTo>
                <a:close/>
              </a:path>
              <a:path w="314325" h="245745">
                <a:moveTo>
                  <a:pt x="40767" y="116077"/>
                </a:moveTo>
                <a:lnTo>
                  <a:pt x="0" y="134746"/>
                </a:lnTo>
                <a:lnTo>
                  <a:pt x="3937" y="144018"/>
                </a:lnTo>
                <a:lnTo>
                  <a:pt x="24892" y="134746"/>
                </a:lnTo>
                <a:lnTo>
                  <a:pt x="49277" y="134746"/>
                </a:lnTo>
                <a:lnTo>
                  <a:pt x="40767" y="116077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63665" y="4129785"/>
            <a:ext cx="171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25" dirty="0">
                <a:solidFill>
                  <a:srgbClr val="181B0D"/>
                </a:solidFill>
                <a:latin typeface="Times New Roman"/>
                <a:cs typeface="Times New Roman"/>
              </a:rPr>
              <a:t>𝑛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37068" y="4938395"/>
            <a:ext cx="301751" cy="30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50594" y="4927219"/>
            <a:ext cx="9293225" cy="16586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96240" marR="5080" indent="-383540">
              <a:lnSpc>
                <a:spcPts val="2000"/>
              </a:lnSpc>
              <a:spcBef>
                <a:spcPts val="500"/>
              </a:spcBef>
              <a:buChar char="■"/>
              <a:tabLst>
                <a:tab pos="396240" algn="l"/>
                <a:tab pos="396875" algn="l"/>
                <a:tab pos="6299200" algn="l"/>
              </a:tabLst>
            </a:pPr>
            <a:r>
              <a:rPr sz="2000" spc="-1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shape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 of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spc="-1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averages	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normally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distributed </a:t>
            </a:r>
            <a:r>
              <a:rPr sz="2000" spc="25" dirty="0">
                <a:solidFill>
                  <a:srgbClr val="181B0D"/>
                </a:solidFill>
                <a:latin typeface="Arial"/>
                <a:cs typeface="Arial"/>
              </a:rPr>
              <a:t>if</a:t>
            </a:r>
            <a:r>
              <a:rPr sz="2000" spc="-18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size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large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enough</a:t>
            </a:r>
            <a:endParaRPr sz="2000">
              <a:latin typeface="Arial"/>
              <a:cs typeface="Arial"/>
            </a:endParaRPr>
          </a:p>
          <a:p>
            <a:pPr marL="396240" indent="-383540">
              <a:lnSpc>
                <a:spcPts val="2210"/>
              </a:lnSpc>
              <a:spcBef>
                <a:spcPts val="819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larger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size,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closer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shape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 of</a:t>
            </a:r>
            <a:r>
              <a:rPr sz="2000" spc="-29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</a:t>
            </a:r>
            <a:endParaRPr sz="2000">
              <a:latin typeface="Arial"/>
              <a:cs typeface="Arial"/>
            </a:endParaRPr>
          </a:p>
          <a:p>
            <a:pPr marL="396240">
              <a:lnSpc>
                <a:spcPts val="2210"/>
              </a:lnSpc>
            </a:pPr>
            <a:r>
              <a:rPr sz="2000" spc="-85" dirty="0">
                <a:solidFill>
                  <a:srgbClr val="181B0D"/>
                </a:solidFill>
                <a:latin typeface="Arial"/>
                <a:cs typeface="Arial"/>
              </a:rPr>
              <a:t>averages 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becomes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normal</a:t>
            </a:r>
            <a:r>
              <a:rPr sz="2000" spc="-1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</a:t>
            </a:r>
            <a:endParaRPr sz="20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819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90" dirty="0">
                <a:solidFill>
                  <a:srgbClr val="181B0D"/>
                </a:solidFill>
                <a:latin typeface="Arial"/>
                <a:cs typeface="Arial"/>
              </a:rPr>
              <a:t>This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Limit</a:t>
            </a:r>
            <a:r>
              <a:rPr sz="2000" spc="-13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Theorem!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9450" y="2304923"/>
            <a:ext cx="301751" cy="30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01633" y="2293747"/>
            <a:ext cx="1483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with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sz="2000" spc="-1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normal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627633"/>
            <a:ext cx="6798309" cy="2283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5"/>
              </a:spcBef>
            </a:pPr>
            <a:r>
              <a:rPr sz="4400" spc="-26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4400" spc="-120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4400" spc="-35" dirty="0">
                <a:solidFill>
                  <a:srgbClr val="181B0D"/>
                </a:solidFill>
                <a:latin typeface="Arial"/>
                <a:cs typeface="Arial"/>
              </a:rPr>
              <a:t>Limit</a:t>
            </a:r>
            <a:r>
              <a:rPr sz="4400" spc="-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-175" dirty="0">
                <a:solidFill>
                  <a:srgbClr val="181B0D"/>
                </a:solidFill>
                <a:latin typeface="Arial"/>
                <a:cs typeface="Arial"/>
              </a:rPr>
              <a:t>Theorem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ts val="4990"/>
              </a:lnSpc>
            </a:pPr>
            <a:r>
              <a:rPr sz="4400" spc="-365" dirty="0">
                <a:solidFill>
                  <a:srgbClr val="181B0D"/>
                </a:solidFill>
                <a:latin typeface="Arial"/>
                <a:cs typeface="Arial"/>
              </a:rPr>
              <a:t>- </a:t>
            </a:r>
            <a:r>
              <a:rPr sz="4400" spc="-270" dirty="0">
                <a:solidFill>
                  <a:srgbClr val="181B0D"/>
                </a:solidFill>
                <a:latin typeface="Arial"/>
                <a:cs typeface="Arial"/>
              </a:rPr>
              <a:t>Case</a:t>
            </a:r>
            <a:r>
              <a:rPr sz="4400" spc="10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135" dirty="0">
                <a:solidFill>
                  <a:srgbClr val="181B0D"/>
                </a:solidFill>
                <a:latin typeface="Arial"/>
                <a:cs typeface="Arial"/>
              </a:rPr>
              <a:t>1</a:t>
            </a:r>
            <a:endParaRPr sz="4400">
              <a:latin typeface="Arial"/>
              <a:cs typeface="Arial"/>
            </a:endParaRPr>
          </a:p>
          <a:p>
            <a:pPr marL="396240" marR="5080" indent="-383540">
              <a:lnSpc>
                <a:spcPts val="2260"/>
              </a:lnSpc>
              <a:spcBef>
                <a:spcPts val="332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30" dirty="0">
                <a:solidFill>
                  <a:srgbClr val="181B0D"/>
                </a:solidFill>
                <a:latin typeface="Arial"/>
                <a:cs typeface="Arial"/>
              </a:rPr>
              <a:t>IF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random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95" dirty="0">
                <a:solidFill>
                  <a:srgbClr val="181B0D"/>
                </a:solidFill>
                <a:latin typeface="Arial"/>
                <a:cs typeface="Arial"/>
              </a:rPr>
              <a:t>any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size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n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taken from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sz="2000" spc="-19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population 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with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and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standard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deviation</a:t>
            </a:r>
            <a:r>
              <a:rPr sz="2000" spc="-1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B0D"/>
                </a:solidFill>
                <a:latin typeface="Courier New"/>
                <a:cs typeface="Courier New"/>
              </a:rPr>
              <a:t>Ç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3019170"/>
            <a:ext cx="7797800" cy="1081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10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200" dirty="0">
                <a:solidFill>
                  <a:srgbClr val="181B0D"/>
                </a:solidFill>
                <a:latin typeface="Arial"/>
                <a:cs typeface="Arial"/>
              </a:rPr>
              <a:t>THEN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 of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mean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has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normal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</a:t>
            </a: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with:</a:t>
            </a:r>
            <a:endParaRPr sz="2000">
              <a:latin typeface="Arial"/>
              <a:cs typeface="Arial"/>
            </a:endParaRPr>
          </a:p>
          <a:p>
            <a:pPr marL="1638935" algn="ctr">
              <a:lnSpc>
                <a:spcPct val="100000"/>
              </a:lnSpc>
              <a:spcBef>
                <a:spcPts val="45"/>
              </a:spcBef>
            </a:pPr>
            <a:r>
              <a:rPr sz="2000" spc="-385" dirty="0">
                <a:solidFill>
                  <a:srgbClr val="181B0D"/>
                </a:solidFill>
                <a:latin typeface="Times New Roman"/>
                <a:cs typeface="Times New Roman"/>
              </a:rPr>
              <a:t>𝜇</a:t>
            </a:r>
            <a:r>
              <a:rPr sz="2175" spc="-577" baseline="-15325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175" spc="1072" baseline="-13409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365" dirty="0">
                <a:solidFill>
                  <a:srgbClr val="181B0D"/>
                </a:solidFill>
                <a:latin typeface="Times New Roman"/>
                <a:cs typeface="Times New Roman"/>
              </a:rPr>
              <a:t>=</a:t>
            </a:r>
            <a:r>
              <a:rPr sz="2000" spc="50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-459" dirty="0">
                <a:solidFill>
                  <a:srgbClr val="181B0D"/>
                </a:solidFill>
                <a:latin typeface="Times New Roman"/>
                <a:cs typeface="Times New Roman"/>
              </a:rPr>
              <a:t>𝜇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060"/>
              </a:spcBef>
            </a:pP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5983" y="4176140"/>
            <a:ext cx="543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15" dirty="0">
                <a:solidFill>
                  <a:srgbClr val="181B0D"/>
                </a:solidFill>
                <a:latin typeface="Times New Roman"/>
                <a:cs typeface="Times New Roman"/>
              </a:rPr>
              <a:t>𝜎</a:t>
            </a:r>
            <a:r>
              <a:rPr sz="2175" spc="-622" baseline="-15325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175" spc="952" baseline="-13409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181B0D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07835" y="4370070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16763">
            <a:solidFill>
              <a:srgbClr val="181B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76796" y="3984116"/>
            <a:ext cx="174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95" dirty="0">
                <a:solidFill>
                  <a:srgbClr val="181B0D"/>
                </a:solidFill>
                <a:latin typeface="Times New Roman"/>
                <a:cs typeface="Times New Roman"/>
              </a:rPr>
              <a:t>𝜎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12153" y="4427220"/>
            <a:ext cx="314325" cy="245745"/>
          </a:xfrm>
          <a:custGeom>
            <a:avLst/>
            <a:gdLst/>
            <a:ahLst/>
            <a:cxnLst/>
            <a:rect l="l" t="t" r="r" b="b"/>
            <a:pathLst>
              <a:path w="314325" h="245745">
                <a:moveTo>
                  <a:pt x="49219" y="134619"/>
                </a:moveTo>
                <a:lnTo>
                  <a:pt x="24892" y="134619"/>
                </a:lnTo>
                <a:lnTo>
                  <a:pt x="76326" y="245236"/>
                </a:lnTo>
                <a:lnTo>
                  <a:pt x="88392" y="245236"/>
                </a:lnTo>
                <a:lnTo>
                  <a:pt x="97977" y="212470"/>
                </a:lnTo>
                <a:lnTo>
                  <a:pt x="84709" y="212470"/>
                </a:lnTo>
                <a:lnTo>
                  <a:pt x="49219" y="134619"/>
                </a:lnTo>
                <a:close/>
              </a:path>
              <a:path w="314325" h="245745">
                <a:moveTo>
                  <a:pt x="314198" y="0"/>
                </a:moveTo>
                <a:lnTo>
                  <a:pt x="163322" y="0"/>
                </a:lnTo>
                <a:lnTo>
                  <a:pt x="163322" y="380"/>
                </a:lnTo>
                <a:lnTo>
                  <a:pt x="146050" y="380"/>
                </a:lnTo>
                <a:lnTo>
                  <a:pt x="84709" y="212470"/>
                </a:lnTo>
                <a:lnTo>
                  <a:pt x="97977" y="212470"/>
                </a:lnTo>
                <a:lnTo>
                  <a:pt x="155194" y="16890"/>
                </a:lnTo>
                <a:lnTo>
                  <a:pt x="177800" y="16890"/>
                </a:lnTo>
                <a:lnTo>
                  <a:pt x="177800" y="16763"/>
                </a:lnTo>
                <a:lnTo>
                  <a:pt x="314198" y="16763"/>
                </a:lnTo>
                <a:lnTo>
                  <a:pt x="314198" y="0"/>
                </a:lnTo>
                <a:close/>
              </a:path>
              <a:path w="314325" h="245745">
                <a:moveTo>
                  <a:pt x="40767" y="116077"/>
                </a:moveTo>
                <a:lnTo>
                  <a:pt x="0" y="134619"/>
                </a:lnTo>
                <a:lnTo>
                  <a:pt x="3937" y="144017"/>
                </a:lnTo>
                <a:lnTo>
                  <a:pt x="24892" y="134619"/>
                </a:lnTo>
                <a:lnTo>
                  <a:pt x="49219" y="134619"/>
                </a:lnTo>
                <a:lnTo>
                  <a:pt x="40767" y="116077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63665" y="4359021"/>
            <a:ext cx="171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25" dirty="0">
                <a:solidFill>
                  <a:srgbClr val="181B0D"/>
                </a:solidFill>
                <a:latin typeface="Times New Roman"/>
                <a:cs typeface="Times New Roman"/>
              </a:rPr>
              <a:t>𝑛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4994" y="4776596"/>
            <a:ext cx="43560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75859" y="5088712"/>
            <a:ext cx="13950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65" dirty="0">
                <a:solidFill>
                  <a:srgbClr val="181B0D"/>
                </a:solidFill>
                <a:latin typeface="Times New Roman"/>
                <a:cs typeface="Times New Roman"/>
              </a:rPr>
              <a:t>𝑋</a:t>
            </a:r>
            <a:r>
              <a:rPr sz="3000" spc="615" baseline="9722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181B0D"/>
                </a:solidFill>
                <a:latin typeface="Times New Roman"/>
                <a:cs typeface="Times New Roman"/>
              </a:rPr>
              <a:t>~𝑁(𝜇</a:t>
            </a:r>
            <a:r>
              <a:rPr sz="2175" spc="-97" baseline="-15325" dirty="0">
                <a:solidFill>
                  <a:srgbClr val="181B0D"/>
                </a:solidFill>
                <a:latin typeface="Times New Roman"/>
                <a:cs typeface="Times New Roman"/>
              </a:rPr>
              <a:t>𝑥 </a:t>
            </a:r>
            <a:r>
              <a:rPr sz="2000" spc="-90" dirty="0">
                <a:solidFill>
                  <a:srgbClr val="181B0D"/>
                </a:solidFill>
                <a:latin typeface="Times New Roman"/>
                <a:cs typeface="Times New Roman"/>
              </a:rPr>
              <a:t>,</a:t>
            </a:r>
            <a:r>
              <a:rPr sz="2000" spc="-270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-415" dirty="0">
                <a:solidFill>
                  <a:srgbClr val="181B0D"/>
                </a:solidFill>
                <a:latin typeface="Times New Roman"/>
                <a:cs typeface="Times New Roman"/>
              </a:rPr>
              <a:t>𝜎</a:t>
            </a:r>
            <a:r>
              <a:rPr sz="2175" spc="-622" baseline="-15325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175" spc="225" baseline="-15325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-500" dirty="0">
                <a:solidFill>
                  <a:srgbClr val="181B0D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27633"/>
            <a:ext cx="2453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30" dirty="0">
                <a:solidFill>
                  <a:srgbClr val="181B0D"/>
                </a:solidFill>
                <a:latin typeface="Arial"/>
                <a:cs typeface="Arial"/>
              </a:rPr>
              <a:t>Objecti</a:t>
            </a:r>
            <a:r>
              <a:rPr sz="4400" spc="-225" dirty="0">
                <a:solidFill>
                  <a:srgbClr val="181B0D"/>
                </a:solidFill>
                <a:latin typeface="Arial"/>
                <a:cs typeface="Arial"/>
              </a:rPr>
              <a:t>v</a:t>
            </a:r>
            <a:r>
              <a:rPr sz="4400" spc="-160" dirty="0">
                <a:solidFill>
                  <a:srgbClr val="181B0D"/>
                </a:solidFill>
                <a:latin typeface="Arial"/>
                <a:cs typeface="Arial"/>
              </a:rPr>
              <a:t>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2224252"/>
            <a:ext cx="6920230" cy="152717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000" spc="-150" dirty="0">
                <a:solidFill>
                  <a:srgbClr val="181B0D"/>
                </a:solidFill>
                <a:latin typeface="Arial"/>
                <a:cs typeface="Arial"/>
              </a:rPr>
              <a:t>By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end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this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presentation, </a:t>
            </a:r>
            <a:r>
              <a:rPr sz="2000" spc="-100" dirty="0">
                <a:solidFill>
                  <a:srgbClr val="181B0D"/>
                </a:solidFill>
                <a:latin typeface="Arial"/>
                <a:cs typeface="Arial"/>
              </a:rPr>
              <a:t>you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should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be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able</a:t>
            </a:r>
            <a:r>
              <a:rPr sz="2000" spc="-1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to:</a:t>
            </a:r>
            <a:endParaRPr sz="2000">
              <a:latin typeface="Arial"/>
              <a:cs typeface="Arial"/>
            </a:endParaRPr>
          </a:p>
          <a:p>
            <a:pPr marL="1000125" indent="-457200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1000125" algn="l"/>
                <a:tab pos="1000760" algn="l"/>
              </a:tabLst>
            </a:pPr>
            <a:r>
              <a:rPr sz="2000" i="1" spc="-50" dirty="0">
                <a:solidFill>
                  <a:srgbClr val="181B0D"/>
                </a:solidFill>
                <a:latin typeface="Arial"/>
                <a:cs typeface="Arial"/>
              </a:rPr>
              <a:t>Understand </a:t>
            </a:r>
            <a:r>
              <a:rPr sz="2000" i="1" spc="-25" dirty="0">
                <a:solidFill>
                  <a:srgbClr val="181B0D"/>
                </a:solidFill>
                <a:latin typeface="Arial"/>
                <a:cs typeface="Arial"/>
              </a:rPr>
              <a:t>what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i="1" spc="-20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2000" i="1" spc="5" dirty="0">
                <a:solidFill>
                  <a:srgbClr val="181B0D"/>
                </a:solidFill>
                <a:latin typeface="Arial"/>
                <a:cs typeface="Arial"/>
              </a:rPr>
              <a:t>limit </a:t>
            </a:r>
            <a:r>
              <a:rPr sz="2000" i="1" spc="-30" dirty="0">
                <a:solidFill>
                  <a:srgbClr val="181B0D"/>
                </a:solidFill>
                <a:latin typeface="Arial"/>
                <a:cs typeface="Arial"/>
              </a:rPr>
              <a:t>theorem</a:t>
            </a:r>
            <a:r>
              <a:rPr sz="2000" i="1" spc="-27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35" dirty="0">
                <a:solidFill>
                  <a:srgbClr val="181B0D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1000125" indent="-457200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1000125" algn="l"/>
                <a:tab pos="1000760" algn="l"/>
              </a:tabLst>
            </a:pPr>
            <a:r>
              <a:rPr sz="2000" i="1" spc="-85" dirty="0">
                <a:solidFill>
                  <a:srgbClr val="181B0D"/>
                </a:solidFill>
                <a:latin typeface="Arial"/>
                <a:cs typeface="Arial"/>
              </a:rPr>
              <a:t>Recognize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i="1" spc="-20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2000" i="1" spc="10" dirty="0">
                <a:solidFill>
                  <a:srgbClr val="181B0D"/>
                </a:solidFill>
                <a:latin typeface="Arial"/>
                <a:cs typeface="Arial"/>
              </a:rPr>
              <a:t>limit </a:t>
            </a:r>
            <a:r>
              <a:rPr sz="2000" i="1" spc="-30" dirty="0">
                <a:solidFill>
                  <a:srgbClr val="181B0D"/>
                </a:solidFill>
                <a:latin typeface="Arial"/>
                <a:cs typeface="Arial"/>
              </a:rPr>
              <a:t>theorem</a:t>
            </a:r>
            <a:r>
              <a:rPr sz="2000" i="1" spc="-204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40" dirty="0">
                <a:solidFill>
                  <a:srgbClr val="181B0D"/>
                </a:solidFill>
                <a:latin typeface="Arial"/>
                <a:cs typeface="Arial"/>
              </a:rPr>
              <a:t>problems</a:t>
            </a:r>
            <a:endParaRPr sz="2000">
              <a:latin typeface="Arial"/>
              <a:cs typeface="Arial"/>
            </a:endParaRPr>
          </a:p>
          <a:p>
            <a:pPr marL="1000125" indent="-457200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1000125" algn="l"/>
                <a:tab pos="1000760" algn="l"/>
              </a:tabLst>
            </a:pPr>
            <a:r>
              <a:rPr sz="2000" i="1" spc="-90" dirty="0">
                <a:solidFill>
                  <a:srgbClr val="181B0D"/>
                </a:solidFill>
                <a:latin typeface="Arial"/>
                <a:cs typeface="Arial"/>
              </a:rPr>
              <a:t>Apply </a:t>
            </a:r>
            <a:r>
              <a:rPr sz="2000" i="1" spc="-40" dirty="0">
                <a:solidFill>
                  <a:srgbClr val="181B0D"/>
                </a:solidFill>
                <a:latin typeface="Arial"/>
                <a:cs typeface="Arial"/>
              </a:rPr>
              <a:t>and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interpret </a:t>
            </a:r>
            <a:r>
              <a:rPr sz="2000" i="1" spc="-1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2000" i="1" spc="10" dirty="0">
                <a:solidFill>
                  <a:srgbClr val="181B0D"/>
                </a:solidFill>
                <a:latin typeface="Arial"/>
                <a:cs typeface="Arial"/>
              </a:rPr>
              <a:t>limit </a:t>
            </a:r>
            <a:r>
              <a:rPr sz="2000" i="1" spc="-30" dirty="0">
                <a:solidFill>
                  <a:srgbClr val="181B0D"/>
                </a:solidFill>
                <a:latin typeface="Arial"/>
                <a:cs typeface="Arial"/>
              </a:rPr>
              <a:t>theorem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for</a:t>
            </a:r>
            <a:r>
              <a:rPr sz="2000" i="1" spc="-34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50" dirty="0">
                <a:solidFill>
                  <a:srgbClr val="181B0D"/>
                </a:solidFill>
                <a:latin typeface="Arial"/>
                <a:cs typeface="Arial"/>
              </a:rPr>
              <a:t>means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52018"/>
            <a:ext cx="6040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3200" spc="-90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3200" spc="-25" dirty="0">
                <a:solidFill>
                  <a:srgbClr val="181B0D"/>
                </a:solidFill>
                <a:latin typeface="Arial"/>
                <a:cs typeface="Arial"/>
              </a:rPr>
              <a:t>Limit </a:t>
            </a:r>
            <a:r>
              <a:rPr sz="3200" spc="-130" dirty="0">
                <a:solidFill>
                  <a:srgbClr val="181B0D"/>
                </a:solidFill>
                <a:latin typeface="Arial"/>
                <a:cs typeface="Arial"/>
              </a:rPr>
              <a:t>Theorem </a:t>
            </a:r>
            <a:r>
              <a:rPr sz="3200" spc="-265" dirty="0">
                <a:solidFill>
                  <a:srgbClr val="181B0D"/>
                </a:solidFill>
                <a:latin typeface="Arial"/>
                <a:cs typeface="Arial"/>
              </a:rPr>
              <a:t>- </a:t>
            </a:r>
            <a:r>
              <a:rPr sz="3200" spc="-200" dirty="0">
                <a:solidFill>
                  <a:srgbClr val="181B0D"/>
                </a:solidFill>
                <a:latin typeface="Arial"/>
                <a:cs typeface="Arial"/>
              </a:rPr>
              <a:t>Case</a:t>
            </a:r>
            <a:r>
              <a:rPr sz="3200" spc="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3200" spc="95" dirty="0">
                <a:solidFill>
                  <a:srgbClr val="181B0D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60064" y="1316736"/>
            <a:ext cx="5526024" cy="2420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0920" y="4201667"/>
            <a:ext cx="5533644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27633"/>
            <a:ext cx="6246495" cy="1294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5"/>
              </a:spcBef>
            </a:pPr>
            <a:r>
              <a:rPr sz="4400" spc="-26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4400" spc="-120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4400" spc="-35" dirty="0">
                <a:solidFill>
                  <a:srgbClr val="181B0D"/>
                </a:solidFill>
                <a:latin typeface="Arial"/>
                <a:cs typeface="Arial"/>
              </a:rPr>
              <a:t>Limit</a:t>
            </a:r>
            <a:r>
              <a:rPr sz="4400" spc="-9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-175" dirty="0">
                <a:solidFill>
                  <a:srgbClr val="181B0D"/>
                </a:solidFill>
                <a:latin typeface="Arial"/>
                <a:cs typeface="Arial"/>
              </a:rPr>
              <a:t>Theorem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ts val="4990"/>
              </a:lnSpc>
            </a:pPr>
            <a:r>
              <a:rPr sz="4400" spc="-365" dirty="0">
                <a:solidFill>
                  <a:srgbClr val="181B0D"/>
                </a:solidFill>
                <a:latin typeface="Arial"/>
                <a:cs typeface="Arial"/>
              </a:rPr>
              <a:t>- </a:t>
            </a:r>
            <a:r>
              <a:rPr sz="4400" spc="-270" dirty="0">
                <a:solidFill>
                  <a:srgbClr val="181B0D"/>
                </a:solidFill>
                <a:latin typeface="Arial"/>
                <a:cs typeface="Arial"/>
              </a:rPr>
              <a:t>Case</a:t>
            </a:r>
            <a:r>
              <a:rPr sz="4400" spc="10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135" dirty="0">
                <a:solidFill>
                  <a:srgbClr val="181B0D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05934" y="2591435"/>
            <a:ext cx="301751" cy="30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0594" y="2293747"/>
            <a:ext cx="9198610" cy="2092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6240" indent="-383540">
              <a:lnSpc>
                <a:spcPts val="2330"/>
              </a:lnSpc>
              <a:spcBef>
                <a:spcPts val="10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30" dirty="0">
                <a:solidFill>
                  <a:srgbClr val="181B0D"/>
                </a:solidFill>
                <a:latin typeface="Arial"/>
                <a:cs typeface="Arial"/>
              </a:rPr>
              <a:t>IF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random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sufficiently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large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size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n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taken from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population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with</a:t>
            </a:r>
            <a:r>
              <a:rPr sz="2000" spc="-24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b="1" i="1" u="sng" spc="-250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ANY</a:t>
            </a:r>
            <a:endParaRPr sz="2000">
              <a:latin typeface="Arial"/>
              <a:cs typeface="Arial"/>
            </a:endParaRPr>
          </a:p>
          <a:p>
            <a:pPr marL="396240">
              <a:lnSpc>
                <a:spcPts val="2330"/>
              </a:lnSpc>
              <a:tabLst>
                <a:tab pos="3068320" algn="l"/>
              </a:tabLst>
            </a:pP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with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mean	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and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standard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deviation</a:t>
            </a:r>
            <a:r>
              <a:rPr sz="2000" spc="-10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B0D"/>
                </a:solidFill>
                <a:latin typeface="Courier New"/>
                <a:cs typeface="Courier New"/>
              </a:rPr>
              <a:t>Ç</a:t>
            </a:r>
            <a:endParaRPr sz="2000">
              <a:latin typeface="Courier New"/>
              <a:cs typeface="Courier New"/>
            </a:endParaRPr>
          </a:p>
          <a:p>
            <a:pPr marL="396240" marR="16510" indent="-383540">
              <a:lnSpc>
                <a:spcPts val="2260"/>
              </a:lnSpc>
              <a:spcBef>
                <a:spcPts val="124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200" dirty="0">
                <a:solidFill>
                  <a:srgbClr val="181B0D"/>
                </a:solidFill>
                <a:latin typeface="Arial"/>
                <a:cs typeface="Arial"/>
              </a:rPr>
              <a:t>THEN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 of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mean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has approximately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normal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 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with:</a:t>
            </a:r>
            <a:endParaRPr sz="2000">
              <a:latin typeface="Arial"/>
              <a:cs typeface="Arial"/>
            </a:endParaRPr>
          </a:p>
          <a:p>
            <a:pPr marL="238125" algn="ctr">
              <a:lnSpc>
                <a:spcPts val="2395"/>
              </a:lnSpc>
            </a:pPr>
            <a:r>
              <a:rPr sz="2000" spc="-385" dirty="0">
                <a:solidFill>
                  <a:srgbClr val="181B0D"/>
                </a:solidFill>
                <a:latin typeface="Times New Roman"/>
                <a:cs typeface="Times New Roman"/>
              </a:rPr>
              <a:t>𝜇</a:t>
            </a:r>
            <a:r>
              <a:rPr sz="2175" spc="-577" baseline="-15325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175" spc="1080" baseline="-13409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365" dirty="0">
                <a:solidFill>
                  <a:srgbClr val="181B0D"/>
                </a:solidFill>
                <a:latin typeface="Times New Roman"/>
                <a:cs typeface="Times New Roman"/>
              </a:rPr>
              <a:t>=</a:t>
            </a:r>
            <a:r>
              <a:rPr sz="2000" spc="45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-459" dirty="0">
                <a:solidFill>
                  <a:srgbClr val="181B0D"/>
                </a:solidFill>
                <a:latin typeface="Times New Roman"/>
                <a:cs typeface="Times New Roman"/>
              </a:rPr>
              <a:t>𝜇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055"/>
              </a:spcBef>
            </a:pP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5983" y="4462652"/>
            <a:ext cx="543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15" dirty="0">
                <a:solidFill>
                  <a:srgbClr val="181B0D"/>
                </a:solidFill>
                <a:latin typeface="Times New Roman"/>
                <a:cs typeface="Times New Roman"/>
              </a:rPr>
              <a:t>𝜎</a:t>
            </a:r>
            <a:r>
              <a:rPr sz="2175" spc="-622" baseline="-15325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175" spc="952" baseline="-13409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181B0D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07835" y="4656582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16763">
            <a:solidFill>
              <a:srgbClr val="181B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76796" y="4270628"/>
            <a:ext cx="174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95" dirty="0">
                <a:solidFill>
                  <a:srgbClr val="181B0D"/>
                </a:solidFill>
                <a:latin typeface="Times New Roman"/>
                <a:cs typeface="Times New Roman"/>
              </a:rPr>
              <a:t>𝜎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12153" y="4713732"/>
            <a:ext cx="314325" cy="245745"/>
          </a:xfrm>
          <a:custGeom>
            <a:avLst/>
            <a:gdLst/>
            <a:ahLst/>
            <a:cxnLst/>
            <a:rect l="l" t="t" r="r" b="b"/>
            <a:pathLst>
              <a:path w="314325" h="245745">
                <a:moveTo>
                  <a:pt x="49219" y="134620"/>
                </a:moveTo>
                <a:lnTo>
                  <a:pt x="24892" y="134620"/>
                </a:lnTo>
                <a:lnTo>
                  <a:pt x="76326" y="245237"/>
                </a:lnTo>
                <a:lnTo>
                  <a:pt x="88392" y="245237"/>
                </a:lnTo>
                <a:lnTo>
                  <a:pt x="97977" y="212471"/>
                </a:lnTo>
                <a:lnTo>
                  <a:pt x="84709" y="212471"/>
                </a:lnTo>
                <a:lnTo>
                  <a:pt x="49219" y="134620"/>
                </a:lnTo>
                <a:close/>
              </a:path>
              <a:path w="314325" h="245745">
                <a:moveTo>
                  <a:pt x="314198" y="0"/>
                </a:moveTo>
                <a:lnTo>
                  <a:pt x="163322" y="0"/>
                </a:lnTo>
                <a:lnTo>
                  <a:pt x="163322" y="381"/>
                </a:lnTo>
                <a:lnTo>
                  <a:pt x="146050" y="381"/>
                </a:lnTo>
                <a:lnTo>
                  <a:pt x="84709" y="212471"/>
                </a:lnTo>
                <a:lnTo>
                  <a:pt x="97977" y="212471"/>
                </a:lnTo>
                <a:lnTo>
                  <a:pt x="155194" y="16891"/>
                </a:lnTo>
                <a:lnTo>
                  <a:pt x="177800" y="16891"/>
                </a:lnTo>
                <a:lnTo>
                  <a:pt x="177800" y="16764"/>
                </a:lnTo>
                <a:lnTo>
                  <a:pt x="314198" y="16764"/>
                </a:lnTo>
                <a:lnTo>
                  <a:pt x="314198" y="0"/>
                </a:lnTo>
                <a:close/>
              </a:path>
              <a:path w="314325" h="245745">
                <a:moveTo>
                  <a:pt x="40767" y="116078"/>
                </a:moveTo>
                <a:lnTo>
                  <a:pt x="0" y="134620"/>
                </a:lnTo>
                <a:lnTo>
                  <a:pt x="3937" y="144018"/>
                </a:lnTo>
                <a:lnTo>
                  <a:pt x="24892" y="134620"/>
                </a:lnTo>
                <a:lnTo>
                  <a:pt x="49219" y="134620"/>
                </a:lnTo>
                <a:lnTo>
                  <a:pt x="40767" y="116078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63665" y="4645533"/>
            <a:ext cx="171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25" dirty="0">
                <a:solidFill>
                  <a:srgbClr val="181B0D"/>
                </a:solidFill>
                <a:latin typeface="Times New Roman"/>
                <a:cs typeface="Times New Roman"/>
              </a:rPr>
              <a:t>𝑛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4994" y="5062804"/>
            <a:ext cx="4362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5859" y="5375859"/>
            <a:ext cx="1395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65" dirty="0">
                <a:solidFill>
                  <a:srgbClr val="181B0D"/>
                </a:solidFill>
                <a:latin typeface="Times New Roman"/>
                <a:cs typeface="Times New Roman"/>
              </a:rPr>
              <a:t>𝑋</a:t>
            </a:r>
            <a:r>
              <a:rPr sz="3000" spc="622" baseline="9722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181B0D"/>
                </a:solidFill>
                <a:latin typeface="Times New Roman"/>
                <a:cs typeface="Times New Roman"/>
              </a:rPr>
              <a:t>~𝑁(𝜇</a:t>
            </a:r>
            <a:r>
              <a:rPr sz="2175" spc="-97" baseline="-15325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175" spc="-97" baseline="-13409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181B0D"/>
                </a:solidFill>
                <a:latin typeface="Times New Roman"/>
                <a:cs typeface="Times New Roman"/>
              </a:rPr>
              <a:t>,</a:t>
            </a:r>
            <a:r>
              <a:rPr sz="2000" spc="-270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-415" dirty="0">
                <a:solidFill>
                  <a:srgbClr val="181B0D"/>
                </a:solidFill>
                <a:latin typeface="Times New Roman"/>
                <a:cs typeface="Times New Roman"/>
              </a:rPr>
              <a:t>𝜎</a:t>
            </a:r>
            <a:r>
              <a:rPr sz="2175" spc="-622" baseline="-15325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175" spc="225" baseline="-13409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-505" dirty="0">
                <a:solidFill>
                  <a:srgbClr val="181B0D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52018"/>
            <a:ext cx="6040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3200" spc="-90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3200" spc="-25" dirty="0">
                <a:solidFill>
                  <a:srgbClr val="181B0D"/>
                </a:solidFill>
                <a:latin typeface="Arial"/>
                <a:cs typeface="Arial"/>
              </a:rPr>
              <a:t>Limit </a:t>
            </a:r>
            <a:r>
              <a:rPr sz="3200" spc="-130" dirty="0">
                <a:solidFill>
                  <a:srgbClr val="181B0D"/>
                </a:solidFill>
                <a:latin typeface="Arial"/>
                <a:cs typeface="Arial"/>
              </a:rPr>
              <a:t>Theorem </a:t>
            </a:r>
            <a:r>
              <a:rPr sz="3200" spc="-265" dirty="0">
                <a:solidFill>
                  <a:srgbClr val="181B0D"/>
                </a:solidFill>
                <a:latin typeface="Arial"/>
                <a:cs typeface="Arial"/>
              </a:rPr>
              <a:t>- </a:t>
            </a:r>
            <a:r>
              <a:rPr sz="3200" spc="-200" dirty="0">
                <a:solidFill>
                  <a:srgbClr val="181B0D"/>
                </a:solidFill>
                <a:latin typeface="Arial"/>
                <a:cs typeface="Arial"/>
              </a:rPr>
              <a:t>Case</a:t>
            </a:r>
            <a:r>
              <a:rPr sz="3200" spc="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3200" spc="95" dirty="0">
                <a:solidFill>
                  <a:srgbClr val="181B0D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7015" y="1452372"/>
            <a:ext cx="5527547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3111" y="4110228"/>
            <a:ext cx="5521451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27633"/>
            <a:ext cx="6246495" cy="1294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5"/>
              </a:spcBef>
            </a:pPr>
            <a:r>
              <a:rPr sz="4400" spc="-26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4400" spc="-120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4400" spc="-35" dirty="0">
                <a:solidFill>
                  <a:srgbClr val="181B0D"/>
                </a:solidFill>
                <a:latin typeface="Arial"/>
                <a:cs typeface="Arial"/>
              </a:rPr>
              <a:t>Limit</a:t>
            </a:r>
            <a:r>
              <a:rPr sz="4400" spc="-9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-175" dirty="0">
                <a:solidFill>
                  <a:srgbClr val="181B0D"/>
                </a:solidFill>
                <a:latin typeface="Arial"/>
                <a:cs typeface="Arial"/>
              </a:rPr>
              <a:t>Theorem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ts val="4990"/>
              </a:lnSpc>
            </a:pPr>
            <a:r>
              <a:rPr sz="4400" spc="-240" dirty="0">
                <a:solidFill>
                  <a:srgbClr val="181B0D"/>
                </a:solidFill>
                <a:latin typeface="Arial"/>
                <a:cs typeface="Arial"/>
              </a:rPr>
              <a:t>-Recap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30872" y="2274442"/>
            <a:ext cx="347472" cy="30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0594" y="2160244"/>
            <a:ext cx="5227320" cy="156210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91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90" dirty="0">
                <a:solidFill>
                  <a:srgbClr val="181B0D"/>
                </a:solidFill>
                <a:latin typeface="Arial"/>
                <a:cs typeface="Arial"/>
              </a:rPr>
              <a:t>Three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important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results for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</a:t>
            </a:r>
            <a:r>
              <a:rPr sz="2000" spc="-21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stays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same</a:t>
            </a:r>
            <a:endParaRPr sz="2000">
              <a:latin typeface="Arial"/>
              <a:cs typeface="Arial"/>
            </a:endParaRPr>
          </a:p>
          <a:p>
            <a:pPr marR="133350" algn="r">
              <a:lnSpc>
                <a:spcPct val="100000"/>
              </a:lnSpc>
              <a:spcBef>
                <a:spcPts val="50"/>
              </a:spcBef>
            </a:pPr>
            <a:r>
              <a:rPr sz="2000" spc="-385" dirty="0">
                <a:solidFill>
                  <a:srgbClr val="181B0D"/>
                </a:solidFill>
                <a:latin typeface="Times New Roman"/>
                <a:cs typeface="Times New Roman"/>
              </a:rPr>
              <a:t>𝜇</a:t>
            </a:r>
            <a:r>
              <a:rPr sz="2175" spc="-577" baseline="-15325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175" spc="997" baseline="-13409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365" dirty="0">
                <a:solidFill>
                  <a:srgbClr val="181B0D"/>
                </a:solidFill>
                <a:latin typeface="Times New Roman"/>
                <a:cs typeface="Times New Roman"/>
              </a:rPr>
              <a:t>=</a:t>
            </a:r>
            <a:r>
              <a:rPr sz="2000" spc="20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-459" dirty="0">
                <a:solidFill>
                  <a:srgbClr val="181B0D"/>
                </a:solidFill>
                <a:latin typeface="Times New Roman"/>
                <a:cs typeface="Times New Roman"/>
              </a:rPr>
              <a:t>𝜇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AutoNum type="arabicPeriod" startAt="2"/>
              <a:tabLst>
                <a:tab pos="469265" algn="l"/>
                <a:tab pos="469900" algn="l"/>
                <a:tab pos="3048635" algn="l"/>
              </a:tabLst>
            </a:pPr>
            <a:r>
              <a:rPr sz="2000" spc="-12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standard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deviation	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gets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smaller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5983" y="3798189"/>
            <a:ext cx="543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15" dirty="0">
                <a:solidFill>
                  <a:srgbClr val="181B0D"/>
                </a:solidFill>
                <a:latin typeface="Times New Roman"/>
                <a:cs typeface="Times New Roman"/>
              </a:rPr>
              <a:t>𝜎</a:t>
            </a:r>
            <a:r>
              <a:rPr sz="2175" spc="-622" baseline="-15325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175" spc="952" baseline="-13409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181B0D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07835" y="3992117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16763">
            <a:solidFill>
              <a:srgbClr val="181B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76796" y="3606165"/>
            <a:ext cx="174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95" dirty="0">
                <a:solidFill>
                  <a:srgbClr val="181B0D"/>
                </a:solidFill>
                <a:latin typeface="Times New Roman"/>
                <a:cs typeface="Times New Roman"/>
              </a:rPr>
              <a:t>𝜎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12153" y="4049267"/>
            <a:ext cx="314325" cy="245745"/>
          </a:xfrm>
          <a:custGeom>
            <a:avLst/>
            <a:gdLst/>
            <a:ahLst/>
            <a:cxnLst/>
            <a:rect l="l" t="t" r="r" b="b"/>
            <a:pathLst>
              <a:path w="314325" h="245745">
                <a:moveTo>
                  <a:pt x="49219" y="134619"/>
                </a:moveTo>
                <a:lnTo>
                  <a:pt x="24892" y="134619"/>
                </a:lnTo>
                <a:lnTo>
                  <a:pt x="76326" y="245236"/>
                </a:lnTo>
                <a:lnTo>
                  <a:pt x="88392" y="245236"/>
                </a:lnTo>
                <a:lnTo>
                  <a:pt x="97977" y="212470"/>
                </a:lnTo>
                <a:lnTo>
                  <a:pt x="84709" y="212470"/>
                </a:lnTo>
                <a:lnTo>
                  <a:pt x="49219" y="134619"/>
                </a:lnTo>
                <a:close/>
              </a:path>
              <a:path w="314325" h="245745">
                <a:moveTo>
                  <a:pt x="314198" y="0"/>
                </a:moveTo>
                <a:lnTo>
                  <a:pt x="163322" y="0"/>
                </a:lnTo>
                <a:lnTo>
                  <a:pt x="163322" y="380"/>
                </a:lnTo>
                <a:lnTo>
                  <a:pt x="146050" y="380"/>
                </a:lnTo>
                <a:lnTo>
                  <a:pt x="84709" y="212470"/>
                </a:lnTo>
                <a:lnTo>
                  <a:pt x="97977" y="212470"/>
                </a:lnTo>
                <a:lnTo>
                  <a:pt x="155194" y="16890"/>
                </a:lnTo>
                <a:lnTo>
                  <a:pt x="177800" y="16890"/>
                </a:lnTo>
                <a:lnTo>
                  <a:pt x="314198" y="16763"/>
                </a:lnTo>
                <a:lnTo>
                  <a:pt x="314198" y="0"/>
                </a:lnTo>
                <a:close/>
              </a:path>
              <a:path w="314325" h="245745">
                <a:moveTo>
                  <a:pt x="40767" y="116077"/>
                </a:moveTo>
                <a:lnTo>
                  <a:pt x="0" y="134619"/>
                </a:lnTo>
                <a:lnTo>
                  <a:pt x="3937" y="144017"/>
                </a:lnTo>
                <a:lnTo>
                  <a:pt x="24892" y="134619"/>
                </a:lnTo>
                <a:lnTo>
                  <a:pt x="49219" y="134619"/>
                </a:lnTo>
                <a:lnTo>
                  <a:pt x="40767" y="116077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63665" y="3981069"/>
            <a:ext cx="171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25" dirty="0">
                <a:solidFill>
                  <a:srgbClr val="181B0D"/>
                </a:solidFill>
                <a:latin typeface="Times New Roman"/>
                <a:cs typeface="Times New Roman"/>
              </a:rPr>
              <a:t>𝑛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594" y="4369689"/>
            <a:ext cx="2951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dirty="0">
                <a:solidFill>
                  <a:srgbClr val="181B0D"/>
                </a:solidFill>
                <a:latin typeface="Arial"/>
                <a:cs typeface="Arial"/>
              </a:rPr>
              <a:t>3.	</a:t>
            </a:r>
            <a:r>
              <a:rPr sz="2000" spc="-5" dirty="0">
                <a:solidFill>
                  <a:srgbClr val="181B0D"/>
                </a:solidFill>
                <a:latin typeface="Arial"/>
                <a:cs typeface="Arial"/>
              </a:rPr>
              <a:t>If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n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sufficiently</a:t>
            </a:r>
            <a:r>
              <a:rPr sz="2000" spc="-24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large,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56810" y="4380865"/>
            <a:ext cx="347472" cy="30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07763" y="4369689"/>
            <a:ext cx="3425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has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normal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</a:t>
            </a:r>
            <a:r>
              <a:rPr sz="2000" spc="-13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where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5859" y="4936312"/>
            <a:ext cx="13950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65" dirty="0">
                <a:solidFill>
                  <a:srgbClr val="181B0D"/>
                </a:solidFill>
                <a:latin typeface="Times New Roman"/>
                <a:cs typeface="Times New Roman"/>
              </a:rPr>
              <a:t>𝑋</a:t>
            </a:r>
            <a:r>
              <a:rPr sz="3000" spc="622" baseline="9722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181B0D"/>
                </a:solidFill>
                <a:latin typeface="Times New Roman"/>
                <a:cs typeface="Times New Roman"/>
              </a:rPr>
              <a:t>~𝑁(𝜇</a:t>
            </a:r>
            <a:r>
              <a:rPr sz="2175" spc="-97" baseline="-15325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175" spc="-97" baseline="-13409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181B0D"/>
                </a:solidFill>
                <a:latin typeface="Times New Roman"/>
                <a:cs typeface="Times New Roman"/>
              </a:rPr>
              <a:t>,</a:t>
            </a:r>
            <a:r>
              <a:rPr sz="2000" spc="-270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-415" dirty="0">
                <a:solidFill>
                  <a:srgbClr val="181B0D"/>
                </a:solidFill>
                <a:latin typeface="Times New Roman"/>
                <a:cs typeface="Times New Roman"/>
              </a:rPr>
              <a:t>𝜎</a:t>
            </a:r>
            <a:r>
              <a:rPr sz="2175" spc="-622" baseline="-15325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175" spc="225" baseline="-13409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-505" dirty="0">
                <a:solidFill>
                  <a:srgbClr val="181B0D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27633"/>
            <a:ext cx="3964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60" dirty="0">
                <a:solidFill>
                  <a:srgbClr val="181B0D"/>
                </a:solidFill>
                <a:latin typeface="Arial"/>
                <a:cs typeface="Arial"/>
              </a:rPr>
              <a:t>What </a:t>
            </a:r>
            <a:r>
              <a:rPr sz="4400" spc="-65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4400" spc="-175" dirty="0">
                <a:solidFill>
                  <a:srgbClr val="181B0D"/>
                </a:solidFill>
                <a:latin typeface="Arial"/>
                <a:cs typeface="Arial"/>
              </a:rPr>
              <a:t>Large</a:t>
            </a:r>
            <a:r>
              <a:rPr sz="4400" spc="-23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i="1" spc="-135" dirty="0">
                <a:solidFill>
                  <a:srgbClr val="181B0D"/>
                </a:solidFill>
                <a:latin typeface="Arial"/>
                <a:cs typeface="Arial"/>
              </a:rPr>
              <a:t>n</a:t>
            </a:r>
            <a:r>
              <a:rPr sz="4400" spc="-135" dirty="0">
                <a:solidFill>
                  <a:srgbClr val="181B0D"/>
                </a:solidFill>
                <a:latin typeface="Arial"/>
                <a:cs typeface="Arial"/>
              </a:rPr>
              <a:t>?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20689" y="4127627"/>
            <a:ext cx="347472" cy="30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65825" y="4790566"/>
            <a:ext cx="347472" cy="30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0594" y="1366520"/>
            <a:ext cx="9434195" cy="40290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96240" marR="805180" indent="-383540">
              <a:lnSpc>
                <a:spcPts val="2260"/>
              </a:lnSpc>
              <a:spcBef>
                <a:spcPts val="29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25" dirty="0">
                <a:solidFill>
                  <a:srgbClr val="181B0D"/>
                </a:solidFill>
                <a:latin typeface="Arial"/>
                <a:cs typeface="Arial"/>
              </a:rPr>
              <a:t>How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large 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does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size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n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need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be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in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order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use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Central</a:t>
            </a:r>
            <a:r>
              <a:rPr sz="2000" spc="-28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Limit  </a:t>
            </a:r>
            <a:r>
              <a:rPr sz="2000" spc="-85" dirty="0">
                <a:solidFill>
                  <a:srgbClr val="181B0D"/>
                </a:solidFill>
                <a:latin typeface="Arial"/>
                <a:cs typeface="Arial"/>
              </a:rPr>
              <a:t>Theorem?</a:t>
            </a:r>
            <a:endParaRPr sz="2000">
              <a:latin typeface="Arial"/>
              <a:cs typeface="Arial"/>
            </a:endParaRPr>
          </a:p>
          <a:p>
            <a:pPr marL="396240" indent="-383540">
              <a:lnSpc>
                <a:spcPts val="2330"/>
              </a:lnSpc>
              <a:spcBef>
                <a:spcPts val="100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value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n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needed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be a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“large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enough”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size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depends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on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shape</a:t>
            </a:r>
            <a:r>
              <a:rPr sz="2000" spc="-28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396240">
              <a:lnSpc>
                <a:spcPts val="2330"/>
              </a:lnSpc>
            </a:pP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original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 of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individuals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in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spc="-31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population</a:t>
            </a:r>
            <a:endParaRPr sz="2000">
              <a:latin typeface="Arial"/>
              <a:cs typeface="Arial"/>
            </a:endParaRPr>
          </a:p>
          <a:p>
            <a:pPr marL="396240" marR="5080" indent="-383540">
              <a:lnSpc>
                <a:spcPts val="2260"/>
              </a:lnSpc>
              <a:spcBef>
                <a:spcPts val="125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25" dirty="0">
                <a:solidFill>
                  <a:srgbClr val="181B0D"/>
                </a:solidFill>
                <a:latin typeface="Arial"/>
                <a:cs typeface="Arial"/>
              </a:rPr>
              <a:t>Case </a:t>
            </a:r>
            <a:r>
              <a:rPr sz="2000" dirty="0">
                <a:solidFill>
                  <a:srgbClr val="181B0D"/>
                </a:solidFill>
                <a:latin typeface="Arial"/>
                <a:cs typeface="Arial"/>
              </a:rPr>
              <a:t>1: </a:t>
            </a:r>
            <a:r>
              <a:rPr sz="2000" spc="-5" dirty="0">
                <a:solidFill>
                  <a:srgbClr val="181B0D"/>
                </a:solidFill>
                <a:latin typeface="Arial"/>
                <a:cs typeface="Arial"/>
              </a:rPr>
              <a:t>If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individuals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in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original population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follow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normal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distribution, then  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averages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will </a:t>
            </a:r>
            <a:r>
              <a:rPr sz="2000" spc="-90" dirty="0">
                <a:solidFill>
                  <a:srgbClr val="181B0D"/>
                </a:solidFill>
                <a:latin typeface="Arial"/>
                <a:cs typeface="Arial"/>
              </a:rPr>
              <a:t>have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normal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no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matter </a:t>
            </a:r>
            <a:r>
              <a:rPr sz="2000" spc="-85" dirty="0">
                <a:solidFill>
                  <a:srgbClr val="181B0D"/>
                </a:solidFill>
                <a:latin typeface="Arial"/>
                <a:cs typeface="Arial"/>
              </a:rPr>
              <a:t>how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small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or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large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 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size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396240" marR="196215" indent="-383540">
              <a:lnSpc>
                <a:spcPct val="94100"/>
              </a:lnSpc>
              <a:spcBef>
                <a:spcPts val="1135"/>
              </a:spcBef>
              <a:buChar char="■"/>
              <a:tabLst>
                <a:tab pos="396240" algn="l"/>
                <a:tab pos="396875" algn="l"/>
                <a:tab pos="4833620" algn="l"/>
              </a:tabLst>
            </a:pPr>
            <a:r>
              <a:rPr sz="2000" spc="-125" dirty="0">
                <a:solidFill>
                  <a:srgbClr val="181B0D"/>
                </a:solidFill>
                <a:latin typeface="Arial"/>
                <a:cs typeface="Arial"/>
              </a:rPr>
              <a:t>Case </a:t>
            </a:r>
            <a:r>
              <a:rPr sz="2000" dirty="0">
                <a:solidFill>
                  <a:srgbClr val="181B0D"/>
                </a:solidFill>
                <a:latin typeface="Arial"/>
                <a:cs typeface="Arial"/>
              </a:rPr>
              <a:t>2: </a:t>
            </a:r>
            <a:r>
              <a:rPr sz="2000" spc="-5" dirty="0">
                <a:solidFill>
                  <a:srgbClr val="181B0D"/>
                </a:solidFill>
                <a:latin typeface="Arial"/>
                <a:cs typeface="Arial"/>
              </a:rPr>
              <a:t>If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individuals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in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original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population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do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not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follow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normal 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distribution, then the</a:t>
            </a:r>
            <a:r>
              <a:rPr sz="2000" spc="-10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averages	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become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more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normally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distributed 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as</a:t>
            </a:r>
            <a:r>
              <a:rPr sz="2000" spc="-18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 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size </a:t>
            </a:r>
            <a:r>
              <a:rPr sz="2000" spc="-95" dirty="0">
                <a:solidFill>
                  <a:srgbClr val="181B0D"/>
                </a:solidFill>
                <a:latin typeface="Arial"/>
                <a:cs typeface="Arial"/>
              </a:rPr>
              <a:t>grows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larger.</a:t>
            </a:r>
            <a:endParaRPr sz="2000">
              <a:latin typeface="Arial"/>
              <a:cs typeface="Arial"/>
            </a:endParaRPr>
          </a:p>
          <a:p>
            <a:pPr marL="927100" marR="203835" indent="-384175">
              <a:lnSpc>
                <a:spcPts val="2240"/>
              </a:lnSpc>
              <a:spcBef>
                <a:spcPts val="775"/>
              </a:spcBef>
              <a:tabLst>
                <a:tab pos="926465" algn="l"/>
                <a:tab pos="4778375" algn="l"/>
              </a:tabLst>
            </a:pP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–	</a:t>
            </a:r>
            <a:r>
              <a:rPr sz="2000" i="1" spc="-40" dirty="0">
                <a:solidFill>
                  <a:srgbClr val="181B0D"/>
                </a:solidFill>
                <a:latin typeface="Arial"/>
                <a:cs typeface="Arial"/>
              </a:rPr>
              <a:t>In </a:t>
            </a:r>
            <a:r>
              <a:rPr sz="2000" i="1" spc="-10" dirty="0">
                <a:solidFill>
                  <a:srgbClr val="181B0D"/>
                </a:solidFill>
                <a:latin typeface="Arial"/>
                <a:cs typeface="Arial"/>
              </a:rPr>
              <a:t>this </a:t>
            </a:r>
            <a:r>
              <a:rPr sz="2000" i="1" spc="-65" dirty="0">
                <a:solidFill>
                  <a:srgbClr val="181B0D"/>
                </a:solidFill>
                <a:latin typeface="Arial"/>
                <a:cs typeface="Arial"/>
              </a:rPr>
              <a:t>case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i="1" spc="-9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50" dirty="0">
                <a:solidFill>
                  <a:srgbClr val="181B0D"/>
                </a:solidFill>
                <a:latin typeface="Arial"/>
                <a:cs typeface="Arial"/>
              </a:rPr>
              <a:t>sample</a:t>
            </a:r>
            <a:r>
              <a:rPr sz="2000" i="1" spc="-3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75" dirty="0">
                <a:solidFill>
                  <a:srgbClr val="181B0D"/>
                </a:solidFill>
                <a:latin typeface="Arial"/>
                <a:cs typeface="Arial"/>
              </a:rPr>
              <a:t>averages	</a:t>
            </a:r>
            <a:r>
              <a:rPr sz="2000" i="1" spc="-55" dirty="0">
                <a:solidFill>
                  <a:srgbClr val="181B0D"/>
                </a:solidFill>
                <a:latin typeface="Arial"/>
                <a:cs typeface="Arial"/>
              </a:rPr>
              <a:t>do </a:t>
            </a:r>
            <a:r>
              <a:rPr sz="2000" i="1" spc="-20" dirty="0">
                <a:solidFill>
                  <a:srgbClr val="181B0D"/>
                </a:solidFill>
                <a:latin typeface="Arial"/>
                <a:cs typeface="Arial"/>
              </a:rPr>
              <a:t>not </a:t>
            </a:r>
            <a:r>
              <a:rPr sz="2000" i="1" spc="-40" dirty="0">
                <a:solidFill>
                  <a:srgbClr val="181B0D"/>
                </a:solidFill>
                <a:latin typeface="Arial"/>
                <a:cs typeface="Arial"/>
              </a:rPr>
              <a:t>follow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i="1" spc="-60" dirty="0">
                <a:solidFill>
                  <a:srgbClr val="181B0D"/>
                </a:solidFill>
                <a:latin typeface="Arial"/>
                <a:cs typeface="Arial"/>
              </a:rPr>
              <a:t>same </a:t>
            </a:r>
            <a:r>
              <a:rPr sz="2000" i="1" spc="-10" dirty="0">
                <a:solidFill>
                  <a:srgbClr val="181B0D"/>
                </a:solidFill>
                <a:latin typeface="Arial"/>
                <a:cs typeface="Arial"/>
              </a:rPr>
              <a:t>distribution </a:t>
            </a:r>
            <a:r>
              <a:rPr sz="2000" i="1" spc="-65" dirty="0">
                <a:solidFill>
                  <a:srgbClr val="181B0D"/>
                </a:solidFill>
                <a:latin typeface="Arial"/>
                <a:cs typeface="Arial"/>
              </a:rPr>
              <a:t>as</a:t>
            </a:r>
            <a:r>
              <a:rPr sz="2000" i="1" spc="-254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the  </a:t>
            </a:r>
            <a:r>
              <a:rPr sz="2000" i="1" spc="-25" dirty="0">
                <a:solidFill>
                  <a:srgbClr val="181B0D"/>
                </a:solidFill>
                <a:latin typeface="Arial"/>
                <a:cs typeface="Arial"/>
              </a:rPr>
              <a:t>original</a:t>
            </a:r>
            <a:r>
              <a:rPr sz="2000" i="1" spc="-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35" dirty="0">
                <a:solidFill>
                  <a:srgbClr val="181B0D"/>
                </a:solidFill>
                <a:latin typeface="Arial"/>
                <a:cs typeface="Arial"/>
              </a:rPr>
              <a:t>populations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27633"/>
            <a:ext cx="3964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60" dirty="0">
                <a:solidFill>
                  <a:srgbClr val="181B0D"/>
                </a:solidFill>
                <a:latin typeface="Arial"/>
                <a:cs typeface="Arial"/>
              </a:rPr>
              <a:t>What </a:t>
            </a:r>
            <a:r>
              <a:rPr sz="4400" spc="-65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4400" spc="-175" dirty="0">
                <a:solidFill>
                  <a:srgbClr val="181B0D"/>
                </a:solidFill>
                <a:latin typeface="Arial"/>
                <a:cs typeface="Arial"/>
              </a:rPr>
              <a:t>Large</a:t>
            </a:r>
            <a:r>
              <a:rPr sz="4400" spc="-23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i="1" spc="-135" dirty="0">
                <a:solidFill>
                  <a:srgbClr val="181B0D"/>
                </a:solidFill>
                <a:latin typeface="Arial"/>
                <a:cs typeface="Arial"/>
              </a:rPr>
              <a:t>n</a:t>
            </a:r>
            <a:r>
              <a:rPr sz="4400" spc="-135" dirty="0">
                <a:solidFill>
                  <a:srgbClr val="181B0D"/>
                </a:solidFill>
                <a:latin typeface="Arial"/>
                <a:cs typeface="Arial"/>
              </a:rPr>
              <a:t>?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1366520"/>
            <a:ext cx="9357995" cy="35458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96240" marR="5080" indent="-383540">
              <a:lnSpc>
                <a:spcPts val="2260"/>
              </a:lnSpc>
              <a:spcBef>
                <a:spcPts val="29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more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skewed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original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 of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individual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values,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larger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size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needed</a:t>
            </a:r>
            <a:endParaRPr sz="20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100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5" dirty="0">
                <a:solidFill>
                  <a:srgbClr val="181B0D"/>
                </a:solidFill>
                <a:latin typeface="Arial"/>
                <a:cs typeface="Arial"/>
              </a:rPr>
              <a:t>If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original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symmetric,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size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needed can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be</a:t>
            </a:r>
            <a:r>
              <a:rPr sz="2000" spc="-32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smaller</a:t>
            </a:r>
            <a:endParaRPr sz="2000">
              <a:latin typeface="Arial"/>
              <a:cs typeface="Arial"/>
            </a:endParaRPr>
          </a:p>
          <a:p>
            <a:pPr marL="396240" marR="319405" indent="-383540">
              <a:lnSpc>
                <a:spcPts val="2260"/>
              </a:lnSpc>
              <a:spcBef>
                <a:spcPts val="125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85" dirty="0">
                <a:solidFill>
                  <a:srgbClr val="181B0D"/>
                </a:solidFill>
                <a:latin typeface="Arial"/>
                <a:cs typeface="Arial"/>
              </a:rPr>
              <a:t>Many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statistics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textbooks</a:t>
            </a:r>
            <a:r>
              <a:rPr sz="2000" spc="-8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suggest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181B0D"/>
                </a:solidFill>
                <a:latin typeface="Arial"/>
                <a:cs typeface="Arial"/>
              </a:rPr>
              <a:t>that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n</a:t>
            </a:r>
            <a:r>
              <a:rPr sz="2000" i="1" spc="-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B0D"/>
                </a:solidFill>
                <a:latin typeface="Courier New"/>
                <a:cs typeface="Courier New"/>
              </a:rPr>
              <a:t>ù</a:t>
            </a:r>
            <a:r>
              <a:rPr sz="2000" spc="-710" dirty="0">
                <a:solidFill>
                  <a:srgbClr val="181B0D"/>
                </a:solidFill>
                <a:latin typeface="Courier New"/>
                <a:cs typeface="Courier New"/>
              </a:rPr>
              <a:t> 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30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minimum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size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to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use 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245" dirty="0">
                <a:solidFill>
                  <a:srgbClr val="181B0D"/>
                </a:solidFill>
                <a:latin typeface="Arial"/>
                <a:cs typeface="Arial"/>
              </a:rPr>
              <a:t>CLT.</a:t>
            </a:r>
            <a:endParaRPr sz="2000">
              <a:latin typeface="Arial"/>
              <a:cs typeface="Arial"/>
            </a:endParaRPr>
          </a:p>
          <a:p>
            <a:pPr marL="927100" marR="718820" lvl="1" indent="-384175">
              <a:lnSpc>
                <a:spcPts val="2260"/>
              </a:lnSpc>
              <a:spcBef>
                <a:spcPts val="685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i="1" spc="-40" dirty="0">
                <a:solidFill>
                  <a:srgbClr val="181B0D"/>
                </a:solidFill>
                <a:latin typeface="Arial"/>
                <a:cs typeface="Arial"/>
              </a:rPr>
              <a:t>In </a:t>
            </a:r>
            <a:r>
              <a:rPr sz="2000" i="1" spc="-30" dirty="0">
                <a:solidFill>
                  <a:srgbClr val="181B0D"/>
                </a:solidFill>
                <a:latin typeface="Arial"/>
                <a:cs typeface="Arial"/>
              </a:rPr>
              <a:t>reality </a:t>
            </a:r>
            <a:r>
              <a:rPr sz="2000" i="1" spc="-20" dirty="0">
                <a:solidFill>
                  <a:srgbClr val="181B0D"/>
                </a:solidFill>
                <a:latin typeface="Arial"/>
                <a:cs typeface="Arial"/>
              </a:rPr>
              <a:t>there </a:t>
            </a:r>
            <a:r>
              <a:rPr sz="2000" i="1" spc="-35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i="1" spc="-20" dirty="0">
                <a:solidFill>
                  <a:srgbClr val="181B0D"/>
                </a:solidFill>
                <a:latin typeface="Arial"/>
                <a:cs typeface="Arial"/>
              </a:rPr>
              <a:t>not </a:t>
            </a:r>
            <a:r>
              <a:rPr sz="2000" i="1" spc="-40" dirty="0">
                <a:solidFill>
                  <a:srgbClr val="181B0D"/>
                </a:solidFill>
                <a:latin typeface="Arial"/>
                <a:cs typeface="Arial"/>
              </a:rPr>
              <a:t>a universal </a:t>
            </a:r>
            <a:r>
              <a:rPr sz="2000" i="1" spc="-20" dirty="0">
                <a:solidFill>
                  <a:srgbClr val="181B0D"/>
                </a:solidFill>
                <a:latin typeface="Arial"/>
                <a:cs typeface="Arial"/>
              </a:rPr>
              <a:t>minimum </a:t>
            </a:r>
            <a:r>
              <a:rPr sz="2000" i="1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i="1" spc="-80" dirty="0">
                <a:solidFill>
                  <a:srgbClr val="181B0D"/>
                </a:solidFill>
                <a:latin typeface="Arial"/>
                <a:cs typeface="Arial"/>
              </a:rPr>
              <a:t>size </a:t>
            </a:r>
            <a:r>
              <a:rPr sz="2000" i="1" spc="10" dirty="0">
                <a:solidFill>
                  <a:srgbClr val="181B0D"/>
                </a:solidFill>
                <a:latin typeface="Arial"/>
                <a:cs typeface="Arial"/>
              </a:rPr>
              <a:t>that </a:t>
            </a:r>
            <a:r>
              <a:rPr sz="2000" i="1" spc="-60" dirty="0">
                <a:solidFill>
                  <a:srgbClr val="181B0D"/>
                </a:solidFill>
                <a:latin typeface="Arial"/>
                <a:cs typeface="Arial"/>
              </a:rPr>
              <a:t>works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for</a:t>
            </a:r>
            <a:r>
              <a:rPr sz="2000" i="1" spc="-29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181B0D"/>
                </a:solidFill>
                <a:latin typeface="Arial"/>
                <a:cs typeface="Arial"/>
              </a:rPr>
              <a:t>all 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distributions</a:t>
            </a:r>
            <a:endParaRPr sz="2000">
              <a:latin typeface="Arial"/>
              <a:cs typeface="Arial"/>
            </a:endParaRPr>
          </a:p>
          <a:p>
            <a:pPr marL="927100" lvl="1" indent="-384175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i="1" spc="-114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i="1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i="1" spc="-80" dirty="0">
                <a:solidFill>
                  <a:srgbClr val="181B0D"/>
                </a:solidFill>
                <a:latin typeface="Arial"/>
                <a:cs typeface="Arial"/>
              </a:rPr>
              <a:t>size </a:t>
            </a:r>
            <a:r>
              <a:rPr sz="2000" i="1" spc="-55" dirty="0">
                <a:solidFill>
                  <a:srgbClr val="181B0D"/>
                </a:solidFill>
                <a:latin typeface="Arial"/>
                <a:cs typeface="Arial"/>
              </a:rPr>
              <a:t>needed </a:t>
            </a:r>
            <a:r>
              <a:rPr sz="2000" i="1" spc="-50" dirty="0">
                <a:solidFill>
                  <a:srgbClr val="181B0D"/>
                </a:solidFill>
                <a:latin typeface="Arial"/>
                <a:cs typeface="Arial"/>
              </a:rPr>
              <a:t>depends </a:t>
            </a:r>
            <a:r>
              <a:rPr sz="2000" i="1" spc="-45" dirty="0">
                <a:solidFill>
                  <a:srgbClr val="181B0D"/>
                </a:solidFill>
                <a:latin typeface="Arial"/>
                <a:cs typeface="Arial"/>
              </a:rPr>
              <a:t>on </a:t>
            </a:r>
            <a:r>
              <a:rPr sz="2000" i="1" spc="-1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i="1" spc="-55" dirty="0">
                <a:solidFill>
                  <a:srgbClr val="181B0D"/>
                </a:solidFill>
                <a:latin typeface="Arial"/>
                <a:cs typeface="Arial"/>
              </a:rPr>
              <a:t>shape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i="1" spc="-1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i="1" spc="-25" dirty="0">
                <a:solidFill>
                  <a:srgbClr val="181B0D"/>
                </a:solidFill>
                <a:latin typeface="Arial"/>
                <a:cs typeface="Arial"/>
              </a:rPr>
              <a:t>original</a:t>
            </a:r>
            <a:r>
              <a:rPr sz="2000" i="1" spc="-204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181B0D"/>
                </a:solidFill>
                <a:latin typeface="Arial"/>
                <a:cs typeface="Arial"/>
              </a:rPr>
              <a:t>distribution</a:t>
            </a:r>
            <a:endParaRPr sz="2000">
              <a:latin typeface="Arial"/>
              <a:cs typeface="Arial"/>
            </a:endParaRPr>
          </a:p>
          <a:p>
            <a:pPr marL="396240" marR="116839" indent="-383540">
              <a:lnSpc>
                <a:spcPts val="2270"/>
              </a:lnSpc>
              <a:spcBef>
                <a:spcPts val="124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In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this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class, </a:t>
            </a:r>
            <a:r>
              <a:rPr sz="2000" spc="-105" dirty="0">
                <a:solidFill>
                  <a:srgbClr val="181B0D"/>
                </a:solidFill>
                <a:latin typeface="Arial"/>
                <a:cs typeface="Arial"/>
              </a:rPr>
              <a:t>we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will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assume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size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large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enough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for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270" dirty="0">
                <a:solidFill>
                  <a:srgbClr val="181B0D"/>
                </a:solidFill>
                <a:latin typeface="Arial"/>
                <a:cs typeface="Arial"/>
              </a:rPr>
              <a:t>CLT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be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used 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181B0D"/>
                </a:solidFill>
                <a:latin typeface="Arial"/>
                <a:cs typeface="Arial"/>
              </a:rPr>
              <a:t>find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probabilities</a:t>
            </a:r>
            <a:r>
              <a:rPr sz="2000" spc="-1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21175" y="4592446"/>
            <a:ext cx="347472" cy="309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27633"/>
            <a:ext cx="8488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4400" spc="-120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4400" spc="-35" dirty="0">
                <a:solidFill>
                  <a:srgbClr val="181B0D"/>
                </a:solidFill>
                <a:latin typeface="Arial"/>
                <a:cs typeface="Arial"/>
              </a:rPr>
              <a:t>Limit </a:t>
            </a:r>
            <a:r>
              <a:rPr sz="4400" spc="-175" dirty="0">
                <a:solidFill>
                  <a:srgbClr val="181B0D"/>
                </a:solidFill>
                <a:latin typeface="Arial"/>
                <a:cs typeface="Arial"/>
              </a:rPr>
              <a:t>Theorem </a:t>
            </a:r>
            <a:r>
              <a:rPr sz="4400" spc="-60" dirty="0">
                <a:solidFill>
                  <a:srgbClr val="181B0D"/>
                </a:solidFill>
                <a:latin typeface="Arial"/>
                <a:cs typeface="Arial"/>
              </a:rPr>
              <a:t>for</a:t>
            </a:r>
            <a:r>
              <a:rPr sz="4400" spc="-13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-190" dirty="0">
                <a:solidFill>
                  <a:srgbClr val="181B0D"/>
                </a:solidFill>
                <a:latin typeface="Arial"/>
                <a:cs typeface="Arial"/>
              </a:rPr>
              <a:t>Sums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2266314"/>
            <a:ext cx="9429750" cy="350964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96240" marR="5080" indent="-383540">
              <a:lnSpc>
                <a:spcPts val="1920"/>
              </a:lnSpc>
              <a:spcBef>
                <a:spcPts val="459"/>
              </a:spcBef>
              <a:buChar char="■"/>
              <a:tabLst>
                <a:tab pos="396240" algn="l"/>
                <a:tab pos="396875" algn="l"/>
              </a:tabLst>
            </a:pPr>
            <a:r>
              <a:rPr sz="1900" spc="-80" dirty="0">
                <a:solidFill>
                  <a:srgbClr val="181B0D"/>
                </a:solidFill>
                <a:latin typeface="Arial"/>
                <a:cs typeface="Arial"/>
              </a:rPr>
              <a:t>Suppose </a:t>
            </a:r>
            <a:r>
              <a:rPr sz="1900" i="1" spc="-250" dirty="0">
                <a:solidFill>
                  <a:srgbClr val="181B0D"/>
                </a:solidFill>
                <a:latin typeface="Arial"/>
                <a:cs typeface="Arial"/>
              </a:rPr>
              <a:t>X </a:t>
            </a: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random </a:t>
            </a:r>
            <a:r>
              <a:rPr sz="1900" spc="-45" dirty="0">
                <a:solidFill>
                  <a:srgbClr val="181B0D"/>
                </a:solidFill>
                <a:latin typeface="Arial"/>
                <a:cs typeface="Arial"/>
              </a:rPr>
              <a:t>variable </a:t>
            </a:r>
            <a:r>
              <a:rPr sz="1900" spc="-25" dirty="0">
                <a:solidFill>
                  <a:srgbClr val="181B0D"/>
                </a:solidFill>
                <a:latin typeface="Arial"/>
                <a:cs typeface="Arial"/>
              </a:rPr>
              <a:t>with 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1900" spc="-15" dirty="0">
                <a:solidFill>
                  <a:srgbClr val="181B0D"/>
                </a:solidFill>
                <a:latin typeface="Arial"/>
                <a:cs typeface="Arial"/>
              </a:rPr>
              <a:t>distribution </a:t>
            </a:r>
            <a:r>
              <a:rPr sz="1900" spc="5" dirty="0">
                <a:solidFill>
                  <a:srgbClr val="181B0D"/>
                </a:solidFill>
                <a:latin typeface="Arial"/>
                <a:cs typeface="Arial"/>
              </a:rPr>
              <a:t>that </a:t>
            </a:r>
            <a:r>
              <a:rPr sz="1900" spc="-100" dirty="0">
                <a:solidFill>
                  <a:srgbClr val="181B0D"/>
                </a:solidFill>
                <a:latin typeface="Arial"/>
                <a:cs typeface="Arial"/>
              </a:rPr>
              <a:t>may </a:t>
            </a:r>
            <a:r>
              <a:rPr sz="1900" spc="-60" dirty="0">
                <a:solidFill>
                  <a:srgbClr val="181B0D"/>
                </a:solidFill>
                <a:latin typeface="Arial"/>
                <a:cs typeface="Arial"/>
              </a:rPr>
              <a:t>be 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known 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or 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unknown </a:t>
            </a:r>
            <a:r>
              <a:rPr sz="1900" spc="-10" dirty="0">
                <a:solidFill>
                  <a:srgbClr val="181B0D"/>
                </a:solidFill>
                <a:latin typeface="Arial"/>
                <a:cs typeface="Arial"/>
              </a:rPr>
              <a:t>(it 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can  </a:t>
            </a:r>
            <a:r>
              <a:rPr sz="1900" spc="-60" dirty="0">
                <a:solidFill>
                  <a:srgbClr val="181B0D"/>
                </a:solidFill>
                <a:latin typeface="Arial"/>
                <a:cs typeface="Arial"/>
              </a:rPr>
              <a:t>be </a:t>
            </a:r>
            <a:r>
              <a:rPr sz="1900" spc="-95" dirty="0">
                <a:solidFill>
                  <a:srgbClr val="181B0D"/>
                </a:solidFill>
                <a:latin typeface="Arial"/>
                <a:cs typeface="Arial"/>
              </a:rPr>
              <a:t>any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distribution), 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and</a:t>
            </a: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181B0D"/>
                </a:solidFill>
                <a:latin typeface="Arial"/>
                <a:cs typeface="Arial"/>
              </a:rPr>
              <a:t>suppose:</a:t>
            </a:r>
            <a:endParaRPr sz="19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735"/>
              </a:spcBef>
              <a:buSzPct val="95000"/>
              <a:buFont typeface="Arial"/>
              <a:buChar char="■"/>
              <a:tabLst>
                <a:tab pos="396240" algn="l"/>
                <a:tab pos="396875" algn="l"/>
              </a:tabLst>
            </a:pPr>
            <a:r>
              <a:rPr sz="2000" i="1" spc="-55" dirty="0">
                <a:solidFill>
                  <a:srgbClr val="181B0D"/>
                </a:solidFill>
                <a:latin typeface="Courier New"/>
                <a:cs typeface="Courier New"/>
              </a:rPr>
              <a:t>Ã</a:t>
            </a:r>
            <a:r>
              <a:rPr sz="2025" i="1" spc="-82" baseline="-18518" dirty="0">
                <a:solidFill>
                  <a:srgbClr val="181B0D"/>
                </a:solidFill>
                <a:latin typeface="Courier New"/>
                <a:cs typeface="Courier New"/>
              </a:rPr>
              <a:t>x </a:t>
            </a:r>
            <a:r>
              <a:rPr sz="1900" i="1" dirty="0">
                <a:solidFill>
                  <a:srgbClr val="181B0D"/>
                </a:solidFill>
                <a:latin typeface="Arial"/>
                <a:cs typeface="Arial"/>
              </a:rPr>
              <a:t>=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of</a:t>
            </a:r>
            <a:r>
              <a:rPr sz="1900" spc="229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i="1" spc="-250" dirty="0">
                <a:solidFill>
                  <a:srgbClr val="181B0D"/>
                </a:solidFill>
                <a:latin typeface="Arial"/>
                <a:cs typeface="Arial"/>
              </a:rPr>
              <a:t>X</a:t>
            </a:r>
            <a:endParaRPr sz="19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710"/>
              </a:spcBef>
              <a:buSzPct val="95000"/>
              <a:buFont typeface="Arial"/>
              <a:buChar char="■"/>
              <a:tabLst>
                <a:tab pos="396240" algn="l"/>
                <a:tab pos="396875" algn="l"/>
              </a:tabLst>
            </a:pPr>
            <a:r>
              <a:rPr sz="2000" i="1" spc="-55" dirty="0">
                <a:solidFill>
                  <a:srgbClr val="181B0D"/>
                </a:solidFill>
                <a:latin typeface="Courier New"/>
                <a:cs typeface="Courier New"/>
              </a:rPr>
              <a:t>Ç</a:t>
            </a:r>
            <a:r>
              <a:rPr sz="2025" i="1" spc="-82" baseline="-18518" dirty="0">
                <a:solidFill>
                  <a:srgbClr val="181B0D"/>
                </a:solidFill>
                <a:latin typeface="Courier New"/>
                <a:cs typeface="Courier New"/>
              </a:rPr>
              <a:t>x </a:t>
            </a:r>
            <a:r>
              <a:rPr sz="1900" dirty="0">
                <a:solidFill>
                  <a:srgbClr val="181B0D"/>
                </a:solidFill>
                <a:latin typeface="Arial"/>
                <a:cs typeface="Arial"/>
              </a:rPr>
              <a:t>=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standard 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deviation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of</a:t>
            </a:r>
            <a:r>
              <a:rPr sz="1900" spc="204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spc="-150" dirty="0">
                <a:solidFill>
                  <a:srgbClr val="181B0D"/>
                </a:solidFill>
                <a:latin typeface="Arial"/>
                <a:cs typeface="Arial"/>
              </a:rPr>
              <a:t>x</a:t>
            </a:r>
            <a:endParaRPr sz="1900">
              <a:latin typeface="Arial"/>
              <a:cs typeface="Arial"/>
            </a:endParaRPr>
          </a:p>
          <a:p>
            <a:pPr marL="396240" marR="405130" indent="-383540">
              <a:lnSpc>
                <a:spcPct val="83900"/>
              </a:lnSpc>
              <a:spcBef>
                <a:spcPts val="1185"/>
              </a:spcBef>
              <a:buFont typeface="Arial"/>
              <a:buChar char="■"/>
              <a:tabLst>
                <a:tab pos="396240" algn="l"/>
                <a:tab pos="396875" algn="l"/>
              </a:tabLst>
            </a:pPr>
            <a:r>
              <a:rPr sz="1900" b="1" u="sng" spc="-145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The </a:t>
            </a:r>
            <a:r>
              <a:rPr sz="1900" b="1" u="sng" spc="-95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central </a:t>
            </a:r>
            <a:r>
              <a:rPr sz="1900" b="1" u="sng" spc="-90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limt </a:t>
            </a:r>
            <a:r>
              <a:rPr sz="1900" b="1" u="sng" spc="-135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for </a:t>
            </a:r>
            <a:r>
              <a:rPr sz="1900" b="1" u="sng" spc="-150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sums</a:t>
            </a:r>
            <a:r>
              <a:rPr sz="1900" b="1" spc="-1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181B0D"/>
                </a:solidFill>
                <a:latin typeface="Arial"/>
                <a:cs typeface="Arial"/>
              </a:rPr>
              <a:t>says </a:t>
            </a:r>
            <a:r>
              <a:rPr sz="1900" spc="5" dirty="0">
                <a:solidFill>
                  <a:srgbClr val="181B0D"/>
                </a:solidFill>
                <a:latin typeface="Arial"/>
                <a:cs typeface="Arial"/>
              </a:rPr>
              <a:t>that </a:t>
            </a:r>
            <a:r>
              <a:rPr sz="1900" spc="20" dirty="0">
                <a:solidFill>
                  <a:srgbClr val="181B0D"/>
                </a:solidFill>
                <a:latin typeface="Arial"/>
                <a:cs typeface="Arial"/>
              </a:rPr>
              <a:t>if </a:t>
            </a:r>
            <a:r>
              <a:rPr sz="1900" spc="-95" dirty="0">
                <a:solidFill>
                  <a:srgbClr val="181B0D"/>
                </a:solidFill>
                <a:latin typeface="Arial"/>
                <a:cs typeface="Arial"/>
              </a:rPr>
              <a:t>you </a:t>
            </a:r>
            <a:r>
              <a:rPr sz="1900" spc="-60" dirty="0">
                <a:solidFill>
                  <a:srgbClr val="181B0D"/>
                </a:solidFill>
                <a:latin typeface="Arial"/>
                <a:cs typeface="Arial"/>
              </a:rPr>
              <a:t>keep drawing </a:t>
            </a:r>
            <a:r>
              <a:rPr sz="1900" spc="-45" dirty="0">
                <a:solidFill>
                  <a:srgbClr val="181B0D"/>
                </a:solidFill>
                <a:latin typeface="Arial"/>
                <a:cs typeface="Arial"/>
              </a:rPr>
              <a:t>larger 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and </a:t>
            </a:r>
            <a:r>
              <a:rPr sz="1900" spc="-45" dirty="0">
                <a:solidFill>
                  <a:srgbClr val="181B0D"/>
                </a:solidFill>
                <a:latin typeface="Arial"/>
                <a:cs typeface="Arial"/>
              </a:rPr>
              <a:t>larger 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samples 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and  </a:t>
            </a:r>
            <a:r>
              <a:rPr sz="1900" spc="-25" dirty="0">
                <a:solidFill>
                  <a:srgbClr val="181B0D"/>
                </a:solidFill>
                <a:latin typeface="Arial"/>
                <a:cs typeface="Arial"/>
              </a:rPr>
              <a:t>taking </a:t>
            </a:r>
            <a:r>
              <a:rPr sz="1900" spc="-10" dirty="0">
                <a:solidFill>
                  <a:srgbClr val="181B0D"/>
                </a:solidFill>
                <a:latin typeface="Arial"/>
                <a:cs typeface="Arial"/>
              </a:rPr>
              <a:t>their 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sums,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sums </a:t>
            </a: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form </a:t>
            </a:r>
            <a:r>
              <a:rPr sz="1900" spc="-10" dirty="0">
                <a:solidFill>
                  <a:srgbClr val="181B0D"/>
                </a:solidFill>
                <a:latin typeface="Arial"/>
                <a:cs typeface="Arial"/>
              </a:rPr>
              <a:t>their </a:t>
            </a:r>
            <a:r>
              <a:rPr sz="1900" spc="-85" dirty="0">
                <a:solidFill>
                  <a:srgbClr val="181B0D"/>
                </a:solidFill>
                <a:latin typeface="Arial"/>
                <a:cs typeface="Arial"/>
              </a:rPr>
              <a:t>own </a:t>
            </a: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normal </a:t>
            </a:r>
            <a:r>
              <a:rPr sz="1900" spc="-15" dirty="0">
                <a:solidFill>
                  <a:srgbClr val="181B0D"/>
                </a:solidFill>
                <a:latin typeface="Arial"/>
                <a:cs typeface="Arial"/>
              </a:rPr>
              <a:t>distribution </a:t>
            </a: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(the 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sampling 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distribution), 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which </a:t>
            </a:r>
            <a:r>
              <a:rPr sz="1900" spc="-60" dirty="0">
                <a:solidFill>
                  <a:srgbClr val="181B0D"/>
                </a:solidFill>
                <a:latin typeface="Arial"/>
                <a:cs typeface="Arial"/>
              </a:rPr>
              <a:t>approaches 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normal </a:t>
            </a:r>
            <a:r>
              <a:rPr sz="1900" spc="-15" dirty="0">
                <a:solidFill>
                  <a:srgbClr val="181B0D"/>
                </a:solidFill>
                <a:latin typeface="Arial"/>
                <a:cs typeface="Arial"/>
              </a:rPr>
              <a:t>distribution </a:t>
            </a:r>
            <a:r>
              <a:rPr sz="1900" spc="-65" dirty="0">
                <a:solidFill>
                  <a:srgbClr val="181B0D"/>
                </a:solidFill>
                <a:latin typeface="Arial"/>
                <a:cs typeface="Arial"/>
              </a:rPr>
              <a:t>as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sample</a:t>
            </a:r>
            <a:r>
              <a:rPr sz="1900" spc="-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increases</a:t>
            </a:r>
            <a:endParaRPr sz="1900">
              <a:latin typeface="Arial"/>
              <a:cs typeface="Arial"/>
            </a:endParaRPr>
          </a:p>
          <a:p>
            <a:pPr marL="396240" marR="136525" indent="-383540">
              <a:lnSpc>
                <a:spcPts val="1920"/>
              </a:lnSpc>
              <a:spcBef>
                <a:spcPts val="1195"/>
              </a:spcBef>
              <a:buChar char="■"/>
              <a:tabLst>
                <a:tab pos="396240" algn="l"/>
                <a:tab pos="396875" algn="l"/>
              </a:tabLst>
            </a:pPr>
            <a:r>
              <a:rPr sz="1900" spc="-1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normal </a:t>
            </a:r>
            <a:r>
              <a:rPr sz="1900" spc="-15" dirty="0">
                <a:solidFill>
                  <a:srgbClr val="181B0D"/>
                </a:solidFill>
                <a:latin typeface="Arial"/>
                <a:cs typeface="Arial"/>
              </a:rPr>
              <a:t>distribution </a:t>
            </a:r>
            <a:r>
              <a:rPr sz="1900" spc="-60" dirty="0">
                <a:solidFill>
                  <a:srgbClr val="181B0D"/>
                </a:solidFill>
                <a:latin typeface="Arial"/>
                <a:cs typeface="Arial"/>
              </a:rPr>
              <a:t>has 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1900" spc="-45" dirty="0">
                <a:solidFill>
                  <a:srgbClr val="181B0D"/>
                </a:solidFill>
                <a:latin typeface="Arial"/>
                <a:cs typeface="Arial"/>
              </a:rPr>
              <a:t>equal </a:t>
            </a:r>
            <a:r>
              <a:rPr sz="1900" spc="-25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original 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1900" spc="-15" dirty="0">
                <a:solidFill>
                  <a:srgbClr val="181B0D"/>
                </a:solidFill>
                <a:latin typeface="Arial"/>
                <a:cs typeface="Arial"/>
              </a:rPr>
              <a:t>multiplied </a:t>
            </a:r>
            <a:r>
              <a:rPr sz="1900" spc="-114" dirty="0">
                <a:solidFill>
                  <a:srgbClr val="181B0D"/>
                </a:solidFill>
                <a:latin typeface="Arial"/>
                <a:cs typeface="Arial"/>
              </a:rPr>
              <a:t>by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sample  </a:t>
            </a:r>
            <a:r>
              <a:rPr sz="1900" spc="-75" dirty="0">
                <a:solidFill>
                  <a:srgbClr val="181B0D"/>
                </a:solidFill>
                <a:latin typeface="Arial"/>
                <a:cs typeface="Arial"/>
              </a:rPr>
              <a:t>size</a:t>
            </a:r>
            <a:endParaRPr sz="1900">
              <a:latin typeface="Arial"/>
              <a:cs typeface="Arial"/>
            </a:endParaRPr>
          </a:p>
          <a:p>
            <a:pPr marL="396240" marR="690880" indent="-383540">
              <a:lnSpc>
                <a:spcPts val="1920"/>
              </a:lnSpc>
              <a:spcBef>
                <a:spcPts val="1190"/>
              </a:spcBef>
              <a:buChar char="■"/>
              <a:tabLst>
                <a:tab pos="396240" algn="l"/>
                <a:tab pos="396875" algn="l"/>
              </a:tabLst>
            </a:pPr>
            <a:r>
              <a:rPr sz="1900" spc="-1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standard 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deviation </a:t>
            </a: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1900" spc="-45" dirty="0">
                <a:solidFill>
                  <a:srgbClr val="181B0D"/>
                </a:solidFill>
                <a:latin typeface="Arial"/>
                <a:cs typeface="Arial"/>
              </a:rPr>
              <a:t>equal </a:t>
            </a:r>
            <a:r>
              <a:rPr sz="1900" spc="-25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original standard 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deviation </a:t>
            </a:r>
            <a:r>
              <a:rPr sz="1900" spc="-15" dirty="0">
                <a:solidFill>
                  <a:srgbClr val="181B0D"/>
                </a:solidFill>
                <a:latin typeface="Arial"/>
                <a:cs typeface="Arial"/>
              </a:rPr>
              <a:t>multiplied </a:t>
            </a:r>
            <a:r>
              <a:rPr sz="1900" spc="-114" dirty="0">
                <a:solidFill>
                  <a:srgbClr val="181B0D"/>
                </a:solidFill>
                <a:latin typeface="Arial"/>
                <a:cs typeface="Arial"/>
              </a:rPr>
              <a:t>by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the  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square 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root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of the 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sample</a:t>
            </a:r>
            <a:r>
              <a:rPr sz="1900" spc="-13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spc="-70" dirty="0">
                <a:solidFill>
                  <a:srgbClr val="181B0D"/>
                </a:solidFill>
                <a:latin typeface="Arial"/>
                <a:cs typeface="Arial"/>
              </a:rPr>
              <a:t>size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27633"/>
            <a:ext cx="8488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4400" spc="-120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4400" spc="-35" dirty="0">
                <a:solidFill>
                  <a:srgbClr val="181B0D"/>
                </a:solidFill>
                <a:latin typeface="Arial"/>
                <a:cs typeface="Arial"/>
              </a:rPr>
              <a:t>Limit </a:t>
            </a:r>
            <a:r>
              <a:rPr sz="4400" spc="-175" dirty="0">
                <a:solidFill>
                  <a:srgbClr val="181B0D"/>
                </a:solidFill>
                <a:latin typeface="Arial"/>
                <a:cs typeface="Arial"/>
              </a:rPr>
              <a:t>Theorem </a:t>
            </a:r>
            <a:r>
              <a:rPr sz="4400" spc="-60" dirty="0">
                <a:solidFill>
                  <a:srgbClr val="181B0D"/>
                </a:solidFill>
                <a:latin typeface="Arial"/>
                <a:cs typeface="Arial"/>
              </a:rPr>
              <a:t>for</a:t>
            </a:r>
            <a:r>
              <a:rPr sz="4400" spc="-13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-190" dirty="0">
                <a:solidFill>
                  <a:srgbClr val="181B0D"/>
                </a:solidFill>
                <a:latin typeface="Arial"/>
                <a:cs typeface="Arial"/>
              </a:rPr>
              <a:t>Sums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2951" y="2944367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60">
                <a:moveTo>
                  <a:pt x="0" y="0"/>
                </a:moveTo>
                <a:lnTo>
                  <a:pt x="1025651" y="0"/>
                </a:lnTo>
              </a:path>
            </a:pathLst>
          </a:custGeom>
          <a:ln w="15239">
            <a:solidFill>
              <a:srgbClr val="181B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06979" y="2994660"/>
            <a:ext cx="230124" cy="168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98648" y="3263646"/>
            <a:ext cx="301625" cy="223520"/>
          </a:xfrm>
          <a:custGeom>
            <a:avLst/>
            <a:gdLst/>
            <a:ahLst/>
            <a:cxnLst/>
            <a:rect l="l" t="t" r="r" b="b"/>
            <a:pathLst>
              <a:path w="301625" h="223520">
                <a:moveTo>
                  <a:pt x="230250" y="0"/>
                </a:moveTo>
                <a:lnTo>
                  <a:pt x="227075" y="9143"/>
                </a:lnTo>
                <a:lnTo>
                  <a:pt x="239982" y="14714"/>
                </a:lnTo>
                <a:lnTo>
                  <a:pt x="251078" y="22463"/>
                </a:lnTo>
                <a:lnTo>
                  <a:pt x="273657" y="58429"/>
                </a:lnTo>
                <a:lnTo>
                  <a:pt x="281050" y="110489"/>
                </a:lnTo>
                <a:lnTo>
                  <a:pt x="280219" y="130159"/>
                </a:lnTo>
                <a:lnTo>
                  <a:pt x="267843" y="178307"/>
                </a:lnTo>
                <a:lnTo>
                  <a:pt x="240196" y="208401"/>
                </a:lnTo>
                <a:lnTo>
                  <a:pt x="227456" y="213994"/>
                </a:lnTo>
                <a:lnTo>
                  <a:pt x="230250" y="223012"/>
                </a:lnTo>
                <a:lnTo>
                  <a:pt x="272917" y="197794"/>
                </a:lnTo>
                <a:lnTo>
                  <a:pt x="296798" y="150987"/>
                </a:lnTo>
                <a:lnTo>
                  <a:pt x="301370" y="111632"/>
                </a:lnTo>
                <a:lnTo>
                  <a:pt x="300226" y="91176"/>
                </a:lnTo>
                <a:lnTo>
                  <a:pt x="282956" y="39115"/>
                </a:lnTo>
                <a:lnTo>
                  <a:pt x="246415" y="5861"/>
                </a:lnTo>
                <a:lnTo>
                  <a:pt x="230250" y="0"/>
                </a:lnTo>
                <a:close/>
              </a:path>
              <a:path w="301625" h="223520">
                <a:moveTo>
                  <a:pt x="71119" y="0"/>
                </a:moveTo>
                <a:lnTo>
                  <a:pt x="28578" y="25396"/>
                </a:lnTo>
                <a:lnTo>
                  <a:pt x="4587" y="72278"/>
                </a:lnTo>
                <a:lnTo>
                  <a:pt x="0" y="111632"/>
                </a:lnTo>
                <a:lnTo>
                  <a:pt x="1143" y="132089"/>
                </a:lnTo>
                <a:lnTo>
                  <a:pt x="18287" y="184150"/>
                </a:lnTo>
                <a:lnTo>
                  <a:pt x="54881" y="217225"/>
                </a:lnTo>
                <a:lnTo>
                  <a:pt x="71119" y="223012"/>
                </a:lnTo>
                <a:lnTo>
                  <a:pt x="73913" y="213994"/>
                </a:lnTo>
                <a:lnTo>
                  <a:pt x="61174" y="208401"/>
                </a:lnTo>
                <a:lnTo>
                  <a:pt x="50196" y="200580"/>
                </a:lnTo>
                <a:lnTo>
                  <a:pt x="27767" y="164068"/>
                </a:lnTo>
                <a:lnTo>
                  <a:pt x="20319" y="110489"/>
                </a:lnTo>
                <a:lnTo>
                  <a:pt x="21151" y="91438"/>
                </a:lnTo>
                <a:lnTo>
                  <a:pt x="33527" y="44450"/>
                </a:lnTo>
                <a:lnTo>
                  <a:pt x="61388" y="14714"/>
                </a:lnTo>
                <a:lnTo>
                  <a:pt x="74294" y="9143"/>
                </a:lnTo>
                <a:lnTo>
                  <a:pt x="71119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073" y="3263646"/>
            <a:ext cx="408305" cy="223520"/>
          </a:xfrm>
          <a:custGeom>
            <a:avLst/>
            <a:gdLst/>
            <a:ahLst/>
            <a:cxnLst/>
            <a:rect l="l" t="t" r="r" b="b"/>
            <a:pathLst>
              <a:path w="408305" h="223520">
                <a:moveTo>
                  <a:pt x="336931" y="0"/>
                </a:moveTo>
                <a:lnTo>
                  <a:pt x="333756" y="9143"/>
                </a:lnTo>
                <a:lnTo>
                  <a:pt x="346662" y="14714"/>
                </a:lnTo>
                <a:lnTo>
                  <a:pt x="357758" y="22463"/>
                </a:lnTo>
                <a:lnTo>
                  <a:pt x="380337" y="58429"/>
                </a:lnTo>
                <a:lnTo>
                  <a:pt x="387731" y="110489"/>
                </a:lnTo>
                <a:lnTo>
                  <a:pt x="386899" y="130159"/>
                </a:lnTo>
                <a:lnTo>
                  <a:pt x="374522" y="178307"/>
                </a:lnTo>
                <a:lnTo>
                  <a:pt x="346876" y="208401"/>
                </a:lnTo>
                <a:lnTo>
                  <a:pt x="334137" y="213994"/>
                </a:lnTo>
                <a:lnTo>
                  <a:pt x="336931" y="223012"/>
                </a:lnTo>
                <a:lnTo>
                  <a:pt x="379597" y="197794"/>
                </a:lnTo>
                <a:lnTo>
                  <a:pt x="403478" y="150987"/>
                </a:lnTo>
                <a:lnTo>
                  <a:pt x="408050" y="111632"/>
                </a:lnTo>
                <a:lnTo>
                  <a:pt x="406906" y="91176"/>
                </a:lnTo>
                <a:lnTo>
                  <a:pt x="389635" y="39115"/>
                </a:lnTo>
                <a:lnTo>
                  <a:pt x="353095" y="5861"/>
                </a:lnTo>
                <a:lnTo>
                  <a:pt x="336931" y="0"/>
                </a:lnTo>
                <a:close/>
              </a:path>
              <a:path w="408305" h="223520">
                <a:moveTo>
                  <a:pt x="71119" y="0"/>
                </a:moveTo>
                <a:lnTo>
                  <a:pt x="28578" y="25396"/>
                </a:lnTo>
                <a:lnTo>
                  <a:pt x="4587" y="72278"/>
                </a:lnTo>
                <a:lnTo>
                  <a:pt x="0" y="111632"/>
                </a:lnTo>
                <a:lnTo>
                  <a:pt x="1143" y="132089"/>
                </a:lnTo>
                <a:lnTo>
                  <a:pt x="18287" y="184150"/>
                </a:lnTo>
                <a:lnTo>
                  <a:pt x="54881" y="217225"/>
                </a:lnTo>
                <a:lnTo>
                  <a:pt x="71119" y="223012"/>
                </a:lnTo>
                <a:lnTo>
                  <a:pt x="73913" y="213994"/>
                </a:lnTo>
                <a:lnTo>
                  <a:pt x="61174" y="208401"/>
                </a:lnTo>
                <a:lnTo>
                  <a:pt x="50196" y="200580"/>
                </a:lnTo>
                <a:lnTo>
                  <a:pt x="27767" y="164068"/>
                </a:lnTo>
                <a:lnTo>
                  <a:pt x="20319" y="110489"/>
                </a:lnTo>
                <a:lnTo>
                  <a:pt x="21151" y="91438"/>
                </a:lnTo>
                <a:lnTo>
                  <a:pt x="33527" y="44450"/>
                </a:lnTo>
                <a:lnTo>
                  <a:pt x="61388" y="14714"/>
                </a:lnTo>
                <a:lnTo>
                  <a:pt x="74294" y="9143"/>
                </a:lnTo>
                <a:lnTo>
                  <a:pt x="71119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81504" y="3590544"/>
            <a:ext cx="296545" cy="233045"/>
          </a:xfrm>
          <a:custGeom>
            <a:avLst/>
            <a:gdLst/>
            <a:ahLst/>
            <a:cxnLst/>
            <a:rect l="l" t="t" r="r" b="b"/>
            <a:pathLst>
              <a:path w="296544" h="233045">
                <a:moveTo>
                  <a:pt x="46647" y="127888"/>
                </a:moveTo>
                <a:lnTo>
                  <a:pt x="23621" y="127888"/>
                </a:lnTo>
                <a:lnTo>
                  <a:pt x="72262" y="232536"/>
                </a:lnTo>
                <a:lnTo>
                  <a:pt x="83693" y="232536"/>
                </a:lnTo>
                <a:lnTo>
                  <a:pt x="92797" y="201421"/>
                </a:lnTo>
                <a:lnTo>
                  <a:pt x="80137" y="201421"/>
                </a:lnTo>
                <a:lnTo>
                  <a:pt x="46647" y="127888"/>
                </a:lnTo>
                <a:close/>
              </a:path>
              <a:path w="296544" h="233045">
                <a:moveTo>
                  <a:pt x="296163" y="0"/>
                </a:moveTo>
                <a:lnTo>
                  <a:pt x="154431" y="0"/>
                </a:lnTo>
                <a:lnTo>
                  <a:pt x="154431" y="761"/>
                </a:lnTo>
                <a:lnTo>
                  <a:pt x="138175" y="761"/>
                </a:lnTo>
                <a:lnTo>
                  <a:pt x="80137" y="201421"/>
                </a:lnTo>
                <a:lnTo>
                  <a:pt x="92797" y="201421"/>
                </a:lnTo>
                <a:lnTo>
                  <a:pt x="146938" y="16382"/>
                </a:lnTo>
                <a:lnTo>
                  <a:pt x="168147" y="16382"/>
                </a:lnTo>
                <a:lnTo>
                  <a:pt x="168147" y="15239"/>
                </a:lnTo>
                <a:lnTo>
                  <a:pt x="296163" y="15239"/>
                </a:lnTo>
                <a:lnTo>
                  <a:pt x="296163" y="0"/>
                </a:lnTo>
                <a:close/>
              </a:path>
              <a:path w="296544" h="233045">
                <a:moveTo>
                  <a:pt x="38607" y="110235"/>
                </a:moveTo>
                <a:lnTo>
                  <a:pt x="0" y="127888"/>
                </a:lnTo>
                <a:lnTo>
                  <a:pt x="3682" y="136651"/>
                </a:lnTo>
                <a:lnTo>
                  <a:pt x="23621" y="127888"/>
                </a:lnTo>
                <a:lnTo>
                  <a:pt x="46647" y="127888"/>
                </a:lnTo>
                <a:lnTo>
                  <a:pt x="38607" y="110235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1504" y="4564379"/>
            <a:ext cx="296545" cy="233045"/>
          </a:xfrm>
          <a:custGeom>
            <a:avLst/>
            <a:gdLst/>
            <a:ahLst/>
            <a:cxnLst/>
            <a:rect l="l" t="t" r="r" b="b"/>
            <a:pathLst>
              <a:path w="296544" h="233045">
                <a:moveTo>
                  <a:pt x="46647" y="127889"/>
                </a:moveTo>
                <a:lnTo>
                  <a:pt x="23621" y="127889"/>
                </a:lnTo>
                <a:lnTo>
                  <a:pt x="72262" y="232537"/>
                </a:lnTo>
                <a:lnTo>
                  <a:pt x="83693" y="232537"/>
                </a:lnTo>
                <a:lnTo>
                  <a:pt x="92797" y="201422"/>
                </a:lnTo>
                <a:lnTo>
                  <a:pt x="80137" y="201422"/>
                </a:lnTo>
                <a:lnTo>
                  <a:pt x="46647" y="127889"/>
                </a:lnTo>
                <a:close/>
              </a:path>
              <a:path w="296544" h="233045">
                <a:moveTo>
                  <a:pt x="296163" y="0"/>
                </a:moveTo>
                <a:lnTo>
                  <a:pt x="154431" y="0"/>
                </a:lnTo>
                <a:lnTo>
                  <a:pt x="154431" y="762"/>
                </a:lnTo>
                <a:lnTo>
                  <a:pt x="138175" y="762"/>
                </a:lnTo>
                <a:lnTo>
                  <a:pt x="80137" y="201422"/>
                </a:lnTo>
                <a:lnTo>
                  <a:pt x="92797" y="201422"/>
                </a:lnTo>
                <a:lnTo>
                  <a:pt x="146938" y="16383"/>
                </a:lnTo>
                <a:lnTo>
                  <a:pt x="168147" y="16383"/>
                </a:lnTo>
                <a:lnTo>
                  <a:pt x="168147" y="15240"/>
                </a:lnTo>
                <a:lnTo>
                  <a:pt x="296163" y="15240"/>
                </a:lnTo>
                <a:lnTo>
                  <a:pt x="296163" y="0"/>
                </a:lnTo>
                <a:close/>
              </a:path>
              <a:path w="296544" h="233045">
                <a:moveTo>
                  <a:pt x="38607" y="110236"/>
                </a:moveTo>
                <a:lnTo>
                  <a:pt x="0" y="127889"/>
                </a:lnTo>
                <a:lnTo>
                  <a:pt x="3682" y="136652"/>
                </a:lnTo>
                <a:lnTo>
                  <a:pt x="23621" y="127889"/>
                </a:lnTo>
                <a:lnTo>
                  <a:pt x="46647" y="127889"/>
                </a:lnTo>
                <a:lnTo>
                  <a:pt x="38607" y="110236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0594" y="2192662"/>
            <a:ext cx="8013700" cy="354202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585"/>
              </a:spcBef>
              <a:buChar char="■"/>
              <a:tabLst>
                <a:tab pos="396240" algn="l"/>
                <a:tab pos="396875" algn="l"/>
              </a:tabLst>
            </a:pPr>
            <a:r>
              <a:rPr sz="1900" spc="-1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random </a:t>
            </a:r>
            <a:r>
              <a:rPr sz="1900" spc="-45" dirty="0">
                <a:solidFill>
                  <a:srgbClr val="181B0D"/>
                </a:solidFill>
                <a:latin typeface="Arial"/>
                <a:cs typeface="Arial"/>
              </a:rPr>
              <a:t>variable </a:t>
            </a:r>
            <a:r>
              <a:rPr sz="1900" spc="-35" dirty="0">
                <a:solidFill>
                  <a:srgbClr val="181B0D"/>
                </a:solidFill>
                <a:latin typeface="Courier New"/>
                <a:cs typeface="Courier New"/>
              </a:rPr>
              <a:t>Æ</a:t>
            </a:r>
            <a:r>
              <a:rPr sz="2000" i="1" spc="-35" dirty="0">
                <a:solidFill>
                  <a:srgbClr val="181B0D"/>
                </a:solidFill>
                <a:latin typeface="Courier New"/>
                <a:cs typeface="Courier New"/>
              </a:rPr>
              <a:t>X </a:t>
            </a: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1900" spc="-60" dirty="0">
                <a:solidFill>
                  <a:srgbClr val="181B0D"/>
                </a:solidFill>
                <a:latin typeface="Arial"/>
                <a:cs typeface="Arial"/>
              </a:rPr>
              <a:t>one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 sum</a:t>
            </a:r>
            <a:endParaRPr sz="19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459"/>
              </a:spcBef>
              <a:buFont typeface="Arial"/>
              <a:buChar char="■"/>
              <a:tabLst>
                <a:tab pos="396240" algn="l"/>
                <a:tab pos="396875" algn="l"/>
              </a:tabLst>
            </a:pPr>
            <a:r>
              <a:rPr sz="2850" spc="-847" baseline="-32163" dirty="0">
                <a:solidFill>
                  <a:srgbClr val="181B0D"/>
                </a:solidFill>
                <a:latin typeface="Times New Roman"/>
                <a:cs typeface="Times New Roman"/>
              </a:rPr>
              <a:t>𝑧</a:t>
            </a:r>
            <a:r>
              <a:rPr sz="2850" spc="112" baseline="-32163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850" spc="509" baseline="-32163" dirty="0">
                <a:solidFill>
                  <a:srgbClr val="181B0D"/>
                </a:solidFill>
                <a:latin typeface="Times New Roman"/>
                <a:cs typeface="Times New Roman"/>
              </a:rPr>
              <a:t>=</a:t>
            </a:r>
            <a:r>
              <a:rPr sz="2850" spc="810" baseline="1461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181B0D"/>
                </a:solidFill>
                <a:latin typeface="Times New Roman"/>
                <a:cs typeface="Times New Roman"/>
              </a:rPr>
              <a:t>𝑥−(𝑛)(𝜇</a:t>
            </a:r>
            <a:r>
              <a:rPr sz="1725" spc="22" baseline="-14492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1350" spc="15" dirty="0">
                <a:solidFill>
                  <a:srgbClr val="181B0D"/>
                </a:solidFill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  <a:p>
            <a:pPr marL="1169035">
              <a:lnSpc>
                <a:spcPct val="100000"/>
              </a:lnSpc>
              <a:spcBef>
                <a:spcPts val="335"/>
              </a:spcBef>
            </a:pPr>
            <a:r>
              <a:rPr sz="1350" spc="-50" dirty="0">
                <a:solidFill>
                  <a:srgbClr val="181B0D"/>
                </a:solidFill>
                <a:latin typeface="Times New Roman"/>
                <a:cs typeface="Times New Roman"/>
              </a:rPr>
              <a:t>𝑛(𝜎</a:t>
            </a:r>
            <a:r>
              <a:rPr sz="1725" spc="-75" baseline="-14492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1350" spc="-50" dirty="0">
                <a:solidFill>
                  <a:srgbClr val="181B0D"/>
                </a:solidFill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  <a:p>
            <a:pPr marL="1027430" lvl="1" indent="-484505">
              <a:lnSpc>
                <a:spcPct val="100000"/>
              </a:lnSpc>
              <a:spcBef>
                <a:spcPts val="180"/>
              </a:spcBef>
              <a:buFont typeface="Arial"/>
              <a:buChar char="–"/>
              <a:tabLst>
                <a:tab pos="1027430" algn="l"/>
                <a:tab pos="1028065" algn="l"/>
                <a:tab pos="1370330" algn="l"/>
              </a:tabLst>
            </a:pPr>
            <a:r>
              <a:rPr sz="1900" spc="-395" dirty="0">
                <a:solidFill>
                  <a:srgbClr val="181B0D"/>
                </a:solidFill>
                <a:latin typeface="Times New Roman"/>
                <a:cs typeface="Times New Roman"/>
              </a:rPr>
              <a:t>𝑛	</a:t>
            </a:r>
            <a:r>
              <a:rPr sz="1900" spc="-340" dirty="0">
                <a:solidFill>
                  <a:srgbClr val="181B0D"/>
                </a:solidFill>
                <a:latin typeface="Times New Roman"/>
                <a:cs typeface="Times New Roman"/>
              </a:rPr>
              <a:t>𝜇</a:t>
            </a:r>
            <a:r>
              <a:rPr sz="2025" spc="-509" baseline="-16460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025" spc="832" baseline="-16460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181B0D"/>
                </a:solidFill>
                <a:latin typeface="Arial"/>
                <a:cs typeface="Arial"/>
              </a:rPr>
              <a:t>= </a:t>
            </a:r>
            <a:r>
              <a:rPr sz="1900" i="1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i="1" spc="-45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1900" i="1" spc="-15" dirty="0">
                <a:solidFill>
                  <a:srgbClr val="181B0D"/>
                </a:solidFill>
                <a:latin typeface="Arial"/>
                <a:cs typeface="Arial"/>
              </a:rPr>
              <a:t>of</a:t>
            </a:r>
            <a:r>
              <a:rPr sz="1900" i="1" spc="-13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65" dirty="0">
                <a:solidFill>
                  <a:srgbClr val="181B0D"/>
                </a:solidFill>
                <a:latin typeface="Courier New"/>
                <a:cs typeface="Courier New"/>
              </a:rPr>
              <a:t>ÆX</a:t>
            </a:r>
            <a:endParaRPr sz="2000">
              <a:latin typeface="Courier New"/>
              <a:cs typeface="Courier New"/>
            </a:endParaRPr>
          </a:p>
          <a:p>
            <a:pPr marL="1085215" lvl="1" indent="-542290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1085215" algn="l"/>
                <a:tab pos="1085850" algn="l"/>
              </a:tabLst>
            </a:pPr>
            <a:r>
              <a:rPr sz="1900" spc="-70" dirty="0">
                <a:solidFill>
                  <a:srgbClr val="181B0D"/>
                </a:solidFill>
                <a:latin typeface="Times New Roman"/>
                <a:cs typeface="Times New Roman"/>
              </a:rPr>
              <a:t>𝑛(𝜎</a:t>
            </a:r>
            <a:r>
              <a:rPr sz="2025" spc="-104" baseline="-16460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1900" spc="-70" dirty="0">
                <a:solidFill>
                  <a:srgbClr val="181B0D"/>
                </a:solidFill>
                <a:latin typeface="Times New Roman"/>
                <a:cs typeface="Times New Roman"/>
              </a:rPr>
              <a:t>)</a:t>
            </a:r>
            <a:r>
              <a:rPr sz="1900" spc="-70" dirty="0">
                <a:solidFill>
                  <a:srgbClr val="181B0D"/>
                </a:solidFill>
                <a:latin typeface="Arial"/>
                <a:cs typeface="Arial"/>
              </a:rPr>
              <a:t>=standard 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deviation </a:t>
            </a:r>
            <a:r>
              <a:rPr sz="1900" spc="-15" dirty="0">
                <a:solidFill>
                  <a:srgbClr val="181B0D"/>
                </a:solidFill>
                <a:latin typeface="Arial"/>
                <a:cs typeface="Arial"/>
              </a:rPr>
              <a:t>of</a:t>
            </a: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65" dirty="0">
                <a:solidFill>
                  <a:srgbClr val="181B0D"/>
                </a:solidFill>
                <a:latin typeface="Courier New"/>
                <a:cs typeface="Courier New"/>
              </a:rPr>
              <a:t>ÆX</a:t>
            </a:r>
            <a:endParaRPr sz="2000">
              <a:latin typeface="Courier New"/>
              <a:cs typeface="Courier New"/>
            </a:endParaRPr>
          </a:p>
          <a:p>
            <a:pPr marL="396240" indent="-383540">
              <a:lnSpc>
                <a:spcPct val="100000"/>
              </a:lnSpc>
              <a:spcBef>
                <a:spcPts val="825"/>
              </a:spcBef>
              <a:buChar char="■"/>
              <a:tabLst>
                <a:tab pos="396240" algn="l"/>
                <a:tab pos="396875" algn="l"/>
              </a:tabLst>
            </a:pPr>
            <a:r>
              <a:rPr sz="1900" spc="-60" dirty="0">
                <a:solidFill>
                  <a:srgbClr val="181B0D"/>
                </a:solidFill>
                <a:latin typeface="Arial"/>
                <a:cs typeface="Arial"/>
              </a:rPr>
              <a:t>With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181B0D"/>
                </a:solidFill>
                <a:latin typeface="Arial"/>
                <a:cs typeface="Arial"/>
              </a:rPr>
              <a:t>technology:</a:t>
            </a:r>
            <a:endParaRPr sz="1900">
              <a:latin typeface="Arial"/>
              <a:cs typeface="Arial"/>
            </a:endParaRPr>
          </a:p>
          <a:p>
            <a:pPr marL="927100" lvl="1" indent="-384175">
              <a:lnSpc>
                <a:spcPts val="2105"/>
              </a:lnSpc>
              <a:spcBef>
                <a:spcPts val="335"/>
              </a:spcBef>
              <a:buChar char="–"/>
              <a:tabLst>
                <a:tab pos="926465" algn="l"/>
                <a:tab pos="927100" algn="l"/>
              </a:tabLst>
            </a:pPr>
            <a:r>
              <a:rPr sz="1900" spc="-45" dirty="0">
                <a:solidFill>
                  <a:srgbClr val="181B0D"/>
                </a:solidFill>
                <a:latin typeface="Arial"/>
                <a:cs typeface="Arial"/>
              </a:rPr>
              <a:t>normalcdf(lower 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value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of the 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area, </a:t>
            </a:r>
            <a:r>
              <a:rPr sz="1900" spc="-45" dirty="0">
                <a:solidFill>
                  <a:srgbClr val="181B0D"/>
                </a:solidFill>
                <a:latin typeface="Arial"/>
                <a:cs typeface="Arial"/>
              </a:rPr>
              <a:t>upper 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value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of the 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area,</a:t>
            </a:r>
            <a:r>
              <a:rPr sz="1900" spc="-10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181B0D"/>
                </a:solidFill>
                <a:latin typeface="Arial"/>
                <a:cs typeface="Arial"/>
              </a:rPr>
              <a:t>(n)(mean),</a:t>
            </a:r>
            <a:endParaRPr sz="1900">
              <a:latin typeface="Arial"/>
              <a:cs typeface="Arial"/>
            </a:endParaRPr>
          </a:p>
          <a:p>
            <a:pPr marL="1085215">
              <a:lnSpc>
                <a:spcPts val="2105"/>
              </a:lnSpc>
            </a:pPr>
            <a:r>
              <a:rPr sz="1900" spc="-409" dirty="0">
                <a:solidFill>
                  <a:srgbClr val="181B0D"/>
                </a:solidFill>
                <a:latin typeface="Times New Roman"/>
                <a:cs typeface="Times New Roman"/>
              </a:rPr>
              <a:t>𝑛(𝑠𝑡𝑎𝑛𝑑𝑎𝑟𝑑</a:t>
            </a:r>
            <a:r>
              <a:rPr sz="1900" spc="-395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1900" spc="-434" dirty="0">
                <a:solidFill>
                  <a:srgbClr val="181B0D"/>
                </a:solidFill>
                <a:latin typeface="Times New Roman"/>
                <a:cs typeface="Times New Roman"/>
              </a:rPr>
              <a:t>𝑑𝑒𝑣𝑖𝑎𝑡𝑖𝑜𝑛))</a:t>
            </a:r>
            <a:endParaRPr sz="1900">
              <a:latin typeface="Times New Roman"/>
              <a:cs typeface="Times New Roman"/>
            </a:endParaRPr>
          </a:p>
          <a:p>
            <a:pPr marL="1384300" lvl="2" indent="-384175">
              <a:lnSpc>
                <a:spcPct val="100000"/>
              </a:lnSpc>
              <a:spcBef>
                <a:spcPts val="380"/>
              </a:spcBef>
              <a:buChar char="■"/>
              <a:tabLst>
                <a:tab pos="1383665" algn="l"/>
                <a:tab pos="1384300" algn="l"/>
              </a:tabLst>
            </a:pPr>
            <a:r>
              <a:rPr sz="1700" spc="-75" dirty="0">
                <a:solidFill>
                  <a:srgbClr val="181B0D"/>
                </a:solidFill>
                <a:latin typeface="Arial"/>
                <a:cs typeface="Arial"/>
              </a:rPr>
              <a:t>Where </a:t>
            </a:r>
            <a:r>
              <a:rPr sz="1700" u="sng" spc="-40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mean</a:t>
            </a:r>
            <a:r>
              <a:rPr sz="1700" spc="-4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1700" spc="-1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700" spc="-40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1700" spc="-10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1700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700" spc="-25" dirty="0">
                <a:solidFill>
                  <a:srgbClr val="181B0D"/>
                </a:solidFill>
                <a:latin typeface="Arial"/>
                <a:cs typeface="Arial"/>
              </a:rPr>
              <a:t>original</a:t>
            </a:r>
            <a:r>
              <a:rPr sz="1700" spc="-28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81B0D"/>
                </a:solidFill>
                <a:latin typeface="Arial"/>
                <a:cs typeface="Arial"/>
              </a:rPr>
              <a:t>distribution</a:t>
            </a:r>
            <a:endParaRPr sz="1700">
              <a:latin typeface="Arial"/>
              <a:cs typeface="Arial"/>
            </a:endParaRPr>
          </a:p>
          <a:p>
            <a:pPr marL="1384300" lvl="2" indent="-384175">
              <a:lnSpc>
                <a:spcPct val="100000"/>
              </a:lnSpc>
              <a:spcBef>
                <a:spcPts val="370"/>
              </a:spcBef>
              <a:buChar char="■"/>
              <a:tabLst>
                <a:tab pos="1383665" algn="l"/>
                <a:tab pos="1384300" algn="l"/>
              </a:tabLst>
            </a:pPr>
            <a:r>
              <a:rPr sz="1700" u="sng" spc="-45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Standard</a:t>
            </a:r>
            <a:r>
              <a:rPr sz="1700" u="sng" spc="-75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 </a:t>
            </a:r>
            <a:r>
              <a:rPr sz="1700" u="sng" spc="-30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deviation</a:t>
            </a:r>
            <a:r>
              <a:rPr sz="1700" spc="-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181B0D"/>
                </a:solidFill>
                <a:latin typeface="Arial"/>
                <a:cs typeface="Arial"/>
              </a:rPr>
              <a:t>is</a:t>
            </a:r>
            <a:r>
              <a:rPr sz="1700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1700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700" spc="-30" dirty="0">
                <a:solidFill>
                  <a:srgbClr val="181B0D"/>
                </a:solidFill>
                <a:latin typeface="Arial"/>
                <a:cs typeface="Arial"/>
              </a:rPr>
              <a:t>standard</a:t>
            </a:r>
            <a:r>
              <a:rPr sz="1700" spc="-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700" spc="-30" dirty="0">
                <a:solidFill>
                  <a:srgbClr val="181B0D"/>
                </a:solidFill>
                <a:latin typeface="Arial"/>
                <a:cs typeface="Arial"/>
              </a:rPr>
              <a:t>deviation</a:t>
            </a:r>
            <a:r>
              <a:rPr sz="1700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81B0D"/>
                </a:solidFill>
                <a:latin typeface="Arial"/>
                <a:cs typeface="Arial"/>
              </a:rPr>
              <a:t>of</a:t>
            </a:r>
            <a:r>
              <a:rPr sz="1700" spc="-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1700" spc="-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181B0D"/>
                </a:solidFill>
                <a:latin typeface="Arial"/>
                <a:cs typeface="Arial"/>
              </a:rPr>
              <a:t>original</a:t>
            </a:r>
            <a:r>
              <a:rPr sz="1700" spc="-7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81B0D"/>
                </a:solidFill>
                <a:latin typeface="Arial"/>
                <a:cs typeface="Arial"/>
              </a:rPr>
              <a:t>distribution</a:t>
            </a:r>
            <a:endParaRPr sz="1700">
              <a:latin typeface="Arial"/>
              <a:cs typeface="Arial"/>
            </a:endParaRPr>
          </a:p>
          <a:p>
            <a:pPr marL="1384300" lvl="2" indent="-384175">
              <a:lnSpc>
                <a:spcPct val="100000"/>
              </a:lnSpc>
              <a:spcBef>
                <a:spcPts val="375"/>
              </a:spcBef>
              <a:buChar char="■"/>
              <a:tabLst>
                <a:tab pos="1383665" algn="l"/>
                <a:tab pos="1384300" algn="l"/>
              </a:tabLst>
            </a:pPr>
            <a:r>
              <a:rPr sz="1700" u="sng" spc="-60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Sample size</a:t>
            </a:r>
            <a:r>
              <a:rPr sz="1700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181B0D"/>
                </a:solidFill>
                <a:latin typeface="Arial"/>
                <a:cs typeface="Arial"/>
              </a:rPr>
              <a:t>=</a:t>
            </a:r>
            <a:r>
              <a:rPr sz="1700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181B0D"/>
                </a:solidFill>
                <a:latin typeface="Arial"/>
                <a:cs typeface="Arial"/>
              </a:rPr>
              <a:t>n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27633"/>
            <a:ext cx="2905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0" dirty="0">
                <a:solidFill>
                  <a:srgbClr val="181B0D"/>
                </a:solidFill>
                <a:latin typeface="Arial"/>
                <a:cs typeface="Arial"/>
              </a:rPr>
              <a:t>Example</a:t>
            </a:r>
            <a:r>
              <a:rPr sz="4400" spc="-22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-114" dirty="0">
                <a:solidFill>
                  <a:srgbClr val="181B0D"/>
                </a:solidFill>
                <a:latin typeface="Arial"/>
                <a:cs typeface="Arial"/>
              </a:rPr>
              <a:t>7.5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2144" y="4427220"/>
            <a:ext cx="421640" cy="233045"/>
          </a:xfrm>
          <a:custGeom>
            <a:avLst/>
            <a:gdLst/>
            <a:ahLst/>
            <a:cxnLst/>
            <a:rect l="l" t="t" r="r" b="b"/>
            <a:pathLst>
              <a:path w="421639" h="233045">
                <a:moveTo>
                  <a:pt x="46647" y="127888"/>
                </a:moveTo>
                <a:lnTo>
                  <a:pt x="23621" y="127888"/>
                </a:lnTo>
                <a:lnTo>
                  <a:pt x="72262" y="232536"/>
                </a:lnTo>
                <a:lnTo>
                  <a:pt x="83692" y="232536"/>
                </a:lnTo>
                <a:lnTo>
                  <a:pt x="92797" y="201421"/>
                </a:lnTo>
                <a:lnTo>
                  <a:pt x="80136" y="201421"/>
                </a:lnTo>
                <a:lnTo>
                  <a:pt x="46647" y="127888"/>
                </a:lnTo>
                <a:close/>
              </a:path>
              <a:path w="421639" h="233045">
                <a:moveTo>
                  <a:pt x="421131" y="0"/>
                </a:moveTo>
                <a:lnTo>
                  <a:pt x="154431" y="0"/>
                </a:lnTo>
                <a:lnTo>
                  <a:pt x="154431" y="761"/>
                </a:lnTo>
                <a:lnTo>
                  <a:pt x="138175" y="761"/>
                </a:lnTo>
                <a:lnTo>
                  <a:pt x="80136" y="201421"/>
                </a:lnTo>
                <a:lnTo>
                  <a:pt x="92797" y="201421"/>
                </a:lnTo>
                <a:lnTo>
                  <a:pt x="146938" y="16382"/>
                </a:lnTo>
                <a:lnTo>
                  <a:pt x="168147" y="16382"/>
                </a:lnTo>
                <a:lnTo>
                  <a:pt x="168147" y="15239"/>
                </a:lnTo>
                <a:lnTo>
                  <a:pt x="421131" y="15239"/>
                </a:lnTo>
                <a:lnTo>
                  <a:pt x="421131" y="0"/>
                </a:lnTo>
                <a:close/>
              </a:path>
              <a:path w="421639" h="233045">
                <a:moveTo>
                  <a:pt x="38607" y="110235"/>
                </a:moveTo>
                <a:lnTo>
                  <a:pt x="0" y="127888"/>
                </a:lnTo>
                <a:lnTo>
                  <a:pt x="3682" y="136651"/>
                </a:lnTo>
                <a:lnTo>
                  <a:pt x="23621" y="127888"/>
                </a:lnTo>
                <a:lnTo>
                  <a:pt x="46647" y="127888"/>
                </a:lnTo>
                <a:lnTo>
                  <a:pt x="38607" y="110235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0594" y="2266314"/>
            <a:ext cx="9224645" cy="24371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96240" marR="5080" indent="-383540">
              <a:lnSpc>
                <a:spcPts val="1920"/>
              </a:lnSpc>
              <a:spcBef>
                <a:spcPts val="459"/>
              </a:spcBef>
              <a:buChar char="■"/>
              <a:tabLst>
                <a:tab pos="396240" algn="l"/>
                <a:tab pos="396875" algn="l"/>
              </a:tabLst>
            </a:pPr>
            <a:r>
              <a:rPr sz="1900" spc="-145" dirty="0">
                <a:solidFill>
                  <a:srgbClr val="181B0D"/>
                </a:solidFill>
                <a:latin typeface="Arial"/>
                <a:cs typeface="Arial"/>
              </a:rPr>
              <a:t>An 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unknown </a:t>
            </a:r>
            <a:r>
              <a:rPr sz="1900" spc="-15" dirty="0">
                <a:solidFill>
                  <a:srgbClr val="181B0D"/>
                </a:solidFill>
                <a:latin typeface="Arial"/>
                <a:cs typeface="Arial"/>
              </a:rPr>
              <a:t>distribution </a:t>
            </a:r>
            <a:r>
              <a:rPr sz="1900" spc="-60" dirty="0">
                <a:solidFill>
                  <a:srgbClr val="181B0D"/>
                </a:solidFill>
                <a:latin typeface="Arial"/>
                <a:cs typeface="Arial"/>
              </a:rPr>
              <a:t>has 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1900" spc="50" dirty="0">
                <a:solidFill>
                  <a:srgbClr val="181B0D"/>
                </a:solidFill>
                <a:latin typeface="Arial"/>
                <a:cs typeface="Arial"/>
              </a:rPr>
              <a:t>90 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and 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standard 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deviation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1900" spc="10" dirty="0">
                <a:solidFill>
                  <a:srgbClr val="181B0D"/>
                </a:solidFill>
                <a:latin typeface="Arial"/>
                <a:cs typeface="Arial"/>
              </a:rPr>
              <a:t>15. </a:t>
            </a:r>
            <a:r>
              <a:rPr sz="1900" spc="-254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of  </a:t>
            </a:r>
            <a:r>
              <a:rPr sz="1900" spc="-75" dirty="0">
                <a:solidFill>
                  <a:srgbClr val="181B0D"/>
                </a:solidFill>
                <a:latin typeface="Arial"/>
                <a:cs typeface="Arial"/>
              </a:rPr>
              <a:t>size </a:t>
            </a:r>
            <a:r>
              <a:rPr sz="1900" spc="50" dirty="0">
                <a:solidFill>
                  <a:srgbClr val="181B0D"/>
                </a:solidFill>
                <a:latin typeface="Arial"/>
                <a:cs typeface="Arial"/>
              </a:rPr>
              <a:t>80 </a:t>
            </a: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1900" spc="-60" dirty="0">
                <a:solidFill>
                  <a:srgbClr val="181B0D"/>
                </a:solidFill>
                <a:latin typeface="Arial"/>
                <a:cs typeface="Arial"/>
              </a:rPr>
              <a:t>drawn </a:t>
            </a: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from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1900" spc="-14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spc="-30" dirty="0">
                <a:solidFill>
                  <a:srgbClr val="181B0D"/>
                </a:solidFill>
                <a:latin typeface="Arial"/>
                <a:cs typeface="Arial"/>
              </a:rPr>
              <a:t>population</a:t>
            </a:r>
            <a:endParaRPr sz="1900">
              <a:latin typeface="Arial"/>
              <a:cs typeface="Arial"/>
            </a:endParaRPr>
          </a:p>
          <a:p>
            <a:pPr marL="927100" marR="10795" indent="-384175">
              <a:lnSpc>
                <a:spcPts val="1910"/>
              </a:lnSpc>
              <a:spcBef>
                <a:spcPts val="700"/>
              </a:spcBef>
              <a:tabLst>
                <a:tab pos="926465" algn="l"/>
              </a:tabLst>
            </a:pPr>
            <a:r>
              <a:rPr sz="1900" spc="55" dirty="0">
                <a:solidFill>
                  <a:srgbClr val="181B0D"/>
                </a:solidFill>
                <a:latin typeface="Arial"/>
                <a:cs typeface="Arial"/>
              </a:rPr>
              <a:t>–	</a:t>
            </a:r>
            <a:r>
              <a:rPr sz="1900" i="1" spc="-65" dirty="0">
                <a:solidFill>
                  <a:srgbClr val="181B0D"/>
                </a:solidFill>
                <a:latin typeface="Arial"/>
                <a:cs typeface="Arial"/>
              </a:rPr>
              <a:t>Find </a:t>
            </a:r>
            <a:r>
              <a:rPr sz="1900" i="1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i="1" spc="-30" dirty="0">
                <a:solidFill>
                  <a:srgbClr val="181B0D"/>
                </a:solidFill>
                <a:latin typeface="Arial"/>
                <a:cs typeface="Arial"/>
              </a:rPr>
              <a:t>probability </a:t>
            </a:r>
            <a:r>
              <a:rPr sz="1900" i="1" spc="5" dirty="0">
                <a:solidFill>
                  <a:srgbClr val="181B0D"/>
                </a:solidFill>
                <a:latin typeface="Arial"/>
                <a:cs typeface="Arial"/>
              </a:rPr>
              <a:t>that </a:t>
            </a:r>
            <a:r>
              <a:rPr sz="1900" i="1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i="1" spc="-50" dirty="0">
                <a:solidFill>
                  <a:srgbClr val="181B0D"/>
                </a:solidFill>
                <a:latin typeface="Arial"/>
                <a:cs typeface="Arial"/>
              </a:rPr>
              <a:t>sum </a:t>
            </a:r>
            <a:r>
              <a:rPr sz="1900" i="1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1900" i="1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i="1" spc="50" dirty="0">
                <a:solidFill>
                  <a:srgbClr val="181B0D"/>
                </a:solidFill>
                <a:latin typeface="Arial"/>
                <a:cs typeface="Arial"/>
              </a:rPr>
              <a:t>80 </a:t>
            </a:r>
            <a:r>
              <a:rPr sz="1900" i="1" spc="-60" dirty="0">
                <a:solidFill>
                  <a:srgbClr val="181B0D"/>
                </a:solidFill>
                <a:latin typeface="Arial"/>
                <a:cs typeface="Arial"/>
              </a:rPr>
              <a:t>values </a:t>
            </a:r>
            <a:r>
              <a:rPr sz="1900" i="1" spc="-55" dirty="0">
                <a:solidFill>
                  <a:srgbClr val="181B0D"/>
                </a:solidFill>
                <a:latin typeface="Arial"/>
                <a:cs typeface="Arial"/>
              </a:rPr>
              <a:t>(or </a:t>
            </a:r>
            <a:r>
              <a:rPr sz="1900" i="1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i="1" spc="-15" dirty="0">
                <a:solidFill>
                  <a:srgbClr val="181B0D"/>
                </a:solidFill>
                <a:latin typeface="Arial"/>
                <a:cs typeface="Arial"/>
              </a:rPr>
              <a:t>total of </a:t>
            </a:r>
            <a:r>
              <a:rPr sz="1900" i="1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i="1" spc="50" dirty="0">
                <a:solidFill>
                  <a:srgbClr val="181B0D"/>
                </a:solidFill>
                <a:latin typeface="Arial"/>
                <a:cs typeface="Arial"/>
              </a:rPr>
              <a:t>80</a:t>
            </a:r>
            <a:r>
              <a:rPr sz="1900" i="1" spc="-29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i="1" spc="-60" dirty="0">
                <a:solidFill>
                  <a:srgbClr val="181B0D"/>
                </a:solidFill>
                <a:latin typeface="Arial"/>
                <a:cs typeface="Arial"/>
              </a:rPr>
              <a:t>values) </a:t>
            </a:r>
            <a:r>
              <a:rPr sz="1900" i="1" spc="-40" dirty="0">
                <a:solidFill>
                  <a:srgbClr val="181B0D"/>
                </a:solidFill>
                <a:latin typeface="Arial"/>
                <a:cs typeface="Arial"/>
              </a:rPr>
              <a:t>is  </a:t>
            </a:r>
            <a:r>
              <a:rPr sz="1900" i="1" spc="-45" dirty="0">
                <a:solidFill>
                  <a:srgbClr val="181B0D"/>
                </a:solidFill>
                <a:latin typeface="Arial"/>
                <a:cs typeface="Arial"/>
              </a:rPr>
              <a:t>more </a:t>
            </a:r>
            <a:r>
              <a:rPr sz="1900" i="1" spc="-10" dirty="0">
                <a:solidFill>
                  <a:srgbClr val="181B0D"/>
                </a:solidFill>
                <a:latin typeface="Arial"/>
                <a:cs typeface="Arial"/>
              </a:rPr>
              <a:t>than</a:t>
            </a:r>
            <a:r>
              <a:rPr sz="1900" i="1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i="1" spc="50" dirty="0">
                <a:solidFill>
                  <a:srgbClr val="181B0D"/>
                </a:solidFill>
                <a:latin typeface="Arial"/>
                <a:cs typeface="Arial"/>
              </a:rPr>
              <a:t>7500</a:t>
            </a:r>
            <a:endParaRPr sz="1900">
              <a:latin typeface="Arial"/>
              <a:cs typeface="Arial"/>
            </a:endParaRPr>
          </a:p>
          <a:p>
            <a:pPr marL="396240" indent="-383540">
              <a:lnSpc>
                <a:spcPts val="2095"/>
              </a:lnSpc>
              <a:spcBef>
                <a:spcPts val="840"/>
              </a:spcBef>
              <a:buChar char="■"/>
              <a:tabLst>
                <a:tab pos="396240" algn="l"/>
                <a:tab pos="396875" algn="l"/>
              </a:tabLst>
            </a:pPr>
            <a:r>
              <a:rPr sz="1900" spc="-45" dirty="0">
                <a:solidFill>
                  <a:srgbClr val="181B0D"/>
                </a:solidFill>
                <a:latin typeface="Arial"/>
                <a:cs typeface="Arial"/>
              </a:rPr>
              <a:t>Solution: 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Let </a:t>
            </a:r>
            <a:r>
              <a:rPr sz="1900" i="1" spc="-245" dirty="0">
                <a:solidFill>
                  <a:srgbClr val="181B0D"/>
                </a:solidFill>
                <a:latin typeface="Arial"/>
                <a:cs typeface="Arial"/>
              </a:rPr>
              <a:t>X </a:t>
            </a:r>
            <a:r>
              <a:rPr sz="1900" dirty="0">
                <a:solidFill>
                  <a:srgbClr val="181B0D"/>
                </a:solidFill>
                <a:latin typeface="Arial"/>
                <a:cs typeface="Arial"/>
              </a:rPr>
              <a:t>= </a:t>
            </a:r>
            <a:r>
              <a:rPr sz="1900" spc="-60" dirty="0">
                <a:solidFill>
                  <a:srgbClr val="181B0D"/>
                </a:solidFill>
                <a:latin typeface="Arial"/>
                <a:cs typeface="Arial"/>
              </a:rPr>
              <a:t>one 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value </a:t>
            </a:r>
            <a:r>
              <a:rPr sz="1900" spc="-30" dirty="0">
                <a:solidFill>
                  <a:srgbClr val="181B0D"/>
                </a:solidFill>
                <a:latin typeface="Arial"/>
                <a:cs typeface="Arial"/>
              </a:rPr>
              <a:t>from </a:t>
            </a:r>
            <a:r>
              <a:rPr sz="1900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original 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unknown </a:t>
            </a:r>
            <a:r>
              <a:rPr sz="1900" spc="-30" dirty="0">
                <a:solidFill>
                  <a:srgbClr val="181B0D"/>
                </a:solidFill>
                <a:latin typeface="Arial"/>
                <a:cs typeface="Arial"/>
              </a:rPr>
              <a:t>population. </a:t>
            </a:r>
            <a:r>
              <a:rPr sz="1900" spc="-12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1900" spc="-28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probability</a:t>
            </a:r>
            <a:endParaRPr sz="1900">
              <a:latin typeface="Arial"/>
              <a:cs typeface="Arial"/>
            </a:endParaRPr>
          </a:p>
          <a:p>
            <a:pPr marL="396240">
              <a:lnSpc>
                <a:spcPts val="2095"/>
              </a:lnSpc>
            </a:pP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question 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asks </a:t>
            </a:r>
            <a:r>
              <a:rPr sz="1900" spc="-95" dirty="0">
                <a:solidFill>
                  <a:srgbClr val="181B0D"/>
                </a:solidFill>
                <a:latin typeface="Arial"/>
                <a:cs typeface="Arial"/>
              </a:rPr>
              <a:t>you </a:t>
            </a:r>
            <a:r>
              <a:rPr sz="1900" spc="-25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1900" spc="-5" dirty="0">
                <a:solidFill>
                  <a:srgbClr val="181B0D"/>
                </a:solidFill>
                <a:latin typeface="Arial"/>
                <a:cs typeface="Arial"/>
              </a:rPr>
              <a:t>find 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probability </a:t>
            </a: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for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b="1" spc="-150" dirty="0">
                <a:solidFill>
                  <a:srgbClr val="181B0D"/>
                </a:solidFill>
                <a:latin typeface="Arial"/>
                <a:cs typeface="Arial"/>
              </a:rPr>
              <a:t>sum </a:t>
            </a:r>
            <a:r>
              <a:rPr sz="1900" b="1" spc="-125" dirty="0">
                <a:solidFill>
                  <a:srgbClr val="181B0D"/>
                </a:solidFill>
                <a:latin typeface="Arial"/>
                <a:cs typeface="Arial"/>
              </a:rPr>
              <a:t>(or </a:t>
            </a:r>
            <a:r>
              <a:rPr sz="1900" b="1" spc="-90" dirty="0">
                <a:solidFill>
                  <a:srgbClr val="181B0D"/>
                </a:solidFill>
                <a:latin typeface="Arial"/>
                <a:cs typeface="Arial"/>
              </a:rPr>
              <a:t>total </a:t>
            </a:r>
            <a:r>
              <a:rPr sz="1900" b="1" spc="-105" dirty="0">
                <a:solidFill>
                  <a:srgbClr val="181B0D"/>
                </a:solidFill>
                <a:latin typeface="Arial"/>
                <a:cs typeface="Arial"/>
              </a:rPr>
              <a:t>of) </a:t>
            </a:r>
            <a:r>
              <a:rPr sz="1900" b="1" spc="60" dirty="0">
                <a:solidFill>
                  <a:srgbClr val="181B0D"/>
                </a:solidFill>
                <a:latin typeface="Arial"/>
                <a:cs typeface="Arial"/>
              </a:rPr>
              <a:t>80</a:t>
            </a:r>
            <a:r>
              <a:rPr sz="1900" b="1" spc="8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b="1" spc="-110" dirty="0">
                <a:solidFill>
                  <a:srgbClr val="181B0D"/>
                </a:solidFill>
                <a:latin typeface="Arial"/>
                <a:cs typeface="Arial"/>
              </a:rPr>
              <a:t>values.</a:t>
            </a:r>
            <a:endParaRPr sz="1900">
              <a:latin typeface="Arial"/>
              <a:cs typeface="Arial"/>
            </a:endParaRPr>
          </a:p>
          <a:p>
            <a:pPr marL="396240" indent="-383540">
              <a:lnSpc>
                <a:spcPts val="2250"/>
              </a:lnSpc>
              <a:spcBef>
                <a:spcPts val="740"/>
              </a:spcBef>
              <a:buFont typeface="Arial"/>
              <a:buChar char="■"/>
              <a:tabLst>
                <a:tab pos="396240" algn="l"/>
                <a:tab pos="396875" algn="l"/>
              </a:tabLst>
            </a:pPr>
            <a:r>
              <a:rPr sz="1900" spc="-35" dirty="0">
                <a:solidFill>
                  <a:srgbClr val="181B0D"/>
                </a:solidFill>
                <a:latin typeface="Courier New"/>
                <a:cs typeface="Courier New"/>
              </a:rPr>
              <a:t>Æ</a:t>
            </a:r>
            <a:r>
              <a:rPr sz="2000" i="1" spc="-35" dirty="0">
                <a:solidFill>
                  <a:srgbClr val="181B0D"/>
                </a:solidFill>
                <a:latin typeface="Courier New"/>
                <a:cs typeface="Courier New"/>
              </a:rPr>
              <a:t>X</a:t>
            </a:r>
            <a:r>
              <a:rPr sz="2000" i="1" spc="-565" dirty="0">
                <a:solidFill>
                  <a:srgbClr val="181B0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181B0D"/>
                </a:solidFill>
                <a:latin typeface="Arial"/>
                <a:cs typeface="Arial"/>
              </a:rPr>
              <a:t>=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sum 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or </a:t>
            </a:r>
            <a:r>
              <a:rPr sz="1900" spc="-10" dirty="0">
                <a:solidFill>
                  <a:srgbClr val="181B0D"/>
                </a:solidFill>
                <a:latin typeface="Arial"/>
                <a:cs typeface="Arial"/>
              </a:rPr>
              <a:t>total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1900" spc="50" dirty="0">
                <a:solidFill>
                  <a:srgbClr val="181B0D"/>
                </a:solidFill>
                <a:latin typeface="Arial"/>
                <a:cs typeface="Arial"/>
              </a:rPr>
              <a:t>80 </a:t>
            </a:r>
            <a:r>
              <a:rPr sz="1900" spc="-60" dirty="0">
                <a:solidFill>
                  <a:srgbClr val="181B0D"/>
                </a:solidFill>
                <a:latin typeface="Arial"/>
                <a:cs typeface="Arial"/>
              </a:rPr>
              <a:t>values. </a:t>
            </a:r>
            <a:r>
              <a:rPr sz="1900" spc="-75" dirty="0">
                <a:solidFill>
                  <a:srgbClr val="181B0D"/>
                </a:solidFill>
                <a:latin typeface="Arial"/>
                <a:cs typeface="Arial"/>
              </a:rPr>
              <a:t>Since </a:t>
            </a:r>
            <a:r>
              <a:rPr sz="1900" spc="-340" dirty="0">
                <a:solidFill>
                  <a:srgbClr val="181B0D"/>
                </a:solidFill>
                <a:latin typeface="Times New Roman"/>
                <a:cs typeface="Times New Roman"/>
              </a:rPr>
              <a:t>𝜇</a:t>
            </a:r>
            <a:r>
              <a:rPr sz="2025" spc="-509" baseline="-16460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025" spc="-330" baseline="-16460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181B0D"/>
                </a:solidFill>
                <a:latin typeface="Arial"/>
                <a:cs typeface="Arial"/>
              </a:rPr>
              <a:t>= </a:t>
            </a:r>
            <a:r>
              <a:rPr sz="1900" spc="15" dirty="0">
                <a:solidFill>
                  <a:srgbClr val="181B0D"/>
                </a:solidFill>
                <a:latin typeface="Arial"/>
                <a:cs typeface="Arial"/>
              </a:rPr>
              <a:t>90, </a:t>
            </a:r>
            <a:r>
              <a:rPr sz="1900" spc="-375" dirty="0">
                <a:solidFill>
                  <a:srgbClr val="181B0D"/>
                </a:solidFill>
                <a:latin typeface="Times New Roman"/>
                <a:cs typeface="Times New Roman"/>
              </a:rPr>
              <a:t>𝜎</a:t>
            </a:r>
            <a:r>
              <a:rPr sz="2025" spc="-562" baseline="-16460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025" spc="-307" baseline="-16460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181B0D"/>
                </a:solidFill>
                <a:latin typeface="Arial"/>
                <a:cs typeface="Arial"/>
              </a:rPr>
              <a:t>= </a:t>
            </a:r>
            <a:r>
              <a:rPr sz="1900" spc="5" dirty="0">
                <a:solidFill>
                  <a:srgbClr val="181B0D"/>
                </a:solidFill>
                <a:latin typeface="Arial"/>
                <a:cs typeface="Arial"/>
              </a:rPr>
              <a:t>15, 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and </a:t>
            </a:r>
            <a:r>
              <a:rPr sz="1900" spc="5" dirty="0">
                <a:solidFill>
                  <a:srgbClr val="181B0D"/>
                </a:solidFill>
                <a:latin typeface="Arial"/>
                <a:cs typeface="Arial"/>
              </a:rPr>
              <a:t>n=80,</a:t>
            </a:r>
            <a:endParaRPr sz="1900">
              <a:latin typeface="Arial"/>
              <a:cs typeface="Arial"/>
            </a:endParaRPr>
          </a:p>
          <a:p>
            <a:pPr marL="396240">
              <a:lnSpc>
                <a:spcPts val="2250"/>
              </a:lnSpc>
              <a:tabLst>
                <a:tab pos="2396490" algn="l"/>
              </a:tabLst>
            </a:pPr>
            <a:r>
              <a:rPr sz="1900" spc="-35" dirty="0">
                <a:solidFill>
                  <a:srgbClr val="181B0D"/>
                </a:solidFill>
                <a:latin typeface="Courier New"/>
                <a:cs typeface="Courier New"/>
              </a:rPr>
              <a:t>Æ</a:t>
            </a:r>
            <a:r>
              <a:rPr sz="2000" i="1" spc="-35" dirty="0">
                <a:solidFill>
                  <a:srgbClr val="181B0D"/>
                </a:solidFill>
                <a:latin typeface="Courier New"/>
                <a:cs typeface="Courier New"/>
              </a:rPr>
              <a:t>X</a:t>
            </a:r>
            <a:r>
              <a:rPr sz="2000" i="1" spc="-55" dirty="0">
                <a:solidFill>
                  <a:srgbClr val="181B0D"/>
                </a:solidFill>
                <a:latin typeface="Courier New"/>
                <a:cs typeface="Courier New"/>
              </a:rPr>
              <a:t> 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~</a:t>
            </a:r>
            <a:r>
              <a:rPr sz="1900" i="1" spc="-40" dirty="0">
                <a:solidFill>
                  <a:srgbClr val="181B0D"/>
                </a:solidFill>
                <a:latin typeface="Arial"/>
                <a:cs typeface="Arial"/>
              </a:rPr>
              <a:t>N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((80),(90),(	</a:t>
            </a:r>
            <a:r>
              <a:rPr sz="1900" spc="-5" dirty="0">
                <a:solidFill>
                  <a:srgbClr val="181B0D"/>
                </a:solidFill>
                <a:latin typeface="Times New Roman"/>
                <a:cs typeface="Times New Roman"/>
              </a:rPr>
              <a:t>80</a:t>
            </a:r>
            <a:r>
              <a:rPr sz="1900" spc="-5" dirty="0">
                <a:solidFill>
                  <a:srgbClr val="181B0D"/>
                </a:solidFill>
                <a:latin typeface="Arial"/>
                <a:cs typeface="Arial"/>
              </a:rPr>
              <a:t>)(15))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52033" y="5148834"/>
            <a:ext cx="460375" cy="223520"/>
          </a:xfrm>
          <a:custGeom>
            <a:avLst/>
            <a:gdLst/>
            <a:ahLst/>
            <a:cxnLst/>
            <a:rect l="l" t="t" r="r" b="b"/>
            <a:pathLst>
              <a:path w="460375" h="223520">
                <a:moveTo>
                  <a:pt x="388746" y="0"/>
                </a:moveTo>
                <a:lnTo>
                  <a:pt x="385571" y="9144"/>
                </a:lnTo>
                <a:lnTo>
                  <a:pt x="398478" y="14714"/>
                </a:lnTo>
                <a:lnTo>
                  <a:pt x="409575" y="22463"/>
                </a:lnTo>
                <a:lnTo>
                  <a:pt x="432153" y="58429"/>
                </a:lnTo>
                <a:lnTo>
                  <a:pt x="439546" y="110490"/>
                </a:lnTo>
                <a:lnTo>
                  <a:pt x="438715" y="130159"/>
                </a:lnTo>
                <a:lnTo>
                  <a:pt x="426338" y="178308"/>
                </a:lnTo>
                <a:lnTo>
                  <a:pt x="398692" y="208401"/>
                </a:lnTo>
                <a:lnTo>
                  <a:pt x="385952" y="213995"/>
                </a:lnTo>
                <a:lnTo>
                  <a:pt x="388746" y="223012"/>
                </a:lnTo>
                <a:lnTo>
                  <a:pt x="431413" y="197794"/>
                </a:lnTo>
                <a:lnTo>
                  <a:pt x="455295" y="150987"/>
                </a:lnTo>
                <a:lnTo>
                  <a:pt x="459866" y="111633"/>
                </a:lnTo>
                <a:lnTo>
                  <a:pt x="458722" y="91176"/>
                </a:lnTo>
                <a:lnTo>
                  <a:pt x="441451" y="39116"/>
                </a:lnTo>
                <a:lnTo>
                  <a:pt x="404911" y="5861"/>
                </a:lnTo>
                <a:lnTo>
                  <a:pt x="388746" y="0"/>
                </a:lnTo>
                <a:close/>
              </a:path>
              <a:path w="460375" h="223520">
                <a:moveTo>
                  <a:pt x="71119" y="0"/>
                </a:moveTo>
                <a:lnTo>
                  <a:pt x="28578" y="25396"/>
                </a:lnTo>
                <a:lnTo>
                  <a:pt x="4587" y="72278"/>
                </a:lnTo>
                <a:lnTo>
                  <a:pt x="0" y="111633"/>
                </a:lnTo>
                <a:lnTo>
                  <a:pt x="1143" y="132089"/>
                </a:lnTo>
                <a:lnTo>
                  <a:pt x="18287" y="184150"/>
                </a:lnTo>
                <a:lnTo>
                  <a:pt x="54881" y="217225"/>
                </a:lnTo>
                <a:lnTo>
                  <a:pt x="71119" y="223012"/>
                </a:lnTo>
                <a:lnTo>
                  <a:pt x="73913" y="213995"/>
                </a:lnTo>
                <a:lnTo>
                  <a:pt x="61174" y="208401"/>
                </a:lnTo>
                <a:lnTo>
                  <a:pt x="50196" y="200580"/>
                </a:lnTo>
                <a:lnTo>
                  <a:pt x="27767" y="164068"/>
                </a:lnTo>
                <a:lnTo>
                  <a:pt x="20319" y="110490"/>
                </a:lnTo>
                <a:lnTo>
                  <a:pt x="21151" y="91438"/>
                </a:lnTo>
                <a:lnTo>
                  <a:pt x="33527" y="44450"/>
                </a:lnTo>
                <a:lnTo>
                  <a:pt x="61388" y="14714"/>
                </a:lnTo>
                <a:lnTo>
                  <a:pt x="74294" y="9144"/>
                </a:lnTo>
                <a:lnTo>
                  <a:pt x="71119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5471" y="5141976"/>
            <a:ext cx="296545" cy="233045"/>
          </a:xfrm>
          <a:custGeom>
            <a:avLst/>
            <a:gdLst/>
            <a:ahLst/>
            <a:cxnLst/>
            <a:rect l="l" t="t" r="r" b="b"/>
            <a:pathLst>
              <a:path w="296545" h="233045">
                <a:moveTo>
                  <a:pt x="46647" y="127889"/>
                </a:moveTo>
                <a:lnTo>
                  <a:pt x="23622" y="127889"/>
                </a:lnTo>
                <a:lnTo>
                  <a:pt x="72262" y="232537"/>
                </a:lnTo>
                <a:lnTo>
                  <a:pt x="83692" y="232537"/>
                </a:lnTo>
                <a:lnTo>
                  <a:pt x="92797" y="201422"/>
                </a:lnTo>
                <a:lnTo>
                  <a:pt x="80137" y="201422"/>
                </a:lnTo>
                <a:lnTo>
                  <a:pt x="46647" y="127889"/>
                </a:lnTo>
                <a:close/>
              </a:path>
              <a:path w="296545" h="233045">
                <a:moveTo>
                  <a:pt x="296163" y="0"/>
                </a:moveTo>
                <a:lnTo>
                  <a:pt x="154431" y="0"/>
                </a:lnTo>
                <a:lnTo>
                  <a:pt x="154431" y="762"/>
                </a:lnTo>
                <a:lnTo>
                  <a:pt x="138175" y="762"/>
                </a:lnTo>
                <a:lnTo>
                  <a:pt x="80137" y="201422"/>
                </a:lnTo>
                <a:lnTo>
                  <a:pt x="92797" y="201422"/>
                </a:lnTo>
                <a:lnTo>
                  <a:pt x="146938" y="16382"/>
                </a:lnTo>
                <a:lnTo>
                  <a:pt x="168148" y="16382"/>
                </a:lnTo>
                <a:lnTo>
                  <a:pt x="168148" y="15240"/>
                </a:lnTo>
                <a:lnTo>
                  <a:pt x="296163" y="15240"/>
                </a:lnTo>
                <a:lnTo>
                  <a:pt x="296163" y="0"/>
                </a:lnTo>
                <a:close/>
              </a:path>
              <a:path w="296545" h="233045">
                <a:moveTo>
                  <a:pt x="38607" y="110236"/>
                </a:moveTo>
                <a:lnTo>
                  <a:pt x="0" y="127889"/>
                </a:lnTo>
                <a:lnTo>
                  <a:pt x="3682" y="136652"/>
                </a:lnTo>
                <a:lnTo>
                  <a:pt x="23622" y="127889"/>
                </a:lnTo>
                <a:lnTo>
                  <a:pt x="46647" y="127889"/>
                </a:lnTo>
                <a:lnTo>
                  <a:pt x="38607" y="110236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4953" y="5148834"/>
            <a:ext cx="400685" cy="223520"/>
          </a:xfrm>
          <a:custGeom>
            <a:avLst/>
            <a:gdLst/>
            <a:ahLst/>
            <a:cxnLst/>
            <a:rect l="l" t="t" r="r" b="b"/>
            <a:pathLst>
              <a:path w="400684" h="223520">
                <a:moveTo>
                  <a:pt x="329311" y="0"/>
                </a:moveTo>
                <a:lnTo>
                  <a:pt x="326136" y="9144"/>
                </a:lnTo>
                <a:lnTo>
                  <a:pt x="339042" y="14714"/>
                </a:lnTo>
                <a:lnTo>
                  <a:pt x="350138" y="22463"/>
                </a:lnTo>
                <a:lnTo>
                  <a:pt x="372717" y="58429"/>
                </a:lnTo>
                <a:lnTo>
                  <a:pt x="380111" y="110490"/>
                </a:lnTo>
                <a:lnTo>
                  <a:pt x="379279" y="130159"/>
                </a:lnTo>
                <a:lnTo>
                  <a:pt x="366902" y="178308"/>
                </a:lnTo>
                <a:lnTo>
                  <a:pt x="339256" y="208401"/>
                </a:lnTo>
                <a:lnTo>
                  <a:pt x="326517" y="213995"/>
                </a:lnTo>
                <a:lnTo>
                  <a:pt x="329311" y="223012"/>
                </a:lnTo>
                <a:lnTo>
                  <a:pt x="371977" y="197794"/>
                </a:lnTo>
                <a:lnTo>
                  <a:pt x="395858" y="150987"/>
                </a:lnTo>
                <a:lnTo>
                  <a:pt x="400430" y="111633"/>
                </a:lnTo>
                <a:lnTo>
                  <a:pt x="399286" y="91176"/>
                </a:lnTo>
                <a:lnTo>
                  <a:pt x="382016" y="39116"/>
                </a:lnTo>
                <a:lnTo>
                  <a:pt x="345475" y="5861"/>
                </a:lnTo>
                <a:lnTo>
                  <a:pt x="329311" y="0"/>
                </a:lnTo>
                <a:close/>
              </a:path>
              <a:path w="400684" h="223520">
                <a:moveTo>
                  <a:pt x="71120" y="0"/>
                </a:moveTo>
                <a:lnTo>
                  <a:pt x="28578" y="25396"/>
                </a:lnTo>
                <a:lnTo>
                  <a:pt x="4587" y="72278"/>
                </a:lnTo>
                <a:lnTo>
                  <a:pt x="0" y="111633"/>
                </a:lnTo>
                <a:lnTo>
                  <a:pt x="1143" y="132089"/>
                </a:lnTo>
                <a:lnTo>
                  <a:pt x="18287" y="184150"/>
                </a:lnTo>
                <a:lnTo>
                  <a:pt x="54881" y="217225"/>
                </a:lnTo>
                <a:lnTo>
                  <a:pt x="71120" y="223012"/>
                </a:lnTo>
                <a:lnTo>
                  <a:pt x="73913" y="213995"/>
                </a:lnTo>
                <a:lnTo>
                  <a:pt x="61174" y="208401"/>
                </a:lnTo>
                <a:lnTo>
                  <a:pt x="50196" y="200580"/>
                </a:lnTo>
                <a:lnTo>
                  <a:pt x="27767" y="164068"/>
                </a:lnTo>
                <a:lnTo>
                  <a:pt x="20320" y="110490"/>
                </a:lnTo>
                <a:lnTo>
                  <a:pt x="21151" y="91438"/>
                </a:lnTo>
                <a:lnTo>
                  <a:pt x="33527" y="44450"/>
                </a:lnTo>
                <a:lnTo>
                  <a:pt x="61388" y="14714"/>
                </a:lnTo>
                <a:lnTo>
                  <a:pt x="74295" y="9144"/>
                </a:lnTo>
                <a:lnTo>
                  <a:pt x="7112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13910" y="5116703"/>
            <a:ext cx="599440" cy="291465"/>
          </a:xfrm>
          <a:custGeom>
            <a:avLst/>
            <a:gdLst/>
            <a:ahLst/>
            <a:cxnLst/>
            <a:rect l="l" t="t" r="r" b="b"/>
            <a:pathLst>
              <a:path w="599440" h="291464">
                <a:moveTo>
                  <a:pt x="522726" y="0"/>
                </a:moveTo>
                <a:lnTo>
                  <a:pt x="519805" y="9652"/>
                </a:lnTo>
                <a:lnTo>
                  <a:pt x="533211" y="16579"/>
                </a:lnTo>
                <a:lnTo>
                  <a:pt x="544855" y="26685"/>
                </a:lnTo>
                <a:lnTo>
                  <a:pt x="569285" y="75461"/>
                </a:lnTo>
                <a:lnTo>
                  <a:pt x="576663" y="120038"/>
                </a:lnTo>
                <a:lnTo>
                  <a:pt x="577590" y="145542"/>
                </a:lnTo>
                <a:lnTo>
                  <a:pt x="576663" y="171045"/>
                </a:lnTo>
                <a:lnTo>
                  <a:pt x="569285" y="215622"/>
                </a:lnTo>
                <a:lnTo>
                  <a:pt x="554738" y="251051"/>
                </a:lnTo>
                <a:lnTo>
                  <a:pt x="519805" y="281305"/>
                </a:lnTo>
                <a:lnTo>
                  <a:pt x="522726" y="290957"/>
                </a:lnTo>
                <a:lnTo>
                  <a:pt x="568338" y="259185"/>
                </a:lnTo>
                <a:lnTo>
                  <a:pt x="588035" y="219817"/>
                </a:lnTo>
                <a:lnTo>
                  <a:pt x="597941" y="172088"/>
                </a:lnTo>
                <a:lnTo>
                  <a:pt x="599180" y="145415"/>
                </a:lnTo>
                <a:lnTo>
                  <a:pt x="597941" y="118796"/>
                </a:lnTo>
                <a:lnTo>
                  <a:pt x="588035" y="71084"/>
                </a:lnTo>
                <a:lnTo>
                  <a:pt x="568338" y="31771"/>
                </a:lnTo>
                <a:lnTo>
                  <a:pt x="540041" y="6764"/>
                </a:lnTo>
                <a:lnTo>
                  <a:pt x="522726" y="0"/>
                </a:lnTo>
                <a:close/>
              </a:path>
              <a:path w="599440" h="291464">
                <a:moveTo>
                  <a:pt x="76321" y="0"/>
                </a:moveTo>
                <a:lnTo>
                  <a:pt x="30779" y="31771"/>
                </a:lnTo>
                <a:lnTo>
                  <a:pt x="11138" y="71084"/>
                </a:lnTo>
                <a:lnTo>
                  <a:pt x="1232" y="118796"/>
                </a:lnTo>
                <a:lnTo>
                  <a:pt x="0" y="145542"/>
                </a:lnTo>
                <a:lnTo>
                  <a:pt x="1232" y="172088"/>
                </a:lnTo>
                <a:lnTo>
                  <a:pt x="11138" y="219817"/>
                </a:lnTo>
                <a:lnTo>
                  <a:pt x="30779" y="259185"/>
                </a:lnTo>
                <a:lnTo>
                  <a:pt x="76321" y="290957"/>
                </a:lnTo>
                <a:lnTo>
                  <a:pt x="79369" y="281305"/>
                </a:lnTo>
                <a:lnTo>
                  <a:pt x="65960" y="274379"/>
                </a:lnTo>
                <a:lnTo>
                  <a:pt x="54302" y="264287"/>
                </a:lnTo>
                <a:lnTo>
                  <a:pt x="29781" y="215622"/>
                </a:lnTo>
                <a:lnTo>
                  <a:pt x="22490" y="171045"/>
                </a:lnTo>
                <a:lnTo>
                  <a:pt x="21588" y="145415"/>
                </a:lnTo>
                <a:lnTo>
                  <a:pt x="22490" y="120038"/>
                </a:lnTo>
                <a:lnTo>
                  <a:pt x="29781" y="75461"/>
                </a:lnTo>
                <a:lnTo>
                  <a:pt x="44382" y="39959"/>
                </a:lnTo>
                <a:lnTo>
                  <a:pt x="79369" y="9652"/>
                </a:lnTo>
                <a:lnTo>
                  <a:pt x="76321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4964" y="5117591"/>
            <a:ext cx="421640" cy="233045"/>
          </a:xfrm>
          <a:custGeom>
            <a:avLst/>
            <a:gdLst/>
            <a:ahLst/>
            <a:cxnLst/>
            <a:rect l="l" t="t" r="r" b="b"/>
            <a:pathLst>
              <a:path w="421640" h="233045">
                <a:moveTo>
                  <a:pt x="46647" y="127888"/>
                </a:moveTo>
                <a:lnTo>
                  <a:pt x="23621" y="127888"/>
                </a:lnTo>
                <a:lnTo>
                  <a:pt x="72262" y="232536"/>
                </a:lnTo>
                <a:lnTo>
                  <a:pt x="83692" y="232536"/>
                </a:lnTo>
                <a:lnTo>
                  <a:pt x="92797" y="201421"/>
                </a:lnTo>
                <a:lnTo>
                  <a:pt x="80136" y="201421"/>
                </a:lnTo>
                <a:lnTo>
                  <a:pt x="46647" y="127888"/>
                </a:lnTo>
                <a:close/>
              </a:path>
              <a:path w="421640" h="233045">
                <a:moveTo>
                  <a:pt x="421131" y="0"/>
                </a:moveTo>
                <a:lnTo>
                  <a:pt x="154431" y="0"/>
                </a:lnTo>
                <a:lnTo>
                  <a:pt x="154431" y="761"/>
                </a:lnTo>
                <a:lnTo>
                  <a:pt x="138175" y="761"/>
                </a:lnTo>
                <a:lnTo>
                  <a:pt x="80136" y="201421"/>
                </a:lnTo>
                <a:lnTo>
                  <a:pt x="92797" y="201421"/>
                </a:lnTo>
                <a:lnTo>
                  <a:pt x="146938" y="16382"/>
                </a:lnTo>
                <a:lnTo>
                  <a:pt x="168147" y="16382"/>
                </a:lnTo>
                <a:lnTo>
                  <a:pt x="168147" y="15239"/>
                </a:lnTo>
                <a:lnTo>
                  <a:pt x="421131" y="15239"/>
                </a:lnTo>
                <a:lnTo>
                  <a:pt x="421131" y="0"/>
                </a:lnTo>
                <a:close/>
              </a:path>
              <a:path w="421640" h="233045">
                <a:moveTo>
                  <a:pt x="38607" y="110235"/>
                </a:moveTo>
                <a:lnTo>
                  <a:pt x="0" y="127888"/>
                </a:lnTo>
                <a:lnTo>
                  <a:pt x="3682" y="136651"/>
                </a:lnTo>
                <a:lnTo>
                  <a:pt x="23621" y="127888"/>
                </a:lnTo>
                <a:lnTo>
                  <a:pt x="46647" y="127888"/>
                </a:lnTo>
                <a:lnTo>
                  <a:pt x="38607" y="110235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55508" y="5148834"/>
            <a:ext cx="423545" cy="223520"/>
          </a:xfrm>
          <a:custGeom>
            <a:avLst/>
            <a:gdLst/>
            <a:ahLst/>
            <a:cxnLst/>
            <a:rect l="l" t="t" r="r" b="b"/>
            <a:pathLst>
              <a:path w="423545" h="223520">
                <a:moveTo>
                  <a:pt x="352171" y="0"/>
                </a:moveTo>
                <a:lnTo>
                  <a:pt x="348996" y="9144"/>
                </a:lnTo>
                <a:lnTo>
                  <a:pt x="361902" y="14714"/>
                </a:lnTo>
                <a:lnTo>
                  <a:pt x="372999" y="22463"/>
                </a:lnTo>
                <a:lnTo>
                  <a:pt x="395577" y="58429"/>
                </a:lnTo>
                <a:lnTo>
                  <a:pt x="402971" y="110490"/>
                </a:lnTo>
                <a:lnTo>
                  <a:pt x="402139" y="130159"/>
                </a:lnTo>
                <a:lnTo>
                  <a:pt x="389763" y="178308"/>
                </a:lnTo>
                <a:lnTo>
                  <a:pt x="362116" y="208401"/>
                </a:lnTo>
                <a:lnTo>
                  <a:pt x="349376" y="213995"/>
                </a:lnTo>
                <a:lnTo>
                  <a:pt x="352171" y="223012"/>
                </a:lnTo>
                <a:lnTo>
                  <a:pt x="394837" y="197794"/>
                </a:lnTo>
                <a:lnTo>
                  <a:pt x="418719" y="150987"/>
                </a:lnTo>
                <a:lnTo>
                  <a:pt x="423291" y="111633"/>
                </a:lnTo>
                <a:lnTo>
                  <a:pt x="422146" y="91176"/>
                </a:lnTo>
                <a:lnTo>
                  <a:pt x="404875" y="39116"/>
                </a:lnTo>
                <a:lnTo>
                  <a:pt x="368335" y="5861"/>
                </a:lnTo>
                <a:lnTo>
                  <a:pt x="352171" y="0"/>
                </a:lnTo>
                <a:close/>
              </a:path>
              <a:path w="423545" h="223520">
                <a:moveTo>
                  <a:pt x="71120" y="0"/>
                </a:moveTo>
                <a:lnTo>
                  <a:pt x="28578" y="25396"/>
                </a:lnTo>
                <a:lnTo>
                  <a:pt x="4587" y="72278"/>
                </a:lnTo>
                <a:lnTo>
                  <a:pt x="0" y="111633"/>
                </a:lnTo>
                <a:lnTo>
                  <a:pt x="1143" y="132089"/>
                </a:lnTo>
                <a:lnTo>
                  <a:pt x="18288" y="184150"/>
                </a:lnTo>
                <a:lnTo>
                  <a:pt x="54881" y="217225"/>
                </a:lnTo>
                <a:lnTo>
                  <a:pt x="71120" y="223012"/>
                </a:lnTo>
                <a:lnTo>
                  <a:pt x="73914" y="213995"/>
                </a:lnTo>
                <a:lnTo>
                  <a:pt x="61174" y="208401"/>
                </a:lnTo>
                <a:lnTo>
                  <a:pt x="50196" y="200580"/>
                </a:lnTo>
                <a:lnTo>
                  <a:pt x="27767" y="164068"/>
                </a:lnTo>
                <a:lnTo>
                  <a:pt x="20320" y="110490"/>
                </a:lnTo>
                <a:lnTo>
                  <a:pt x="21151" y="91438"/>
                </a:lnTo>
                <a:lnTo>
                  <a:pt x="33527" y="44450"/>
                </a:lnTo>
                <a:lnTo>
                  <a:pt x="61388" y="14714"/>
                </a:lnTo>
                <a:lnTo>
                  <a:pt x="74295" y="9144"/>
                </a:lnTo>
                <a:lnTo>
                  <a:pt x="7112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47584" y="5076520"/>
            <a:ext cx="7664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7680" algn="l"/>
              </a:tabLst>
            </a:pPr>
            <a:r>
              <a:rPr sz="1900" spc="90" dirty="0">
                <a:solidFill>
                  <a:srgbClr val="181B0D"/>
                </a:solidFill>
                <a:latin typeface="Times New Roman"/>
                <a:cs typeface="Times New Roman"/>
              </a:rPr>
              <a:t>8</a:t>
            </a:r>
            <a:r>
              <a:rPr sz="1900" spc="100" dirty="0">
                <a:solidFill>
                  <a:srgbClr val="181B0D"/>
                </a:solidFill>
                <a:latin typeface="Times New Roman"/>
                <a:cs typeface="Times New Roman"/>
              </a:rPr>
              <a:t>0</a:t>
            </a:r>
            <a:r>
              <a:rPr sz="1900" dirty="0">
                <a:solidFill>
                  <a:srgbClr val="181B0D"/>
                </a:solidFill>
                <a:latin typeface="Times New Roman"/>
                <a:cs typeface="Times New Roman"/>
              </a:rPr>
              <a:t>	</a:t>
            </a:r>
            <a:r>
              <a:rPr sz="1900" spc="90" dirty="0">
                <a:solidFill>
                  <a:srgbClr val="181B0D"/>
                </a:solidFill>
                <a:latin typeface="Times New Roman"/>
                <a:cs typeface="Times New Roman"/>
              </a:rPr>
              <a:t>15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0945" y="4649887"/>
            <a:ext cx="5184140" cy="109347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396240" algn="l"/>
              </a:tabLst>
            </a:pPr>
            <a:r>
              <a:rPr sz="1900" spc="55" dirty="0">
                <a:solidFill>
                  <a:srgbClr val="181B0D"/>
                </a:solidFill>
                <a:latin typeface="Arial"/>
                <a:cs typeface="Arial"/>
              </a:rPr>
              <a:t>–	</a:t>
            </a:r>
            <a:r>
              <a:rPr sz="1900" i="1" spc="-45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1900" i="1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1900" i="1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i="1" spc="-55" dirty="0">
                <a:solidFill>
                  <a:srgbClr val="181B0D"/>
                </a:solidFill>
                <a:latin typeface="Arial"/>
                <a:cs typeface="Arial"/>
              </a:rPr>
              <a:t>sums </a:t>
            </a:r>
            <a:r>
              <a:rPr sz="1900" i="1" dirty="0">
                <a:solidFill>
                  <a:srgbClr val="181B0D"/>
                </a:solidFill>
                <a:latin typeface="Arial"/>
                <a:cs typeface="Arial"/>
              </a:rPr>
              <a:t>= </a:t>
            </a:r>
            <a:r>
              <a:rPr sz="1900" i="1" spc="-155" dirty="0">
                <a:solidFill>
                  <a:srgbClr val="181B0D"/>
                </a:solidFill>
                <a:latin typeface="Arial"/>
                <a:cs typeface="Arial"/>
              </a:rPr>
              <a:t>(n)(</a:t>
            </a:r>
            <a:r>
              <a:rPr sz="1900" spc="-155" dirty="0">
                <a:solidFill>
                  <a:srgbClr val="181B0D"/>
                </a:solidFill>
                <a:latin typeface="Times New Roman"/>
                <a:cs typeface="Times New Roman"/>
              </a:rPr>
              <a:t>𝜇</a:t>
            </a:r>
            <a:r>
              <a:rPr sz="2025" spc="-232" baseline="-16460" dirty="0">
                <a:solidFill>
                  <a:srgbClr val="181B0D"/>
                </a:solidFill>
                <a:latin typeface="Times New Roman"/>
                <a:cs typeface="Times New Roman"/>
              </a:rPr>
              <a:t>𝑥 </a:t>
            </a:r>
            <a:r>
              <a:rPr sz="1900" i="1" spc="-80" dirty="0">
                <a:solidFill>
                  <a:srgbClr val="181B0D"/>
                </a:solidFill>
                <a:latin typeface="Arial"/>
                <a:cs typeface="Arial"/>
              </a:rPr>
              <a:t>) </a:t>
            </a:r>
            <a:r>
              <a:rPr sz="1900" i="1" dirty="0">
                <a:solidFill>
                  <a:srgbClr val="181B0D"/>
                </a:solidFill>
                <a:latin typeface="Arial"/>
                <a:cs typeface="Arial"/>
              </a:rPr>
              <a:t>= </a:t>
            </a:r>
            <a:r>
              <a:rPr sz="1900" i="1" spc="-15" dirty="0">
                <a:solidFill>
                  <a:srgbClr val="181B0D"/>
                </a:solidFill>
                <a:latin typeface="Arial"/>
                <a:cs typeface="Arial"/>
              </a:rPr>
              <a:t>(80)(90) </a:t>
            </a:r>
            <a:r>
              <a:rPr sz="1900" i="1" dirty="0">
                <a:solidFill>
                  <a:srgbClr val="181B0D"/>
                </a:solidFill>
                <a:latin typeface="Arial"/>
                <a:cs typeface="Arial"/>
              </a:rPr>
              <a:t>=</a:t>
            </a:r>
            <a:r>
              <a:rPr sz="1900" i="1" spc="-33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i="1" spc="30" dirty="0">
                <a:solidFill>
                  <a:srgbClr val="181B0D"/>
                </a:solidFill>
                <a:latin typeface="Arial"/>
                <a:cs typeface="Arial"/>
              </a:rPr>
              <a:t>7,200</a:t>
            </a:r>
            <a:endParaRPr sz="19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396240" algn="l"/>
                <a:tab pos="396875" algn="l"/>
                <a:tab pos="4109720" algn="l"/>
                <a:tab pos="4453890" algn="l"/>
                <a:tab pos="4864100" algn="l"/>
              </a:tabLst>
            </a:pPr>
            <a:r>
              <a:rPr sz="1900" i="1" spc="-45" dirty="0">
                <a:solidFill>
                  <a:srgbClr val="181B0D"/>
                </a:solidFill>
                <a:latin typeface="Arial"/>
                <a:cs typeface="Arial"/>
              </a:rPr>
              <a:t>Standard </a:t>
            </a:r>
            <a:r>
              <a:rPr sz="1900" i="1" spc="-40" dirty="0">
                <a:solidFill>
                  <a:srgbClr val="181B0D"/>
                </a:solidFill>
                <a:latin typeface="Arial"/>
                <a:cs typeface="Arial"/>
              </a:rPr>
              <a:t>deviation </a:t>
            </a:r>
            <a:r>
              <a:rPr sz="1900" i="1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1900" i="1" spc="-2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1900" i="1" spc="3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i="1" spc="-60" dirty="0">
                <a:solidFill>
                  <a:srgbClr val="181B0D"/>
                </a:solidFill>
                <a:latin typeface="Arial"/>
                <a:cs typeface="Arial"/>
              </a:rPr>
              <a:t>sums</a:t>
            </a:r>
            <a:r>
              <a:rPr sz="1900" i="1" spc="-3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i="1" dirty="0">
                <a:solidFill>
                  <a:srgbClr val="181B0D"/>
                </a:solidFill>
                <a:latin typeface="Arial"/>
                <a:cs typeface="Arial"/>
              </a:rPr>
              <a:t>=	</a:t>
            </a:r>
            <a:r>
              <a:rPr sz="1900" spc="-390" dirty="0">
                <a:solidFill>
                  <a:srgbClr val="181B0D"/>
                </a:solidFill>
                <a:latin typeface="Times New Roman"/>
                <a:cs typeface="Times New Roman"/>
              </a:rPr>
              <a:t>𝑛	</a:t>
            </a:r>
            <a:r>
              <a:rPr sz="1900" spc="-375" dirty="0">
                <a:solidFill>
                  <a:srgbClr val="181B0D"/>
                </a:solidFill>
                <a:latin typeface="Times New Roman"/>
                <a:cs typeface="Times New Roman"/>
              </a:rPr>
              <a:t>𝜎</a:t>
            </a:r>
            <a:r>
              <a:rPr sz="2025" spc="-562" baseline="-16460" dirty="0">
                <a:solidFill>
                  <a:srgbClr val="181B0D"/>
                </a:solidFill>
                <a:latin typeface="Times New Roman"/>
                <a:cs typeface="Times New Roman"/>
              </a:rPr>
              <a:t>𝑥	</a:t>
            </a:r>
            <a:r>
              <a:rPr sz="1900" spc="345" dirty="0">
                <a:solidFill>
                  <a:srgbClr val="181B0D"/>
                </a:solidFill>
                <a:latin typeface="Times New Roman"/>
                <a:cs typeface="Times New Roman"/>
              </a:rPr>
              <a:t>=</a:t>
            </a:r>
            <a:endParaRPr sz="1900">
              <a:latin typeface="Times New Roman"/>
              <a:cs typeface="Times New Roman"/>
            </a:endParaRPr>
          </a:p>
          <a:p>
            <a:pPr marL="396240" indent="-38354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396240" algn="l"/>
                <a:tab pos="396875" algn="l"/>
              </a:tabLst>
            </a:pPr>
            <a:r>
              <a:rPr sz="1900" i="1" spc="-85" dirty="0">
                <a:solidFill>
                  <a:srgbClr val="181B0D"/>
                </a:solidFill>
                <a:latin typeface="Arial"/>
                <a:cs typeface="Arial"/>
              </a:rPr>
              <a:t>Sum </a:t>
            </a:r>
            <a:r>
              <a:rPr sz="1900" i="1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1900" i="1" spc="50" dirty="0">
                <a:solidFill>
                  <a:srgbClr val="181B0D"/>
                </a:solidFill>
                <a:latin typeface="Arial"/>
                <a:cs typeface="Arial"/>
              </a:rPr>
              <a:t>80 </a:t>
            </a:r>
            <a:r>
              <a:rPr sz="1900" i="1" spc="-60" dirty="0">
                <a:solidFill>
                  <a:srgbClr val="181B0D"/>
                </a:solidFill>
                <a:latin typeface="Arial"/>
                <a:cs typeface="Arial"/>
              </a:rPr>
              <a:t>values </a:t>
            </a:r>
            <a:r>
              <a:rPr sz="1900" i="1" dirty="0">
                <a:solidFill>
                  <a:srgbClr val="181B0D"/>
                </a:solidFill>
                <a:latin typeface="Arial"/>
                <a:cs typeface="Arial"/>
              </a:rPr>
              <a:t>= </a:t>
            </a:r>
            <a:r>
              <a:rPr sz="2000" i="1" spc="-95" dirty="0">
                <a:solidFill>
                  <a:srgbClr val="181B0D"/>
                </a:solidFill>
                <a:latin typeface="Courier New"/>
                <a:cs typeface="Courier New"/>
              </a:rPr>
              <a:t>Æ</a:t>
            </a:r>
            <a:r>
              <a:rPr sz="1900" i="1" spc="-95" dirty="0">
                <a:solidFill>
                  <a:srgbClr val="181B0D"/>
                </a:solidFill>
                <a:latin typeface="Arial"/>
                <a:cs typeface="Arial"/>
              </a:rPr>
              <a:t>x </a:t>
            </a:r>
            <a:r>
              <a:rPr sz="1900" i="1" dirty="0">
                <a:solidFill>
                  <a:srgbClr val="181B0D"/>
                </a:solidFill>
                <a:latin typeface="Arial"/>
                <a:cs typeface="Arial"/>
              </a:rPr>
              <a:t>=</a:t>
            </a:r>
            <a:r>
              <a:rPr sz="1900" i="1" spc="-18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i="1" spc="30" dirty="0">
                <a:solidFill>
                  <a:srgbClr val="181B0D"/>
                </a:solidFill>
                <a:latin typeface="Arial"/>
                <a:cs typeface="Arial"/>
              </a:rPr>
              <a:t>7,500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27633"/>
            <a:ext cx="2905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0" dirty="0">
                <a:solidFill>
                  <a:srgbClr val="181B0D"/>
                </a:solidFill>
                <a:latin typeface="Arial"/>
                <a:cs typeface="Arial"/>
              </a:rPr>
              <a:t>Example</a:t>
            </a:r>
            <a:r>
              <a:rPr sz="4400" spc="-22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-114" dirty="0">
                <a:solidFill>
                  <a:srgbClr val="181B0D"/>
                </a:solidFill>
                <a:latin typeface="Arial"/>
                <a:cs typeface="Arial"/>
              </a:rPr>
              <a:t>7.5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36055" y="4096765"/>
            <a:ext cx="485140" cy="236220"/>
          </a:xfrm>
          <a:custGeom>
            <a:avLst/>
            <a:gdLst/>
            <a:ahLst/>
            <a:cxnLst/>
            <a:rect l="l" t="t" r="r" b="b"/>
            <a:pathLst>
              <a:path w="485140" h="236220">
                <a:moveTo>
                  <a:pt x="409448" y="0"/>
                </a:moveTo>
                <a:lnTo>
                  <a:pt x="406019" y="9524"/>
                </a:lnTo>
                <a:lnTo>
                  <a:pt x="419659" y="15501"/>
                </a:lnTo>
                <a:lnTo>
                  <a:pt x="431419" y="23717"/>
                </a:lnTo>
                <a:lnTo>
                  <a:pt x="455273" y="61652"/>
                </a:lnTo>
                <a:lnTo>
                  <a:pt x="463042" y="116712"/>
                </a:lnTo>
                <a:lnTo>
                  <a:pt x="462180" y="137477"/>
                </a:lnTo>
                <a:lnTo>
                  <a:pt x="449072" y="188340"/>
                </a:lnTo>
                <a:lnTo>
                  <a:pt x="419854" y="220255"/>
                </a:lnTo>
                <a:lnTo>
                  <a:pt x="406400" y="226186"/>
                </a:lnTo>
                <a:lnTo>
                  <a:pt x="409448" y="235711"/>
                </a:lnTo>
                <a:lnTo>
                  <a:pt x="454435" y="208994"/>
                </a:lnTo>
                <a:lnTo>
                  <a:pt x="479774" y="159607"/>
                </a:lnTo>
                <a:lnTo>
                  <a:pt x="484632" y="117982"/>
                </a:lnTo>
                <a:lnTo>
                  <a:pt x="483415" y="96335"/>
                </a:lnTo>
                <a:lnTo>
                  <a:pt x="473648" y="57993"/>
                </a:lnTo>
                <a:lnTo>
                  <a:pt x="441452" y="15112"/>
                </a:lnTo>
                <a:lnTo>
                  <a:pt x="426497" y="6163"/>
                </a:lnTo>
                <a:lnTo>
                  <a:pt x="409448" y="0"/>
                </a:lnTo>
                <a:close/>
              </a:path>
              <a:path w="485140" h="236220">
                <a:moveTo>
                  <a:pt x="75184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1"/>
                </a:lnTo>
                <a:lnTo>
                  <a:pt x="78232" y="226186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3" y="116712"/>
                </a:lnTo>
                <a:lnTo>
                  <a:pt x="22342" y="96565"/>
                </a:lnTo>
                <a:lnTo>
                  <a:pt x="35433" y="46862"/>
                </a:lnTo>
                <a:lnTo>
                  <a:pt x="64990" y="15501"/>
                </a:lnTo>
                <a:lnTo>
                  <a:pt x="78613" y="9524"/>
                </a:lnTo>
                <a:lnTo>
                  <a:pt x="75184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23178" y="4088891"/>
            <a:ext cx="314325" cy="245745"/>
          </a:xfrm>
          <a:custGeom>
            <a:avLst/>
            <a:gdLst/>
            <a:ahLst/>
            <a:cxnLst/>
            <a:rect l="l" t="t" r="r" b="b"/>
            <a:pathLst>
              <a:path w="314325" h="245745">
                <a:moveTo>
                  <a:pt x="49219" y="134619"/>
                </a:moveTo>
                <a:lnTo>
                  <a:pt x="24892" y="134619"/>
                </a:lnTo>
                <a:lnTo>
                  <a:pt x="76326" y="245236"/>
                </a:lnTo>
                <a:lnTo>
                  <a:pt x="88392" y="245236"/>
                </a:lnTo>
                <a:lnTo>
                  <a:pt x="97977" y="212470"/>
                </a:lnTo>
                <a:lnTo>
                  <a:pt x="84709" y="212470"/>
                </a:lnTo>
                <a:lnTo>
                  <a:pt x="49219" y="134619"/>
                </a:lnTo>
                <a:close/>
              </a:path>
              <a:path w="314325" h="245745">
                <a:moveTo>
                  <a:pt x="314198" y="0"/>
                </a:moveTo>
                <a:lnTo>
                  <a:pt x="163322" y="0"/>
                </a:lnTo>
                <a:lnTo>
                  <a:pt x="163322" y="380"/>
                </a:lnTo>
                <a:lnTo>
                  <a:pt x="146050" y="380"/>
                </a:lnTo>
                <a:lnTo>
                  <a:pt x="84709" y="212470"/>
                </a:lnTo>
                <a:lnTo>
                  <a:pt x="97977" y="212470"/>
                </a:lnTo>
                <a:lnTo>
                  <a:pt x="155194" y="16890"/>
                </a:lnTo>
                <a:lnTo>
                  <a:pt x="177800" y="16890"/>
                </a:lnTo>
                <a:lnTo>
                  <a:pt x="314198" y="16763"/>
                </a:lnTo>
                <a:lnTo>
                  <a:pt x="314198" y="0"/>
                </a:lnTo>
                <a:close/>
              </a:path>
              <a:path w="314325" h="245745">
                <a:moveTo>
                  <a:pt x="40767" y="116077"/>
                </a:moveTo>
                <a:lnTo>
                  <a:pt x="0" y="134619"/>
                </a:lnTo>
                <a:lnTo>
                  <a:pt x="3937" y="144017"/>
                </a:lnTo>
                <a:lnTo>
                  <a:pt x="24892" y="134619"/>
                </a:lnTo>
                <a:lnTo>
                  <a:pt x="49219" y="134619"/>
                </a:lnTo>
                <a:lnTo>
                  <a:pt x="40767" y="116077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64883" y="4096765"/>
            <a:ext cx="424180" cy="236220"/>
          </a:xfrm>
          <a:custGeom>
            <a:avLst/>
            <a:gdLst/>
            <a:ahLst/>
            <a:cxnLst/>
            <a:rect l="l" t="t" r="r" b="b"/>
            <a:pathLst>
              <a:path w="424179" h="236220">
                <a:moveTo>
                  <a:pt x="348488" y="0"/>
                </a:moveTo>
                <a:lnTo>
                  <a:pt x="345059" y="9524"/>
                </a:lnTo>
                <a:lnTo>
                  <a:pt x="358699" y="15501"/>
                </a:lnTo>
                <a:lnTo>
                  <a:pt x="370458" y="23717"/>
                </a:lnTo>
                <a:lnTo>
                  <a:pt x="394313" y="61652"/>
                </a:lnTo>
                <a:lnTo>
                  <a:pt x="402082" y="116712"/>
                </a:lnTo>
                <a:lnTo>
                  <a:pt x="401220" y="137477"/>
                </a:lnTo>
                <a:lnTo>
                  <a:pt x="388112" y="188340"/>
                </a:lnTo>
                <a:lnTo>
                  <a:pt x="358894" y="220255"/>
                </a:lnTo>
                <a:lnTo>
                  <a:pt x="345440" y="226186"/>
                </a:lnTo>
                <a:lnTo>
                  <a:pt x="348488" y="235711"/>
                </a:lnTo>
                <a:lnTo>
                  <a:pt x="393475" y="208994"/>
                </a:lnTo>
                <a:lnTo>
                  <a:pt x="418814" y="159607"/>
                </a:lnTo>
                <a:lnTo>
                  <a:pt x="423672" y="117982"/>
                </a:lnTo>
                <a:lnTo>
                  <a:pt x="422455" y="96335"/>
                </a:lnTo>
                <a:lnTo>
                  <a:pt x="412688" y="57993"/>
                </a:lnTo>
                <a:lnTo>
                  <a:pt x="380492" y="15112"/>
                </a:lnTo>
                <a:lnTo>
                  <a:pt x="365537" y="6163"/>
                </a:lnTo>
                <a:lnTo>
                  <a:pt x="348488" y="0"/>
                </a:lnTo>
                <a:close/>
              </a:path>
              <a:path w="424179" h="236220">
                <a:moveTo>
                  <a:pt x="75184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1"/>
                </a:lnTo>
                <a:lnTo>
                  <a:pt x="78232" y="226186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3" y="116712"/>
                </a:lnTo>
                <a:lnTo>
                  <a:pt x="22342" y="96565"/>
                </a:lnTo>
                <a:lnTo>
                  <a:pt x="35433" y="46862"/>
                </a:lnTo>
                <a:lnTo>
                  <a:pt x="64990" y="15501"/>
                </a:lnTo>
                <a:lnTo>
                  <a:pt x="78613" y="9524"/>
                </a:lnTo>
                <a:lnTo>
                  <a:pt x="75184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63466" y="4060571"/>
            <a:ext cx="633730" cy="307975"/>
          </a:xfrm>
          <a:custGeom>
            <a:avLst/>
            <a:gdLst/>
            <a:ahLst/>
            <a:cxnLst/>
            <a:rect l="l" t="t" r="r" b="b"/>
            <a:pathLst>
              <a:path w="633729" h="307975">
                <a:moveTo>
                  <a:pt x="552698" y="0"/>
                </a:moveTo>
                <a:lnTo>
                  <a:pt x="549650" y="10159"/>
                </a:lnTo>
                <a:lnTo>
                  <a:pt x="563719" y="17522"/>
                </a:lnTo>
                <a:lnTo>
                  <a:pt x="576002" y="28193"/>
                </a:lnTo>
                <a:lnTo>
                  <a:pt x="601876" y="79682"/>
                </a:lnTo>
                <a:lnTo>
                  <a:pt x="609635" y="126874"/>
                </a:lnTo>
                <a:lnTo>
                  <a:pt x="610610" y="153923"/>
                </a:lnTo>
                <a:lnTo>
                  <a:pt x="609635" y="180808"/>
                </a:lnTo>
                <a:lnTo>
                  <a:pt x="601876" y="227861"/>
                </a:lnTo>
                <a:lnTo>
                  <a:pt x="586476" y="265320"/>
                </a:lnTo>
                <a:lnTo>
                  <a:pt x="549650" y="297306"/>
                </a:lnTo>
                <a:lnTo>
                  <a:pt x="552698" y="307466"/>
                </a:lnTo>
                <a:lnTo>
                  <a:pt x="587035" y="289147"/>
                </a:lnTo>
                <a:lnTo>
                  <a:pt x="612515" y="254634"/>
                </a:lnTo>
                <a:lnTo>
                  <a:pt x="628231" y="208121"/>
                </a:lnTo>
                <a:lnTo>
                  <a:pt x="633470" y="153796"/>
                </a:lnTo>
                <a:lnTo>
                  <a:pt x="632160" y="125626"/>
                </a:lnTo>
                <a:lnTo>
                  <a:pt x="621682" y="75144"/>
                </a:lnTo>
                <a:lnTo>
                  <a:pt x="600864" y="33539"/>
                </a:lnTo>
                <a:lnTo>
                  <a:pt x="570992" y="7147"/>
                </a:lnTo>
                <a:lnTo>
                  <a:pt x="552698" y="0"/>
                </a:lnTo>
                <a:close/>
              </a:path>
              <a:path w="633729" h="307975">
                <a:moveTo>
                  <a:pt x="80766" y="0"/>
                </a:moveTo>
                <a:lnTo>
                  <a:pt x="46491" y="18319"/>
                </a:lnTo>
                <a:lnTo>
                  <a:pt x="21076" y="52831"/>
                </a:lnTo>
                <a:lnTo>
                  <a:pt x="5248" y="99409"/>
                </a:lnTo>
                <a:lnTo>
                  <a:pt x="0" y="153923"/>
                </a:lnTo>
                <a:lnTo>
                  <a:pt x="1305" y="181947"/>
                </a:lnTo>
                <a:lnTo>
                  <a:pt x="11834" y="232342"/>
                </a:lnTo>
                <a:lnTo>
                  <a:pt x="32670" y="273927"/>
                </a:lnTo>
                <a:lnTo>
                  <a:pt x="62527" y="300319"/>
                </a:lnTo>
                <a:lnTo>
                  <a:pt x="80766" y="307466"/>
                </a:lnTo>
                <a:lnTo>
                  <a:pt x="83941" y="297306"/>
                </a:lnTo>
                <a:lnTo>
                  <a:pt x="69798" y="289946"/>
                </a:lnTo>
                <a:lnTo>
                  <a:pt x="57477" y="279288"/>
                </a:lnTo>
                <a:lnTo>
                  <a:pt x="31587" y="227861"/>
                </a:lnTo>
                <a:lnTo>
                  <a:pt x="23828" y="180808"/>
                </a:lnTo>
                <a:lnTo>
                  <a:pt x="22858" y="153796"/>
                </a:lnTo>
                <a:lnTo>
                  <a:pt x="23828" y="126874"/>
                </a:lnTo>
                <a:lnTo>
                  <a:pt x="31587" y="79682"/>
                </a:lnTo>
                <a:lnTo>
                  <a:pt x="46990" y="42199"/>
                </a:lnTo>
                <a:lnTo>
                  <a:pt x="83941" y="10159"/>
                </a:lnTo>
                <a:lnTo>
                  <a:pt x="80766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59726" y="4062984"/>
            <a:ext cx="445770" cy="245745"/>
          </a:xfrm>
          <a:custGeom>
            <a:avLst/>
            <a:gdLst/>
            <a:ahLst/>
            <a:cxnLst/>
            <a:rect l="l" t="t" r="r" b="b"/>
            <a:pathLst>
              <a:path w="445770" h="245745">
                <a:moveTo>
                  <a:pt x="49219" y="134620"/>
                </a:moveTo>
                <a:lnTo>
                  <a:pt x="24892" y="134620"/>
                </a:lnTo>
                <a:lnTo>
                  <a:pt x="76326" y="245237"/>
                </a:lnTo>
                <a:lnTo>
                  <a:pt x="88392" y="245237"/>
                </a:lnTo>
                <a:lnTo>
                  <a:pt x="97977" y="212471"/>
                </a:lnTo>
                <a:lnTo>
                  <a:pt x="84708" y="212471"/>
                </a:lnTo>
                <a:lnTo>
                  <a:pt x="49219" y="134620"/>
                </a:lnTo>
                <a:close/>
              </a:path>
              <a:path w="445770" h="245745">
                <a:moveTo>
                  <a:pt x="445262" y="0"/>
                </a:moveTo>
                <a:lnTo>
                  <a:pt x="163322" y="0"/>
                </a:lnTo>
                <a:lnTo>
                  <a:pt x="163322" y="381"/>
                </a:lnTo>
                <a:lnTo>
                  <a:pt x="146050" y="381"/>
                </a:lnTo>
                <a:lnTo>
                  <a:pt x="84708" y="212471"/>
                </a:lnTo>
                <a:lnTo>
                  <a:pt x="97977" y="212471"/>
                </a:lnTo>
                <a:lnTo>
                  <a:pt x="155194" y="16891"/>
                </a:lnTo>
                <a:lnTo>
                  <a:pt x="177800" y="16891"/>
                </a:lnTo>
                <a:lnTo>
                  <a:pt x="445262" y="16764"/>
                </a:lnTo>
                <a:lnTo>
                  <a:pt x="445262" y="0"/>
                </a:lnTo>
                <a:close/>
              </a:path>
              <a:path w="445770" h="245745">
                <a:moveTo>
                  <a:pt x="40767" y="116078"/>
                </a:moveTo>
                <a:lnTo>
                  <a:pt x="0" y="134620"/>
                </a:lnTo>
                <a:lnTo>
                  <a:pt x="3937" y="144018"/>
                </a:lnTo>
                <a:lnTo>
                  <a:pt x="24892" y="134620"/>
                </a:lnTo>
                <a:lnTo>
                  <a:pt x="49219" y="134620"/>
                </a:lnTo>
                <a:lnTo>
                  <a:pt x="40767" y="116078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41640" y="4096765"/>
            <a:ext cx="447040" cy="236220"/>
          </a:xfrm>
          <a:custGeom>
            <a:avLst/>
            <a:gdLst/>
            <a:ahLst/>
            <a:cxnLst/>
            <a:rect l="l" t="t" r="r" b="b"/>
            <a:pathLst>
              <a:path w="447040" h="236220">
                <a:moveTo>
                  <a:pt x="371348" y="0"/>
                </a:moveTo>
                <a:lnTo>
                  <a:pt x="367918" y="9524"/>
                </a:lnTo>
                <a:lnTo>
                  <a:pt x="381559" y="15501"/>
                </a:lnTo>
                <a:lnTo>
                  <a:pt x="393318" y="23717"/>
                </a:lnTo>
                <a:lnTo>
                  <a:pt x="417173" y="61652"/>
                </a:lnTo>
                <a:lnTo>
                  <a:pt x="424941" y="116712"/>
                </a:lnTo>
                <a:lnTo>
                  <a:pt x="424080" y="137477"/>
                </a:lnTo>
                <a:lnTo>
                  <a:pt x="410971" y="188340"/>
                </a:lnTo>
                <a:lnTo>
                  <a:pt x="381754" y="220255"/>
                </a:lnTo>
                <a:lnTo>
                  <a:pt x="368300" y="226186"/>
                </a:lnTo>
                <a:lnTo>
                  <a:pt x="371348" y="235711"/>
                </a:lnTo>
                <a:lnTo>
                  <a:pt x="416335" y="208994"/>
                </a:lnTo>
                <a:lnTo>
                  <a:pt x="441674" y="159607"/>
                </a:lnTo>
                <a:lnTo>
                  <a:pt x="446531" y="117982"/>
                </a:lnTo>
                <a:lnTo>
                  <a:pt x="445315" y="96335"/>
                </a:lnTo>
                <a:lnTo>
                  <a:pt x="435548" y="57993"/>
                </a:lnTo>
                <a:lnTo>
                  <a:pt x="403351" y="15112"/>
                </a:lnTo>
                <a:lnTo>
                  <a:pt x="388397" y="6163"/>
                </a:lnTo>
                <a:lnTo>
                  <a:pt x="371348" y="0"/>
                </a:lnTo>
                <a:close/>
              </a:path>
              <a:path w="447040" h="236220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1"/>
                </a:lnTo>
                <a:lnTo>
                  <a:pt x="78231" y="226186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90" y="15501"/>
                </a:lnTo>
                <a:lnTo>
                  <a:pt x="78612" y="9524"/>
                </a:lnTo>
                <a:lnTo>
                  <a:pt x="75183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0594" y="2293747"/>
            <a:ext cx="9431655" cy="24587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96240" marR="5080" indent="-383540">
              <a:lnSpc>
                <a:spcPts val="2260"/>
              </a:lnSpc>
              <a:spcBef>
                <a:spcPts val="29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50" dirty="0">
                <a:solidFill>
                  <a:srgbClr val="181B0D"/>
                </a:solidFill>
                <a:latin typeface="Arial"/>
                <a:cs typeface="Arial"/>
              </a:rPr>
              <a:t>An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unknown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has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90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and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standard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deviation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181B0D"/>
                </a:solidFill>
                <a:latin typeface="Arial"/>
                <a:cs typeface="Arial"/>
              </a:rPr>
              <a:t>15. </a:t>
            </a:r>
            <a:r>
              <a:rPr sz="2000" spc="-26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size 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80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drawn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from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spc="-2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population</a:t>
            </a:r>
            <a:endParaRPr sz="2000">
              <a:latin typeface="Arial"/>
              <a:cs typeface="Arial"/>
            </a:endParaRPr>
          </a:p>
          <a:p>
            <a:pPr marL="927100" marR="19685" lvl="1" indent="-384175">
              <a:lnSpc>
                <a:spcPts val="2260"/>
              </a:lnSpc>
              <a:spcBef>
                <a:spcPts val="690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i="1" spc="-65" dirty="0">
                <a:solidFill>
                  <a:srgbClr val="181B0D"/>
                </a:solidFill>
                <a:latin typeface="Arial"/>
                <a:cs typeface="Arial"/>
              </a:rPr>
              <a:t>Find</a:t>
            </a:r>
            <a:r>
              <a:rPr sz="2000" i="1" spc="-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i="1" spc="-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30" dirty="0">
                <a:solidFill>
                  <a:srgbClr val="181B0D"/>
                </a:solidFill>
                <a:latin typeface="Arial"/>
                <a:cs typeface="Arial"/>
              </a:rPr>
              <a:t>probability</a:t>
            </a:r>
            <a:r>
              <a:rPr sz="2000" i="1" spc="-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10" dirty="0">
                <a:solidFill>
                  <a:srgbClr val="181B0D"/>
                </a:solidFill>
                <a:latin typeface="Arial"/>
                <a:cs typeface="Arial"/>
              </a:rPr>
              <a:t>that</a:t>
            </a:r>
            <a:r>
              <a:rPr sz="2000" i="1" spc="-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i="1" spc="-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50" dirty="0">
                <a:solidFill>
                  <a:srgbClr val="181B0D"/>
                </a:solidFill>
                <a:latin typeface="Arial"/>
                <a:cs typeface="Arial"/>
              </a:rPr>
              <a:t>sum</a:t>
            </a:r>
            <a:r>
              <a:rPr sz="2000" i="1" spc="-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of</a:t>
            </a:r>
            <a:r>
              <a:rPr sz="2000" i="1" spc="-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i="1" spc="-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60" dirty="0">
                <a:solidFill>
                  <a:srgbClr val="181B0D"/>
                </a:solidFill>
                <a:latin typeface="Arial"/>
                <a:cs typeface="Arial"/>
              </a:rPr>
              <a:t>80</a:t>
            </a:r>
            <a:r>
              <a:rPr sz="2000" i="1" spc="-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60" dirty="0">
                <a:solidFill>
                  <a:srgbClr val="181B0D"/>
                </a:solidFill>
                <a:latin typeface="Arial"/>
                <a:cs typeface="Arial"/>
              </a:rPr>
              <a:t>values</a:t>
            </a:r>
            <a:r>
              <a:rPr sz="2000" i="1" spc="-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50" dirty="0">
                <a:solidFill>
                  <a:srgbClr val="181B0D"/>
                </a:solidFill>
                <a:latin typeface="Arial"/>
                <a:cs typeface="Arial"/>
              </a:rPr>
              <a:t>(or </a:t>
            </a:r>
            <a:r>
              <a:rPr sz="2000" i="1" spc="-2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i="1" spc="-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total</a:t>
            </a:r>
            <a:r>
              <a:rPr sz="2000" i="1" spc="-4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of</a:t>
            </a:r>
            <a:r>
              <a:rPr sz="2000" i="1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i="1" spc="-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60" dirty="0">
                <a:solidFill>
                  <a:srgbClr val="181B0D"/>
                </a:solidFill>
                <a:latin typeface="Arial"/>
                <a:cs typeface="Arial"/>
              </a:rPr>
              <a:t>80</a:t>
            </a:r>
            <a:r>
              <a:rPr sz="2000" i="1" spc="-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65" dirty="0">
                <a:solidFill>
                  <a:srgbClr val="181B0D"/>
                </a:solidFill>
                <a:latin typeface="Arial"/>
                <a:cs typeface="Arial"/>
              </a:rPr>
              <a:t>values)  </a:t>
            </a:r>
            <a:r>
              <a:rPr sz="2000" i="1" spc="-35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i="1" spc="-40" dirty="0">
                <a:solidFill>
                  <a:srgbClr val="181B0D"/>
                </a:solidFill>
                <a:latin typeface="Arial"/>
                <a:cs typeface="Arial"/>
              </a:rPr>
              <a:t>more </a:t>
            </a:r>
            <a:r>
              <a:rPr sz="2000" i="1" spc="-5" dirty="0">
                <a:solidFill>
                  <a:srgbClr val="181B0D"/>
                </a:solidFill>
                <a:latin typeface="Arial"/>
                <a:cs typeface="Arial"/>
              </a:rPr>
              <a:t>than</a:t>
            </a:r>
            <a:r>
              <a:rPr sz="2000" i="1" spc="-12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55" dirty="0">
                <a:solidFill>
                  <a:srgbClr val="181B0D"/>
                </a:solidFill>
                <a:latin typeface="Arial"/>
                <a:cs typeface="Arial"/>
              </a:rPr>
              <a:t>7500</a:t>
            </a:r>
            <a:endParaRPr sz="2000">
              <a:latin typeface="Arial"/>
              <a:cs typeface="Arial"/>
            </a:endParaRPr>
          </a:p>
          <a:p>
            <a:pPr marL="542925">
              <a:lnSpc>
                <a:spcPct val="100000"/>
              </a:lnSpc>
              <a:spcBef>
                <a:spcPts val="495"/>
              </a:spcBef>
              <a:tabLst>
                <a:tab pos="926465" algn="l"/>
              </a:tabLst>
            </a:pP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–	</a:t>
            </a:r>
            <a:r>
              <a:rPr sz="2000" i="1" spc="-45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of the </a:t>
            </a:r>
            <a:r>
              <a:rPr sz="2000" i="1" spc="-55" dirty="0">
                <a:solidFill>
                  <a:srgbClr val="181B0D"/>
                </a:solidFill>
                <a:latin typeface="Arial"/>
                <a:cs typeface="Arial"/>
              </a:rPr>
              <a:t>sums </a:t>
            </a:r>
            <a:r>
              <a:rPr sz="2000" i="1" spc="5" dirty="0">
                <a:solidFill>
                  <a:srgbClr val="181B0D"/>
                </a:solidFill>
                <a:latin typeface="Arial"/>
                <a:cs typeface="Arial"/>
              </a:rPr>
              <a:t>= </a:t>
            </a:r>
            <a:r>
              <a:rPr sz="2000" i="1" spc="-135" dirty="0">
                <a:solidFill>
                  <a:srgbClr val="181B0D"/>
                </a:solidFill>
                <a:latin typeface="Arial"/>
                <a:cs typeface="Arial"/>
              </a:rPr>
              <a:t>(n)(</a:t>
            </a:r>
            <a:r>
              <a:rPr sz="2000" spc="-135" dirty="0">
                <a:solidFill>
                  <a:srgbClr val="181B0D"/>
                </a:solidFill>
                <a:latin typeface="Times New Roman"/>
                <a:cs typeface="Times New Roman"/>
              </a:rPr>
              <a:t>𝜇</a:t>
            </a:r>
            <a:r>
              <a:rPr sz="2175" spc="-202" baseline="-15325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000" i="1" spc="-135" dirty="0">
                <a:solidFill>
                  <a:srgbClr val="181B0D"/>
                </a:solidFill>
                <a:latin typeface="Arial"/>
                <a:cs typeface="Arial"/>
              </a:rPr>
              <a:t>) </a:t>
            </a:r>
            <a:r>
              <a:rPr sz="2000" i="1" spc="5" dirty="0">
                <a:solidFill>
                  <a:srgbClr val="181B0D"/>
                </a:solidFill>
                <a:latin typeface="Arial"/>
                <a:cs typeface="Arial"/>
              </a:rPr>
              <a:t>=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(80)(90) </a:t>
            </a:r>
            <a:r>
              <a:rPr sz="2000" i="1" spc="5" dirty="0">
                <a:solidFill>
                  <a:srgbClr val="181B0D"/>
                </a:solidFill>
                <a:latin typeface="Arial"/>
                <a:cs typeface="Arial"/>
              </a:rPr>
              <a:t>=</a:t>
            </a:r>
            <a:r>
              <a:rPr sz="2000" i="1" spc="-29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35" dirty="0">
                <a:solidFill>
                  <a:srgbClr val="181B0D"/>
                </a:solidFill>
                <a:latin typeface="Arial"/>
                <a:cs typeface="Arial"/>
              </a:rPr>
              <a:t>7,200</a:t>
            </a:r>
            <a:endParaRPr sz="2000">
              <a:latin typeface="Arial"/>
              <a:cs typeface="Arial"/>
            </a:endParaRPr>
          </a:p>
          <a:p>
            <a:pPr marL="927100" lvl="1" indent="-384175">
              <a:lnSpc>
                <a:spcPct val="100000"/>
              </a:lnSpc>
              <a:spcBef>
                <a:spcPts val="780"/>
              </a:spcBef>
              <a:buFont typeface="Arial"/>
              <a:buChar char="–"/>
              <a:tabLst>
                <a:tab pos="926465" algn="l"/>
                <a:tab pos="927100" algn="l"/>
                <a:tab pos="4836160" algn="l"/>
                <a:tab pos="5197475" algn="l"/>
                <a:tab pos="5630545" algn="l"/>
                <a:tab pos="6172835" algn="l"/>
                <a:tab pos="6674484" algn="l"/>
              </a:tabLst>
            </a:pPr>
            <a:r>
              <a:rPr sz="2000" i="1" spc="-45" dirty="0">
                <a:solidFill>
                  <a:srgbClr val="181B0D"/>
                </a:solidFill>
                <a:latin typeface="Arial"/>
                <a:cs typeface="Arial"/>
              </a:rPr>
              <a:t>Standard </a:t>
            </a:r>
            <a:r>
              <a:rPr sz="2000" i="1" spc="-35" dirty="0">
                <a:solidFill>
                  <a:srgbClr val="181B0D"/>
                </a:solidFill>
                <a:latin typeface="Arial"/>
                <a:cs typeface="Arial"/>
              </a:rPr>
              <a:t>deviation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of the</a:t>
            </a:r>
            <a:r>
              <a:rPr sz="2000" i="1" spc="-12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55" dirty="0">
                <a:solidFill>
                  <a:srgbClr val="181B0D"/>
                </a:solidFill>
                <a:latin typeface="Arial"/>
                <a:cs typeface="Arial"/>
              </a:rPr>
              <a:t>sums</a:t>
            </a:r>
            <a:r>
              <a:rPr sz="2000" i="1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5" dirty="0">
                <a:solidFill>
                  <a:srgbClr val="181B0D"/>
                </a:solidFill>
                <a:latin typeface="Arial"/>
                <a:cs typeface="Arial"/>
              </a:rPr>
              <a:t>=	</a:t>
            </a:r>
            <a:r>
              <a:rPr sz="2000" spc="-409" dirty="0">
                <a:solidFill>
                  <a:srgbClr val="181B0D"/>
                </a:solidFill>
                <a:latin typeface="Times New Roman"/>
                <a:cs typeface="Times New Roman"/>
              </a:rPr>
              <a:t>𝑛	</a:t>
            </a:r>
            <a:r>
              <a:rPr sz="2000" spc="-390" dirty="0">
                <a:solidFill>
                  <a:srgbClr val="181B0D"/>
                </a:solidFill>
                <a:latin typeface="Times New Roman"/>
                <a:cs typeface="Times New Roman"/>
              </a:rPr>
              <a:t>𝜎</a:t>
            </a:r>
            <a:r>
              <a:rPr sz="2175" spc="-585" baseline="-15325" dirty="0">
                <a:solidFill>
                  <a:srgbClr val="181B0D"/>
                </a:solidFill>
                <a:latin typeface="Times New Roman"/>
                <a:cs typeface="Times New Roman"/>
              </a:rPr>
              <a:t>𝑥	</a:t>
            </a:r>
            <a:r>
              <a:rPr sz="2000" spc="365" dirty="0">
                <a:solidFill>
                  <a:srgbClr val="181B0D"/>
                </a:solidFill>
                <a:latin typeface="Times New Roman"/>
                <a:cs typeface="Times New Roman"/>
              </a:rPr>
              <a:t>=	</a:t>
            </a:r>
            <a:r>
              <a:rPr sz="2000" spc="100" dirty="0">
                <a:solidFill>
                  <a:srgbClr val="181B0D"/>
                </a:solidFill>
                <a:latin typeface="Times New Roman"/>
                <a:cs typeface="Times New Roman"/>
              </a:rPr>
              <a:t>80	</a:t>
            </a:r>
            <a:r>
              <a:rPr sz="2000" spc="95" dirty="0">
                <a:solidFill>
                  <a:srgbClr val="181B0D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  <a:p>
            <a:pPr marL="927100" lvl="1" indent="-384175">
              <a:lnSpc>
                <a:spcPct val="100000"/>
              </a:lnSpc>
              <a:spcBef>
                <a:spcPts val="635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i="1" spc="-90" dirty="0">
                <a:solidFill>
                  <a:srgbClr val="181B0D"/>
                </a:solidFill>
                <a:latin typeface="Arial"/>
                <a:cs typeface="Arial"/>
              </a:rPr>
              <a:t>Sum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i="1" spc="60" dirty="0">
                <a:solidFill>
                  <a:srgbClr val="181B0D"/>
                </a:solidFill>
                <a:latin typeface="Arial"/>
                <a:cs typeface="Arial"/>
              </a:rPr>
              <a:t>80 </a:t>
            </a:r>
            <a:r>
              <a:rPr sz="2000" i="1" spc="-60" dirty="0">
                <a:solidFill>
                  <a:srgbClr val="181B0D"/>
                </a:solidFill>
                <a:latin typeface="Arial"/>
                <a:cs typeface="Arial"/>
              </a:rPr>
              <a:t>values </a:t>
            </a:r>
            <a:r>
              <a:rPr sz="2000" i="1" spc="5" dirty="0">
                <a:solidFill>
                  <a:srgbClr val="181B0D"/>
                </a:solidFill>
                <a:latin typeface="Arial"/>
                <a:cs typeface="Arial"/>
              </a:rPr>
              <a:t>= </a:t>
            </a:r>
            <a:r>
              <a:rPr sz="2100" i="1" spc="-95" dirty="0">
                <a:solidFill>
                  <a:srgbClr val="181B0D"/>
                </a:solidFill>
                <a:latin typeface="Courier New"/>
                <a:cs typeface="Courier New"/>
              </a:rPr>
              <a:t>Æ</a:t>
            </a:r>
            <a:r>
              <a:rPr sz="2000" i="1" spc="-95" dirty="0">
                <a:solidFill>
                  <a:srgbClr val="181B0D"/>
                </a:solidFill>
                <a:latin typeface="Arial"/>
                <a:cs typeface="Arial"/>
              </a:rPr>
              <a:t>x </a:t>
            </a:r>
            <a:r>
              <a:rPr sz="2000" i="1" spc="5" dirty="0">
                <a:solidFill>
                  <a:srgbClr val="181B0D"/>
                </a:solidFill>
                <a:latin typeface="Arial"/>
                <a:cs typeface="Arial"/>
              </a:rPr>
              <a:t>=</a:t>
            </a:r>
            <a:r>
              <a:rPr sz="2000" i="1" spc="-21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35" dirty="0">
                <a:solidFill>
                  <a:srgbClr val="181B0D"/>
                </a:solidFill>
                <a:latin typeface="Arial"/>
                <a:cs typeface="Arial"/>
              </a:rPr>
              <a:t>7,500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594" y="4760061"/>
            <a:ext cx="4895850" cy="8312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869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Find </a:t>
            </a:r>
            <a:r>
              <a:rPr sz="2000" spc="-114" dirty="0">
                <a:solidFill>
                  <a:srgbClr val="181B0D"/>
                </a:solidFill>
                <a:latin typeface="Arial"/>
                <a:cs typeface="Arial"/>
              </a:rPr>
              <a:t>P(</a:t>
            </a:r>
            <a:r>
              <a:rPr sz="2000" spc="-114" dirty="0">
                <a:solidFill>
                  <a:srgbClr val="181B0D"/>
                </a:solidFill>
                <a:latin typeface="Courier New"/>
                <a:cs typeface="Courier New"/>
              </a:rPr>
              <a:t>Æ</a:t>
            </a:r>
            <a:r>
              <a:rPr sz="2000" spc="-114" dirty="0">
                <a:solidFill>
                  <a:srgbClr val="181B0D"/>
                </a:solidFill>
                <a:latin typeface="Arial"/>
                <a:cs typeface="Arial"/>
              </a:rPr>
              <a:t>x </a:t>
            </a:r>
            <a:r>
              <a:rPr sz="2000" spc="5" dirty="0">
                <a:solidFill>
                  <a:srgbClr val="181B0D"/>
                </a:solidFill>
                <a:latin typeface="Arial"/>
                <a:cs typeface="Arial"/>
              </a:rPr>
              <a:t>&gt;</a:t>
            </a:r>
            <a:r>
              <a:rPr sz="2000" spc="-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181B0D"/>
                </a:solidFill>
                <a:latin typeface="Arial"/>
                <a:cs typeface="Arial"/>
              </a:rPr>
              <a:t>7,500)</a:t>
            </a:r>
            <a:endParaRPr sz="2000">
              <a:latin typeface="Arial"/>
              <a:cs typeface="Arial"/>
            </a:endParaRPr>
          </a:p>
          <a:p>
            <a:pPr marL="542925">
              <a:lnSpc>
                <a:spcPct val="100000"/>
              </a:lnSpc>
              <a:spcBef>
                <a:spcPts val="770"/>
              </a:spcBef>
              <a:tabLst>
                <a:tab pos="926465" algn="l"/>
              </a:tabLst>
            </a:pP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–	</a:t>
            </a:r>
            <a:r>
              <a:rPr sz="2000" i="1" spc="-10" dirty="0">
                <a:solidFill>
                  <a:srgbClr val="181B0D"/>
                </a:solidFill>
                <a:latin typeface="Arial"/>
                <a:cs typeface="Arial"/>
              </a:rPr>
              <a:t>normalcdf(7500, </a:t>
            </a:r>
            <a:r>
              <a:rPr sz="2000" i="1" spc="15" dirty="0">
                <a:solidFill>
                  <a:srgbClr val="181B0D"/>
                </a:solidFill>
                <a:latin typeface="Arial"/>
                <a:cs typeface="Arial"/>
              </a:rPr>
              <a:t>1x10^99,</a:t>
            </a:r>
            <a:r>
              <a:rPr sz="2000" i="1" spc="-11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20" dirty="0">
                <a:solidFill>
                  <a:srgbClr val="181B0D"/>
                </a:solidFill>
                <a:latin typeface="Arial"/>
                <a:cs typeface="Arial"/>
              </a:rPr>
              <a:t>(80)(90),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7061" y="5299583"/>
            <a:ext cx="632460" cy="307975"/>
          </a:xfrm>
          <a:custGeom>
            <a:avLst/>
            <a:gdLst/>
            <a:ahLst/>
            <a:cxnLst/>
            <a:rect l="l" t="t" r="r" b="b"/>
            <a:pathLst>
              <a:path w="632459" h="307975">
                <a:moveTo>
                  <a:pt x="551174" y="0"/>
                </a:moveTo>
                <a:lnTo>
                  <a:pt x="548126" y="10159"/>
                </a:lnTo>
                <a:lnTo>
                  <a:pt x="562195" y="17522"/>
                </a:lnTo>
                <a:lnTo>
                  <a:pt x="574478" y="28193"/>
                </a:lnTo>
                <a:lnTo>
                  <a:pt x="600352" y="79682"/>
                </a:lnTo>
                <a:lnTo>
                  <a:pt x="608111" y="126874"/>
                </a:lnTo>
                <a:lnTo>
                  <a:pt x="609086" y="153923"/>
                </a:lnTo>
                <a:lnTo>
                  <a:pt x="608111" y="180808"/>
                </a:lnTo>
                <a:lnTo>
                  <a:pt x="600352" y="227861"/>
                </a:lnTo>
                <a:lnTo>
                  <a:pt x="584952" y="265327"/>
                </a:lnTo>
                <a:lnTo>
                  <a:pt x="548126" y="297281"/>
                </a:lnTo>
                <a:lnTo>
                  <a:pt x="551174" y="307466"/>
                </a:lnTo>
                <a:lnTo>
                  <a:pt x="585511" y="289171"/>
                </a:lnTo>
                <a:lnTo>
                  <a:pt x="610991" y="254634"/>
                </a:lnTo>
                <a:lnTo>
                  <a:pt x="626707" y="208121"/>
                </a:lnTo>
                <a:lnTo>
                  <a:pt x="631946" y="153796"/>
                </a:lnTo>
                <a:lnTo>
                  <a:pt x="630636" y="125626"/>
                </a:lnTo>
                <a:lnTo>
                  <a:pt x="620158" y="75144"/>
                </a:lnTo>
                <a:lnTo>
                  <a:pt x="599340" y="33539"/>
                </a:lnTo>
                <a:lnTo>
                  <a:pt x="569468" y="7147"/>
                </a:lnTo>
                <a:lnTo>
                  <a:pt x="551174" y="0"/>
                </a:lnTo>
                <a:close/>
              </a:path>
              <a:path w="632459" h="307975">
                <a:moveTo>
                  <a:pt x="80766" y="0"/>
                </a:moveTo>
                <a:lnTo>
                  <a:pt x="46491" y="18319"/>
                </a:lnTo>
                <a:lnTo>
                  <a:pt x="21076" y="52831"/>
                </a:lnTo>
                <a:lnTo>
                  <a:pt x="5248" y="99409"/>
                </a:lnTo>
                <a:lnTo>
                  <a:pt x="0" y="153923"/>
                </a:lnTo>
                <a:lnTo>
                  <a:pt x="1305" y="181947"/>
                </a:lnTo>
                <a:lnTo>
                  <a:pt x="11834" y="232342"/>
                </a:lnTo>
                <a:lnTo>
                  <a:pt x="32670" y="273936"/>
                </a:lnTo>
                <a:lnTo>
                  <a:pt x="62527" y="300346"/>
                </a:lnTo>
                <a:lnTo>
                  <a:pt x="80766" y="307466"/>
                </a:lnTo>
                <a:lnTo>
                  <a:pt x="83941" y="297281"/>
                </a:lnTo>
                <a:lnTo>
                  <a:pt x="69798" y="289957"/>
                </a:lnTo>
                <a:lnTo>
                  <a:pt x="57477" y="279304"/>
                </a:lnTo>
                <a:lnTo>
                  <a:pt x="31587" y="227861"/>
                </a:lnTo>
                <a:lnTo>
                  <a:pt x="23828" y="180808"/>
                </a:lnTo>
                <a:lnTo>
                  <a:pt x="22858" y="153796"/>
                </a:lnTo>
                <a:lnTo>
                  <a:pt x="23828" y="126874"/>
                </a:lnTo>
                <a:lnTo>
                  <a:pt x="31587" y="79682"/>
                </a:lnTo>
                <a:lnTo>
                  <a:pt x="46990" y="42199"/>
                </a:lnTo>
                <a:lnTo>
                  <a:pt x="83941" y="10159"/>
                </a:lnTo>
                <a:lnTo>
                  <a:pt x="80766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13321" y="5301996"/>
            <a:ext cx="445770" cy="245745"/>
          </a:xfrm>
          <a:custGeom>
            <a:avLst/>
            <a:gdLst/>
            <a:ahLst/>
            <a:cxnLst/>
            <a:rect l="l" t="t" r="r" b="b"/>
            <a:pathLst>
              <a:path w="445770" h="245745">
                <a:moveTo>
                  <a:pt x="49219" y="134619"/>
                </a:moveTo>
                <a:lnTo>
                  <a:pt x="24892" y="134619"/>
                </a:lnTo>
                <a:lnTo>
                  <a:pt x="76326" y="245236"/>
                </a:lnTo>
                <a:lnTo>
                  <a:pt x="88392" y="245236"/>
                </a:lnTo>
                <a:lnTo>
                  <a:pt x="97977" y="212470"/>
                </a:lnTo>
                <a:lnTo>
                  <a:pt x="84708" y="212470"/>
                </a:lnTo>
                <a:lnTo>
                  <a:pt x="49219" y="134619"/>
                </a:lnTo>
                <a:close/>
              </a:path>
              <a:path w="445770" h="245745">
                <a:moveTo>
                  <a:pt x="445261" y="0"/>
                </a:moveTo>
                <a:lnTo>
                  <a:pt x="163322" y="0"/>
                </a:lnTo>
                <a:lnTo>
                  <a:pt x="163322" y="380"/>
                </a:lnTo>
                <a:lnTo>
                  <a:pt x="146050" y="380"/>
                </a:lnTo>
                <a:lnTo>
                  <a:pt x="84708" y="212470"/>
                </a:lnTo>
                <a:lnTo>
                  <a:pt x="97977" y="212470"/>
                </a:lnTo>
                <a:lnTo>
                  <a:pt x="155194" y="16890"/>
                </a:lnTo>
                <a:lnTo>
                  <a:pt x="177800" y="16890"/>
                </a:lnTo>
                <a:lnTo>
                  <a:pt x="177800" y="16763"/>
                </a:lnTo>
                <a:lnTo>
                  <a:pt x="445261" y="16763"/>
                </a:lnTo>
                <a:lnTo>
                  <a:pt x="445261" y="0"/>
                </a:lnTo>
                <a:close/>
              </a:path>
              <a:path w="445770" h="245745">
                <a:moveTo>
                  <a:pt x="40767" y="116077"/>
                </a:moveTo>
                <a:lnTo>
                  <a:pt x="0" y="134619"/>
                </a:lnTo>
                <a:lnTo>
                  <a:pt x="3936" y="144017"/>
                </a:lnTo>
                <a:lnTo>
                  <a:pt x="24892" y="134619"/>
                </a:lnTo>
                <a:lnTo>
                  <a:pt x="49219" y="134619"/>
                </a:lnTo>
                <a:lnTo>
                  <a:pt x="40767" y="116077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93711" y="5335778"/>
            <a:ext cx="448309" cy="236220"/>
          </a:xfrm>
          <a:custGeom>
            <a:avLst/>
            <a:gdLst/>
            <a:ahLst/>
            <a:cxnLst/>
            <a:rect l="l" t="t" r="r" b="b"/>
            <a:pathLst>
              <a:path w="448309" h="236220">
                <a:moveTo>
                  <a:pt x="372872" y="0"/>
                </a:moveTo>
                <a:lnTo>
                  <a:pt x="369443" y="9525"/>
                </a:lnTo>
                <a:lnTo>
                  <a:pt x="383083" y="15501"/>
                </a:lnTo>
                <a:lnTo>
                  <a:pt x="394843" y="23717"/>
                </a:lnTo>
                <a:lnTo>
                  <a:pt x="418697" y="61652"/>
                </a:lnTo>
                <a:lnTo>
                  <a:pt x="426466" y="116713"/>
                </a:lnTo>
                <a:lnTo>
                  <a:pt x="425604" y="137477"/>
                </a:lnTo>
                <a:lnTo>
                  <a:pt x="412496" y="188341"/>
                </a:lnTo>
                <a:lnTo>
                  <a:pt x="383278" y="220255"/>
                </a:lnTo>
                <a:lnTo>
                  <a:pt x="369824" y="226187"/>
                </a:lnTo>
                <a:lnTo>
                  <a:pt x="372872" y="235712"/>
                </a:lnTo>
                <a:lnTo>
                  <a:pt x="417859" y="208994"/>
                </a:lnTo>
                <a:lnTo>
                  <a:pt x="443198" y="159607"/>
                </a:lnTo>
                <a:lnTo>
                  <a:pt x="448056" y="117983"/>
                </a:lnTo>
                <a:lnTo>
                  <a:pt x="446839" y="96335"/>
                </a:lnTo>
                <a:lnTo>
                  <a:pt x="437072" y="57993"/>
                </a:lnTo>
                <a:lnTo>
                  <a:pt x="404876" y="15113"/>
                </a:lnTo>
                <a:lnTo>
                  <a:pt x="389921" y="6163"/>
                </a:lnTo>
                <a:lnTo>
                  <a:pt x="372872" y="0"/>
                </a:lnTo>
                <a:close/>
              </a:path>
              <a:path w="448309" h="236220">
                <a:moveTo>
                  <a:pt x="75184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3" y="116713"/>
                </a:lnTo>
                <a:lnTo>
                  <a:pt x="22342" y="96565"/>
                </a:lnTo>
                <a:lnTo>
                  <a:pt x="35433" y="46863"/>
                </a:lnTo>
                <a:lnTo>
                  <a:pt x="64990" y="15501"/>
                </a:lnTo>
                <a:lnTo>
                  <a:pt x="78613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64832" y="5260085"/>
            <a:ext cx="20504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2445" algn="l"/>
              </a:tabLst>
            </a:pPr>
            <a:r>
              <a:rPr sz="2000" spc="100" dirty="0">
                <a:solidFill>
                  <a:srgbClr val="181B0D"/>
                </a:solidFill>
                <a:latin typeface="Times New Roman"/>
                <a:cs typeface="Times New Roman"/>
              </a:rPr>
              <a:t>80	15 </a:t>
            </a:r>
            <a:r>
              <a:rPr sz="2000" i="1" spc="-80" dirty="0">
                <a:solidFill>
                  <a:srgbClr val="181B0D"/>
                </a:solidFill>
                <a:latin typeface="Arial"/>
                <a:cs typeface="Arial"/>
              </a:rPr>
              <a:t>) </a:t>
            </a:r>
            <a:r>
              <a:rPr sz="2000" i="1" spc="5" dirty="0">
                <a:solidFill>
                  <a:srgbClr val="181B0D"/>
                </a:solidFill>
                <a:latin typeface="Arial"/>
                <a:cs typeface="Arial"/>
              </a:rPr>
              <a:t>=</a:t>
            </a:r>
            <a:r>
              <a:rPr sz="2000" i="1" spc="12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10" dirty="0">
                <a:solidFill>
                  <a:srgbClr val="181B0D"/>
                </a:solidFill>
                <a:latin typeface="Arial"/>
                <a:cs typeface="Arial"/>
              </a:rPr>
              <a:t>0.0127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77384" y="513587"/>
            <a:ext cx="3713988" cy="1589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27633"/>
            <a:ext cx="6246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4400" spc="-120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4400" spc="-35" dirty="0">
                <a:solidFill>
                  <a:srgbClr val="181B0D"/>
                </a:solidFill>
                <a:latin typeface="Arial"/>
                <a:cs typeface="Arial"/>
              </a:rPr>
              <a:t>Limit</a:t>
            </a:r>
            <a:r>
              <a:rPr sz="4400" spc="-9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-175" dirty="0">
                <a:solidFill>
                  <a:srgbClr val="181B0D"/>
                </a:solidFill>
                <a:latin typeface="Arial"/>
                <a:cs typeface="Arial"/>
              </a:rPr>
              <a:t>Theorem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2293747"/>
            <a:ext cx="9210675" cy="224536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96240" marR="5080" indent="-383540">
              <a:lnSpc>
                <a:spcPts val="2260"/>
              </a:lnSpc>
              <a:spcBef>
                <a:spcPts val="29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Limit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Theorem </a:t>
            </a:r>
            <a:r>
              <a:rPr sz="2000" spc="-195" dirty="0">
                <a:solidFill>
                  <a:srgbClr val="181B0D"/>
                </a:solidFill>
                <a:latin typeface="Arial"/>
                <a:cs typeface="Arial"/>
              </a:rPr>
              <a:t>(CLT)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one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most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powerful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and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useful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ideas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in</a:t>
            </a:r>
            <a:r>
              <a:rPr sz="2000" spc="-21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all 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</a:t>
            </a: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statistics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81B0D"/>
              </a:buClr>
              <a:buFont typeface="Arial"/>
              <a:buChar char="■"/>
            </a:pPr>
            <a:endParaRPr sz="2200">
              <a:latin typeface="Times New Roman"/>
              <a:cs typeface="Times New Roman"/>
            </a:endParaRPr>
          </a:p>
          <a:p>
            <a:pPr marL="396240" indent="-383540">
              <a:lnSpc>
                <a:spcPct val="100000"/>
              </a:lnSpc>
              <a:spcBef>
                <a:spcPts val="192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10" dirty="0">
                <a:solidFill>
                  <a:srgbClr val="181B0D"/>
                </a:solidFill>
                <a:latin typeface="Arial"/>
                <a:cs typeface="Arial"/>
              </a:rPr>
              <a:t>For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this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class, </a:t>
            </a:r>
            <a:r>
              <a:rPr sz="2000" spc="-105" dirty="0">
                <a:solidFill>
                  <a:srgbClr val="181B0D"/>
                </a:solidFill>
                <a:latin typeface="Arial"/>
                <a:cs typeface="Arial"/>
              </a:rPr>
              <a:t>we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will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consider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two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applications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spc="-17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250" dirty="0">
                <a:solidFill>
                  <a:srgbClr val="181B0D"/>
                </a:solidFill>
                <a:latin typeface="Arial"/>
                <a:cs typeface="Arial"/>
              </a:rPr>
              <a:t>CLT:</a:t>
            </a:r>
            <a:endParaRPr sz="2000">
              <a:latin typeface="Arial"/>
              <a:cs typeface="Arial"/>
            </a:endParaRPr>
          </a:p>
          <a:p>
            <a:pPr marL="1000125" lvl="1" indent="-457200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1000125" algn="l"/>
                <a:tab pos="1000760" algn="l"/>
              </a:tabLst>
            </a:pPr>
            <a:r>
              <a:rPr sz="2000" i="1" spc="-254" dirty="0">
                <a:solidFill>
                  <a:srgbClr val="181B0D"/>
                </a:solidFill>
                <a:latin typeface="Arial"/>
                <a:cs typeface="Arial"/>
              </a:rPr>
              <a:t>CLT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for </a:t>
            </a:r>
            <a:r>
              <a:rPr sz="2000" i="1" spc="-50" dirty="0">
                <a:solidFill>
                  <a:srgbClr val="181B0D"/>
                </a:solidFill>
                <a:latin typeface="Arial"/>
                <a:cs typeface="Arial"/>
              </a:rPr>
              <a:t>means (or </a:t>
            </a:r>
            <a:r>
              <a:rPr sz="2000" i="1" spc="-80" dirty="0">
                <a:solidFill>
                  <a:srgbClr val="181B0D"/>
                </a:solidFill>
                <a:latin typeface="Arial"/>
                <a:cs typeface="Arial"/>
              </a:rPr>
              <a:t>averages)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i="1" spc="-30" dirty="0">
                <a:solidFill>
                  <a:srgbClr val="181B0D"/>
                </a:solidFill>
                <a:latin typeface="Arial"/>
                <a:cs typeface="Arial"/>
              </a:rPr>
              <a:t>random</a:t>
            </a:r>
            <a:r>
              <a:rPr sz="2000" i="1" spc="-28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45" dirty="0">
                <a:solidFill>
                  <a:srgbClr val="181B0D"/>
                </a:solidFill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  <a:p>
            <a:pPr marL="1000125" lvl="1" indent="-457200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1000125" algn="l"/>
                <a:tab pos="1000760" algn="l"/>
              </a:tabLst>
            </a:pPr>
            <a:r>
              <a:rPr sz="2000" i="1" spc="-254" dirty="0">
                <a:solidFill>
                  <a:srgbClr val="181B0D"/>
                </a:solidFill>
                <a:latin typeface="Arial"/>
                <a:cs typeface="Arial"/>
              </a:rPr>
              <a:t>CLT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for </a:t>
            </a:r>
            <a:r>
              <a:rPr sz="2000" i="1" spc="-55" dirty="0">
                <a:solidFill>
                  <a:srgbClr val="181B0D"/>
                </a:solidFill>
                <a:latin typeface="Arial"/>
                <a:cs typeface="Arial"/>
              </a:rPr>
              <a:t>sums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i="1" spc="-30" dirty="0">
                <a:solidFill>
                  <a:srgbClr val="181B0D"/>
                </a:solidFill>
                <a:latin typeface="Arial"/>
                <a:cs typeface="Arial"/>
              </a:rPr>
              <a:t>random</a:t>
            </a:r>
            <a:r>
              <a:rPr sz="2000" i="1" spc="-29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45" dirty="0">
                <a:solidFill>
                  <a:srgbClr val="181B0D"/>
                </a:solidFill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27633"/>
            <a:ext cx="2905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0" dirty="0">
                <a:solidFill>
                  <a:srgbClr val="181B0D"/>
                </a:solidFill>
                <a:latin typeface="Arial"/>
                <a:cs typeface="Arial"/>
              </a:rPr>
              <a:t>Example</a:t>
            </a:r>
            <a:r>
              <a:rPr sz="4400" spc="-22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-114" dirty="0">
                <a:solidFill>
                  <a:srgbClr val="181B0D"/>
                </a:solidFill>
                <a:latin typeface="Arial"/>
                <a:cs typeface="Arial"/>
              </a:rPr>
              <a:t>7.5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2293747"/>
            <a:ext cx="9431655" cy="1806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96240" marR="5080" indent="-383540">
              <a:lnSpc>
                <a:spcPts val="2260"/>
              </a:lnSpc>
              <a:spcBef>
                <a:spcPts val="29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50" dirty="0">
                <a:solidFill>
                  <a:srgbClr val="181B0D"/>
                </a:solidFill>
                <a:latin typeface="Arial"/>
                <a:cs typeface="Arial"/>
              </a:rPr>
              <a:t>An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unknown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has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90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and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standard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deviation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181B0D"/>
                </a:solidFill>
                <a:latin typeface="Arial"/>
                <a:cs typeface="Arial"/>
              </a:rPr>
              <a:t>15. </a:t>
            </a:r>
            <a:r>
              <a:rPr sz="2000" spc="-26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size 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80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drawn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from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spc="-2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population</a:t>
            </a:r>
            <a:endParaRPr sz="2000">
              <a:latin typeface="Arial"/>
              <a:cs typeface="Arial"/>
            </a:endParaRPr>
          </a:p>
          <a:p>
            <a:pPr marL="927100" lvl="1" indent="-38417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i="1" spc="-65" dirty="0">
                <a:solidFill>
                  <a:srgbClr val="181B0D"/>
                </a:solidFill>
                <a:latin typeface="Arial"/>
                <a:cs typeface="Arial"/>
              </a:rPr>
              <a:t>Find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i="1" spc="-50" dirty="0">
                <a:solidFill>
                  <a:srgbClr val="181B0D"/>
                </a:solidFill>
                <a:latin typeface="Arial"/>
                <a:cs typeface="Arial"/>
              </a:rPr>
              <a:t>sum </a:t>
            </a:r>
            <a:r>
              <a:rPr sz="2000" i="1" spc="10" dirty="0">
                <a:solidFill>
                  <a:srgbClr val="181B0D"/>
                </a:solidFill>
                <a:latin typeface="Arial"/>
                <a:cs typeface="Arial"/>
              </a:rPr>
              <a:t>that </a:t>
            </a:r>
            <a:r>
              <a:rPr sz="2000" i="1" spc="-35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i="1" spc="20" dirty="0">
                <a:solidFill>
                  <a:srgbClr val="181B0D"/>
                </a:solidFill>
                <a:latin typeface="Arial"/>
                <a:cs typeface="Arial"/>
              </a:rPr>
              <a:t>1.5 </a:t>
            </a:r>
            <a:r>
              <a:rPr sz="2000" i="1" spc="-30" dirty="0">
                <a:solidFill>
                  <a:srgbClr val="181B0D"/>
                </a:solidFill>
                <a:latin typeface="Arial"/>
                <a:cs typeface="Arial"/>
              </a:rPr>
              <a:t>standard </a:t>
            </a:r>
            <a:r>
              <a:rPr sz="2000" i="1" spc="-40" dirty="0">
                <a:solidFill>
                  <a:srgbClr val="181B0D"/>
                </a:solidFill>
                <a:latin typeface="Arial"/>
                <a:cs typeface="Arial"/>
              </a:rPr>
              <a:t>deviations </a:t>
            </a:r>
            <a:r>
              <a:rPr sz="2000" i="1" spc="-85" dirty="0">
                <a:solidFill>
                  <a:srgbClr val="181B0D"/>
                </a:solidFill>
                <a:latin typeface="Arial"/>
                <a:cs typeface="Arial"/>
              </a:rPr>
              <a:t>above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i="1" spc="-45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of the</a:t>
            </a:r>
            <a:r>
              <a:rPr sz="2000" i="1" spc="-40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60" dirty="0">
                <a:solidFill>
                  <a:srgbClr val="181B0D"/>
                </a:solidFill>
                <a:latin typeface="Arial"/>
                <a:cs typeface="Arial"/>
              </a:rPr>
              <a:t>sums</a:t>
            </a:r>
            <a:endParaRPr sz="20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95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Solution: 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Find </a:t>
            </a:r>
            <a:r>
              <a:rPr sz="2000" spc="-30" dirty="0">
                <a:solidFill>
                  <a:srgbClr val="181B0D"/>
                </a:solidFill>
                <a:latin typeface="Courier New"/>
                <a:cs typeface="Courier New"/>
              </a:rPr>
              <a:t>Æ</a:t>
            </a:r>
            <a:r>
              <a:rPr sz="2100" i="1" spc="-30" dirty="0">
                <a:solidFill>
                  <a:srgbClr val="181B0D"/>
                </a:solidFill>
                <a:latin typeface="Courier New"/>
                <a:cs typeface="Courier New"/>
              </a:rPr>
              <a:t>X 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where </a:t>
            </a:r>
            <a:r>
              <a:rPr sz="2000" spc="-155" dirty="0">
                <a:solidFill>
                  <a:srgbClr val="181B0D"/>
                </a:solidFill>
                <a:latin typeface="Arial"/>
                <a:cs typeface="Arial"/>
              </a:rPr>
              <a:t>z </a:t>
            </a:r>
            <a:r>
              <a:rPr sz="2000" spc="5" dirty="0">
                <a:solidFill>
                  <a:srgbClr val="181B0D"/>
                </a:solidFill>
                <a:latin typeface="Arial"/>
                <a:cs typeface="Arial"/>
              </a:rPr>
              <a:t>=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181B0D"/>
                </a:solidFill>
                <a:latin typeface="Arial"/>
                <a:cs typeface="Arial"/>
              </a:rPr>
              <a:t>1.5</a:t>
            </a:r>
            <a:endParaRPr sz="2000">
              <a:latin typeface="Arial"/>
              <a:cs typeface="Arial"/>
            </a:endParaRPr>
          </a:p>
          <a:p>
            <a:pPr marL="927100" lvl="1" indent="-384175">
              <a:lnSpc>
                <a:spcPct val="100000"/>
              </a:lnSpc>
              <a:spcBef>
                <a:spcPts val="535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i="1" spc="-140" dirty="0">
                <a:solidFill>
                  <a:srgbClr val="181B0D"/>
                </a:solidFill>
                <a:latin typeface="Arial"/>
                <a:cs typeface="Arial"/>
              </a:rPr>
              <a:t>Take </a:t>
            </a:r>
            <a:r>
              <a:rPr sz="2000" i="1" spc="-40" dirty="0">
                <a:solidFill>
                  <a:srgbClr val="181B0D"/>
                </a:solidFill>
                <a:latin typeface="Arial"/>
                <a:cs typeface="Arial"/>
              </a:rPr>
              <a:t>a look </a:t>
            </a:r>
            <a:r>
              <a:rPr sz="2000" i="1" spc="5" dirty="0">
                <a:solidFill>
                  <a:srgbClr val="181B0D"/>
                </a:solidFill>
                <a:latin typeface="Arial"/>
                <a:cs typeface="Arial"/>
              </a:rPr>
              <a:t>at </a:t>
            </a:r>
            <a:r>
              <a:rPr sz="2000" i="1" spc="10" dirty="0">
                <a:solidFill>
                  <a:srgbClr val="181B0D"/>
                </a:solidFill>
                <a:latin typeface="Arial"/>
                <a:cs typeface="Arial"/>
              </a:rPr>
              <a:t>part </a:t>
            </a:r>
            <a:r>
              <a:rPr sz="2000" i="1" spc="-35" dirty="0">
                <a:solidFill>
                  <a:srgbClr val="181B0D"/>
                </a:solidFill>
                <a:latin typeface="Arial"/>
                <a:cs typeface="Arial"/>
              </a:rPr>
              <a:t>b </a:t>
            </a:r>
            <a:r>
              <a:rPr sz="2000" i="1" spc="-45" dirty="0">
                <a:solidFill>
                  <a:srgbClr val="181B0D"/>
                </a:solidFill>
                <a:latin typeface="Arial"/>
                <a:cs typeface="Arial"/>
              </a:rPr>
              <a:t>on </a:t>
            </a:r>
            <a:r>
              <a:rPr sz="2000" i="1" spc="-65" dirty="0">
                <a:solidFill>
                  <a:srgbClr val="181B0D"/>
                </a:solidFill>
                <a:latin typeface="Arial"/>
                <a:cs typeface="Arial"/>
              </a:rPr>
              <a:t>your </a:t>
            </a:r>
            <a:r>
              <a:rPr sz="2000" i="1" spc="-70" dirty="0">
                <a:solidFill>
                  <a:srgbClr val="181B0D"/>
                </a:solidFill>
                <a:latin typeface="Arial"/>
                <a:cs typeface="Arial"/>
              </a:rPr>
              <a:t>own </a:t>
            </a:r>
            <a:r>
              <a:rPr sz="2000" i="1" spc="-75" dirty="0">
                <a:solidFill>
                  <a:srgbClr val="181B0D"/>
                </a:solidFill>
                <a:latin typeface="Arial"/>
                <a:cs typeface="Arial"/>
              </a:rPr>
              <a:t>(page</a:t>
            </a:r>
            <a:r>
              <a:rPr sz="2000" i="1" spc="-229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20" dirty="0">
                <a:solidFill>
                  <a:srgbClr val="181B0D"/>
                </a:solidFill>
                <a:latin typeface="Arial"/>
                <a:cs typeface="Arial"/>
              </a:rPr>
              <a:t>380)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6770" y="2530475"/>
            <a:ext cx="348081" cy="30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19266" y="2938907"/>
            <a:ext cx="302361" cy="30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0594" y="627633"/>
            <a:ext cx="9197975" cy="294195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2922905">
              <a:lnSpc>
                <a:spcPts val="4700"/>
              </a:lnSpc>
              <a:spcBef>
                <a:spcPts val="740"/>
              </a:spcBef>
            </a:pPr>
            <a:r>
              <a:rPr sz="4400" spc="-114" dirty="0">
                <a:solidFill>
                  <a:srgbClr val="181B0D"/>
                </a:solidFill>
                <a:latin typeface="Arial"/>
                <a:cs typeface="Arial"/>
              </a:rPr>
              <a:t>Calculating </a:t>
            </a:r>
            <a:r>
              <a:rPr sz="4400" spc="-85" dirty="0">
                <a:solidFill>
                  <a:srgbClr val="181B0D"/>
                </a:solidFill>
                <a:latin typeface="Arial"/>
                <a:cs typeface="Arial"/>
              </a:rPr>
              <a:t>Probabilities  </a:t>
            </a:r>
            <a:r>
              <a:rPr sz="4400" spc="-65" dirty="0">
                <a:solidFill>
                  <a:srgbClr val="181B0D"/>
                </a:solidFill>
                <a:latin typeface="Arial"/>
                <a:cs typeface="Arial"/>
              </a:rPr>
              <a:t>from </a:t>
            </a:r>
            <a:r>
              <a:rPr sz="4400" spc="-120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4400" spc="-110" dirty="0">
                <a:solidFill>
                  <a:srgbClr val="181B0D"/>
                </a:solidFill>
                <a:latin typeface="Arial"/>
                <a:cs typeface="Arial"/>
              </a:rPr>
              <a:t>Normal</a:t>
            </a:r>
            <a:r>
              <a:rPr sz="4400" spc="-229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-45" dirty="0">
                <a:solidFill>
                  <a:srgbClr val="181B0D"/>
                </a:solidFill>
                <a:latin typeface="Arial"/>
                <a:cs typeface="Arial"/>
              </a:rPr>
              <a:t>Distribution</a:t>
            </a:r>
            <a:endParaRPr sz="4400">
              <a:latin typeface="Arial"/>
              <a:cs typeface="Arial"/>
            </a:endParaRPr>
          </a:p>
          <a:p>
            <a:pPr marL="396240" marR="5080" indent="-383540">
              <a:lnSpc>
                <a:spcPts val="2020"/>
              </a:lnSpc>
              <a:spcBef>
                <a:spcPts val="322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Here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general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procedure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calculate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probabilities from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 of</a:t>
            </a:r>
            <a:r>
              <a:rPr sz="2000" spc="-2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</a:t>
            </a: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mean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469265" algn="l"/>
                <a:tab pos="4519295" algn="l"/>
              </a:tabLst>
            </a:pPr>
            <a:r>
              <a:rPr sz="2000" dirty="0">
                <a:solidFill>
                  <a:srgbClr val="181B0D"/>
                </a:solidFill>
                <a:latin typeface="Arial"/>
                <a:cs typeface="Arial"/>
              </a:rPr>
              <a:t>1.	</a:t>
            </a:r>
            <a:r>
              <a:rPr sz="2000" spc="-180" dirty="0">
                <a:solidFill>
                  <a:srgbClr val="181B0D"/>
                </a:solidFill>
                <a:latin typeface="Arial"/>
                <a:cs typeface="Arial"/>
              </a:rPr>
              <a:t>You 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are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given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interval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in</a:t>
            </a:r>
            <a:r>
              <a:rPr sz="2000" spc="-29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terms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	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,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i.e.</a:t>
            </a:r>
            <a:endParaRPr sz="2000">
              <a:latin typeface="Arial"/>
              <a:cs typeface="Arial"/>
            </a:endParaRPr>
          </a:p>
          <a:p>
            <a:pPr marL="247015" algn="ctr">
              <a:lnSpc>
                <a:spcPct val="100000"/>
              </a:lnSpc>
              <a:spcBef>
                <a:spcPts val="45"/>
              </a:spcBef>
            </a:pPr>
            <a:r>
              <a:rPr sz="2000" spc="-430" dirty="0">
                <a:solidFill>
                  <a:srgbClr val="181B0D"/>
                </a:solidFill>
                <a:latin typeface="Times New Roman"/>
                <a:cs typeface="Times New Roman"/>
              </a:rPr>
              <a:t>𝑃(𝑋</a:t>
            </a:r>
            <a:r>
              <a:rPr sz="3000" spc="-644" baseline="9722" dirty="0">
                <a:solidFill>
                  <a:srgbClr val="181B0D"/>
                </a:solidFill>
                <a:latin typeface="Times New Roman"/>
                <a:cs typeface="Times New Roman"/>
              </a:rPr>
              <a:t>                      </a:t>
            </a:r>
            <a:r>
              <a:rPr sz="2000" spc="370" dirty="0">
                <a:solidFill>
                  <a:srgbClr val="181B0D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-565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000" spc="130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165" dirty="0">
                <a:solidFill>
                  <a:srgbClr val="181B0D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3647313"/>
            <a:ext cx="3233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dirty="0">
                <a:solidFill>
                  <a:srgbClr val="181B0D"/>
                </a:solidFill>
                <a:latin typeface="Arial"/>
                <a:cs typeface="Arial"/>
              </a:rPr>
              <a:t>2.	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Convert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85" dirty="0">
                <a:solidFill>
                  <a:srgbClr val="181B0D"/>
                </a:solidFill>
                <a:latin typeface="Arial"/>
                <a:cs typeface="Arial"/>
              </a:rPr>
              <a:t>z-score</a:t>
            </a:r>
            <a:r>
              <a:rPr sz="2000" spc="-1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using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2830" y="4093845"/>
            <a:ext cx="412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90" dirty="0">
                <a:solidFill>
                  <a:srgbClr val="181B0D"/>
                </a:solidFill>
                <a:latin typeface="Times New Roman"/>
                <a:cs typeface="Times New Roman"/>
              </a:rPr>
              <a:t>𝑧</a:t>
            </a:r>
            <a:r>
              <a:rPr sz="2000" spc="-5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365" dirty="0">
                <a:solidFill>
                  <a:srgbClr val="181B0D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02096" y="4287773"/>
            <a:ext cx="596265" cy="0"/>
          </a:xfrm>
          <a:custGeom>
            <a:avLst/>
            <a:gdLst/>
            <a:ahLst/>
            <a:cxnLst/>
            <a:rect l="l" t="t" r="r" b="b"/>
            <a:pathLst>
              <a:path w="596265">
                <a:moveTo>
                  <a:pt x="0" y="0"/>
                </a:moveTo>
                <a:lnTo>
                  <a:pt x="595883" y="0"/>
                </a:lnTo>
              </a:path>
            </a:pathLst>
          </a:custGeom>
          <a:ln w="16763">
            <a:solidFill>
              <a:srgbClr val="181B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86829" y="4344923"/>
            <a:ext cx="314325" cy="245745"/>
          </a:xfrm>
          <a:custGeom>
            <a:avLst/>
            <a:gdLst/>
            <a:ahLst/>
            <a:cxnLst/>
            <a:rect l="l" t="t" r="r" b="b"/>
            <a:pathLst>
              <a:path w="314325" h="245745">
                <a:moveTo>
                  <a:pt x="49219" y="134619"/>
                </a:moveTo>
                <a:lnTo>
                  <a:pt x="24892" y="134619"/>
                </a:lnTo>
                <a:lnTo>
                  <a:pt x="76327" y="245237"/>
                </a:lnTo>
                <a:lnTo>
                  <a:pt x="88392" y="245237"/>
                </a:lnTo>
                <a:lnTo>
                  <a:pt x="97977" y="212470"/>
                </a:lnTo>
                <a:lnTo>
                  <a:pt x="84709" y="212470"/>
                </a:lnTo>
                <a:lnTo>
                  <a:pt x="49219" y="134619"/>
                </a:lnTo>
                <a:close/>
              </a:path>
              <a:path w="314325" h="245745">
                <a:moveTo>
                  <a:pt x="314198" y="0"/>
                </a:moveTo>
                <a:lnTo>
                  <a:pt x="163322" y="0"/>
                </a:lnTo>
                <a:lnTo>
                  <a:pt x="163322" y="381"/>
                </a:lnTo>
                <a:lnTo>
                  <a:pt x="146050" y="381"/>
                </a:lnTo>
                <a:lnTo>
                  <a:pt x="84709" y="212470"/>
                </a:lnTo>
                <a:lnTo>
                  <a:pt x="97977" y="212470"/>
                </a:lnTo>
                <a:lnTo>
                  <a:pt x="155194" y="16890"/>
                </a:lnTo>
                <a:lnTo>
                  <a:pt x="177800" y="16890"/>
                </a:lnTo>
                <a:lnTo>
                  <a:pt x="314198" y="16763"/>
                </a:lnTo>
                <a:lnTo>
                  <a:pt x="314198" y="0"/>
                </a:lnTo>
                <a:close/>
              </a:path>
              <a:path w="314325" h="245745">
                <a:moveTo>
                  <a:pt x="40767" y="116077"/>
                </a:moveTo>
                <a:lnTo>
                  <a:pt x="0" y="134619"/>
                </a:lnTo>
                <a:lnTo>
                  <a:pt x="3937" y="144018"/>
                </a:lnTo>
                <a:lnTo>
                  <a:pt x="24892" y="134619"/>
                </a:lnTo>
                <a:lnTo>
                  <a:pt x="49219" y="134619"/>
                </a:lnTo>
                <a:lnTo>
                  <a:pt x="40767" y="116077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0284" y="3832326"/>
            <a:ext cx="619760" cy="77533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650"/>
              </a:spcBef>
            </a:pPr>
            <a:r>
              <a:rPr sz="2000" spc="-565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000" spc="515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365" dirty="0">
                <a:solidFill>
                  <a:srgbClr val="181B0D"/>
                </a:solidFill>
                <a:latin typeface="Times New Roman"/>
                <a:cs typeface="Times New Roman"/>
              </a:rPr>
              <a:t>−  </a:t>
            </a:r>
            <a:r>
              <a:rPr sz="2000" spc="-785" dirty="0">
                <a:solidFill>
                  <a:srgbClr val="181B0D"/>
                </a:solidFill>
                <a:latin typeface="Times New Roman"/>
                <a:cs typeface="Times New Roman"/>
              </a:rPr>
              <a:t>𝜇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460375" algn="l"/>
              </a:tabLst>
            </a:pPr>
            <a:r>
              <a:rPr sz="2000" spc="-445" dirty="0">
                <a:solidFill>
                  <a:srgbClr val="181B0D"/>
                </a:solidFill>
                <a:latin typeface="Times New Roman"/>
                <a:cs typeface="Times New Roman"/>
              </a:rPr>
              <a:t>𝜎</a:t>
            </a:r>
            <a:r>
              <a:rPr sz="2000" spc="425" dirty="0">
                <a:solidFill>
                  <a:srgbClr val="181B0D"/>
                </a:solidFill>
                <a:latin typeface="Times New Roman"/>
                <a:cs typeface="Times New Roman"/>
              </a:rPr>
              <a:t>/</a:t>
            </a:r>
            <a:r>
              <a:rPr sz="2000" dirty="0">
                <a:solidFill>
                  <a:srgbClr val="181B0D"/>
                </a:solidFill>
                <a:latin typeface="Times New Roman"/>
                <a:cs typeface="Times New Roman"/>
              </a:rPr>
              <a:t>	</a:t>
            </a:r>
            <a:r>
              <a:rPr sz="2000" spc="-525" dirty="0">
                <a:solidFill>
                  <a:srgbClr val="181B0D"/>
                </a:solidFill>
                <a:latin typeface="Times New Roman"/>
                <a:cs typeface="Times New Roman"/>
              </a:rPr>
              <a:t>𝑛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594" y="4671440"/>
            <a:ext cx="6959600" cy="1715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dirty="0">
                <a:solidFill>
                  <a:srgbClr val="181B0D"/>
                </a:solidFill>
                <a:latin typeface="Arial"/>
                <a:cs typeface="Arial"/>
              </a:rPr>
              <a:t>3.	</a:t>
            </a: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Look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up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probability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in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z-table </a:t>
            </a:r>
            <a:r>
              <a:rPr sz="2000" spc="5" dirty="0">
                <a:solidFill>
                  <a:srgbClr val="181B0D"/>
                </a:solidFill>
                <a:latin typeface="Arial"/>
                <a:cs typeface="Arial"/>
              </a:rPr>
              <a:t>that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corresponds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z-score,</a:t>
            </a:r>
            <a:r>
              <a:rPr sz="2000" spc="-28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i.e.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226560">
              <a:lnSpc>
                <a:spcPct val="100000"/>
              </a:lnSpc>
            </a:pPr>
            <a:r>
              <a:rPr sz="2000" spc="-160" dirty="0">
                <a:solidFill>
                  <a:srgbClr val="181B0D"/>
                </a:solidFill>
                <a:latin typeface="Times New Roman"/>
                <a:cs typeface="Times New Roman"/>
              </a:rPr>
              <a:t>𝑃(𝑍 </a:t>
            </a:r>
            <a:r>
              <a:rPr sz="2000" spc="370" dirty="0">
                <a:solidFill>
                  <a:srgbClr val="181B0D"/>
                </a:solidFill>
                <a:latin typeface="Times New Roman"/>
                <a:cs typeface="Times New Roman"/>
              </a:rPr>
              <a:t>&lt;</a:t>
            </a:r>
            <a:r>
              <a:rPr sz="2000" spc="-40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-200" dirty="0">
                <a:solidFill>
                  <a:srgbClr val="181B0D"/>
                </a:solidFill>
                <a:latin typeface="Times New Roman"/>
                <a:cs typeface="Times New Roman"/>
              </a:rPr>
              <a:t>𝑧)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96240" indent="-383540">
              <a:lnSpc>
                <a:spcPct val="100000"/>
              </a:lnSpc>
              <a:spcBef>
                <a:spcPts val="173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90" dirty="0">
                <a:solidFill>
                  <a:srgbClr val="181B0D"/>
                </a:solidFill>
                <a:latin typeface="Arial"/>
                <a:cs typeface="Arial"/>
              </a:rPr>
              <a:t>This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same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idea </a:t>
            </a:r>
            <a:r>
              <a:rPr sz="2000" spc="-105" dirty="0">
                <a:solidFill>
                  <a:srgbClr val="181B0D"/>
                </a:solidFill>
                <a:latin typeface="Arial"/>
                <a:cs typeface="Arial"/>
              </a:rPr>
              <a:t>we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used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in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Chapter</a:t>
            </a:r>
            <a:r>
              <a:rPr sz="2000" spc="-18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181B0D"/>
                </a:solidFill>
                <a:latin typeface="Arial"/>
                <a:cs typeface="Arial"/>
              </a:rPr>
              <a:t>6!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27633"/>
            <a:ext cx="2498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0" dirty="0">
                <a:solidFill>
                  <a:srgbClr val="181B0D"/>
                </a:solidFill>
                <a:latin typeface="Arial"/>
                <a:cs typeface="Arial"/>
              </a:rPr>
              <a:t>Example</a:t>
            </a:r>
            <a:r>
              <a:rPr sz="4400" spc="-22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135" dirty="0">
                <a:solidFill>
                  <a:srgbClr val="181B0D"/>
                </a:solidFill>
                <a:latin typeface="Arial"/>
                <a:cs typeface="Arial"/>
              </a:rPr>
              <a:t>1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50654" y="2304923"/>
            <a:ext cx="347472" cy="30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0594" y="2160244"/>
            <a:ext cx="8503920" cy="171767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  <a:tab pos="8361680" algn="l"/>
              </a:tabLst>
            </a:pPr>
            <a:r>
              <a:rPr sz="2000" spc="-100" dirty="0">
                <a:solidFill>
                  <a:srgbClr val="181B0D"/>
                </a:solidFill>
                <a:latin typeface="Arial"/>
                <a:cs typeface="Arial"/>
              </a:rPr>
              <a:t>L</a:t>
            </a:r>
            <a:r>
              <a:rPr sz="2000" spc="-110" dirty="0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05" dirty="0">
                <a:solidFill>
                  <a:srgbClr val="181B0D"/>
                </a:solidFill>
                <a:latin typeface="Times New Roman"/>
                <a:cs typeface="Times New Roman"/>
              </a:rPr>
              <a:t>𝑋</a:t>
            </a:r>
            <a:r>
              <a:rPr sz="2000" spc="345" dirty="0">
                <a:solidFill>
                  <a:srgbClr val="181B0D"/>
                </a:solidFill>
                <a:latin typeface="Times New Roman"/>
                <a:cs typeface="Times New Roman"/>
              </a:rPr>
              <a:t>~</a:t>
            </a:r>
            <a:r>
              <a:rPr sz="2000" spc="-75" dirty="0">
                <a:solidFill>
                  <a:srgbClr val="181B0D"/>
                </a:solidFill>
                <a:latin typeface="Times New Roman"/>
                <a:cs typeface="Times New Roman"/>
              </a:rPr>
              <a:t>𝑁</a:t>
            </a:r>
            <a:r>
              <a:rPr sz="2000" spc="160" dirty="0">
                <a:solidFill>
                  <a:srgbClr val="181B0D"/>
                </a:solidFill>
                <a:latin typeface="Times New Roman"/>
                <a:cs typeface="Times New Roman"/>
              </a:rPr>
              <a:t>(</a:t>
            </a:r>
            <a:r>
              <a:rPr sz="2000" spc="95" dirty="0">
                <a:solidFill>
                  <a:srgbClr val="181B0D"/>
                </a:solidFill>
                <a:latin typeface="Times New Roman"/>
                <a:cs typeface="Times New Roman"/>
              </a:rPr>
              <a:t>1</a:t>
            </a:r>
            <a:r>
              <a:rPr sz="2000" spc="110" dirty="0">
                <a:solidFill>
                  <a:srgbClr val="181B0D"/>
                </a:solidFill>
                <a:latin typeface="Times New Roman"/>
                <a:cs typeface="Times New Roman"/>
              </a:rPr>
              <a:t>0</a:t>
            </a:r>
            <a:r>
              <a:rPr sz="2000" spc="-95" dirty="0">
                <a:solidFill>
                  <a:srgbClr val="181B0D"/>
                </a:solidFill>
                <a:latin typeface="Times New Roman"/>
                <a:cs typeface="Times New Roman"/>
              </a:rPr>
              <a:t>,</a:t>
            </a:r>
            <a:r>
              <a:rPr sz="2000" spc="110" dirty="0">
                <a:solidFill>
                  <a:srgbClr val="181B0D"/>
                </a:solidFill>
                <a:latin typeface="Times New Roman"/>
                <a:cs typeface="Times New Roman"/>
              </a:rPr>
              <a:t>2</a:t>
            </a:r>
            <a:r>
              <a:rPr sz="2000" spc="160" dirty="0">
                <a:solidFill>
                  <a:srgbClr val="181B0D"/>
                </a:solidFill>
                <a:latin typeface="Times New Roman"/>
                <a:cs typeface="Times New Roman"/>
              </a:rPr>
              <a:t>)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and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25" dirty="0">
                <a:solidFill>
                  <a:srgbClr val="181B0D"/>
                </a:solidFill>
                <a:latin typeface="Arial"/>
                <a:cs typeface="Arial"/>
              </a:rPr>
              <a:t>n</a:t>
            </a:r>
            <a:r>
              <a:rPr sz="2000" spc="30" dirty="0">
                <a:solidFill>
                  <a:srgbClr val="181B0D"/>
                </a:solidFill>
                <a:latin typeface="Arial"/>
                <a:cs typeface="Arial"/>
              </a:rPr>
              <a:t>=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1</a:t>
            </a:r>
            <a:r>
              <a:rPr sz="2000" spc="20" dirty="0">
                <a:solidFill>
                  <a:srgbClr val="181B0D"/>
                </a:solidFill>
                <a:latin typeface="Arial"/>
                <a:cs typeface="Arial"/>
              </a:rPr>
              <a:t>00</a:t>
            </a:r>
            <a:r>
              <a:rPr sz="2000" spc="10" dirty="0">
                <a:solidFill>
                  <a:srgbClr val="181B0D"/>
                </a:solidFill>
                <a:latin typeface="Arial"/>
                <a:cs typeface="Arial"/>
              </a:rPr>
              <a:t>.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250" dirty="0">
                <a:solidFill>
                  <a:srgbClr val="181B0D"/>
                </a:solidFill>
                <a:latin typeface="Arial"/>
                <a:cs typeface="Arial"/>
              </a:rPr>
              <a:t>W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h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i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s</a:t>
            </a: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di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s</a:t>
            </a:r>
            <a:r>
              <a:rPr sz="2000" spc="25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000" spc="20" dirty="0">
                <a:solidFill>
                  <a:srgbClr val="181B0D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181B0D"/>
                </a:solidFill>
                <a:latin typeface="Arial"/>
                <a:cs typeface="Arial"/>
              </a:rPr>
              <a:t>ibu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io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n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181B0D"/>
                </a:solidFill>
                <a:latin typeface="Arial"/>
                <a:cs typeface="Arial"/>
              </a:rPr>
              <a:t>th</a:t>
            </a: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s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p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l</a:t>
            </a: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mean</a:t>
            </a:r>
            <a:r>
              <a:rPr sz="2000" dirty="0">
                <a:solidFill>
                  <a:srgbClr val="181B0D"/>
                </a:solidFill>
                <a:latin typeface="Arial"/>
                <a:cs typeface="Arial"/>
              </a:rPr>
              <a:t>	</a:t>
            </a:r>
            <a:r>
              <a:rPr sz="2000" spc="-100" dirty="0">
                <a:solidFill>
                  <a:srgbClr val="181B0D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105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Limit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Theorem </a:t>
            </a:r>
            <a:r>
              <a:rPr sz="2000" spc="-100" dirty="0">
                <a:solidFill>
                  <a:srgbClr val="181B0D"/>
                </a:solidFill>
                <a:latin typeface="Arial"/>
                <a:cs typeface="Arial"/>
              </a:rPr>
              <a:t>says: </a:t>
            </a:r>
            <a:r>
              <a:rPr sz="2000" spc="-1165" dirty="0">
                <a:solidFill>
                  <a:srgbClr val="181B0D"/>
                </a:solidFill>
                <a:latin typeface="Times New Roman"/>
                <a:cs typeface="Times New Roman"/>
              </a:rPr>
              <a:t>𝑋</a:t>
            </a:r>
            <a:r>
              <a:rPr sz="3000" spc="667" baseline="9722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181B0D"/>
                </a:solidFill>
                <a:latin typeface="Times New Roman"/>
                <a:cs typeface="Times New Roman"/>
              </a:rPr>
              <a:t>~𝑁(𝜇</a:t>
            </a:r>
            <a:r>
              <a:rPr sz="2175" spc="-97" baseline="-15325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175" spc="-97" baseline="-13409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181B0D"/>
                </a:solidFill>
                <a:latin typeface="Times New Roman"/>
                <a:cs typeface="Times New Roman"/>
              </a:rPr>
              <a:t>,</a:t>
            </a:r>
            <a:r>
              <a:rPr sz="2000" spc="-185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-415" dirty="0">
                <a:solidFill>
                  <a:srgbClr val="181B0D"/>
                </a:solidFill>
                <a:latin typeface="Times New Roman"/>
                <a:cs typeface="Times New Roman"/>
              </a:rPr>
              <a:t>𝜎</a:t>
            </a:r>
            <a:r>
              <a:rPr sz="2175" spc="-622" baseline="-15325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175" spc="254" baseline="-13409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165" dirty="0">
                <a:solidFill>
                  <a:srgbClr val="181B0D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  <a:tabLst>
                <a:tab pos="926465" algn="l"/>
              </a:tabLst>
            </a:pP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–	</a:t>
            </a:r>
            <a:r>
              <a:rPr sz="2000" i="1" spc="-95" dirty="0">
                <a:solidFill>
                  <a:srgbClr val="181B0D"/>
                </a:solidFill>
                <a:latin typeface="Arial"/>
                <a:cs typeface="Arial"/>
              </a:rPr>
              <a:t>Thus </a:t>
            </a:r>
            <a:r>
              <a:rPr sz="2000" spc="-385" dirty="0">
                <a:solidFill>
                  <a:srgbClr val="181B0D"/>
                </a:solidFill>
                <a:latin typeface="Times New Roman"/>
                <a:cs typeface="Times New Roman"/>
              </a:rPr>
              <a:t>𝜇</a:t>
            </a:r>
            <a:r>
              <a:rPr sz="2175" spc="-577" baseline="-15325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175" spc="1080" baseline="-13409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370" dirty="0">
                <a:solidFill>
                  <a:srgbClr val="181B0D"/>
                </a:solidFill>
                <a:latin typeface="Times New Roman"/>
                <a:cs typeface="Times New Roman"/>
              </a:rPr>
              <a:t>= </a:t>
            </a:r>
            <a:r>
              <a:rPr sz="2000" spc="-459" dirty="0">
                <a:solidFill>
                  <a:srgbClr val="181B0D"/>
                </a:solidFill>
                <a:latin typeface="Times New Roman"/>
                <a:cs typeface="Times New Roman"/>
              </a:rPr>
              <a:t>𝜇 </a:t>
            </a:r>
            <a:r>
              <a:rPr sz="2000" spc="370" dirty="0">
                <a:solidFill>
                  <a:srgbClr val="181B0D"/>
                </a:solidFill>
                <a:latin typeface="Times New Roman"/>
                <a:cs typeface="Times New Roman"/>
              </a:rPr>
              <a:t>=</a:t>
            </a:r>
            <a:r>
              <a:rPr sz="2000" spc="-245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100" dirty="0">
                <a:solidFill>
                  <a:srgbClr val="181B0D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0945" y="4351401"/>
            <a:ext cx="1439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240" algn="l"/>
                <a:tab pos="1236345" algn="l"/>
              </a:tabLst>
            </a:pP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–	</a:t>
            </a:r>
            <a:r>
              <a:rPr sz="2000" i="1" spc="-85" dirty="0">
                <a:solidFill>
                  <a:srgbClr val="181B0D"/>
                </a:solidFill>
                <a:latin typeface="Arial"/>
                <a:cs typeface="Arial"/>
              </a:rPr>
              <a:t>Also</a:t>
            </a:r>
            <a:r>
              <a:rPr sz="2000" i="1" spc="-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495" dirty="0">
                <a:solidFill>
                  <a:srgbClr val="181B0D"/>
                </a:solidFill>
                <a:latin typeface="Times New Roman"/>
                <a:cs typeface="Times New Roman"/>
              </a:rPr>
              <a:t>𝜎</a:t>
            </a:r>
            <a:r>
              <a:rPr sz="2000" dirty="0">
                <a:solidFill>
                  <a:srgbClr val="181B0D"/>
                </a:solidFill>
                <a:latin typeface="Times New Roman"/>
                <a:cs typeface="Times New Roman"/>
              </a:rPr>
              <a:t>	</a:t>
            </a:r>
            <a:r>
              <a:rPr sz="2000" spc="365" dirty="0">
                <a:solidFill>
                  <a:srgbClr val="181B0D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79291" y="4545329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5">
                <a:moveTo>
                  <a:pt x="0" y="0"/>
                </a:moveTo>
                <a:lnTo>
                  <a:pt x="245363" y="0"/>
                </a:lnTo>
              </a:path>
            </a:pathLst>
          </a:custGeom>
          <a:ln w="16763">
            <a:solidFill>
              <a:srgbClr val="181B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26663" y="4270628"/>
            <a:ext cx="14668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225" dirty="0">
                <a:solidFill>
                  <a:srgbClr val="181B0D"/>
                </a:solidFill>
                <a:latin typeface="Times New Roman"/>
                <a:cs typeface="Times New Roman"/>
              </a:rPr>
              <a:t>𝜎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2466" y="4598923"/>
            <a:ext cx="242188" cy="178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11170" y="4471796"/>
            <a:ext cx="72453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90550" algn="l"/>
              </a:tabLst>
            </a:pPr>
            <a:r>
              <a:rPr sz="1450" spc="-390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175" baseline="1915" dirty="0">
                <a:solidFill>
                  <a:srgbClr val="181B0D"/>
                </a:solidFill>
                <a:latin typeface="Times New Roman"/>
                <a:cs typeface="Times New Roman"/>
              </a:rPr>
              <a:t> 	</a:t>
            </a:r>
            <a:r>
              <a:rPr sz="2175" spc="-345" baseline="-22988" dirty="0">
                <a:solidFill>
                  <a:srgbClr val="181B0D"/>
                </a:solidFill>
                <a:latin typeface="Times New Roman"/>
                <a:cs typeface="Times New Roman"/>
              </a:rPr>
              <a:t>𝑛</a:t>
            </a:r>
            <a:endParaRPr sz="2175" baseline="-2298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2695" y="4351401"/>
            <a:ext cx="215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65" dirty="0">
                <a:solidFill>
                  <a:srgbClr val="181B0D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55364" y="4545329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>
                <a:moveTo>
                  <a:pt x="0" y="0"/>
                </a:moveTo>
                <a:lnTo>
                  <a:pt x="445008" y="0"/>
                </a:lnTo>
              </a:path>
            </a:pathLst>
          </a:custGeom>
          <a:ln w="16763">
            <a:solidFill>
              <a:srgbClr val="181B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10939" y="4270628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120" dirty="0">
                <a:solidFill>
                  <a:srgbClr val="181B0D"/>
                </a:solidFill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58539" y="4586732"/>
            <a:ext cx="443865" cy="179070"/>
          </a:xfrm>
          <a:custGeom>
            <a:avLst/>
            <a:gdLst/>
            <a:ahLst/>
            <a:cxnLst/>
            <a:rect l="l" t="t" r="r" b="b"/>
            <a:pathLst>
              <a:path w="443864" h="179070">
                <a:moveTo>
                  <a:pt x="35970" y="98171"/>
                </a:moveTo>
                <a:lnTo>
                  <a:pt x="18161" y="98171"/>
                </a:lnTo>
                <a:lnTo>
                  <a:pt x="55752" y="178943"/>
                </a:lnTo>
                <a:lnTo>
                  <a:pt x="64515" y="178943"/>
                </a:lnTo>
                <a:lnTo>
                  <a:pt x="71548" y="154940"/>
                </a:lnTo>
                <a:lnTo>
                  <a:pt x="61849" y="154940"/>
                </a:lnTo>
                <a:lnTo>
                  <a:pt x="35970" y="98171"/>
                </a:lnTo>
                <a:close/>
              </a:path>
              <a:path w="443864" h="179070">
                <a:moveTo>
                  <a:pt x="129794" y="0"/>
                </a:moveTo>
                <a:lnTo>
                  <a:pt x="106680" y="0"/>
                </a:lnTo>
                <a:lnTo>
                  <a:pt x="61849" y="154940"/>
                </a:lnTo>
                <a:lnTo>
                  <a:pt x="71548" y="154940"/>
                </a:lnTo>
                <a:lnTo>
                  <a:pt x="113411" y="12065"/>
                </a:lnTo>
                <a:lnTo>
                  <a:pt x="443357" y="12065"/>
                </a:lnTo>
                <a:lnTo>
                  <a:pt x="443357" y="508"/>
                </a:lnTo>
                <a:lnTo>
                  <a:pt x="129794" y="508"/>
                </a:lnTo>
                <a:lnTo>
                  <a:pt x="129794" y="0"/>
                </a:lnTo>
                <a:close/>
              </a:path>
              <a:path w="443864" h="179070">
                <a:moveTo>
                  <a:pt x="29718" y="84455"/>
                </a:moveTo>
                <a:lnTo>
                  <a:pt x="0" y="98171"/>
                </a:lnTo>
                <a:lnTo>
                  <a:pt x="2794" y="104902"/>
                </a:lnTo>
                <a:lnTo>
                  <a:pt x="18161" y="98171"/>
                </a:lnTo>
                <a:lnTo>
                  <a:pt x="35970" y="98171"/>
                </a:lnTo>
                <a:lnTo>
                  <a:pt x="29718" y="84455"/>
                </a:lnTo>
                <a:close/>
              </a:path>
              <a:path w="443864" h="179070">
                <a:moveTo>
                  <a:pt x="443357" y="12065"/>
                </a:moveTo>
                <a:lnTo>
                  <a:pt x="118745" y="12065"/>
                </a:lnTo>
                <a:lnTo>
                  <a:pt x="118745" y="12700"/>
                </a:lnTo>
                <a:lnTo>
                  <a:pt x="443357" y="12700"/>
                </a:lnTo>
                <a:lnTo>
                  <a:pt x="443357" y="12065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2603" y="4545329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16763">
            <a:solidFill>
              <a:srgbClr val="181B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65219" y="4216374"/>
            <a:ext cx="897255" cy="58039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R="60325" algn="r">
              <a:lnSpc>
                <a:spcPct val="100000"/>
              </a:lnSpc>
              <a:spcBef>
                <a:spcPts val="540"/>
              </a:spcBef>
            </a:pPr>
            <a:r>
              <a:rPr sz="1450" spc="120" dirty="0">
                <a:solidFill>
                  <a:srgbClr val="181B0D"/>
                </a:solidFill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45"/>
              </a:spcBef>
              <a:tabLst>
                <a:tab pos="654685" algn="l"/>
              </a:tabLst>
            </a:pPr>
            <a:r>
              <a:rPr sz="1450" spc="120" dirty="0">
                <a:solidFill>
                  <a:srgbClr val="181B0D"/>
                </a:solidFill>
                <a:latin typeface="Times New Roman"/>
                <a:cs typeface="Times New Roman"/>
              </a:rPr>
              <a:t>100	10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59934" y="4351401"/>
            <a:ext cx="1169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</a:tabLst>
            </a:pPr>
            <a:r>
              <a:rPr sz="2000" spc="365" dirty="0">
                <a:solidFill>
                  <a:srgbClr val="181B0D"/>
                </a:solidFill>
                <a:latin typeface="Times New Roman"/>
                <a:cs typeface="Times New Roman"/>
              </a:rPr>
              <a:t>=	=</a:t>
            </a:r>
            <a:r>
              <a:rPr sz="2000" spc="-10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181B0D"/>
                </a:solidFill>
                <a:latin typeface="Times New Roman"/>
                <a:cs typeface="Times New Roman"/>
              </a:rPr>
              <a:t>0.2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0594" y="5324043"/>
            <a:ext cx="2279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10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10" dirty="0">
                <a:solidFill>
                  <a:srgbClr val="181B0D"/>
                </a:solidFill>
                <a:latin typeface="Arial"/>
                <a:cs typeface="Arial"/>
              </a:rPr>
              <a:t>So, </a:t>
            </a:r>
            <a:r>
              <a:rPr sz="2000" spc="-1165" dirty="0">
                <a:solidFill>
                  <a:srgbClr val="181B0D"/>
                </a:solidFill>
                <a:latin typeface="Times New Roman"/>
                <a:cs typeface="Times New Roman"/>
              </a:rPr>
              <a:t>𝑋</a:t>
            </a:r>
            <a:r>
              <a:rPr sz="3000" spc="600" baseline="9722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95" dirty="0">
                <a:solidFill>
                  <a:srgbClr val="181B0D"/>
                </a:solidFill>
                <a:latin typeface="Times New Roman"/>
                <a:cs typeface="Times New Roman"/>
              </a:rPr>
              <a:t>~𝑁(10,</a:t>
            </a:r>
            <a:r>
              <a:rPr sz="2000" spc="-160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181B0D"/>
                </a:solidFill>
                <a:latin typeface="Times New Roman"/>
                <a:cs typeface="Times New Roman"/>
              </a:rPr>
              <a:t>0.2)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27633"/>
            <a:ext cx="2498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0" dirty="0">
                <a:solidFill>
                  <a:srgbClr val="181B0D"/>
                </a:solidFill>
                <a:latin typeface="Arial"/>
                <a:cs typeface="Arial"/>
              </a:rPr>
              <a:t>Example</a:t>
            </a:r>
            <a:r>
              <a:rPr sz="4400" spc="-22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135" dirty="0">
                <a:solidFill>
                  <a:srgbClr val="181B0D"/>
                </a:solidFill>
                <a:latin typeface="Arial"/>
                <a:cs typeface="Arial"/>
              </a:rPr>
              <a:t>1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62033" y="2250058"/>
            <a:ext cx="329183" cy="292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0594" y="2160549"/>
            <a:ext cx="8096250" cy="11277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710"/>
              </a:spcBef>
              <a:buChar char="■"/>
              <a:tabLst>
                <a:tab pos="396240" algn="l"/>
                <a:tab pos="396875" algn="l"/>
                <a:tab pos="7960995" algn="l"/>
              </a:tabLst>
            </a:pPr>
            <a:r>
              <a:rPr sz="1900" spc="-100" dirty="0">
                <a:solidFill>
                  <a:srgbClr val="181B0D"/>
                </a:solidFill>
                <a:latin typeface="Arial"/>
                <a:cs typeface="Arial"/>
              </a:rPr>
              <a:t>L</a:t>
            </a:r>
            <a:r>
              <a:rPr sz="1900" spc="-125" dirty="0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sz="1900" spc="55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1900" spc="-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spc="-285" dirty="0">
                <a:solidFill>
                  <a:srgbClr val="181B0D"/>
                </a:solidFill>
                <a:latin typeface="Times New Roman"/>
                <a:cs typeface="Times New Roman"/>
              </a:rPr>
              <a:t>𝑋</a:t>
            </a:r>
            <a:r>
              <a:rPr sz="1900" spc="325" dirty="0">
                <a:solidFill>
                  <a:srgbClr val="181B0D"/>
                </a:solidFill>
                <a:latin typeface="Times New Roman"/>
                <a:cs typeface="Times New Roman"/>
              </a:rPr>
              <a:t>~</a:t>
            </a:r>
            <a:r>
              <a:rPr sz="1900" spc="-80" dirty="0">
                <a:solidFill>
                  <a:srgbClr val="181B0D"/>
                </a:solidFill>
                <a:latin typeface="Times New Roman"/>
                <a:cs typeface="Times New Roman"/>
              </a:rPr>
              <a:t>𝑁</a:t>
            </a:r>
            <a:r>
              <a:rPr sz="1900" spc="155" dirty="0">
                <a:solidFill>
                  <a:srgbClr val="181B0D"/>
                </a:solidFill>
                <a:latin typeface="Times New Roman"/>
                <a:cs typeface="Times New Roman"/>
              </a:rPr>
              <a:t>(</a:t>
            </a:r>
            <a:r>
              <a:rPr sz="1900" spc="85" dirty="0">
                <a:solidFill>
                  <a:srgbClr val="181B0D"/>
                </a:solidFill>
                <a:latin typeface="Times New Roman"/>
                <a:cs typeface="Times New Roman"/>
              </a:rPr>
              <a:t>1</a:t>
            </a:r>
            <a:r>
              <a:rPr sz="1900" spc="100" dirty="0">
                <a:solidFill>
                  <a:srgbClr val="181B0D"/>
                </a:solidFill>
                <a:latin typeface="Times New Roman"/>
                <a:cs typeface="Times New Roman"/>
              </a:rPr>
              <a:t>0</a:t>
            </a:r>
            <a:r>
              <a:rPr sz="1900" spc="-95" dirty="0">
                <a:solidFill>
                  <a:srgbClr val="181B0D"/>
                </a:solidFill>
                <a:latin typeface="Times New Roman"/>
                <a:cs typeface="Times New Roman"/>
              </a:rPr>
              <a:t>,</a:t>
            </a:r>
            <a:r>
              <a:rPr sz="1900" spc="100" dirty="0">
                <a:solidFill>
                  <a:srgbClr val="181B0D"/>
                </a:solidFill>
                <a:latin typeface="Times New Roman"/>
                <a:cs typeface="Times New Roman"/>
              </a:rPr>
              <a:t>2</a:t>
            </a:r>
            <a:r>
              <a:rPr sz="1900" spc="140" dirty="0">
                <a:solidFill>
                  <a:srgbClr val="181B0D"/>
                </a:solidFill>
                <a:latin typeface="Times New Roman"/>
                <a:cs typeface="Times New Roman"/>
              </a:rPr>
              <a:t>)</a:t>
            </a:r>
            <a:r>
              <a:rPr sz="1900" spc="-45" dirty="0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nd</a:t>
            </a:r>
            <a:r>
              <a:rPr sz="1900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i="1" spc="-15" dirty="0">
                <a:solidFill>
                  <a:srgbClr val="181B0D"/>
                </a:solidFill>
                <a:latin typeface="Arial"/>
                <a:cs typeface="Arial"/>
              </a:rPr>
              <a:t>n</a:t>
            </a:r>
            <a:r>
              <a:rPr sz="1900" spc="20" dirty="0">
                <a:solidFill>
                  <a:srgbClr val="181B0D"/>
                </a:solidFill>
                <a:latin typeface="Arial"/>
                <a:cs typeface="Arial"/>
              </a:rPr>
              <a:t>=</a:t>
            </a:r>
            <a:r>
              <a:rPr sz="1900" spc="-30" dirty="0">
                <a:solidFill>
                  <a:srgbClr val="181B0D"/>
                </a:solidFill>
                <a:latin typeface="Arial"/>
                <a:cs typeface="Arial"/>
              </a:rPr>
              <a:t>1</a:t>
            </a:r>
            <a:r>
              <a:rPr sz="1900" spc="50" dirty="0">
                <a:solidFill>
                  <a:srgbClr val="181B0D"/>
                </a:solidFill>
                <a:latin typeface="Arial"/>
                <a:cs typeface="Arial"/>
              </a:rPr>
              <a:t>0</a:t>
            </a:r>
            <a:r>
              <a:rPr sz="1900" spc="60" dirty="0">
                <a:solidFill>
                  <a:srgbClr val="181B0D"/>
                </a:solidFill>
                <a:latin typeface="Arial"/>
                <a:cs typeface="Arial"/>
              </a:rPr>
              <a:t>0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.</a:t>
            </a:r>
            <a:r>
              <a:rPr sz="1900" spc="-8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181B0D"/>
                </a:solidFill>
                <a:latin typeface="Arial"/>
                <a:cs typeface="Arial"/>
              </a:rPr>
              <a:t>Wha</a:t>
            </a:r>
            <a:r>
              <a:rPr sz="1900" spc="-35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181B0D"/>
                </a:solidFill>
                <a:latin typeface="Arial"/>
                <a:cs typeface="Arial"/>
              </a:rPr>
              <a:t>i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s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spc="-15" dirty="0">
                <a:solidFill>
                  <a:srgbClr val="181B0D"/>
                </a:solidFill>
                <a:latin typeface="Arial"/>
                <a:cs typeface="Arial"/>
              </a:rPr>
              <a:t>distribution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 of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 sam</a:t>
            </a:r>
            <a:r>
              <a:rPr sz="1900" spc="-60" dirty="0">
                <a:solidFill>
                  <a:srgbClr val="181B0D"/>
                </a:solidFill>
                <a:latin typeface="Arial"/>
                <a:cs typeface="Arial"/>
              </a:rPr>
              <a:t>p</a:t>
            </a:r>
            <a:r>
              <a:rPr sz="1900" spc="-30" dirty="0">
                <a:solidFill>
                  <a:srgbClr val="181B0D"/>
                </a:solidFill>
                <a:latin typeface="Arial"/>
                <a:cs typeface="Arial"/>
              </a:rPr>
              <a:t>le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mea</a:t>
            </a:r>
            <a:r>
              <a:rPr sz="1900" spc="-30" dirty="0">
                <a:solidFill>
                  <a:srgbClr val="181B0D"/>
                </a:solidFill>
                <a:latin typeface="Arial"/>
                <a:cs typeface="Arial"/>
              </a:rPr>
              <a:t>n</a:t>
            </a:r>
            <a:r>
              <a:rPr sz="1900" dirty="0">
                <a:solidFill>
                  <a:srgbClr val="181B0D"/>
                </a:solidFill>
                <a:latin typeface="Arial"/>
                <a:cs typeface="Arial"/>
              </a:rPr>
              <a:t>	</a:t>
            </a:r>
            <a:r>
              <a:rPr sz="1900" spc="-100" dirty="0">
                <a:solidFill>
                  <a:srgbClr val="181B0D"/>
                </a:solidFill>
                <a:latin typeface="Arial"/>
                <a:cs typeface="Arial"/>
              </a:rPr>
              <a:t>?</a:t>
            </a:r>
            <a:endParaRPr sz="19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615"/>
              </a:spcBef>
              <a:buChar char="■"/>
              <a:tabLst>
                <a:tab pos="396240" algn="l"/>
                <a:tab pos="396875" algn="l"/>
              </a:tabLst>
            </a:pPr>
            <a:r>
              <a:rPr sz="1900" spc="-60" dirty="0">
                <a:solidFill>
                  <a:srgbClr val="181B0D"/>
                </a:solidFill>
                <a:latin typeface="Arial"/>
                <a:cs typeface="Arial"/>
              </a:rPr>
              <a:t>Calculate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probability </a:t>
            </a:r>
            <a:r>
              <a:rPr sz="1900" spc="5" dirty="0">
                <a:solidFill>
                  <a:srgbClr val="181B0D"/>
                </a:solidFill>
                <a:latin typeface="Arial"/>
                <a:cs typeface="Arial"/>
              </a:rPr>
              <a:t>that </a:t>
            </a:r>
            <a:r>
              <a:rPr sz="1900" spc="-315" dirty="0">
                <a:solidFill>
                  <a:srgbClr val="181B0D"/>
                </a:solidFill>
                <a:latin typeface="Times New Roman"/>
                <a:cs typeface="Times New Roman"/>
              </a:rPr>
              <a:t>P(𝑋</a:t>
            </a:r>
            <a:r>
              <a:rPr sz="2850" spc="-472" baseline="10233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1900" spc="345" dirty="0">
                <a:solidFill>
                  <a:srgbClr val="181B0D"/>
                </a:solidFill>
                <a:latin typeface="Times New Roman"/>
                <a:cs typeface="Times New Roman"/>
              </a:rPr>
              <a:t>&lt;</a:t>
            </a:r>
            <a:r>
              <a:rPr sz="1900" spc="-30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181B0D"/>
                </a:solidFill>
                <a:latin typeface="Times New Roman"/>
                <a:cs typeface="Times New Roman"/>
              </a:rPr>
              <a:t>9.89)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900" spc="-65" dirty="0">
                <a:solidFill>
                  <a:srgbClr val="181B0D"/>
                </a:solidFill>
                <a:latin typeface="Arial"/>
                <a:cs typeface="Arial"/>
              </a:rPr>
              <a:t>a)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36384" y="2984626"/>
            <a:ext cx="329183" cy="292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7794" y="2973450"/>
            <a:ext cx="8923655" cy="52832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ct val="73700"/>
              </a:lnSpc>
              <a:spcBef>
                <a:spcPts val="695"/>
              </a:spcBef>
              <a:tabLst>
                <a:tab pos="4892675" algn="l"/>
              </a:tabLst>
            </a:pPr>
            <a:r>
              <a:rPr sz="1900" spc="-60" dirty="0">
                <a:solidFill>
                  <a:srgbClr val="181B0D"/>
                </a:solidFill>
                <a:latin typeface="Arial"/>
                <a:cs typeface="Arial"/>
              </a:rPr>
              <a:t>Sketch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graph. </a:t>
            </a:r>
            <a:r>
              <a:rPr sz="1900" spc="-75" dirty="0">
                <a:solidFill>
                  <a:srgbClr val="181B0D"/>
                </a:solidFill>
                <a:latin typeface="Arial"/>
                <a:cs typeface="Arial"/>
              </a:rPr>
              <a:t>Scale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spc="-40" dirty="0">
                <a:solidFill>
                  <a:srgbClr val="181B0D"/>
                </a:solidFill>
                <a:latin typeface="Arial"/>
                <a:cs typeface="Arial"/>
              </a:rPr>
              <a:t>horizontal</a:t>
            </a:r>
            <a:r>
              <a:rPr sz="1900" spc="-3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181B0D"/>
                </a:solidFill>
                <a:latin typeface="Arial"/>
                <a:cs typeface="Arial"/>
              </a:rPr>
              <a:t>axis</a:t>
            </a:r>
            <a:r>
              <a:rPr sz="1900" spc="-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spc="-30" dirty="0">
                <a:solidFill>
                  <a:srgbClr val="181B0D"/>
                </a:solidFill>
                <a:latin typeface="Arial"/>
                <a:cs typeface="Arial"/>
              </a:rPr>
              <a:t>for	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. </a:t>
            </a:r>
            <a:r>
              <a:rPr sz="1900" spc="-80" dirty="0">
                <a:solidFill>
                  <a:srgbClr val="181B0D"/>
                </a:solidFill>
                <a:latin typeface="Arial"/>
                <a:cs typeface="Arial"/>
              </a:rPr>
              <a:t>Shade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region corresponding </a:t>
            </a:r>
            <a:r>
              <a:rPr sz="1900" spc="-25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1900" spc="-20" dirty="0">
                <a:solidFill>
                  <a:srgbClr val="181B0D"/>
                </a:solidFill>
                <a:latin typeface="Arial"/>
                <a:cs typeface="Arial"/>
              </a:rPr>
              <a:t>the  </a:t>
            </a:r>
            <a:r>
              <a:rPr sz="1900" spc="-45" dirty="0">
                <a:solidFill>
                  <a:srgbClr val="181B0D"/>
                </a:solidFill>
                <a:latin typeface="Arial"/>
                <a:cs typeface="Arial"/>
              </a:rPr>
              <a:t>probability.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0945" y="3347067"/>
            <a:ext cx="2266315" cy="88900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396240" algn="l"/>
              </a:tabLst>
            </a:pPr>
            <a:r>
              <a:rPr sz="1900" spc="55" dirty="0">
                <a:solidFill>
                  <a:srgbClr val="181B0D"/>
                </a:solidFill>
                <a:latin typeface="Arial"/>
                <a:cs typeface="Arial"/>
              </a:rPr>
              <a:t>–	</a:t>
            </a:r>
            <a:r>
              <a:rPr sz="1900" i="1" spc="-65" dirty="0">
                <a:solidFill>
                  <a:srgbClr val="181B0D"/>
                </a:solidFill>
                <a:latin typeface="Arial"/>
                <a:cs typeface="Arial"/>
              </a:rPr>
              <a:t>Find </a:t>
            </a:r>
            <a:r>
              <a:rPr sz="1900" i="1" spc="-15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1900" i="1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i="1" spc="-85" dirty="0">
                <a:solidFill>
                  <a:srgbClr val="181B0D"/>
                </a:solidFill>
                <a:latin typeface="Arial"/>
                <a:cs typeface="Arial"/>
              </a:rPr>
              <a:t>z-score</a:t>
            </a:r>
            <a:endParaRPr sz="1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20"/>
              </a:spcBef>
            </a:pPr>
            <a:r>
              <a:rPr sz="1900" spc="-565" dirty="0">
                <a:solidFill>
                  <a:srgbClr val="181B0D"/>
                </a:solidFill>
                <a:latin typeface="Times New Roman"/>
                <a:cs typeface="Times New Roman"/>
              </a:rPr>
              <a:t>𝑧</a:t>
            </a:r>
            <a:r>
              <a:rPr sz="1900" spc="-25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1900" spc="340" dirty="0">
                <a:solidFill>
                  <a:srgbClr val="181B0D"/>
                </a:solidFill>
                <a:latin typeface="Times New Roman"/>
                <a:cs typeface="Times New Roman"/>
              </a:rPr>
              <a:t>=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02252" y="4105655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927" y="0"/>
                </a:lnTo>
              </a:path>
            </a:pathLst>
          </a:custGeom>
          <a:ln w="15239">
            <a:solidFill>
              <a:srgbClr val="181B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3015" y="4160520"/>
            <a:ext cx="296545" cy="233045"/>
          </a:xfrm>
          <a:custGeom>
            <a:avLst/>
            <a:gdLst/>
            <a:ahLst/>
            <a:cxnLst/>
            <a:rect l="l" t="t" r="r" b="b"/>
            <a:pathLst>
              <a:path w="296545" h="233045">
                <a:moveTo>
                  <a:pt x="46647" y="127888"/>
                </a:moveTo>
                <a:lnTo>
                  <a:pt x="23622" y="127888"/>
                </a:lnTo>
                <a:lnTo>
                  <a:pt x="72262" y="232536"/>
                </a:lnTo>
                <a:lnTo>
                  <a:pt x="83693" y="232536"/>
                </a:lnTo>
                <a:lnTo>
                  <a:pt x="92797" y="201421"/>
                </a:lnTo>
                <a:lnTo>
                  <a:pt x="80137" y="201421"/>
                </a:lnTo>
                <a:lnTo>
                  <a:pt x="46647" y="127888"/>
                </a:lnTo>
                <a:close/>
              </a:path>
              <a:path w="296545" h="233045">
                <a:moveTo>
                  <a:pt x="296163" y="0"/>
                </a:moveTo>
                <a:lnTo>
                  <a:pt x="154432" y="0"/>
                </a:lnTo>
                <a:lnTo>
                  <a:pt x="154432" y="761"/>
                </a:lnTo>
                <a:lnTo>
                  <a:pt x="138175" y="761"/>
                </a:lnTo>
                <a:lnTo>
                  <a:pt x="80137" y="201421"/>
                </a:lnTo>
                <a:lnTo>
                  <a:pt x="92797" y="201421"/>
                </a:lnTo>
                <a:lnTo>
                  <a:pt x="146938" y="16382"/>
                </a:lnTo>
                <a:lnTo>
                  <a:pt x="168148" y="16382"/>
                </a:lnTo>
                <a:lnTo>
                  <a:pt x="168148" y="15239"/>
                </a:lnTo>
                <a:lnTo>
                  <a:pt x="296163" y="15239"/>
                </a:lnTo>
                <a:lnTo>
                  <a:pt x="296163" y="0"/>
                </a:lnTo>
                <a:close/>
              </a:path>
              <a:path w="296545" h="233045">
                <a:moveTo>
                  <a:pt x="38608" y="110235"/>
                </a:moveTo>
                <a:lnTo>
                  <a:pt x="0" y="127888"/>
                </a:lnTo>
                <a:lnTo>
                  <a:pt x="3683" y="136651"/>
                </a:lnTo>
                <a:lnTo>
                  <a:pt x="23622" y="127888"/>
                </a:lnTo>
                <a:lnTo>
                  <a:pt x="46647" y="127888"/>
                </a:lnTo>
                <a:lnTo>
                  <a:pt x="38608" y="110235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90186" y="4095369"/>
            <a:ext cx="5892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7515" algn="l"/>
              </a:tabLst>
            </a:pPr>
            <a:r>
              <a:rPr sz="1900" spc="-425" dirty="0">
                <a:solidFill>
                  <a:srgbClr val="181B0D"/>
                </a:solidFill>
                <a:latin typeface="Times New Roman"/>
                <a:cs typeface="Times New Roman"/>
              </a:rPr>
              <a:t>𝜎</a:t>
            </a:r>
            <a:r>
              <a:rPr sz="1900" spc="400" dirty="0">
                <a:solidFill>
                  <a:srgbClr val="181B0D"/>
                </a:solidFill>
                <a:latin typeface="Times New Roman"/>
                <a:cs typeface="Times New Roman"/>
              </a:rPr>
              <a:t>/</a:t>
            </a:r>
            <a:r>
              <a:rPr sz="1900" dirty="0">
                <a:solidFill>
                  <a:srgbClr val="181B0D"/>
                </a:solidFill>
                <a:latin typeface="Times New Roman"/>
                <a:cs typeface="Times New Roman"/>
              </a:rPr>
              <a:t>	</a:t>
            </a:r>
            <a:r>
              <a:rPr sz="1900" spc="-505" dirty="0">
                <a:solidFill>
                  <a:srgbClr val="181B0D"/>
                </a:solidFill>
                <a:latin typeface="Times New Roman"/>
                <a:cs typeface="Times New Roman"/>
              </a:rPr>
              <a:t>𝑛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84647" y="4105655"/>
            <a:ext cx="1004569" cy="0"/>
          </a:xfrm>
          <a:custGeom>
            <a:avLst/>
            <a:gdLst/>
            <a:ahLst/>
            <a:cxnLst/>
            <a:rect l="l" t="t" r="r" b="b"/>
            <a:pathLst>
              <a:path w="1004570">
                <a:moveTo>
                  <a:pt x="0" y="0"/>
                </a:moveTo>
                <a:lnTo>
                  <a:pt x="1004315" y="0"/>
                </a:lnTo>
              </a:path>
            </a:pathLst>
          </a:custGeom>
          <a:ln w="15239">
            <a:solidFill>
              <a:srgbClr val="181B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37708" y="4160520"/>
            <a:ext cx="555625" cy="233045"/>
          </a:xfrm>
          <a:custGeom>
            <a:avLst/>
            <a:gdLst/>
            <a:ahLst/>
            <a:cxnLst/>
            <a:rect l="l" t="t" r="r" b="b"/>
            <a:pathLst>
              <a:path w="555625" h="233045">
                <a:moveTo>
                  <a:pt x="46647" y="127888"/>
                </a:moveTo>
                <a:lnTo>
                  <a:pt x="23621" y="127888"/>
                </a:lnTo>
                <a:lnTo>
                  <a:pt x="72262" y="232536"/>
                </a:lnTo>
                <a:lnTo>
                  <a:pt x="83692" y="232536"/>
                </a:lnTo>
                <a:lnTo>
                  <a:pt x="92797" y="201421"/>
                </a:lnTo>
                <a:lnTo>
                  <a:pt x="80137" y="201421"/>
                </a:lnTo>
                <a:lnTo>
                  <a:pt x="46647" y="127888"/>
                </a:lnTo>
                <a:close/>
              </a:path>
              <a:path w="555625" h="233045">
                <a:moveTo>
                  <a:pt x="555243" y="0"/>
                </a:moveTo>
                <a:lnTo>
                  <a:pt x="154431" y="0"/>
                </a:lnTo>
                <a:lnTo>
                  <a:pt x="154431" y="761"/>
                </a:lnTo>
                <a:lnTo>
                  <a:pt x="138175" y="761"/>
                </a:lnTo>
                <a:lnTo>
                  <a:pt x="80137" y="201421"/>
                </a:lnTo>
                <a:lnTo>
                  <a:pt x="92797" y="201421"/>
                </a:lnTo>
                <a:lnTo>
                  <a:pt x="146938" y="16382"/>
                </a:lnTo>
                <a:lnTo>
                  <a:pt x="168147" y="16382"/>
                </a:lnTo>
                <a:lnTo>
                  <a:pt x="168147" y="15239"/>
                </a:lnTo>
                <a:lnTo>
                  <a:pt x="555243" y="15239"/>
                </a:lnTo>
                <a:lnTo>
                  <a:pt x="555243" y="0"/>
                </a:lnTo>
                <a:close/>
              </a:path>
              <a:path w="555625" h="233045">
                <a:moveTo>
                  <a:pt x="38607" y="110235"/>
                </a:moveTo>
                <a:lnTo>
                  <a:pt x="0" y="127888"/>
                </a:lnTo>
                <a:lnTo>
                  <a:pt x="3682" y="136651"/>
                </a:lnTo>
                <a:lnTo>
                  <a:pt x="23621" y="127888"/>
                </a:lnTo>
                <a:lnTo>
                  <a:pt x="46647" y="127888"/>
                </a:lnTo>
                <a:lnTo>
                  <a:pt x="38607" y="110235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68595" y="4119753"/>
            <a:ext cx="8350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3545" algn="l"/>
              </a:tabLst>
            </a:pPr>
            <a:r>
              <a:rPr sz="1900" spc="100" dirty="0">
                <a:solidFill>
                  <a:srgbClr val="181B0D"/>
                </a:solidFill>
                <a:latin typeface="Times New Roman"/>
                <a:cs typeface="Times New Roman"/>
              </a:rPr>
              <a:t>2</a:t>
            </a:r>
            <a:r>
              <a:rPr sz="1900" spc="400" dirty="0">
                <a:solidFill>
                  <a:srgbClr val="181B0D"/>
                </a:solidFill>
                <a:latin typeface="Times New Roman"/>
                <a:cs typeface="Times New Roman"/>
              </a:rPr>
              <a:t>/</a:t>
            </a:r>
            <a:r>
              <a:rPr sz="1900" dirty="0">
                <a:solidFill>
                  <a:srgbClr val="181B0D"/>
                </a:solidFill>
                <a:latin typeface="Times New Roman"/>
                <a:cs typeface="Times New Roman"/>
              </a:rPr>
              <a:t>	</a:t>
            </a:r>
            <a:r>
              <a:rPr sz="1900" spc="85" dirty="0">
                <a:solidFill>
                  <a:srgbClr val="181B0D"/>
                </a:solidFill>
                <a:latin typeface="Times New Roman"/>
                <a:cs typeface="Times New Roman"/>
              </a:rPr>
              <a:t>100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02907" y="4105655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>
                <a:moveTo>
                  <a:pt x="0" y="0"/>
                </a:moveTo>
                <a:lnTo>
                  <a:pt x="496824" y="0"/>
                </a:lnTo>
              </a:path>
            </a:pathLst>
          </a:custGeom>
          <a:ln w="15239">
            <a:solidFill>
              <a:srgbClr val="181B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93234" y="3738753"/>
            <a:ext cx="27190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1540" algn="l"/>
                <a:tab pos="2210435" algn="l"/>
              </a:tabLst>
            </a:pPr>
            <a:r>
              <a:rPr sz="1900" spc="-670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1900" spc="-5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1900" spc="65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1900" spc="340" dirty="0">
                <a:solidFill>
                  <a:srgbClr val="181B0D"/>
                </a:solidFill>
                <a:latin typeface="Times New Roman"/>
                <a:cs typeface="Times New Roman"/>
              </a:rPr>
              <a:t>−</a:t>
            </a:r>
            <a:r>
              <a:rPr sz="1900" spc="-45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1900" spc="-565" dirty="0">
                <a:solidFill>
                  <a:srgbClr val="181B0D"/>
                </a:solidFill>
                <a:latin typeface="Times New Roman"/>
                <a:cs typeface="Times New Roman"/>
              </a:rPr>
              <a:t>𝜇</a:t>
            </a:r>
            <a:r>
              <a:rPr sz="1900" dirty="0">
                <a:solidFill>
                  <a:srgbClr val="181B0D"/>
                </a:solidFill>
                <a:latin typeface="Times New Roman"/>
                <a:cs typeface="Times New Roman"/>
              </a:rPr>
              <a:t>	</a:t>
            </a:r>
            <a:r>
              <a:rPr sz="1900" spc="85" dirty="0">
                <a:solidFill>
                  <a:srgbClr val="181B0D"/>
                </a:solidFill>
                <a:latin typeface="Times New Roman"/>
                <a:cs typeface="Times New Roman"/>
              </a:rPr>
              <a:t>9</a:t>
            </a:r>
            <a:r>
              <a:rPr sz="1900" spc="-85" dirty="0">
                <a:solidFill>
                  <a:srgbClr val="181B0D"/>
                </a:solidFill>
                <a:latin typeface="Times New Roman"/>
                <a:cs typeface="Times New Roman"/>
              </a:rPr>
              <a:t>.</a:t>
            </a:r>
            <a:r>
              <a:rPr sz="1900" spc="85" dirty="0">
                <a:solidFill>
                  <a:srgbClr val="181B0D"/>
                </a:solidFill>
                <a:latin typeface="Times New Roman"/>
                <a:cs typeface="Times New Roman"/>
              </a:rPr>
              <a:t>8</a:t>
            </a:r>
            <a:r>
              <a:rPr sz="1900" spc="95" dirty="0">
                <a:solidFill>
                  <a:srgbClr val="181B0D"/>
                </a:solidFill>
                <a:latin typeface="Times New Roman"/>
                <a:cs typeface="Times New Roman"/>
              </a:rPr>
              <a:t>9</a:t>
            </a:r>
            <a:r>
              <a:rPr sz="1900" spc="-50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1900" spc="340" dirty="0">
                <a:solidFill>
                  <a:srgbClr val="181B0D"/>
                </a:solidFill>
                <a:latin typeface="Times New Roman"/>
                <a:cs typeface="Times New Roman"/>
              </a:rPr>
              <a:t>−</a:t>
            </a:r>
            <a:r>
              <a:rPr sz="1900" spc="-45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1900" spc="85" dirty="0">
                <a:solidFill>
                  <a:srgbClr val="181B0D"/>
                </a:solidFill>
                <a:latin typeface="Times New Roman"/>
                <a:cs typeface="Times New Roman"/>
              </a:rPr>
              <a:t>1</a:t>
            </a:r>
            <a:r>
              <a:rPr sz="1900" spc="95" dirty="0">
                <a:solidFill>
                  <a:srgbClr val="181B0D"/>
                </a:solidFill>
                <a:latin typeface="Times New Roman"/>
                <a:cs typeface="Times New Roman"/>
              </a:rPr>
              <a:t>0</a:t>
            </a:r>
            <a:r>
              <a:rPr sz="1900" dirty="0">
                <a:solidFill>
                  <a:srgbClr val="181B0D"/>
                </a:solidFill>
                <a:latin typeface="Times New Roman"/>
                <a:cs typeface="Times New Roman"/>
              </a:rPr>
              <a:t>	</a:t>
            </a:r>
            <a:r>
              <a:rPr sz="1900" spc="350" dirty="0">
                <a:solidFill>
                  <a:srgbClr val="181B0D"/>
                </a:solidFill>
                <a:latin typeface="Times New Roman"/>
                <a:cs typeface="Times New Roman"/>
              </a:rPr>
              <a:t>−</a:t>
            </a:r>
            <a:r>
              <a:rPr sz="1900" spc="-95" dirty="0">
                <a:solidFill>
                  <a:srgbClr val="181B0D"/>
                </a:solidFill>
                <a:latin typeface="Times New Roman"/>
                <a:cs typeface="Times New Roman"/>
              </a:rPr>
              <a:t>.</a:t>
            </a:r>
            <a:r>
              <a:rPr sz="1900" spc="85" dirty="0">
                <a:solidFill>
                  <a:srgbClr val="181B0D"/>
                </a:solidFill>
                <a:latin typeface="Times New Roman"/>
                <a:cs typeface="Times New Roman"/>
              </a:rPr>
              <a:t>11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49593" y="4083177"/>
            <a:ext cx="2076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95" dirty="0">
                <a:solidFill>
                  <a:srgbClr val="181B0D"/>
                </a:solidFill>
                <a:latin typeface="Times New Roman"/>
                <a:cs typeface="Times New Roman"/>
              </a:rPr>
              <a:t>.</a:t>
            </a:r>
            <a:r>
              <a:rPr sz="1900" spc="95" dirty="0">
                <a:solidFill>
                  <a:srgbClr val="181B0D"/>
                </a:solidFill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24171" y="3921633"/>
            <a:ext cx="30340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32230" algn="l"/>
                <a:tab pos="2143125" algn="l"/>
              </a:tabLst>
            </a:pPr>
            <a:r>
              <a:rPr sz="1900" spc="340" dirty="0">
                <a:solidFill>
                  <a:srgbClr val="181B0D"/>
                </a:solidFill>
                <a:latin typeface="Times New Roman"/>
                <a:cs typeface="Times New Roman"/>
              </a:rPr>
              <a:t>=	=	=</a:t>
            </a:r>
            <a:r>
              <a:rPr sz="1900" spc="-5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1900" spc="105" dirty="0">
                <a:solidFill>
                  <a:srgbClr val="181B0D"/>
                </a:solidFill>
                <a:latin typeface="Times New Roman"/>
                <a:cs typeface="Times New Roman"/>
              </a:rPr>
              <a:t>−0.55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80959" y="5347715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172" y="0"/>
                </a:lnTo>
              </a:path>
            </a:pathLst>
          </a:custGeom>
          <a:ln w="15240">
            <a:solidFill>
              <a:srgbClr val="181B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84007" y="5398008"/>
            <a:ext cx="230124" cy="168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50594" y="4334027"/>
            <a:ext cx="6577330" cy="11804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2925">
              <a:lnSpc>
                <a:spcPct val="100000"/>
              </a:lnSpc>
              <a:spcBef>
                <a:spcPts val="700"/>
              </a:spcBef>
              <a:tabLst>
                <a:tab pos="926465" algn="l"/>
              </a:tabLst>
            </a:pPr>
            <a:r>
              <a:rPr sz="1900" spc="55" dirty="0">
                <a:solidFill>
                  <a:srgbClr val="181B0D"/>
                </a:solidFill>
                <a:latin typeface="Arial"/>
                <a:cs typeface="Arial"/>
              </a:rPr>
              <a:t>–	</a:t>
            </a:r>
            <a:r>
              <a:rPr sz="1900" i="1" spc="-120" dirty="0">
                <a:solidFill>
                  <a:srgbClr val="181B0D"/>
                </a:solidFill>
                <a:latin typeface="Arial"/>
                <a:cs typeface="Arial"/>
              </a:rPr>
              <a:t>Now, </a:t>
            </a:r>
            <a:r>
              <a:rPr sz="1900" i="1" spc="-45" dirty="0">
                <a:solidFill>
                  <a:srgbClr val="181B0D"/>
                </a:solidFill>
                <a:latin typeface="Arial"/>
                <a:cs typeface="Arial"/>
              </a:rPr>
              <a:t>look </a:t>
            </a:r>
            <a:r>
              <a:rPr sz="1900" i="1" spc="-15" dirty="0">
                <a:solidFill>
                  <a:srgbClr val="181B0D"/>
                </a:solidFill>
                <a:latin typeface="Arial"/>
                <a:cs typeface="Arial"/>
              </a:rPr>
              <a:t>this </a:t>
            </a:r>
            <a:r>
              <a:rPr sz="1900" i="1" spc="-40" dirty="0">
                <a:solidFill>
                  <a:srgbClr val="181B0D"/>
                </a:solidFill>
                <a:latin typeface="Arial"/>
                <a:cs typeface="Arial"/>
              </a:rPr>
              <a:t>up </a:t>
            </a:r>
            <a:r>
              <a:rPr sz="1900" i="1" spc="-5" dirty="0">
                <a:solidFill>
                  <a:srgbClr val="181B0D"/>
                </a:solidFill>
                <a:latin typeface="Arial"/>
                <a:cs typeface="Arial"/>
              </a:rPr>
              <a:t>in</a:t>
            </a:r>
            <a:r>
              <a:rPr sz="1900" i="1" spc="-3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i="1" spc="-60" dirty="0">
                <a:solidFill>
                  <a:srgbClr val="181B0D"/>
                </a:solidFill>
                <a:latin typeface="Arial"/>
                <a:cs typeface="Arial"/>
              </a:rPr>
              <a:t>z-table</a:t>
            </a:r>
            <a:endParaRPr sz="19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600"/>
              </a:spcBef>
              <a:buChar char="■"/>
              <a:tabLst>
                <a:tab pos="396240" algn="l"/>
                <a:tab pos="396875" algn="l"/>
              </a:tabLst>
            </a:pPr>
            <a:r>
              <a:rPr sz="1900" spc="-185" dirty="0">
                <a:solidFill>
                  <a:srgbClr val="181B0D"/>
                </a:solidFill>
                <a:latin typeface="Arial"/>
                <a:cs typeface="Arial"/>
              </a:rPr>
              <a:t>We </a:t>
            </a:r>
            <a:r>
              <a:rPr sz="1900" spc="-50" dirty="0">
                <a:solidFill>
                  <a:srgbClr val="181B0D"/>
                </a:solidFill>
                <a:latin typeface="Arial"/>
                <a:cs typeface="Arial"/>
              </a:rPr>
              <a:t>can also </a:t>
            </a:r>
            <a:r>
              <a:rPr sz="1900" spc="-55" dirty="0">
                <a:solidFill>
                  <a:srgbClr val="181B0D"/>
                </a:solidFill>
                <a:latin typeface="Arial"/>
                <a:cs typeface="Arial"/>
              </a:rPr>
              <a:t>do </a:t>
            </a:r>
            <a:r>
              <a:rPr sz="1900" spc="-25" dirty="0">
                <a:solidFill>
                  <a:srgbClr val="181B0D"/>
                </a:solidFill>
                <a:latin typeface="Arial"/>
                <a:cs typeface="Arial"/>
              </a:rPr>
              <a:t>with</a:t>
            </a:r>
            <a:r>
              <a:rPr sz="1900" spc="-2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181B0D"/>
                </a:solidFill>
                <a:latin typeface="Arial"/>
                <a:cs typeface="Arial"/>
              </a:rPr>
              <a:t>technology</a:t>
            </a:r>
            <a:endParaRPr sz="1900">
              <a:latin typeface="Arial"/>
              <a:cs typeface="Arial"/>
            </a:endParaRPr>
          </a:p>
          <a:p>
            <a:pPr marL="542925">
              <a:lnSpc>
                <a:spcPts val="1605"/>
              </a:lnSpc>
              <a:spcBef>
                <a:spcPts val="770"/>
              </a:spcBef>
              <a:tabLst>
                <a:tab pos="926465" algn="l"/>
              </a:tabLst>
            </a:pPr>
            <a:r>
              <a:rPr sz="1900" spc="55" dirty="0">
                <a:solidFill>
                  <a:srgbClr val="181B0D"/>
                </a:solidFill>
                <a:latin typeface="Arial"/>
                <a:cs typeface="Arial"/>
              </a:rPr>
              <a:t>–	</a:t>
            </a:r>
            <a:r>
              <a:rPr sz="1900" spc="-425" dirty="0">
                <a:solidFill>
                  <a:srgbClr val="181B0D"/>
                </a:solidFill>
                <a:latin typeface="Times New Roman"/>
                <a:cs typeface="Times New Roman"/>
              </a:rPr>
              <a:t>𝑛𝑜𝑟𝑚𝑎𝑙𝑐𝑑𝑓(𝑙𝑜𝑤𝑒𝑟         </a:t>
            </a:r>
            <a:r>
              <a:rPr sz="1900" spc="-400" dirty="0">
                <a:solidFill>
                  <a:srgbClr val="181B0D"/>
                </a:solidFill>
                <a:latin typeface="Times New Roman"/>
                <a:cs typeface="Times New Roman"/>
              </a:rPr>
              <a:t>𝑏𝑜𝑢𝑛𝑑𝑎𝑟𝑦,    </a:t>
            </a:r>
            <a:r>
              <a:rPr sz="1900" spc="-470" dirty="0">
                <a:solidFill>
                  <a:srgbClr val="181B0D"/>
                </a:solidFill>
                <a:latin typeface="Times New Roman"/>
                <a:cs typeface="Times New Roman"/>
              </a:rPr>
              <a:t>𝑢𝑝𝑝𝑒𝑟                                                                                              </a:t>
            </a:r>
            <a:r>
              <a:rPr sz="1900" spc="-400" dirty="0">
                <a:solidFill>
                  <a:srgbClr val="181B0D"/>
                </a:solidFill>
                <a:latin typeface="Times New Roman"/>
                <a:cs typeface="Times New Roman"/>
              </a:rPr>
              <a:t>𝑏𝑜𝑢𝑛𝑑𝑎𝑟𝑦,    </a:t>
            </a:r>
            <a:r>
              <a:rPr sz="1900" spc="-440" dirty="0">
                <a:solidFill>
                  <a:srgbClr val="181B0D"/>
                </a:solidFill>
                <a:latin typeface="Times New Roman"/>
                <a:cs typeface="Times New Roman"/>
              </a:rPr>
              <a:t>𝜇                           </a:t>
            </a:r>
            <a:r>
              <a:rPr sz="1900" spc="-90" dirty="0">
                <a:solidFill>
                  <a:srgbClr val="181B0D"/>
                </a:solidFill>
                <a:latin typeface="Times New Roman"/>
                <a:cs typeface="Times New Roman"/>
              </a:rPr>
              <a:t>,  </a:t>
            </a:r>
            <a:r>
              <a:rPr sz="2025" spc="-232" baseline="45267" dirty="0">
                <a:solidFill>
                  <a:srgbClr val="181B0D"/>
                </a:solidFill>
                <a:latin typeface="Times New Roman"/>
                <a:cs typeface="Times New Roman"/>
              </a:rPr>
              <a:t>𝜎 </a:t>
            </a:r>
            <a:r>
              <a:rPr sz="2025" spc="-89" baseline="45267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1900" spc="150" dirty="0">
                <a:solidFill>
                  <a:srgbClr val="181B0D"/>
                </a:solidFill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  <a:p>
            <a:pPr marR="107950" algn="r">
              <a:lnSpc>
                <a:spcPts val="944"/>
              </a:lnSpc>
              <a:tabLst>
                <a:tab pos="324485" algn="l"/>
              </a:tabLst>
            </a:pPr>
            <a:r>
              <a:rPr sz="1350" spc="-355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1350" spc="5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181B0D"/>
                </a:solidFill>
                <a:latin typeface="Times New Roman"/>
                <a:cs typeface="Times New Roman"/>
              </a:rPr>
              <a:t>	</a:t>
            </a:r>
            <a:r>
              <a:rPr sz="2025" spc="-300" baseline="-22633" dirty="0">
                <a:solidFill>
                  <a:srgbClr val="181B0D"/>
                </a:solidFill>
                <a:latin typeface="Times New Roman"/>
                <a:cs typeface="Times New Roman"/>
              </a:rPr>
              <a:t>𝑛</a:t>
            </a:r>
            <a:endParaRPr sz="2025" baseline="-22633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61532" y="5850635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>
                <a:moveTo>
                  <a:pt x="0" y="0"/>
                </a:moveTo>
                <a:lnTo>
                  <a:pt x="420623" y="0"/>
                </a:lnTo>
              </a:path>
            </a:pathLst>
          </a:custGeom>
          <a:ln w="15240">
            <a:solidFill>
              <a:srgbClr val="181B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08216" y="5590743"/>
            <a:ext cx="12700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20" dirty="0">
                <a:solidFill>
                  <a:srgbClr val="181B0D"/>
                </a:solidFill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64579" y="5890259"/>
            <a:ext cx="417830" cy="168910"/>
          </a:xfrm>
          <a:custGeom>
            <a:avLst/>
            <a:gdLst/>
            <a:ahLst/>
            <a:cxnLst/>
            <a:rect l="l" t="t" r="r" b="b"/>
            <a:pathLst>
              <a:path w="417829" h="168910">
                <a:moveTo>
                  <a:pt x="33886" y="92659"/>
                </a:moveTo>
                <a:lnTo>
                  <a:pt x="17018" y="92659"/>
                </a:lnTo>
                <a:lnTo>
                  <a:pt x="52450" y="168821"/>
                </a:lnTo>
                <a:lnTo>
                  <a:pt x="60833" y="168821"/>
                </a:lnTo>
                <a:lnTo>
                  <a:pt x="67436" y="146227"/>
                </a:lnTo>
                <a:lnTo>
                  <a:pt x="58166" y="146227"/>
                </a:lnTo>
                <a:lnTo>
                  <a:pt x="33886" y="92659"/>
                </a:lnTo>
                <a:close/>
              </a:path>
              <a:path w="417829" h="168910">
                <a:moveTo>
                  <a:pt x="417575" y="0"/>
                </a:moveTo>
                <a:lnTo>
                  <a:pt x="112775" y="0"/>
                </a:lnTo>
                <a:lnTo>
                  <a:pt x="112775" y="152"/>
                </a:lnTo>
                <a:lnTo>
                  <a:pt x="100457" y="152"/>
                </a:lnTo>
                <a:lnTo>
                  <a:pt x="58166" y="146227"/>
                </a:lnTo>
                <a:lnTo>
                  <a:pt x="67436" y="146227"/>
                </a:lnTo>
                <a:lnTo>
                  <a:pt x="106807" y="11531"/>
                </a:lnTo>
                <a:lnTo>
                  <a:pt x="122300" y="11531"/>
                </a:lnTo>
                <a:lnTo>
                  <a:pt x="122300" y="10667"/>
                </a:lnTo>
                <a:lnTo>
                  <a:pt x="417575" y="10667"/>
                </a:lnTo>
                <a:lnTo>
                  <a:pt x="417575" y="0"/>
                </a:lnTo>
                <a:close/>
              </a:path>
              <a:path w="417829" h="168910">
                <a:moveTo>
                  <a:pt x="28067" y="79819"/>
                </a:moveTo>
                <a:lnTo>
                  <a:pt x="0" y="92659"/>
                </a:lnTo>
                <a:lnTo>
                  <a:pt x="2540" y="99072"/>
                </a:lnTo>
                <a:lnTo>
                  <a:pt x="17018" y="92659"/>
                </a:lnTo>
                <a:lnTo>
                  <a:pt x="33886" y="92659"/>
                </a:lnTo>
                <a:lnTo>
                  <a:pt x="28067" y="79819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65545" y="5852871"/>
            <a:ext cx="33210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25" dirty="0">
                <a:solidFill>
                  <a:srgbClr val="181B0D"/>
                </a:solidFill>
                <a:latin typeface="Times New Roman"/>
                <a:cs typeface="Times New Roman"/>
              </a:rPr>
              <a:t>100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71868" y="5666943"/>
            <a:ext cx="1257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50" dirty="0">
                <a:solidFill>
                  <a:srgbClr val="181B0D"/>
                </a:solidFill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35808" y="6177559"/>
            <a:ext cx="1082040" cy="223520"/>
          </a:xfrm>
          <a:custGeom>
            <a:avLst/>
            <a:gdLst/>
            <a:ahLst/>
            <a:cxnLst/>
            <a:rect l="l" t="t" r="r" b="b"/>
            <a:pathLst>
              <a:path w="1082039" h="223520">
                <a:moveTo>
                  <a:pt x="1010539" y="0"/>
                </a:moveTo>
                <a:lnTo>
                  <a:pt x="1007364" y="9055"/>
                </a:lnTo>
                <a:lnTo>
                  <a:pt x="1020270" y="14663"/>
                </a:lnTo>
                <a:lnTo>
                  <a:pt x="1031367" y="22420"/>
                </a:lnTo>
                <a:lnTo>
                  <a:pt x="1053945" y="58369"/>
                </a:lnTo>
                <a:lnTo>
                  <a:pt x="1061339" y="110413"/>
                </a:lnTo>
                <a:lnTo>
                  <a:pt x="1060507" y="130083"/>
                </a:lnTo>
                <a:lnTo>
                  <a:pt x="1048131" y="178244"/>
                </a:lnTo>
                <a:lnTo>
                  <a:pt x="1020484" y="208360"/>
                </a:lnTo>
                <a:lnTo>
                  <a:pt x="1007744" y="213994"/>
                </a:lnTo>
                <a:lnTo>
                  <a:pt x="1010539" y="223037"/>
                </a:lnTo>
                <a:lnTo>
                  <a:pt x="1053205" y="197725"/>
                </a:lnTo>
                <a:lnTo>
                  <a:pt x="1077087" y="150985"/>
                </a:lnTo>
                <a:lnTo>
                  <a:pt x="1081658" y="111582"/>
                </a:lnTo>
                <a:lnTo>
                  <a:pt x="1080514" y="91136"/>
                </a:lnTo>
                <a:lnTo>
                  <a:pt x="1063244" y="39103"/>
                </a:lnTo>
                <a:lnTo>
                  <a:pt x="1026703" y="5843"/>
                </a:lnTo>
                <a:lnTo>
                  <a:pt x="1010539" y="0"/>
                </a:lnTo>
                <a:close/>
              </a:path>
              <a:path w="1082039" h="223520">
                <a:moveTo>
                  <a:pt x="71120" y="0"/>
                </a:moveTo>
                <a:lnTo>
                  <a:pt x="28578" y="25394"/>
                </a:lnTo>
                <a:lnTo>
                  <a:pt x="4587" y="72242"/>
                </a:lnTo>
                <a:lnTo>
                  <a:pt x="0" y="111582"/>
                </a:lnTo>
                <a:lnTo>
                  <a:pt x="1143" y="132072"/>
                </a:lnTo>
                <a:lnTo>
                  <a:pt x="18288" y="184073"/>
                </a:lnTo>
                <a:lnTo>
                  <a:pt x="54881" y="217208"/>
                </a:lnTo>
                <a:lnTo>
                  <a:pt x="71120" y="223037"/>
                </a:lnTo>
                <a:lnTo>
                  <a:pt x="73914" y="213994"/>
                </a:lnTo>
                <a:lnTo>
                  <a:pt x="61174" y="208360"/>
                </a:lnTo>
                <a:lnTo>
                  <a:pt x="50196" y="200525"/>
                </a:lnTo>
                <a:lnTo>
                  <a:pt x="27767" y="163997"/>
                </a:lnTo>
                <a:lnTo>
                  <a:pt x="20320" y="110413"/>
                </a:lnTo>
                <a:lnTo>
                  <a:pt x="21151" y="91379"/>
                </a:lnTo>
                <a:lnTo>
                  <a:pt x="33528" y="44386"/>
                </a:lnTo>
                <a:lnTo>
                  <a:pt x="61388" y="14663"/>
                </a:lnTo>
                <a:lnTo>
                  <a:pt x="74295" y="9055"/>
                </a:lnTo>
                <a:lnTo>
                  <a:pt x="7112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80945" y="5516981"/>
            <a:ext cx="4154170" cy="90360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  <a:tabLst>
                <a:tab pos="396240" algn="l"/>
              </a:tabLst>
            </a:pPr>
            <a:r>
              <a:rPr sz="1900" spc="55" dirty="0">
                <a:solidFill>
                  <a:srgbClr val="181B0D"/>
                </a:solidFill>
                <a:latin typeface="Arial"/>
                <a:cs typeface="Arial"/>
              </a:rPr>
              <a:t>–	</a:t>
            </a:r>
            <a:r>
              <a:rPr sz="1900" spc="-120" dirty="0">
                <a:solidFill>
                  <a:srgbClr val="181B0D"/>
                </a:solidFill>
                <a:latin typeface="Times New Roman"/>
                <a:cs typeface="Times New Roman"/>
              </a:rPr>
              <a:t>𝑛𝑜𝑟𝑚𝑎𝑙𝑐𝑑𝑓(−9999999999, </a:t>
            </a:r>
            <a:r>
              <a:rPr sz="1900" spc="20" dirty="0">
                <a:solidFill>
                  <a:srgbClr val="181B0D"/>
                </a:solidFill>
                <a:latin typeface="Times New Roman"/>
                <a:cs typeface="Times New Roman"/>
              </a:rPr>
              <a:t>9.89,</a:t>
            </a:r>
            <a:r>
              <a:rPr sz="1900" spc="-240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1900" spc="35" dirty="0">
                <a:solidFill>
                  <a:srgbClr val="181B0D"/>
                </a:solidFill>
                <a:latin typeface="Times New Roman"/>
                <a:cs typeface="Times New Roman"/>
              </a:rPr>
              <a:t>10,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396240" algn="l"/>
                <a:tab pos="1727200" algn="l"/>
              </a:tabLst>
            </a:pPr>
            <a:r>
              <a:rPr sz="1900" spc="55" dirty="0">
                <a:solidFill>
                  <a:srgbClr val="181B0D"/>
                </a:solidFill>
                <a:latin typeface="Arial"/>
                <a:cs typeface="Arial"/>
              </a:rPr>
              <a:t>–	</a:t>
            </a:r>
            <a:r>
              <a:rPr sz="1900" spc="20" dirty="0">
                <a:solidFill>
                  <a:srgbClr val="181B0D"/>
                </a:solidFill>
                <a:latin typeface="Times New Roman"/>
                <a:cs typeface="Times New Roman"/>
              </a:rPr>
              <a:t>P</a:t>
            </a:r>
            <a:r>
              <a:rPr sz="1900" spc="320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1900" spc="-1110" dirty="0">
                <a:solidFill>
                  <a:srgbClr val="181B0D"/>
                </a:solidFill>
                <a:latin typeface="Times New Roman"/>
                <a:cs typeface="Times New Roman"/>
              </a:rPr>
              <a:t>𝑋</a:t>
            </a:r>
            <a:r>
              <a:rPr sz="2850" spc="1410" baseline="10233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1900" spc="345" dirty="0">
                <a:solidFill>
                  <a:srgbClr val="181B0D"/>
                </a:solidFill>
                <a:latin typeface="Times New Roman"/>
                <a:cs typeface="Times New Roman"/>
              </a:rPr>
              <a:t>&lt;</a:t>
            </a:r>
            <a:r>
              <a:rPr sz="1900" spc="65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1900" spc="50" dirty="0">
                <a:solidFill>
                  <a:srgbClr val="181B0D"/>
                </a:solidFill>
                <a:latin typeface="Times New Roman"/>
                <a:cs typeface="Times New Roman"/>
              </a:rPr>
              <a:t>9.89	</a:t>
            </a:r>
            <a:r>
              <a:rPr sz="1900" spc="340" dirty="0">
                <a:solidFill>
                  <a:srgbClr val="181B0D"/>
                </a:solidFill>
                <a:latin typeface="Times New Roman"/>
                <a:cs typeface="Times New Roman"/>
              </a:rPr>
              <a:t>= </a:t>
            </a:r>
            <a:r>
              <a:rPr sz="1900" spc="55" dirty="0">
                <a:solidFill>
                  <a:srgbClr val="181B0D"/>
                </a:solidFill>
                <a:latin typeface="Times New Roman"/>
                <a:cs typeface="Times New Roman"/>
              </a:rPr>
              <a:t>.2912 </a:t>
            </a:r>
            <a:r>
              <a:rPr sz="1900" spc="340" dirty="0">
                <a:solidFill>
                  <a:srgbClr val="181B0D"/>
                </a:solidFill>
                <a:latin typeface="Times New Roman"/>
                <a:cs typeface="Times New Roman"/>
              </a:rPr>
              <a:t>=</a:t>
            </a:r>
            <a:r>
              <a:rPr sz="1900" spc="-240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1900" spc="60" dirty="0">
                <a:solidFill>
                  <a:srgbClr val="181B0D"/>
                </a:solidFill>
                <a:latin typeface="Times New Roman"/>
                <a:cs typeface="Times New Roman"/>
              </a:rPr>
              <a:t>29.12%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0242" y="4313554"/>
            <a:ext cx="347472" cy="30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0594" y="329142"/>
            <a:ext cx="9440545" cy="5316220"/>
          </a:xfrm>
          <a:prstGeom prst="rect">
            <a:avLst/>
          </a:prstGeom>
        </p:spPr>
        <p:txBody>
          <a:bodyPr vert="horz" wrap="square" lIns="0" tIns="319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15"/>
              </a:spcBef>
            </a:pPr>
            <a:r>
              <a:rPr sz="4000" spc="-180" dirty="0">
                <a:solidFill>
                  <a:srgbClr val="181B0D"/>
                </a:solidFill>
                <a:latin typeface="Arial"/>
                <a:cs typeface="Arial"/>
              </a:rPr>
              <a:t>Example</a:t>
            </a:r>
            <a:r>
              <a:rPr sz="4000" spc="-10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000" spc="114" dirty="0">
                <a:solidFill>
                  <a:srgbClr val="181B0D"/>
                </a:solidFill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  <a:p>
            <a:pPr marL="396240" marR="131445" indent="-383540">
              <a:lnSpc>
                <a:spcPts val="2260"/>
              </a:lnSpc>
              <a:spcBef>
                <a:spcPts val="141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26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biologist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finds </a:t>
            </a:r>
            <a:r>
              <a:rPr sz="2000" spc="5" dirty="0">
                <a:solidFill>
                  <a:srgbClr val="181B0D"/>
                </a:solidFill>
                <a:latin typeface="Arial"/>
                <a:cs typeface="Arial"/>
              </a:rPr>
              <a:t>that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lengths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adult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fish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in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species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fish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he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studying 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follow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normal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distribution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with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20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inches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and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standard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deviation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</a:t>
            </a:r>
            <a:r>
              <a:rPr sz="2000" spc="-3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2 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inches.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2260"/>
              </a:lnSpc>
              <a:spcBef>
                <a:spcPts val="5"/>
              </a:spcBef>
              <a:buAutoNum type="alphaLcParenR"/>
              <a:tabLst>
                <a:tab pos="469265" algn="l"/>
                <a:tab pos="469900" algn="l"/>
              </a:tabLst>
            </a:pP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Sketch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graph.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Scale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horizontal 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axis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for </a:t>
            </a:r>
            <a:r>
              <a:rPr sz="2100" i="1" spc="-65" dirty="0">
                <a:solidFill>
                  <a:srgbClr val="181B0D"/>
                </a:solidFill>
                <a:latin typeface="Verdana"/>
                <a:cs typeface="Verdana"/>
              </a:rPr>
              <a:t>X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.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Shade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region corresponding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probability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181B0D"/>
                </a:solidFill>
                <a:latin typeface="Arial"/>
                <a:cs typeface="Arial"/>
              </a:rPr>
              <a:t>part</a:t>
            </a:r>
            <a:r>
              <a:rPr sz="2000" spc="-19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b)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AutoNum type="alphaLcParenR"/>
              <a:tabLst>
                <a:tab pos="469265" algn="l"/>
                <a:tab pos="469900" algn="l"/>
              </a:tabLst>
            </a:pP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Find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probability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181B0D"/>
                </a:solidFill>
                <a:latin typeface="Arial"/>
                <a:cs typeface="Arial"/>
              </a:rPr>
              <a:t>that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individual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adult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fish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between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181B0D"/>
                </a:solidFill>
                <a:latin typeface="Arial"/>
                <a:cs typeface="Arial"/>
              </a:rPr>
              <a:t>19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and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181B0D"/>
                </a:solidFill>
                <a:latin typeface="Arial"/>
                <a:cs typeface="Arial"/>
              </a:rPr>
              <a:t>21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inches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long.</a:t>
            </a:r>
            <a:endParaRPr sz="2000">
              <a:latin typeface="Arial"/>
              <a:cs typeface="Arial"/>
            </a:endParaRPr>
          </a:p>
          <a:p>
            <a:pPr marL="469900" marR="142240" indent="-457200" algn="just">
              <a:lnSpc>
                <a:spcPts val="2260"/>
              </a:lnSpc>
              <a:spcBef>
                <a:spcPts val="1250"/>
              </a:spcBef>
              <a:buAutoNum type="alphaLcParenR"/>
              <a:tabLst>
                <a:tab pos="469900" algn="l"/>
              </a:tabLst>
            </a:pP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Find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probability </a:t>
            </a:r>
            <a:r>
              <a:rPr sz="2000" spc="5" dirty="0">
                <a:solidFill>
                  <a:srgbClr val="181B0D"/>
                </a:solidFill>
                <a:latin typeface="Arial"/>
                <a:cs typeface="Arial"/>
              </a:rPr>
              <a:t>that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4</a:t>
            </a:r>
            <a:r>
              <a:rPr sz="2000" spc="-40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adult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fish,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85" dirty="0">
                <a:solidFill>
                  <a:srgbClr val="181B0D"/>
                </a:solidFill>
                <a:latin typeface="Arial"/>
                <a:cs typeface="Arial"/>
              </a:rPr>
              <a:t>average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length is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between </a:t>
            </a:r>
            <a:r>
              <a:rPr sz="2000" spc="50" dirty="0">
                <a:solidFill>
                  <a:srgbClr val="181B0D"/>
                </a:solidFill>
                <a:latin typeface="Arial"/>
                <a:cs typeface="Arial"/>
              </a:rPr>
              <a:t>19 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181B0D"/>
                </a:solidFill>
                <a:latin typeface="Arial"/>
                <a:cs typeface="Arial"/>
              </a:rPr>
              <a:t>21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inches.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Sketch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graph.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Scale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horizontal </a:t>
            </a: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axis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for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.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Shade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region  corresponding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spc="-13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probability.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330"/>
              </a:lnSpc>
              <a:spcBef>
                <a:spcPts val="994"/>
              </a:spcBef>
              <a:buAutoNum type="alphaLcParenR"/>
              <a:tabLst>
                <a:tab pos="469265" algn="l"/>
                <a:tab pos="469900" algn="l"/>
              </a:tabLst>
            </a:pP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Find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probability </a:t>
            </a:r>
            <a:r>
              <a:rPr sz="2000" spc="5" dirty="0">
                <a:solidFill>
                  <a:srgbClr val="181B0D"/>
                </a:solidFill>
                <a:latin typeface="Arial"/>
                <a:cs typeface="Arial"/>
              </a:rPr>
              <a:t>that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for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181B0D"/>
                </a:solidFill>
                <a:latin typeface="Arial"/>
                <a:cs typeface="Arial"/>
              </a:rPr>
              <a:t>16</a:t>
            </a:r>
            <a:r>
              <a:rPr sz="2000" spc="-40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adult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fish,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85" dirty="0">
                <a:solidFill>
                  <a:srgbClr val="181B0D"/>
                </a:solidFill>
                <a:latin typeface="Arial"/>
                <a:cs typeface="Arial"/>
              </a:rPr>
              <a:t>average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length is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between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330"/>
              </a:lnSpc>
            </a:pPr>
            <a:r>
              <a:rPr sz="2000" spc="50" dirty="0">
                <a:solidFill>
                  <a:srgbClr val="181B0D"/>
                </a:solidFill>
                <a:latin typeface="Arial"/>
                <a:cs typeface="Arial"/>
              </a:rPr>
              <a:t>19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181B0D"/>
                </a:solidFill>
                <a:latin typeface="Arial"/>
                <a:cs typeface="Arial"/>
              </a:rPr>
              <a:t>21</a:t>
            </a:r>
            <a:r>
              <a:rPr sz="2000" spc="-21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inches.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27633"/>
            <a:ext cx="8660130" cy="129413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z="4400" spc="-114" dirty="0">
                <a:solidFill>
                  <a:srgbClr val="181B0D"/>
                </a:solidFill>
                <a:latin typeface="Arial"/>
                <a:cs typeface="Arial"/>
              </a:rPr>
              <a:t>Percentile </a:t>
            </a:r>
            <a:r>
              <a:rPr sz="4400" spc="-105" dirty="0">
                <a:solidFill>
                  <a:srgbClr val="181B0D"/>
                </a:solidFill>
                <a:latin typeface="Arial"/>
                <a:cs typeface="Arial"/>
              </a:rPr>
              <a:t>Calculations </a:t>
            </a:r>
            <a:r>
              <a:rPr sz="4400" spc="-160" dirty="0">
                <a:solidFill>
                  <a:srgbClr val="181B0D"/>
                </a:solidFill>
                <a:latin typeface="Arial"/>
                <a:cs typeface="Arial"/>
              </a:rPr>
              <a:t>Based </a:t>
            </a:r>
            <a:r>
              <a:rPr sz="4400" spc="-110" dirty="0">
                <a:solidFill>
                  <a:srgbClr val="181B0D"/>
                </a:solidFill>
                <a:latin typeface="Arial"/>
                <a:cs typeface="Arial"/>
              </a:rPr>
              <a:t>on </a:t>
            </a:r>
            <a:r>
              <a:rPr sz="4400" spc="-35" dirty="0">
                <a:solidFill>
                  <a:srgbClr val="181B0D"/>
                </a:solidFill>
                <a:latin typeface="Arial"/>
                <a:cs typeface="Arial"/>
              </a:rPr>
              <a:t>the  </a:t>
            </a:r>
            <a:r>
              <a:rPr sz="4400" spc="-110" dirty="0">
                <a:solidFill>
                  <a:srgbClr val="181B0D"/>
                </a:solidFill>
                <a:latin typeface="Arial"/>
                <a:cs typeface="Arial"/>
              </a:rPr>
              <a:t>Normal</a:t>
            </a:r>
            <a:r>
              <a:rPr sz="4400" spc="-1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-45" dirty="0">
                <a:solidFill>
                  <a:srgbClr val="181B0D"/>
                </a:solidFill>
                <a:latin typeface="Arial"/>
                <a:cs typeface="Arial"/>
              </a:rPr>
              <a:t>Distribution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02501" y="2304923"/>
            <a:ext cx="301751" cy="30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04684" y="2293747"/>
            <a:ext cx="35096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value </a:t>
            </a:r>
            <a:r>
              <a:rPr sz="2000" spc="5" dirty="0">
                <a:solidFill>
                  <a:srgbClr val="181B0D"/>
                </a:solidFill>
                <a:latin typeface="Arial"/>
                <a:cs typeface="Arial"/>
              </a:rPr>
              <a:t>that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corresponds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spc="-19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65" dirty="0">
                <a:solidFill>
                  <a:srgbClr val="181B0D"/>
                </a:solidFill>
                <a:latin typeface="Arial"/>
                <a:cs typeface="Arial"/>
              </a:rPr>
              <a:t>P</a:t>
            </a:r>
            <a:r>
              <a:rPr sz="1950" spc="-97" baseline="25641" dirty="0">
                <a:solidFill>
                  <a:srgbClr val="181B0D"/>
                </a:solidFill>
                <a:latin typeface="Arial"/>
                <a:cs typeface="Arial"/>
              </a:rPr>
              <a:t>th</a:t>
            </a:r>
            <a:endParaRPr sz="1950" baseline="2564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2293747"/>
            <a:ext cx="7743825" cy="19348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96240" marR="2447290" indent="-383540">
              <a:lnSpc>
                <a:spcPts val="2260"/>
              </a:lnSpc>
              <a:spcBef>
                <a:spcPts val="29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Here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general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procedure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calculate</a:t>
            </a:r>
            <a:r>
              <a:rPr sz="2000" spc="-19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percentile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80" dirty="0">
                <a:solidFill>
                  <a:srgbClr val="181B0D"/>
                </a:solidFill>
                <a:latin typeface="Arial"/>
                <a:cs typeface="Arial"/>
              </a:rPr>
              <a:t>You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are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given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probability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or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percentile</a:t>
            </a:r>
            <a:r>
              <a:rPr sz="2000" spc="-33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desired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Look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up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90" dirty="0">
                <a:solidFill>
                  <a:srgbClr val="181B0D"/>
                </a:solidFill>
                <a:latin typeface="Arial"/>
                <a:cs typeface="Arial"/>
              </a:rPr>
              <a:t>z-score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in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z-table </a:t>
            </a:r>
            <a:r>
              <a:rPr sz="2000" spc="5" dirty="0">
                <a:solidFill>
                  <a:srgbClr val="181B0D"/>
                </a:solidFill>
                <a:latin typeface="Arial"/>
                <a:cs typeface="Arial"/>
              </a:rPr>
              <a:t>that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corresponds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spc="-3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probability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Convert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7210" y="3908425"/>
            <a:ext cx="301751" cy="30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05302" y="3897248"/>
            <a:ext cx="3077210" cy="81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181B0D"/>
                </a:solidFill>
                <a:latin typeface="Arial"/>
                <a:cs typeface="Arial"/>
              </a:rPr>
              <a:t>by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following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formula:</a:t>
            </a:r>
            <a:endParaRPr sz="2000">
              <a:latin typeface="Arial"/>
              <a:cs typeface="Arial"/>
            </a:endParaRPr>
          </a:p>
          <a:p>
            <a:pPr marL="2015489">
              <a:lnSpc>
                <a:spcPct val="100000"/>
              </a:lnSpc>
              <a:spcBef>
                <a:spcPts val="1430"/>
              </a:spcBef>
            </a:pPr>
            <a:r>
              <a:rPr sz="2000" spc="-565" dirty="0">
                <a:solidFill>
                  <a:srgbClr val="181B0D"/>
                </a:solidFill>
                <a:latin typeface="Times New Roman"/>
                <a:cs typeface="Times New Roman"/>
              </a:rPr>
              <a:t>𝑥</a:t>
            </a:r>
            <a:r>
              <a:rPr sz="2000" spc="645" dirty="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sz="2000" spc="365" dirty="0">
                <a:solidFill>
                  <a:srgbClr val="181B0D"/>
                </a:solidFill>
                <a:latin typeface="Times New Roman"/>
                <a:cs typeface="Times New Roman"/>
              </a:rPr>
              <a:t>= </a:t>
            </a:r>
            <a:r>
              <a:rPr sz="2000" spc="-459" dirty="0">
                <a:solidFill>
                  <a:srgbClr val="181B0D"/>
                </a:solidFill>
                <a:latin typeface="Times New Roman"/>
                <a:cs typeface="Times New Roman"/>
              </a:rPr>
              <a:t>𝜇 </a:t>
            </a:r>
            <a:r>
              <a:rPr sz="2000" spc="365" dirty="0">
                <a:solidFill>
                  <a:srgbClr val="181B0D"/>
                </a:solidFill>
                <a:latin typeface="Times New Roman"/>
                <a:cs typeface="Times New Roman"/>
              </a:rPr>
              <a:t>+  </a:t>
            </a:r>
            <a:r>
              <a:rPr sz="2000" spc="-975" dirty="0">
                <a:solidFill>
                  <a:srgbClr val="181B0D"/>
                </a:solidFill>
                <a:latin typeface="Times New Roman"/>
                <a:cs typeface="Times New Roman"/>
              </a:rPr>
              <a:t>𝑧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35348" y="4252467"/>
            <a:ext cx="567690" cy="648970"/>
          </a:xfrm>
          <a:custGeom>
            <a:avLst/>
            <a:gdLst/>
            <a:ahLst/>
            <a:cxnLst/>
            <a:rect l="l" t="t" r="r" b="b"/>
            <a:pathLst>
              <a:path w="567690" h="648970">
                <a:moveTo>
                  <a:pt x="456560" y="0"/>
                </a:moveTo>
                <a:lnTo>
                  <a:pt x="450718" y="9270"/>
                </a:lnTo>
                <a:lnTo>
                  <a:pt x="471387" y="34155"/>
                </a:lnTo>
                <a:lnTo>
                  <a:pt x="489580" y="63849"/>
                </a:lnTo>
                <a:lnTo>
                  <a:pt x="518536" y="137667"/>
                </a:lnTo>
                <a:lnTo>
                  <a:pt x="529037" y="180623"/>
                </a:lnTo>
                <a:lnTo>
                  <a:pt x="536538" y="226044"/>
                </a:lnTo>
                <a:lnTo>
                  <a:pt x="541039" y="273917"/>
                </a:lnTo>
                <a:lnTo>
                  <a:pt x="542539" y="324230"/>
                </a:lnTo>
                <a:lnTo>
                  <a:pt x="541041" y="373548"/>
                </a:lnTo>
                <a:lnTo>
                  <a:pt x="536554" y="420925"/>
                </a:lnTo>
                <a:lnTo>
                  <a:pt x="529091" y="466373"/>
                </a:lnTo>
                <a:lnTo>
                  <a:pt x="518663" y="509904"/>
                </a:lnTo>
                <a:lnTo>
                  <a:pt x="505475" y="549884"/>
                </a:lnTo>
                <a:lnTo>
                  <a:pt x="489739" y="584850"/>
                </a:lnTo>
                <a:lnTo>
                  <a:pt x="450718" y="639698"/>
                </a:lnTo>
                <a:lnTo>
                  <a:pt x="456560" y="648842"/>
                </a:lnTo>
                <a:lnTo>
                  <a:pt x="502359" y="594264"/>
                </a:lnTo>
                <a:lnTo>
                  <a:pt x="521300" y="558617"/>
                </a:lnTo>
                <a:lnTo>
                  <a:pt x="537586" y="517397"/>
                </a:lnTo>
                <a:lnTo>
                  <a:pt x="550734" y="472301"/>
                </a:lnTo>
                <a:lnTo>
                  <a:pt x="560097" y="425037"/>
                </a:lnTo>
                <a:lnTo>
                  <a:pt x="565697" y="375630"/>
                </a:lnTo>
                <a:lnTo>
                  <a:pt x="567558" y="324103"/>
                </a:lnTo>
                <a:lnTo>
                  <a:pt x="565697" y="271910"/>
                </a:lnTo>
                <a:lnTo>
                  <a:pt x="560097" y="222218"/>
                </a:lnTo>
                <a:lnTo>
                  <a:pt x="550734" y="175049"/>
                </a:lnTo>
                <a:lnTo>
                  <a:pt x="537586" y="130428"/>
                </a:lnTo>
                <a:lnTo>
                  <a:pt x="521300" y="89761"/>
                </a:lnTo>
                <a:lnTo>
                  <a:pt x="502359" y="54451"/>
                </a:lnTo>
                <a:lnTo>
                  <a:pt x="480775" y="24522"/>
                </a:lnTo>
                <a:lnTo>
                  <a:pt x="456560" y="0"/>
                </a:lnTo>
                <a:close/>
              </a:path>
              <a:path w="567690" h="648970">
                <a:moveTo>
                  <a:pt x="111120" y="0"/>
                </a:moveTo>
                <a:lnTo>
                  <a:pt x="65320" y="54451"/>
                </a:lnTo>
                <a:lnTo>
                  <a:pt x="46380" y="89761"/>
                </a:lnTo>
                <a:lnTo>
                  <a:pt x="30094" y="130428"/>
                </a:lnTo>
                <a:lnTo>
                  <a:pt x="16926" y="175049"/>
                </a:lnTo>
                <a:lnTo>
                  <a:pt x="7520" y="222218"/>
                </a:lnTo>
                <a:lnTo>
                  <a:pt x="1876" y="271910"/>
                </a:lnTo>
                <a:lnTo>
                  <a:pt x="0" y="324230"/>
                </a:lnTo>
                <a:lnTo>
                  <a:pt x="1876" y="375630"/>
                </a:lnTo>
                <a:lnTo>
                  <a:pt x="7520" y="425037"/>
                </a:lnTo>
                <a:lnTo>
                  <a:pt x="16926" y="472301"/>
                </a:lnTo>
                <a:lnTo>
                  <a:pt x="30094" y="517397"/>
                </a:lnTo>
                <a:lnTo>
                  <a:pt x="46380" y="558617"/>
                </a:lnTo>
                <a:lnTo>
                  <a:pt x="65320" y="594264"/>
                </a:lnTo>
                <a:lnTo>
                  <a:pt x="111120" y="648842"/>
                </a:lnTo>
                <a:lnTo>
                  <a:pt x="116962" y="639698"/>
                </a:lnTo>
                <a:lnTo>
                  <a:pt x="96201" y="614793"/>
                </a:lnTo>
                <a:lnTo>
                  <a:pt x="77941" y="584850"/>
                </a:lnTo>
                <a:lnTo>
                  <a:pt x="62205" y="549884"/>
                </a:lnTo>
                <a:lnTo>
                  <a:pt x="49017" y="509904"/>
                </a:lnTo>
                <a:lnTo>
                  <a:pt x="38589" y="466373"/>
                </a:lnTo>
                <a:lnTo>
                  <a:pt x="31126" y="420925"/>
                </a:lnTo>
                <a:lnTo>
                  <a:pt x="26639" y="373548"/>
                </a:lnTo>
                <a:lnTo>
                  <a:pt x="25145" y="324103"/>
                </a:lnTo>
                <a:lnTo>
                  <a:pt x="26639" y="273917"/>
                </a:lnTo>
                <a:lnTo>
                  <a:pt x="31126" y="226044"/>
                </a:lnTo>
                <a:lnTo>
                  <a:pt x="38589" y="180623"/>
                </a:lnTo>
                <a:lnTo>
                  <a:pt x="49017" y="137667"/>
                </a:lnTo>
                <a:lnTo>
                  <a:pt x="62259" y="98353"/>
                </a:lnTo>
                <a:lnTo>
                  <a:pt x="96219" y="34155"/>
                </a:lnTo>
                <a:lnTo>
                  <a:pt x="116962" y="9270"/>
                </a:lnTo>
                <a:lnTo>
                  <a:pt x="11112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60819" y="4577334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92" y="0"/>
                </a:lnTo>
              </a:path>
            </a:pathLst>
          </a:custGeom>
          <a:ln w="16763">
            <a:solidFill>
              <a:srgbClr val="181B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29781" y="4191380"/>
            <a:ext cx="174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95" dirty="0">
                <a:solidFill>
                  <a:srgbClr val="181B0D"/>
                </a:solidFill>
                <a:latin typeface="Times New Roman"/>
                <a:cs typeface="Times New Roman"/>
              </a:rPr>
              <a:t>𝜎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65138" y="4634484"/>
            <a:ext cx="314325" cy="245745"/>
          </a:xfrm>
          <a:custGeom>
            <a:avLst/>
            <a:gdLst/>
            <a:ahLst/>
            <a:cxnLst/>
            <a:rect l="l" t="t" r="r" b="b"/>
            <a:pathLst>
              <a:path w="314325" h="245745">
                <a:moveTo>
                  <a:pt x="49219" y="134620"/>
                </a:moveTo>
                <a:lnTo>
                  <a:pt x="24891" y="134620"/>
                </a:lnTo>
                <a:lnTo>
                  <a:pt x="76326" y="245237"/>
                </a:lnTo>
                <a:lnTo>
                  <a:pt x="88391" y="245237"/>
                </a:lnTo>
                <a:lnTo>
                  <a:pt x="97977" y="212471"/>
                </a:lnTo>
                <a:lnTo>
                  <a:pt x="84708" y="212471"/>
                </a:lnTo>
                <a:lnTo>
                  <a:pt x="49219" y="134620"/>
                </a:lnTo>
                <a:close/>
              </a:path>
              <a:path w="314325" h="245745">
                <a:moveTo>
                  <a:pt x="314197" y="0"/>
                </a:moveTo>
                <a:lnTo>
                  <a:pt x="163321" y="0"/>
                </a:lnTo>
                <a:lnTo>
                  <a:pt x="163321" y="381"/>
                </a:lnTo>
                <a:lnTo>
                  <a:pt x="146050" y="381"/>
                </a:lnTo>
                <a:lnTo>
                  <a:pt x="84708" y="212471"/>
                </a:lnTo>
                <a:lnTo>
                  <a:pt x="97977" y="212471"/>
                </a:lnTo>
                <a:lnTo>
                  <a:pt x="155193" y="16891"/>
                </a:lnTo>
                <a:lnTo>
                  <a:pt x="177800" y="16891"/>
                </a:lnTo>
                <a:lnTo>
                  <a:pt x="314197" y="16764"/>
                </a:lnTo>
                <a:lnTo>
                  <a:pt x="314197" y="0"/>
                </a:lnTo>
                <a:close/>
              </a:path>
              <a:path w="314325" h="245745">
                <a:moveTo>
                  <a:pt x="40766" y="116078"/>
                </a:moveTo>
                <a:lnTo>
                  <a:pt x="0" y="134620"/>
                </a:lnTo>
                <a:lnTo>
                  <a:pt x="3936" y="144018"/>
                </a:lnTo>
                <a:lnTo>
                  <a:pt x="24891" y="134620"/>
                </a:lnTo>
                <a:lnTo>
                  <a:pt x="49219" y="134620"/>
                </a:lnTo>
                <a:lnTo>
                  <a:pt x="40766" y="116078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16648" y="4566284"/>
            <a:ext cx="171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25" dirty="0">
                <a:solidFill>
                  <a:srgbClr val="181B0D"/>
                </a:solidFill>
                <a:latin typeface="Times New Roman"/>
                <a:cs typeface="Times New Roman"/>
              </a:rPr>
              <a:t>𝑛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4796" y="2676398"/>
            <a:ext cx="347472" cy="30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0594" y="395997"/>
            <a:ext cx="9440545" cy="3612515"/>
          </a:xfrm>
          <a:prstGeom prst="rect">
            <a:avLst/>
          </a:prstGeom>
        </p:spPr>
        <p:txBody>
          <a:bodyPr vert="horz" wrap="square" lIns="0" tIns="2527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4000" spc="-180" dirty="0">
                <a:solidFill>
                  <a:srgbClr val="181B0D"/>
                </a:solidFill>
                <a:latin typeface="Arial"/>
                <a:cs typeface="Arial"/>
              </a:rPr>
              <a:t>Example</a:t>
            </a:r>
            <a:r>
              <a:rPr sz="4000" spc="-10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000" spc="114" dirty="0">
                <a:solidFill>
                  <a:srgbClr val="181B0D"/>
                </a:solidFill>
                <a:latin typeface="Arial"/>
                <a:cs typeface="Arial"/>
              </a:rPr>
              <a:t>3</a:t>
            </a:r>
            <a:endParaRPr sz="4000">
              <a:latin typeface="Arial"/>
              <a:cs typeface="Arial"/>
            </a:endParaRPr>
          </a:p>
          <a:p>
            <a:pPr marL="396240" marR="266065" indent="-383540">
              <a:lnSpc>
                <a:spcPts val="2260"/>
              </a:lnSpc>
              <a:spcBef>
                <a:spcPts val="114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90" dirty="0">
                <a:solidFill>
                  <a:srgbClr val="181B0D"/>
                </a:solidFill>
                <a:latin typeface="Arial"/>
                <a:cs typeface="Arial"/>
              </a:rPr>
              <a:t>Emergency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services such 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as </a:t>
            </a:r>
            <a:r>
              <a:rPr sz="2000" spc="20" dirty="0">
                <a:solidFill>
                  <a:srgbClr val="181B0D"/>
                </a:solidFill>
                <a:latin typeface="Arial"/>
                <a:cs typeface="Arial"/>
              </a:rPr>
              <a:t>911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monitor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time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interval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between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calls</a:t>
            </a:r>
            <a:r>
              <a:rPr sz="2000" spc="-31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received. 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Suppose </a:t>
            </a:r>
            <a:r>
              <a:rPr sz="2000" spc="5" dirty="0">
                <a:solidFill>
                  <a:srgbClr val="181B0D"/>
                </a:solidFill>
                <a:latin typeface="Arial"/>
                <a:cs typeface="Arial"/>
              </a:rPr>
              <a:t>that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in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city,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time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interval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between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calls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spc="20" dirty="0">
                <a:solidFill>
                  <a:srgbClr val="181B0D"/>
                </a:solidFill>
                <a:latin typeface="Arial"/>
                <a:cs typeface="Arial"/>
              </a:rPr>
              <a:t>911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has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an exponential 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distribution,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with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 </a:t>
            </a:r>
            <a:r>
              <a:rPr sz="2000" spc="-85" dirty="0">
                <a:solidFill>
                  <a:srgbClr val="181B0D"/>
                </a:solidFill>
                <a:latin typeface="Arial"/>
                <a:cs typeface="Arial"/>
              </a:rPr>
              <a:t>average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5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minutes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and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standard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deviation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5</a:t>
            </a:r>
            <a:r>
              <a:rPr sz="2000" spc="-32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minutes.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2260"/>
              </a:lnSpc>
              <a:buAutoNum type="alphaLcParenR"/>
              <a:tabLst>
                <a:tab pos="469265" algn="l"/>
                <a:tab pos="469900" algn="l"/>
                <a:tab pos="5607685" algn="l"/>
              </a:tabLst>
            </a:pP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Sketch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graph.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Scale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horizontal</a:t>
            </a:r>
            <a:r>
              <a:rPr sz="2000" spc="-114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axis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for	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.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Shade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region corresponding</a:t>
            </a:r>
            <a:r>
              <a:rPr sz="2000" spc="-1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probability.</a:t>
            </a:r>
            <a:endParaRPr sz="2000">
              <a:latin typeface="Arial"/>
              <a:cs typeface="Arial"/>
            </a:endParaRPr>
          </a:p>
          <a:p>
            <a:pPr marL="469900" marR="215900" indent="-457200">
              <a:lnSpc>
                <a:spcPts val="2260"/>
              </a:lnSpc>
              <a:spcBef>
                <a:spcPts val="1190"/>
              </a:spcBef>
              <a:buAutoNum type="alphaLcParenR"/>
              <a:tabLst>
                <a:tab pos="469265" algn="l"/>
                <a:tab pos="469900" algn="l"/>
              </a:tabLst>
            </a:pP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Find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probability </a:t>
            </a:r>
            <a:r>
              <a:rPr sz="2000" spc="5" dirty="0">
                <a:solidFill>
                  <a:srgbClr val="181B0D"/>
                </a:solidFill>
                <a:latin typeface="Arial"/>
                <a:cs typeface="Arial"/>
              </a:rPr>
              <a:t>that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85" dirty="0">
                <a:solidFill>
                  <a:srgbClr val="181B0D"/>
                </a:solidFill>
                <a:latin typeface="Arial"/>
                <a:cs typeface="Arial"/>
              </a:rPr>
              <a:t>average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time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interval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between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between</a:t>
            </a:r>
            <a:r>
              <a:rPr sz="2000" spc="-39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4 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and 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6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minutes,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for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size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n </a:t>
            </a:r>
            <a:r>
              <a:rPr sz="2000" spc="5" dirty="0">
                <a:solidFill>
                  <a:srgbClr val="181B0D"/>
                </a:solidFill>
                <a:latin typeface="Arial"/>
                <a:cs typeface="Arial"/>
              </a:rPr>
              <a:t>=</a:t>
            </a:r>
            <a:r>
              <a:rPr sz="2000" spc="-30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181B0D"/>
                </a:solidFill>
                <a:latin typeface="Arial"/>
                <a:cs typeface="Arial"/>
              </a:rPr>
              <a:t>36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27633"/>
            <a:ext cx="6246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4400" spc="-120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4400" spc="-35" dirty="0">
                <a:solidFill>
                  <a:srgbClr val="181B0D"/>
                </a:solidFill>
                <a:latin typeface="Arial"/>
                <a:cs typeface="Arial"/>
              </a:rPr>
              <a:t>Limit</a:t>
            </a:r>
            <a:r>
              <a:rPr sz="4400" spc="-9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-175" dirty="0">
                <a:solidFill>
                  <a:srgbClr val="181B0D"/>
                </a:solidFill>
                <a:latin typeface="Arial"/>
                <a:cs typeface="Arial"/>
              </a:rPr>
              <a:t>Theorem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8045" y="3335946"/>
            <a:ext cx="134620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50" dirty="0">
                <a:solidFill>
                  <a:srgbClr val="181B0D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8045" y="4689512"/>
            <a:ext cx="134620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50" dirty="0">
                <a:solidFill>
                  <a:srgbClr val="181B0D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2224252"/>
            <a:ext cx="8939530" cy="342328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409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Suppose </a:t>
            </a:r>
            <a:r>
              <a:rPr sz="2000" spc="-100" dirty="0">
                <a:solidFill>
                  <a:srgbClr val="181B0D"/>
                </a:solidFill>
                <a:latin typeface="Arial"/>
                <a:cs typeface="Arial"/>
              </a:rPr>
              <a:t>you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roll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single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die</a:t>
            </a:r>
            <a:endParaRPr sz="2000">
              <a:latin typeface="Arial"/>
              <a:cs typeface="Arial"/>
            </a:endParaRPr>
          </a:p>
          <a:p>
            <a:pPr marL="927100" lvl="1" indent="-384175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i="1" spc="-70" dirty="0">
                <a:solidFill>
                  <a:srgbClr val="181B0D"/>
                </a:solidFill>
                <a:latin typeface="Arial"/>
                <a:cs typeface="Arial"/>
              </a:rPr>
              <a:t>Since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i="1" spc="-55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i="1" spc="-80" dirty="0">
                <a:solidFill>
                  <a:srgbClr val="181B0D"/>
                </a:solidFill>
                <a:latin typeface="Arial"/>
                <a:cs typeface="Arial"/>
              </a:rPr>
              <a:t>size </a:t>
            </a:r>
            <a:r>
              <a:rPr sz="2000" i="1" spc="-35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i="1" dirty="0">
                <a:solidFill>
                  <a:srgbClr val="181B0D"/>
                </a:solidFill>
                <a:latin typeface="Arial"/>
                <a:cs typeface="Arial"/>
              </a:rPr>
              <a:t>1,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i="1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i="1" spc="-45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of the </a:t>
            </a:r>
            <a:r>
              <a:rPr sz="2000" i="1" spc="-55" dirty="0">
                <a:solidFill>
                  <a:srgbClr val="181B0D"/>
                </a:solidFill>
                <a:latin typeface="Arial"/>
                <a:cs typeface="Arial"/>
              </a:rPr>
              <a:t>one </a:t>
            </a:r>
            <a:r>
              <a:rPr sz="2000" i="1" spc="-10" dirty="0">
                <a:solidFill>
                  <a:srgbClr val="181B0D"/>
                </a:solidFill>
                <a:latin typeface="Arial"/>
                <a:cs typeface="Arial"/>
              </a:rPr>
              <a:t>roll </a:t>
            </a:r>
            <a:r>
              <a:rPr sz="2000" i="1" spc="-35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i="1" spc="-25" dirty="0">
                <a:solidFill>
                  <a:srgbClr val="181B0D"/>
                </a:solidFill>
                <a:latin typeface="Arial"/>
                <a:cs typeface="Arial"/>
              </a:rPr>
              <a:t>what </a:t>
            </a:r>
            <a:r>
              <a:rPr sz="2000" i="1" spc="-90" dirty="0">
                <a:solidFill>
                  <a:srgbClr val="181B0D"/>
                </a:solidFill>
                <a:latin typeface="Arial"/>
                <a:cs typeface="Arial"/>
              </a:rPr>
              <a:t>you</a:t>
            </a:r>
            <a:r>
              <a:rPr sz="2000" i="1" spc="-3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181B0D"/>
                </a:solidFill>
                <a:latin typeface="Arial"/>
                <a:cs typeface="Arial"/>
              </a:rPr>
              <a:t>roll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81B0D"/>
              </a:buClr>
              <a:buFont typeface="Arial"/>
              <a:buChar char="–"/>
            </a:pPr>
            <a:endParaRPr sz="26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i="1" spc="-11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800" i="1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1800" i="1" spc="-40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1800" i="1" spc="-45" dirty="0">
                <a:solidFill>
                  <a:srgbClr val="181B0D"/>
                </a:solidFill>
                <a:latin typeface="Arial"/>
                <a:cs typeface="Arial"/>
              </a:rPr>
              <a:t>equals</a:t>
            </a:r>
            <a:r>
              <a:rPr sz="1800" i="1" spc="-2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800" i="1" spc="50" dirty="0">
                <a:solidFill>
                  <a:srgbClr val="181B0D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927100" lvl="1" indent="-384175">
              <a:lnSpc>
                <a:spcPct val="100000"/>
              </a:lnSpc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i="1" spc="-55" dirty="0">
                <a:solidFill>
                  <a:srgbClr val="181B0D"/>
                </a:solidFill>
                <a:latin typeface="Arial"/>
                <a:cs typeface="Arial"/>
              </a:rPr>
              <a:t>With </a:t>
            </a:r>
            <a:r>
              <a:rPr sz="2000" i="1" spc="-40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i="1" dirty="0">
                <a:solidFill>
                  <a:srgbClr val="181B0D"/>
                </a:solidFill>
                <a:latin typeface="Arial"/>
                <a:cs typeface="Arial"/>
              </a:rPr>
              <a:t>different </a:t>
            </a:r>
            <a:r>
              <a:rPr sz="2000" i="1" spc="-20" dirty="0">
                <a:solidFill>
                  <a:srgbClr val="181B0D"/>
                </a:solidFill>
                <a:latin typeface="Arial"/>
                <a:cs typeface="Arial"/>
              </a:rPr>
              <a:t>roll,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i="1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i="1" spc="-45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will</a:t>
            </a:r>
            <a:r>
              <a:rPr sz="2000" i="1" spc="-2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60" dirty="0">
                <a:solidFill>
                  <a:srgbClr val="181B0D"/>
                </a:solidFill>
                <a:latin typeface="Arial"/>
                <a:cs typeface="Arial"/>
              </a:rPr>
              <a:t>change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181B0D"/>
              </a:buClr>
              <a:buFont typeface="Arial"/>
              <a:buChar char="–"/>
            </a:pPr>
            <a:endParaRPr sz="26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i="1" spc="-11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1800" i="1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1800" i="1" spc="-40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1800" i="1" spc="-20" dirty="0">
                <a:solidFill>
                  <a:srgbClr val="181B0D"/>
                </a:solidFill>
                <a:latin typeface="Arial"/>
                <a:cs typeface="Arial"/>
              </a:rPr>
              <a:t>will </a:t>
            </a:r>
            <a:r>
              <a:rPr sz="1800" i="1" spc="-55" dirty="0">
                <a:solidFill>
                  <a:srgbClr val="181B0D"/>
                </a:solidFill>
                <a:latin typeface="Arial"/>
                <a:cs typeface="Arial"/>
              </a:rPr>
              <a:t>change </a:t>
            </a:r>
            <a:r>
              <a:rPr sz="1800" i="1" spc="-35" dirty="0">
                <a:solidFill>
                  <a:srgbClr val="181B0D"/>
                </a:solidFill>
                <a:latin typeface="Arial"/>
                <a:cs typeface="Arial"/>
              </a:rPr>
              <a:t>to</a:t>
            </a:r>
            <a:r>
              <a:rPr sz="1800" i="1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181B0D"/>
                </a:solidFill>
                <a:latin typeface="Arial"/>
                <a:cs typeface="Arial"/>
              </a:rPr>
              <a:t>2.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927100" lvl="1" indent="-384175">
              <a:lnSpc>
                <a:spcPct val="100000"/>
              </a:lnSpc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i="1" spc="-70" dirty="0">
                <a:solidFill>
                  <a:srgbClr val="181B0D"/>
                </a:solidFill>
                <a:latin typeface="Arial"/>
                <a:cs typeface="Arial"/>
              </a:rPr>
              <a:t>Since </a:t>
            </a:r>
            <a:r>
              <a:rPr sz="2000" i="1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b="1" i="1" u="sng" spc="-114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sample</a:t>
            </a:r>
            <a:r>
              <a:rPr sz="2000" b="1" i="1" spc="-114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i="1" spc="-45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2000" i="1" spc="-60" dirty="0">
                <a:solidFill>
                  <a:srgbClr val="181B0D"/>
                </a:solidFill>
                <a:latin typeface="Arial"/>
                <a:cs typeface="Arial"/>
              </a:rPr>
              <a:t>changes, </a:t>
            </a:r>
            <a:r>
              <a:rPr sz="2000" i="1" spc="30" dirty="0">
                <a:solidFill>
                  <a:srgbClr val="181B0D"/>
                </a:solidFill>
                <a:latin typeface="Arial"/>
                <a:cs typeface="Arial"/>
              </a:rPr>
              <a:t>it </a:t>
            </a:r>
            <a:r>
              <a:rPr sz="2000" i="1" spc="-35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i="1" spc="-40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b="1" i="1" u="sng" spc="-135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Random</a:t>
            </a:r>
            <a:r>
              <a:rPr sz="2000" b="1" i="1" u="sng" spc="-225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sng" spc="-114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Variable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30779" y="3180588"/>
            <a:ext cx="733044" cy="664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2492" y="4448555"/>
            <a:ext cx="751332" cy="716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27633"/>
            <a:ext cx="6246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4400" spc="-120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4400" spc="-35" dirty="0">
                <a:solidFill>
                  <a:srgbClr val="181B0D"/>
                </a:solidFill>
                <a:latin typeface="Arial"/>
                <a:cs typeface="Arial"/>
              </a:rPr>
              <a:t>Limit</a:t>
            </a:r>
            <a:r>
              <a:rPr sz="4400" spc="-9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-175" dirty="0">
                <a:solidFill>
                  <a:srgbClr val="181B0D"/>
                </a:solidFill>
                <a:latin typeface="Arial"/>
                <a:cs typeface="Arial"/>
              </a:rPr>
              <a:t>Theorem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2293747"/>
            <a:ext cx="8578215" cy="61785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96240" marR="5080" indent="-383540">
              <a:lnSpc>
                <a:spcPts val="2260"/>
              </a:lnSpc>
              <a:spcBef>
                <a:spcPts val="29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Since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mean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random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variable, </a:t>
            </a:r>
            <a:r>
              <a:rPr sz="2000" spc="35" dirty="0">
                <a:solidFill>
                  <a:srgbClr val="181B0D"/>
                </a:solidFill>
                <a:latin typeface="Arial"/>
                <a:cs typeface="Arial"/>
              </a:rPr>
              <a:t>it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has a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Probability</a:t>
            </a:r>
            <a:r>
              <a:rPr sz="2000" spc="-2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Distribution 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Function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(pdf).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2051" y="3017520"/>
            <a:ext cx="6269736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27633"/>
            <a:ext cx="6246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4400" spc="-120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4400" spc="-35" dirty="0">
                <a:solidFill>
                  <a:srgbClr val="181B0D"/>
                </a:solidFill>
                <a:latin typeface="Arial"/>
                <a:cs typeface="Arial"/>
              </a:rPr>
              <a:t>Limit</a:t>
            </a:r>
            <a:r>
              <a:rPr sz="4400" spc="-9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400" spc="-175" dirty="0">
                <a:solidFill>
                  <a:srgbClr val="181B0D"/>
                </a:solidFill>
                <a:latin typeface="Arial"/>
                <a:cs typeface="Arial"/>
              </a:rPr>
              <a:t>Theorem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0185" y="2289175"/>
            <a:ext cx="9384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181B0D"/>
                </a:solidFill>
                <a:latin typeface="Arial"/>
                <a:cs typeface="Arial"/>
              </a:rPr>
              <a:t>pdf </a:t>
            </a:r>
            <a:r>
              <a:rPr sz="2400" spc="-70" dirty="0">
                <a:solidFill>
                  <a:srgbClr val="181B0D"/>
                </a:solidFill>
                <a:latin typeface="Arial"/>
                <a:cs typeface="Arial"/>
              </a:rPr>
              <a:t>has a </a:t>
            </a:r>
            <a:r>
              <a:rPr sz="2400" b="1" u="heavy" spc="-160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Population</a:t>
            </a:r>
            <a:r>
              <a:rPr sz="2400" b="1" spc="-1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2400" spc="-65" dirty="0">
                <a:solidFill>
                  <a:srgbClr val="181B0D"/>
                </a:solidFill>
                <a:latin typeface="Arial"/>
                <a:cs typeface="Arial"/>
              </a:rPr>
              <a:t>(</a:t>
            </a:r>
            <a:r>
              <a:rPr sz="2400" spc="-65" dirty="0">
                <a:solidFill>
                  <a:srgbClr val="181B0D"/>
                </a:solidFill>
                <a:latin typeface="Courier New"/>
                <a:cs typeface="Courier New"/>
              </a:rPr>
              <a:t>Ã</a:t>
            </a:r>
            <a:r>
              <a:rPr sz="2400" spc="-65" dirty="0">
                <a:solidFill>
                  <a:srgbClr val="181B0D"/>
                </a:solidFill>
                <a:latin typeface="Arial"/>
                <a:cs typeface="Arial"/>
              </a:rPr>
              <a:t>) </a:t>
            </a:r>
            <a:r>
              <a:rPr sz="2400" spc="-2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181B0D"/>
                </a:solidFill>
                <a:latin typeface="Arial"/>
                <a:cs typeface="Arial"/>
              </a:rPr>
              <a:t>3.5, </a:t>
            </a:r>
            <a:r>
              <a:rPr sz="2400" spc="-50" dirty="0">
                <a:solidFill>
                  <a:srgbClr val="181B0D"/>
                </a:solidFill>
                <a:latin typeface="Arial"/>
                <a:cs typeface="Arial"/>
              </a:rPr>
              <a:t>and </a:t>
            </a:r>
            <a:r>
              <a:rPr sz="2400" spc="-70" dirty="0">
                <a:solidFill>
                  <a:srgbClr val="181B0D"/>
                </a:solidFill>
                <a:latin typeface="Arial"/>
                <a:cs typeface="Arial"/>
              </a:rPr>
              <a:t>has a Uniform</a:t>
            </a:r>
            <a:r>
              <a:rPr sz="2400" spc="-2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81B0D"/>
                </a:solidFill>
                <a:latin typeface="Arial"/>
                <a:cs typeface="Arial"/>
              </a:rPr>
              <a:t>Distribution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2051" y="3017520"/>
            <a:ext cx="6269736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4314" y="403605"/>
            <a:ext cx="190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9" dirty="0"/>
              <a:t>Two</a:t>
            </a:r>
            <a:r>
              <a:rPr spc="-200" dirty="0"/>
              <a:t> </a:t>
            </a:r>
            <a:r>
              <a:rPr spc="-140" dirty="0"/>
              <a:t>Dice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180845"/>
            <a:ext cx="9274810" cy="527621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96240" marR="118745" indent="-383540">
              <a:lnSpc>
                <a:spcPts val="2260"/>
              </a:lnSpc>
              <a:spcBef>
                <a:spcPts val="29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90" dirty="0">
                <a:solidFill>
                  <a:srgbClr val="181B0D"/>
                </a:solidFill>
                <a:latin typeface="Arial"/>
                <a:cs typeface="Arial"/>
              </a:rPr>
              <a:t>This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time </a:t>
            </a:r>
            <a:r>
              <a:rPr sz="2000" spc="-105" dirty="0">
                <a:solidFill>
                  <a:srgbClr val="181B0D"/>
                </a:solidFill>
                <a:latin typeface="Arial"/>
                <a:cs typeface="Arial"/>
              </a:rPr>
              <a:t>we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are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going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repeat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experiment </a:t>
            </a:r>
            <a:r>
              <a:rPr sz="2000" spc="-120" dirty="0">
                <a:solidFill>
                  <a:srgbClr val="181B0D"/>
                </a:solidFill>
                <a:latin typeface="Arial"/>
                <a:cs typeface="Arial"/>
              </a:rPr>
              <a:t>by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rolling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two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dice and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calculating 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</a:t>
            </a:r>
            <a:r>
              <a:rPr sz="2000" spc="-114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mean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81B0D"/>
              </a:buClr>
              <a:buFont typeface="Arial"/>
              <a:buChar char="■"/>
            </a:pPr>
            <a:endParaRPr sz="2200">
              <a:latin typeface="Times New Roman"/>
              <a:cs typeface="Times New Roman"/>
            </a:endParaRPr>
          </a:p>
          <a:p>
            <a:pPr marL="396240" indent="-383540">
              <a:lnSpc>
                <a:spcPct val="100000"/>
              </a:lnSpc>
              <a:spcBef>
                <a:spcPts val="193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7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105" dirty="0">
                <a:solidFill>
                  <a:srgbClr val="181B0D"/>
                </a:solidFill>
                <a:latin typeface="Arial"/>
                <a:cs typeface="Arial"/>
              </a:rPr>
              <a:t>Size </a:t>
            </a:r>
            <a:r>
              <a:rPr sz="2000" spc="5" dirty="0">
                <a:solidFill>
                  <a:srgbClr val="181B0D"/>
                </a:solidFill>
                <a:latin typeface="Arial"/>
                <a:cs typeface="Arial"/>
              </a:rPr>
              <a:t>=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396240" marR="6355715" indent="-383540">
              <a:lnSpc>
                <a:spcPts val="2260"/>
              </a:lnSpc>
              <a:spcBef>
                <a:spcPts val="1245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95" dirty="0">
                <a:solidFill>
                  <a:srgbClr val="181B0D"/>
                </a:solidFill>
                <a:latin typeface="Arial"/>
                <a:cs typeface="Arial"/>
              </a:rPr>
              <a:t>Thus,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b="1" u="sng" spc="-120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sample </a:t>
            </a:r>
            <a:r>
              <a:rPr sz="2000" b="1" u="sng" spc="-95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mean </a:t>
            </a:r>
            <a:r>
              <a:rPr sz="2000" b="1" spc="-9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is 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8 </a:t>
            </a:r>
            <a:r>
              <a:rPr sz="2000" spc="-35" dirty="0">
                <a:solidFill>
                  <a:srgbClr val="181B0D"/>
                </a:solidFill>
                <a:latin typeface="Arial"/>
                <a:cs typeface="Arial"/>
              </a:rPr>
              <a:t>divided </a:t>
            </a:r>
            <a:r>
              <a:rPr sz="2000" spc="-120" dirty="0">
                <a:solidFill>
                  <a:srgbClr val="181B0D"/>
                </a:solidFill>
                <a:latin typeface="Arial"/>
                <a:cs typeface="Arial"/>
              </a:rPr>
              <a:t>by 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2 </a:t>
            </a:r>
            <a:r>
              <a:rPr sz="2000" spc="5" dirty="0">
                <a:solidFill>
                  <a:srgbClr val="181B0D"/>
                </a:solidFill>
                <a:latin typeface="Arial"/>
                <a:cs typeface="Arial"/>
              </a:rPr>
              <a:t>=</a:t>
            </a:r>
            <a:r>
              <a:rPr sz="2000" spc="-3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81B0D"/>
              </a:buClr>
              <a:buFont typeface="Arial"/>
              <a:buChar char="■"/>
            </a:pPr>
            <a:endParaRPr sz="2200">
              <a:latin typeface="Times New Roman"/>
              <a:cs typeface="Times New Roman"/>
            </a:endParaRPr>
          </a:p>
          <a:p>
            <a:pPr marL="396240" indent="-383540">
              <a:lnSpc>
                <a:spcPct val="100000"/>
              </a:lnSpc>
              <a:spcBef>
                <a:spcPts val="193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65" dirty="0">
                <a:solidFill>
                  <a:srgbClr val="181B0D"/>
                </a:solidFill>
                <a:latin typeface="Arial"/>
                <a:cs typeface="Arial"/>
              </a:rPr>
              <a:t>Again…</a:t>
            </a:r>
            <a:endParaRPr sz="2000">
              <a:latin typeface="Arial"/>
              <a:cs typeface="Arial"/>
            </a:endParaRPr>
          </a:p>
          <a:p>
            <a:pPr marL="396240" marR="5561965" indent="-383540">
              <a:lnSpc>
                <a:spcPts val="2260"/>
              </a:lnSpc>
              <a:spcBef>
                <a:spcPts val="1250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90" dirty="0">
                <a:solidFill>
                  <a:srgbClr val="181B0D"/>
                </a:solidFill>
                <a:latin typeface="Arial"/>
                <a:cs typeface="Arial"/>
              </a:rPr>
              <a:t>This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time, the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dice add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7 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and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mean</a:t>
            </a:r>
            <a:r>
              <a:rPr sz="2000" spc="-19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changes 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181B0D"/>
                </a:solidFill>
                <a:latin typeface="Arial"/>
                <a:cs typeface="Arial"/>
              </a:rPr>
              <a:t>3.5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81B0D"/>
              </a:buClr>
              <a:buFont typeface="Arial"/>
              <a:buChar char="■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81B0D"/>
              </a:buClr>
              <a:buFont typeface="Arial"/>
              <a:buChar char="■"/>
            </a:pPr>
            <a:endParaRPr sz="1800">
              <a:latin typeface="Times New Roman"/>
              <a:cs typeface="Times New Roman"/>
            </a:endParaRPr>
          </a:p>
          <a:p>
            <a:pPr marL="396240" marR="5080" indent="-383540">
              <a:lnSpc>
                <a:spcPts val="2260"/>
              </a:lnSpc>
              <a:buChar char="■"/>
              <a:tabLst>
                <a:tab pos="396240" algn="l"/>
                <a:tab pos="396875" algn="l"/>
              </a:tabLst>
            </a:pP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Unlike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one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roll 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case,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numbers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closer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25" dirty="0">
                <a:solidFill>
                  <a:srgbClr val="181B0D"/>
                </a:solidFill>
                <a:latin typeface="Arial"/>
                <a:cs typeface="Arial"/>
              </a:rPr>
              <a:t>middle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(like 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6</a:t>
            </a:r>
            <a:r>
              <a:rPr sz="2000" spc="-37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and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7) </a:t>
            </a:r>
            <a:r>
              <a:rPr sz="2000" spc="-45" dirty="0">
                <a:solidFill>
                  <a:srgbClr val="181B0D"/>
                </a:solidFill>
                <a:latin typeface="Arial"/>
                <a:cs typeface="Arial"/>
              </a:rPr>
              <a:t>are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more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likely 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to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come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up</a:t>
            </a:r>
            <a:r>
              <a:rPr sz="2000" spc="-10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181B0D"/>
                </a:solidFill>
                <a:latin typeface="Arial"/>
                <a:cs typeface="Arial"/>
              </a:rPr>
              <a:t>(why?)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4680" y="2368295"/>
            <a:ext cx="1973579" cy="996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8876" y="4158996"/>
            <a:ext cx="1970531" cy="969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36778"/>
            <a:ext cx="9227185" cy="141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4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4000" spc="-114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4000" spc="-35" dirty="0">
                <a:solidFill>
                  <a:srgbClr val="181B0D"/>
                </a:solidFill>
                <a:latin typeface="Arial"/>
                <a:cs typeface="Arial"/>
              </a:rPr>
              <a:t>Limit</a:t>
            </a:r>
            <a:r>
              <a:rPr sz="400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000" spc="-165" dirty="0">
                <a:solidFill>
                  <a:srgbClr val="181B0D"/>
                </a:solidFill>
                <a:latin typeface="Arial"/>
                <a:cs typeface="Arial"/>
              </a:rPr>
              <a:t>Theorem</a:t>
            </a:r>
            <a:endParaRPr sz="4000">
              <a:latin typeface="Arial"/>
              <a:cs typeface="Arial"/>
            </a:endParaRPr>
          </a:p>
          <a:p>
            <a:pPr marL="396240" marR="5080" indent="-383540">
              <a:lnSpc>
                <a:spcPts val="2260"/>
              </a:lnSpc>
              <a:spcBef>
                <a:spcPts val="1664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90" dirty="0">
                <a:solidFill>
                  <a:srgbClr val="181B0D"/>
                </a:solidFill>
                <a:latin typeface="Arial"/>
                <a:cs typeface="Arial"/>
              </a:rPr>
              <a:t>This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can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be 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seen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in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graph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mean, which </a:t>
            </a:r>
            <a:r>
              <a:rPr sz="2000" spc="-80" dirty="0">
                <a:solidFill>
                  <a:srgbClr val="181B0D"/>
                </a:solidFill>
                <a:latin typeface="Arial"/>
                <a:cs typeface="Arial"/>
              </a:rPr>
              <a:t>now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clusters 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towards</a:t>
            </a:r>
            <a:r>
              <a:rPr sz="2000" spc="-23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 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population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</a:t>
            </a:r>
            <a:r>
              <a:rPr sz="2000" spc="-114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181B0D"/>
                </a:solidFill>
                <a:latin typeface="Arial"/>
                <a:cs typeface="Arial"/>
              </a:rPr>
              <a:t>3.5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90444" y="2211323"/>
            <a:ext cx="6726935" cy="4061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636778"/>
            <a:ext cx="9355455" cy="141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4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4000" spc="-114" dirty="0">
                <a:solidFill>
                  <a:srgbClr val="181B0D"/>
                </a:solidFill>
                <a:latin typeface="Arial"/>
                <a:cs typeface="Arial"/>
              </a:rPr>
              <a:t>Central </a:t>
            </a:r>
            <a:r>
              <a:rPr sz="4000" spc="-35" dirty="0">
                <a:solidFill>
                  <a:srgbClr val="181B0D"/>
                </a:solidFill>
                <a:latin typeface="Arial"/>
                <a:cs typeface="Arial"/>
              </a:rPr>
              <a:t>Limit</a:t>
            </a:r>
            <a:r>
              <a:rPr sz="400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4000" spc="-165" dirty="0">
                <a:solidFill>
                  <a:srgbClr val="181B0D"/>
                </a:solidFill>
                <a:latin typeface="Arial"/>
                <a:cs typeface="Arial"/>
              </a:rPr>
              <a:t>Theorem</a:t>
            </a:r>
            <a:endParaRPr sz="4000">
              <a:latin typeface="Arial"/>
              <a:cs typeface="Arial"/>
            </a:endParaRPr>
          </a:p>
          <a:p>
            <a:pPr marL="396240" marR="5080" indent="-383540">
              <a:lnSpc>
                <a:spcPts val="2260"/>
              </a:lnSpc>
              <a:spcBef>
                <a:spcPts val="1664"/>
              </a:spcBef>
              <a:buChar char="■"/>
              <a:tabLst>
                <a:tab pos="396240" algn="l"/>
                <a:tab pos="396875" algn="l"/>
              </a:tabLst>
            </a:pPr>
            <a:r>
              <a:rPr sz="2000" spc="-135" dirty="0">
                <a:solidFill>
                  <a:srgbClr val="181B0D"/>
                </a:solidFill>
                <a:latin typeface="Arial"/>
                <a:cs typeface="Arial"/>
              </a:rPr>
              <a:t>So </a:t>
            </a:r>
            <a:r>
              <a:rPr sz="2000" spc="-65" dirty="0">
                <a:solidFill>
                  <a:srgbClr val="181B0D"/>
                </a:solidFill>
                <a:latin typeface="Arial"/>
                <a:cs typeface="Arial"/>
              </a:rPr>
              <a:t>when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sample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size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increases,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population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mean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of </a:t>
            </a:r>
            <a:r>
              <a:rPr sz="2000" spc="20" dirty="0">
                <a:solidFill>
                  <a:srgbClr val="181B0D"/>
                </a:solidFill>
                <a:latin typeface="Arial"/>
                <a:cs typeface="Arial"/>
              </a:rPr>
              <a:t>3.5 </a:t>
            </a:r>
            <a:r>
              <a:rPr sz="2000" spc="-75" dirty="0">
                <a:solidFill>
                  <a:srgbClr val="181B0D"/>
                </a:solidFill>
                <a:latin typeface="Arial"/>
                <a:cs typeface="Arial"/>
              </a:rPr>
              <a:t>stays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same,</a:t>
            </a:r>
            <a:r>
              <a:rPr sz="2000" spc="-254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Arial"/>
                <a:cs typeface="Arial"/>
              </a:rPr>
              <a:t>but 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181B0D"/>
                </a:solidFill>
                <a:latin typeface="Arial"/>
                <a:cs typeface="Arial"/>
              </a:rPr>
              <a:t>pdf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clusters </a:t>
            </a:r>
            <a:r>
              <a:rPr sz="2000" spc="-50" dirty="0">
                <a:solidFill>
                  <a:srgbClr val="181B0D"/>
                </a:solidFill>
                <a:latin typeface="Arial"/>
                <a:cs typeface="Arial"/>
              </a:rPr>
              <a:t>more </a:t>
            </a:r>
            <a:r>
              <a:rPr sz="2000" spc="-60" dirty="0">
                <a:solidFill>
                  <a:srgbClr val="181B0D"/>
                </a:solidFill>
                <a:latin typeface="Arial"/>
                <a:cs typeface="Arial"/>
              </a:rPr>
              <a:t>toward </a:t>
            </a:r>
            <a:r>
              <a:rPr sz="2000" spc="-20" dirty="0">
                <a:solidFill>
                  <a:srgbClr val="181B0D"/>
                </a:solidFill>
                <a:latin typeface="Arial"/>
                <a:cs typeface="Arial"/>
              </a:rPr>
              <a:t>the </a:t>
            </a:r>
            <a:r>
              <a:rPr sz="2000" spc="-30" dirty="0">
                <a:solidFill>
                  <a:srgbClr val="181B0D"/>
                </a:solidFill>
                <a:latin typeface="Arial"/>
                <a:cs typeface="Arial"/>
              </a:rPr>
              <a:t>population </a:t>
            </a:r>
            <a:r>
              <a:rPr sz="2000" spc="-40" dirty="0">
                <a:solidFill>
                  <a:srgbClr val="181B0D"/>
                </a:solidFill>
                <a:latin typeface="Arial"/>
                <a:cs typeface="Arial"/>
              </a:rPr>
              <a:t>center </a:t>
            </a:r>
            <a:r>
              <a:rPr sz="2000" spc="60" dirty="0">
                <a:solidFill>
                  <a:srgbClr val="181B0D"/>
                </a:solidFill>
                <a:latin typeface="Arial"/>
                <a:cs typeface="Arial"/>
              </a:rPr>
              <a:t>– </a:t>
            </a:r>
            <a:r>
              <a:rPr sz="2000" spc="-5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000" b="1" u="sng" spc="-145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lower </a:t>
            </a:r>
            <a:r>
              <a:rPr sz="2000" b="1" u="sng" spc="-114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standard</a:t>
            </a:r>
            <a:r>
              <a:rPr sz="2000" b="1" u="sng" spc="-330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125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Arial"/>
                <a:cs typeface="Arial"/>
              </a:rPr>
              <a:t>deviation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90444" y="2211323"/>
            <a:ext cx="6726935" cy="4061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1785</Words>
  <Application>Microsoft Office PowerPoint</Application>
  <PresentationFormat>Custom</PresentationFormat>
  <Paragraphs>264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THE CENTRAL LIMIT</vt:lpstr>
      <vt:lpstr>Slide 2</vt:lpstr>
      <vt:lpstr>Slide 3</vt:lpstr>
      <vt:lpstr>Slide 4</vt:lpstr>
      <vt:lpstr>Slide 5</vt:lpstr>
      <vt:lpstr>Slide 6</vt:lpstr>
      <vt:lpstr>Two Dice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CENTRAL LIMIT</dc:title>
  <cp:lastModifiedBy>BHANU</cp:lastModifiedBy>
  <cp:revision>7</cp:revision>
  <dcterms:created xsi:type="dcterms:W3CDTF">2018-04-28T02:24:44Z</dcterms:created>
  <dcterms:modified xsi:type="dcterms:W3CDTF">2018-05-01T17:15:50Z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2018-04-28T00:00:00Z</vt:filetime>
  </property>
</Properties>
</file>