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69" r:id="rId3"/>
    <p:sldId id="258" r:id="rId4"/>
    <p:sldId id="259" r:id="rId5"/>
    <p:sldId id="267" r:id="rId6"/>
    <p:sldId id="261" r:id="rId7"/>
    <p:sldId id="260" r:id="rId8"/>
    <p:sldId id="262" r:id="rId9"/>
    <p:sldId id="263" r:id="rId10"/>
    <p:sldId id="274" r:id="rId11"/>
    <p:sldId id="264" r:id="rId12"/>
    <p:sldId id="265" r:id="rId13"/>
    <p:sldId id="272" r:id="rId14"/>
    <p:sldId id="276" r:id="rId15"/>
    <p:sldId id="273" r:id="rId16"/>
    <p:sldId id="271" r:id="rId17"/>
    <p:sldId id="277" r:id="rId18"/>
    <p:sldId id="278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560993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7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660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0121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329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65924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9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6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yale.edu/Courses/1997-98/101/sigtest.htm" TargetMode="External"/><Relationship Id="rId2" Type="http://schemas.openxmlformats.org/officeDocument/2006/relationships/hyperlink" Target="http://www.stat.yale.edu/Courses/1997-98/101/confin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132C0-57C5-46C3-A5CC-1C7DFF6D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657351" cy="2896336"/>
          </a:xfrm>
        </p:spPr>
        <p:txBody>
          <a:bodyPr/>
          <a:lstStyle/>
          <a:p>
            <a:pPr algn="ctr"/>
            <a:r>
              <a:rPr lang="en-US" dirty="0"/>
              <a:t>Comparison of two means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smtClean="0"/>
              <a:t>				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41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: Two-Sample z-Test for the Difference Between Means">
            <a:extLst>
              <a:ext uri="{FF2B5EF4-FFF2-40B4-BE49-F238E27FC236}">
                <a16:creationId xmlns="" xmlns:a16="http://schemas.microsoft.com/office/drawing/2014/main" id="{F42AFC95-F3D3-4C38-A7B0-AE8087C3C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" y="463826"/>
            <a:ext cx="5102087" cy="581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Solution: Two-Sample z-Test for the Difference Between Means">
            <a:extLst>
              <a:ext uri="{FF2B5EF4-FFF2-40B4-BE49-F238E27FC236}">
                <a16:creationId xmlns="" xmlns:a16="http://schemas.microsoft.com/office/drawing/2014/main" id="{1C9F4973-9784-40F5-A8AE-AA72717643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38" y="613396"/>
            <a:ext cx="6042992" cy="5399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94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0960F-5E4B-4CCD-A77B-3CA2F0ED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Comparison of Two Population Means - Small, Independent Samples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7C13CD-E634-4326-9C70-C24C3889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“Small” samples means that either </a:t>
            </a:r>
            <a:r>
              <a:rPr lang="en-US" altLang="en-US" sz="2000" dirty="0">
                <a:solidFill>
                  <a:srgbClr val="000000"/>
                </a:solidFill>
                <a:latin typeface="MathJax_Math-italic"/>
                <a:ea typeface="Calibri" panose="020F0502020204030204" pitchFamily="34" charset="0"/>
                <a:cs typeface="Gautami" panose="020B0502040204020203" pitchFamily="34" charset="0"/>
              </a:rPr>
              <a:t>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1&lt;</a:t>
            </a:r>
            <a:r>
              <a:rPr lang="en-US" altLang="en-US" sz="2000" dirty="0">
                <a:solidFill>
                  <a:srgbClr val="000000"/>
                </a:solidFill>
                <a:latin typeface="MathJax_Main"/>
                <a:ea typeface="Calibri" panose="020F0502020204030204" pitchFamily="34" charset="0"/>
                <a:cs typeface="Gautami" panose="020B0502040204020203" pitchFamily="34" charset="0"/>
              </a:rPr>
              <a:t>30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Lato" panose="020F050202020403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n2&lt;</a:t>
            </a:r>
            <a:r>
              <a:rPr lang="en-US" altLang="en-US" sz="2000" dirty="0">
                <a:solidFill>
                  <a:srgbClr val="000000"/>
                </a:solidFill>
                <a:latin typeface="MathJax_Main"/>
                <a:ea typeface="Calibri" panose="020F0502020204030204" pitchFamily="34" charset="0"/>
                <a:cs typeface="Gautami" panose="020B0502040204020203" pitchFamily="34" charset="0"/>
              </a:rPr>
              <a:t>30</a:t>
            </a:r>
          </a:p>
          <a:p>
            <a:r>
              <a:rPr lang="en-IN" dirty="0"/>
              <a:t>The samples must be independent, the populations must be normal. </a:t>
            </a:r>
          </a:p>
          <a:p>
            <a:r>
              <a:rPr lang="en-IN" dirty="0"/>
              <a:t>There are two cases to consider when working with the above statistic:</a:t>
            </a:r>
          </a:p>
          <a:p>
            <a:r>
              <a:rPr lang="en-IN" dirty="0"/>
              <a:t>— The unknown population variances are equal. </a:t>
            </a:r>
          </a:p>
          <a:p>
            <a:r>
              <a:rPr lang="en-IN" dirty="0"/>
              <a:t>— The unknown population variances are not equal</a:t>
            </a:r>
          </a:p>
          <a:p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C119D531-B7B1-4631-BF5B-06B16B22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BB8C9B-5489-4A84-8AB6-BD3A15AB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088"/>
            <a:ext cx="8638943" cy="568518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Equal Variances </a:t>
            </a:r>
            <a:endParaRPr lang="en-IN" dirty="0"/>
          </a:p>
          <a:p>
            <a:r>
              <a:rPr lang="en-IN" dirty="0"/>
              <a:t>pool data(weighted average) for both samples together to produce a pooled variance estimate, defined as: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Confidence Interval is given by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Test Statistic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 descr="http://www.stat.yale.edu/Courses/1997-98/101/tpool.gif">
            <a:extLst>
              <a:ext uri="{FF2B5EF4-FFF2-40B4-BE49-F238E27FC236}">
                <a16:creationId xmlns="" xmlns:a16="http://schemas.microsoft.com/office/drawing/2014/main" id="{FAF6B285-49C0-4663-975F-A593709493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81" y="1693666"/>
            <a:ext cx="3219451" cy="92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C17025-B41F-4A30-B99C-82FE3794FD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6525" y="3440954"/>
            <a:ext cx="3419475" cy="942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C715488-9CD3-4017-91CD-EE9E87EDF247}"/>
              </a:ext>
            </a:extLst>
          </p:cNvPr>
          <p:cNvSpPr/>
          <p:nvPr/>
        </p:nvSpPr>
        <p:spPr>
          <a:xfrm>
            <a:off x="6219821" y="1903730"/>
            <a:ext cx="29016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/>
              <a:t>Degrees of freedom=</a:t>
            </a:r>
            <a:r>
              <a:rPr lang="en-IN" sz="2000" b="1" dirty="0"/>
              <a:t>(n</a:t>
            </a:r>
            <a:r>
              <a:rPr lang="en-IN" sz="2000" b="1" baseline="-25000" dirty="0"/>
              <a:t>1</a:t>
            </a:r>
            <a:r>
              <a:rPr lang="en-IN" sz="2000" b="1" dirty="0"/>
              <a:t> + n</a:t>
            </a:r>
            <a:r>
              <a:rPr lang="en-IN" sz="2000" b="1" baseline="-25000" dirty="0"/>
              <a:t>2</a:t>
            </a:r>
            <a:r>
              <a:rPr lang="en-IN" sz="2000" b="1" dirty="0"/>
              <a:t> -2)</a:t>
            </a:r>
          </a:p>
          <a:p>
            <a:pPr algn="ctr"/>
            <a:endParaRPr lang="en-IN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62B4E5F-4BCC-41D8-8181-138CE192DE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76525" y="5067353"/>
            <a:ext cx="2905947" cy="9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E1AAF-566E-4C7B-B78F-3A5E5616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variances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60B6EB-C578-4C22-B815-6ABCA5AC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90747"/>
            <a:ext cx="8596668" cy="3880773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Confidence interval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CC626A-BA9B-457C-8F30-DC071648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7" y="1941124"/>
            <a:ext cx="3602010" cy="1590009"/>
          </a:xfrm>
          <a:prstGeom prst="rect">
            <a:avLst/>
          </a:prstGeom>
        </p:spPr>
      </p:pic>
      <p:pic>
        <p:nvPicPr>
          <p:cNvPr id="6" name="Picture 5" descr="Related image">
            <a:extLst>
              <a:ext uri="{FF2B5EF4-FFF2-40B4-BE49-F238E27FC236}">
                <a16:creationId xmlns="" xmlns:a16="http://schemas.microsoft.com/office/drawing/2014/main" id="{47571897-5EDB-4149-9092-E9721C9A3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56" y="4664218"/>
            <a:ext cx="3200400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43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: Two-Sample t-Test for the Difference Between Means">
            <a:extLst>
              <a:ext uri="{FF2B5EF4-FFF2-40B4-BE49-F238E27FC236}">
                <a16:creationId xmlns="" xmlns:a16="http://schemas.microsoft.com/office/drawing/2014/main" id="{CF8EE173-7CDE-47E8-9BE4-E6AED8F601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7" y="357810"/>
            <a:ext cx="4757531" cy="568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olution: Two-Sample t-Test for the Difference Between Means">
            <a:extLst>
              <a:ext uri="{FF2B5EF4-FFF2-40B4-BE49-F238E27FC236}">
                <a16:creationId xmlns="" xmlns:a16="http://schemas.microsoft.com/office/drawing/2014/main" id="{5994B4AB-2458-43AB-A42D-39540C9666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11" y="887895"/>
            <a:ext cx="5105372" cy="4343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64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61E50F-5892-410B-98ED-2AD32A93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Comparison of Two Population Means - Paired Samples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A83D33-60D5-4AF3-897F-1DBD8CD3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Decide on the basis of weights “before and after” whether a certain diet is really effective. </a:t>
            </a:r>
          </a:p>
          <a:p>
            <a:r>
              <a:rPr lang="en-IN" dirty="0"/>
              <a:t>Decide on the basis of salaries “before and after” receiving an MBA whether that degree contributes to financial well being.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r>
              <a:rPr lang="en-IN" dirty="0"/>
              <a:t>Resting heart rates of 35 individuals before drinking coffee.</a:t>
            </a:r>
          </a:p>
          <a:p>
            <a:r>
              <a:rPr lang="en-IN" dirty="0"/>
              <a:t>Resting heart rates of the same individuals after drinking two cups of coffee.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53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22D21-783D-4433-9D6B-FC9BF2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 </a:t>
            </a:r>
            <a:br>
              <a:rPr lang="en-IN" b="1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7A7E80E-9EC1-4819-80A1-BB856CC83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821636"/>
                <a:ext cx="8596668" cy="5219728"/>
              </a:xfrm>
            </p:spPr>
            <p:txBody>
              <a:bodyPr/>
              <a:lstStyle/>
              <a:p>
                <a:r>
                  <a:rPr lang="en-IN" sz="2000" dirty="0">
                    <a:solidFill>
                      <a:schemeClr val="accent2"/>
                    </a:solidFill>
                  </a:rPr>
                  <a:t>Confidence interval     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accent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                              D.F=n-1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 panose="020F0502020204030204" pitchFamily="34" charset="0"/>
                    <a:cs typeface="Gautami" panose="020B0502040204020203" pitchFamily="34" charset="0"/>
                  </a:rPr>
                  <a:t>where there are</a:t>
                </a:r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Gautami" panose="020B0502040204020203" pitchFamily="34" charset="0"/>
                  </a:rPr>
                  <a:t> 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MathJax_Math-italic"/>
                    <a:ea typeface="Calibri" panose="020F0502020204030204" pitchFamily="34" charset="0"/>
                    <a:cs typeface="Gautami" panose="020B0502040204020203" pitchFamily="34" charset="0"/>
                  </a:rPr>
                  <a:t>n</a:t>
                </a:r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Gautami" panose="020B0502040204020203" pitchFamily="34" charset="0"/>
                  </a:rPr>
                  <a:t> pairs, 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Gautami" panose="020B0502040204020203" pitchFamily="34" charset="0"/>
                  </a:rPr>
                  <a:t> is the mean and </a:t>
                </a:r>
                <a:r>
                  <a:rPr lang="en-US" altLang="en-US" sz="2000" dirty="0" err="1">
                    <a:solidFill>
                      <a:srgbClr val="000000"/>
                    </a:solidFill>
                    <a:latin typeface="MathJax_Math-italic"/>
                    <a:ea typeface="Calibri" panose="020F0502020204030204" pitchFamily="34" charset="0"/>
                    <a:cs typeface="Gautami" panose="020B0502040204020203" pitchFamily="34" charset="0"/>
                  </a:rPr>
                  <a:t>sd</a:t>
                </a:r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Gautami" panose="020B0502040204020203" pitchFamily="34" charset="0"/>
                  </a:rPr>
                  <a:t> is the standard deviation of their differences.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Gautami" panose="020B0502040204020203" pitchFamily="34" charset="0"/>
                </a:endParaRPr>
              </a:p>
              <a:p>
                <a:endParaRPr lang="en-IN" dirty="0"/>
              </a:p>
              <a:p>
                <a:r>
                  <a:rPr lang="en-IN" sz="2000" dirty="0">
                    <a:solidFill>
                      <a:schemeClr val="accent2"/>
                    </a:solidFill>
                  </a:rPr>
                  <a:t>Test Statistic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7E80E-9EC1-4819-80A1-BB856CC83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821636"/>
                <a:ext cx="8596668" cy="5219728"/>
              </a:xfrm>
              <a:blipFill>
                <a:blip r:embed="rId2"/>
                <a:stretch>
                  <a:fillRect l="-284" t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DD9E163-F4BD-447C-86A6-F06AC2CB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2B651-54DB-428B-ABD0-540E7E2CC0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7996" y="1397842"/>
            <a:ext cx="2727430" cy="1053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BD3B19-1F94-4CC5-B021-230092743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95" y="4562070"/>
            <a:ext cx="3876232" cy="11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1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: t-Test for the Difference Between Means">
            <a:extLst>
              <a:ext uri="{FF2B5EF4-FFF2-40B4-BE49-F238E27FC236}">
                <a16:creationId xmlns="" xmlns:a16="http://schemas.microsoft.com/office/drawing/2014/main" id="{DA64F82F-689A-46BC-B397-F10FA8CBB1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6" y="901148"/>
            <a:ext cx="5489687" cy="516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olution: Two-Sample t-Test for the Difference Between Means">
            <a:extLst>
              <a:ext uri="{FF2B5EF4-FFF2-40B4-BE49-F238E27FC236}">
                <a16:creationId xmlns="" xmlns:a16="http://schemas.microsoft.com/office/drawing/2014/main" id="{5E2E4088-03FD-4627-9C25-E7CB891AA8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99" y="1282383"/>
            <a:ext cx="5731508" cy="4293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6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lution: Two-Sample t-Test for the Difference Between Means">
            <a:extLst>
              <a:ext uri="{FF2B5EF4-FFF2-40B4-BE49-F238E27FC236}">
                <a16:creationId xmlns="" xmlns:a16="http://schemas.microsoft.com/office/drawing/2014/main" id="{273673CB-A4FB-419A-901C-C1A328431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4888"/>
            <a:ext cx="6043017" cy="5207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0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6D538BC7-B7CA-483B-9851-252E8BAC9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06" y="92766"/>
            <a:ext cx="8917068" cy="6631592"/>
          </a:xfrm>
        </p:spPr>
      </p:pic>
    </p:spTree>
    <p:extLst>
      <p:ext uri="{BB962C8B-B14F-4D97-AF65-F5344CB8AC3E}">
        <p14:creationId xmlns:p14="http://schemas.microsoft.com/office/powerpoint/2010/main" val="32731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83D9CB-8C7B-43AD-96DD-95FC7B20B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26" y="755860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 many cases, a researcher is interesting in gathering information about two populations in order to compare them.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It involves…..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Comparison of two population means using large samples.</a:t>
            </a:r>
          </a:p>
          <a:p>
            <a:r>
              <a:rPr lang="en-IN" dirty="0">
                <a:solidFill>
                  <a:schemeClr val="tx1"/>
                </a:solidFill>
              </a:rPr>
              <a:t>Comparison of two population means using small samples.</a:t>
            </a:r>
          </a:p>
          <a:p>
            <a:r>
              <a:rPr lang="en-IN" dirty="0">
                <a:solidFill>
                  <a:schemeClr val="tx1"/>
                </a:solidFill>
              </a:rPr>
              <a:t>Comparison of paired samples.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5E6C71C-A5FB-4A51-976A-A74DDEC07A4C}"/>
              </a:ext>
            </a:extLst>
          </p:cNvPr>
          <p:cNvSpPr/>
          <p:nvPr/>
        </p:nvSpPr>
        <p:spPr>
          <a:xfrm>
            <a:off x="1114565" y="4174968"/>
            <a:ext cx="7616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dirty="0">
                <a:hlinkClick r:id="rId2"/>
              </a:rPr>
              <a:t>confidence intervals</a:t>
            </a:r>
            <a:r>
              <a:rPr lang="en-IN" dirty="0"/>
              <a:t> and </a:t>
            </a:r>
            <a:r>
              <a:rPr lang="en-IN" dirty="0">
                <a:hlinkClick r:id="rId3"/>
              </a:rPr>
              <a:t>tests of significance</a:t>
            </a:r>
            <a:r>
              <a:rPr lang="en-IN" dirty="0"/>
              <a:t> are useful statistical tools</a:t>
            </a:r>
          </a:p>
          <a:p>
            <a:pPr algn="ctr"/>
            <a:r>
              <a:rPr lang="en-IN" dirty="0"/>
              <a:t> for the difference between two population parameters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0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0A8AA-B7BF-404C-BCE2-CEF221E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9F870E-29D4-4CBC-8A32-1ADB50EA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estimating the difference between the means of two distinct populations.</a:t>
            </a:r>
          </a:p>
          <a:p>
            <a:r>
              <a:rPr lang="en-IN" dirty="0"/>
              <a:t>how to construct a confidence interval for the difference in the means of two distinct populations.</a:t>
            </a:r>
          </a:p>
          <a:p>
            <a:r>
              <a:rPr lang="en-IN" dirty="0"/>
              <a:t> perform a test of hypotheses.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6528AC-CC6C-4276-B13C-5789FCF0ADEF}"/>
              </a:ext>
            </a:extLst>
          </p:cNvPr>
          <p:cNvSpPr/>
          <p:nvPr/>
        </p:nvSpPr>
        <p:spPr>
          <a:xfrm>
            <a:off x="2420942" y="816638"/>
            <a:ext cx="4620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aim in comparing 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03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5F8C9-232E-4A33-ACF6-B020D54A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7" y="1828800"/>
            <a:ext cx="8472145" cy="4212564"/>
          </a:xfrm>
        </p:spPr>
        <p:txBody>
          <a:bodyPr>
            <a:normAutofit/>
          </a:bodyPr>
          <a:lstStyle/>
          <a:p>
            <a:r>
              <a:rPr lang="en-IN" dirty="0"/>
              <a:t>The samples must be independent of each other. That is, there can be no relationship between the subjects in each sample.</a:t>
            </a:r>
          </a:p>
          <a:p>
            <a:pPr marL="0" indent="0">
              <a:buNone/>
            </a:pPr>
            <a:r>
              <a:rPr lang="en-IN" dirty="0"/>
              <a:t> 	ex:</a:t>
            </a:r>
          </a:p>
          <a:p>
            <a:pPr marL="0" indent="0">
              <a:buNone/>
            </a:pPr>
            <a:r>
              <a:rPr lang="en-IN" dirty="0"/>
              <a:t>	 	Using 12 cars, have each car use Brand </a:t>
            </a:r>
            <a:r>
              <a:rPr lang="en-IN" i="1" dirty="0"/>
              <a:t>A</a:t>
            </a:r>
            <a:r>
              <a:rPr lang="en-IN" dirty="0"/>
              <a:t> and  Brand </a:t>
            </a:r>
            <a:r>
              <a:rPr lang="en-IN" i="1" dirty="0"/>
              <a:t>B.  </a:t>
            </a:r>
            <a:r>
              <a:rPr lang="en-IN" dirty="0"/>
              <a:t>Compare the 	differences in mileage for each car. </a:t>
            </a:r>
          </a:p>
          <a:p>
            <a:pPr marL="0" indent="0">
              <a:buNone/>
            </a:pPr>
            <a:r>
              <a:rPr lang="en-IN" dirty="0"/>
              <a:t>		Is the expected drying time for one type of paint lower than that of 	another 	type of paint?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populations from which the samples come must be (approximately) normally distributed or the sample sizes of both groups should be n≥30.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E56F6C-5CD4-4240-A183-5454560F3D92}"/>
              </a:ext>
            </a:extLst>
          </p:cNvPr>
          <p:cNvSpPr/>
          <p:nvPr/>
        </p:nvSpPr>
        <p:spPr>
          <a:xfrm>
            <a:off x="2226706" y="568692"/>
            <a:ext cx="56224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</a:rPr>
              <a:t>Comparison of Two Population Means: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</a:rPr>
              <a:t> Large, Independent Samples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46DD2-A5B6-4B0C-9F51-71586F1B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Sampling from Two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DA4097A-EB2A-4552-892B-A2512EB2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58" y="1486336"/>
            <a:ext cx="6105379" cy="4661246"/>
          </a:xfrm>
        </p:spPr>
      </p:pic>
    </p:spTree>
    <p:extLst>
      <p:ext uri="{BB962C8B-B14F-4D97-AF65-F5344CB8AC3E}">
        <p14:creationId xmlns:p14="http://schemas.microsoft.com/office/powerpoint/2010/main" val="327556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B207E183-70F9-498F-8CED-01F4045691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Interval for the Difference Between Two Population Means: Large, Independent Samples</a:t>
                </a:r>
                <a:b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3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200" dirty="0">
                    <a:solidFill>
                      <a:schemeClr val="tx1"/>
                    </a:solidFill>
                  </a:rPr>
                  <a:t>oint estimate of the difference </a:t>
                </a:r>
                <a:r>
                  <a:rPr lang="el-GR" sz="2200" dirty="0">
                    <a:solidFill>
                      <a:schemeClr val="tx1"/>
                    </a:solidFill>
                  </a:rPr>
                  <a:t>μ1−μ2</a:t>
                </a:r>
                <a:r>
                  <a:rPr lang="en-US" sz="22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I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IN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chemeClr val="tx1"/>
                    </a:solidFill>
                  </a:rPr>
                  <a:t>.</a:t>
                </a:r>
                <a:br>
                  <a:rPr lang="en-IN" sz="2200" dirty="0">
                    <a:solidFill>
                      <a:schemeClr val="tx1"/>
                    </a:solidFill>
                  </a:rPr>
                </a:br>
                <a: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IN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A confidence interval for the difference between two means specifies a range of values within which the difference between the means of the two populations may lie.</a:t>
                </a:r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en-IN" sz="2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In the relatively rare case that both population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 are known they would be used instead of the sample standard deviations.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b="1" dirty="0"/>
                  <a:t/>
                </a:r>
                <a:br>
                  <a:rPr lang="en-IN" b="1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07E183-70F9-498F-8CED-01F404569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70" t="-7407" b="-20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E97D42B-8494-4959-8E57-B753978F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3541" y="3198265"/>
            <a:ext cx="3681155" cy="11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AD6A5-4658-40BA-9349-AB1A5934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Hypothesis testing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33A8-274B-4A79-ABEC-DCBB21F7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70992"/>
            <a:ext cx="8596668" cy="4570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 </a:t>
            </a:r>
            <a:r>
              <a:rPr lang="en-IN" b="1" dirty="0"/>
              <a:t>hypothesis test</a:t>
            </a:r>
            <a:r>
              <a:rPr lang="en-IN" dirty="0"/>
              <a:t> is rule that specifies whether to accept or reject a claim about a population depending on the evidence provided by a sample of data.</a:t>
            </a:r>
          </a:p>
          <a:p>
            <a:r>
              <a:rPr lang="en-IN" dirty="0"/>
              <a:t>if μ1&gt;μ2, This formula can be written as μ1−μ2&gt;0.</a:t>
            </a:r>
          </a:p>
          <a:p>
            <a:r>
              <a:rPr lang="en-IN" dirty="0"/>
              <a:t>if μ1&lt;μ2, write the formula as μ1−μ2&lt;0.</a:t>
            </a:r>
          </a:p>
          <a:p>
            <a:r>
              <a:rPr lang="en-IN" dirty="0"/>
              <a:t>if μ1≠μ2, write the formula as μ1−μ2≠0.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Hypothesis testing,,,,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 using the critical value and test statistics procedures.</a:t>
            </a:r>
          </a:p>
          <a:p>
            <a:r>
              <a:rPr lang="en-IN" dirty="0"/>
              <a:t> express the null and alternative hypotheses </a:t>
            </a:r>
          </a:p>
          <a:p>
            <a:r>
              <a:rPr lang="en-IN" dirty="0"/>
              <a:t>If test statistic value falls in to rejection region we simply reject null hypothesis, if not we fail to reject null hypothesis.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5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Sample Hypothesis Test with Independent Samples">
            <a:extLst>
              <a:ext uri="{FF2B5EF4-FFF2-40B4-BE49-F238E27FC236}">
                <a16:creationId xmlns="" xmlns:a16="http://schemas.microsoft.com/office/drawing/2014/main" id="{1C98225E-DE18-4A60-A4E0-A63F425EBE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887896"/>
            <a:ext cx="8073859" cy="5459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08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E56D85E-208A-496E-B262-EEC94973B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940904"/>
                <a:ext cx="8956995" cy="4823792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solidFill>
                      <a:schemeClr val="accent1"/>
                    </a:solidFill>
                  </a:rPr>
                  <a:t>Test Statistic is given by</a:t>
                </a:r>
              </a:p>
              <a:p>
                <a:endParaRPr lang="en-IN" sz="2000" dirty="0">
                  <a:solidFill>
                    <a:schemeClr val="accent1"/>
                  </a:solidFill>
                </a:endParaRPr>
              </a:p>
              <a:p>
                <a:endParaRPr lang="en-IN" sz="2000" dirty="0">
                  <a:solidFill>
                    <a:schemeClr val="accent1"/>
                  </a:solidFill>
                </a:endParaRPr>
              </a:p>
              <a:p>
                <a:endParaRPr lang="en-IN" sz="2000" dirty="0">
                  <a:solidFill>
                    <a:schemeClr val="accent1"/>
                  </a:solidFill>
                </a:endParaRPr>
              </a:p>
              <a:p>
                <a:endParaRPr lang="en-IN" sz="2000" dirty="0">
                  <a:solidFill>
                    <a:schemeClr val="accent1"/>
                  </a:solidFill>
                </a:endParaRPr>
              </a:p>
              <a:p>
                <a:endParaRPr lang="en-IN" sz="2000" dirty="0">
                  <a:solidFill>
                    <a:schemeClr val="accent1"/>
                  </a:solidFill>
                </a:endParaRPr>
              </a:p>
              <a:p>
                <a:endParaRPr lang="en-IN" sz="2000" dirty="0">
                  <a:solidFill>
                    <a:schemeClr val="accent1"/>
                  </a:solidFill>
                </a:endParaRPr>
              </a:p>
              <a:p>
                <a:r>
                  <a:rPr lang="en-IN" sz="2000" i="1" dirty="0"/>
                  <a:t>n</a:t>
                </a:r>
                <a:r>
                  <a:rPr lang="en-IN" sz="2000" i="1" baseline="-25000" dirty="0"/>
                  <a:t>1</a:t>
                </a:r>
                <a:r>
                  <a:rPr lang="en-IN" sz="2000" dirty="0"/>
                  <a:t> and </a:t>
                </a:r>
                <a:r>
                  <a:rPr lang="en-IN" sz="2000" i="1" dirty="0"/>
                  <a:t>n</a:t>
                </a:r>
                <a:r>
                  <a:rPr lang="en-IN" sz="2000" i="1" baseline="-25000" dirty="0"/>
                  <a:t>2        </a:t>
                </a:r>
                <a:r>
                  <a:rPr lang="en-IN" sz="2000" dirty="0"/>
                  <a:t>samples from two normal populations of size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are standard deviations</a:t>
                </a:r>
              </a:p>
              <a:p>
                <a:r>
                  <a:rPr lang="el-GR" sz="2000" dirty="0"/>
                  <a:t>μ1</a:t>
                </a:r>
                <a:r>
                  <a:rPr lang="en-US" sz="2000" dirty="0"/>
                  <a:t> &amp; </a:t>
                </a:r>
                <a:r>
                  <a:rPr lang="el-GR" sz="2000" dirty="0"/>
                  <a:t>μ2</a:t>
                </a:r>
                <a:r>
                  <a:rPr lang="en-US" sz="2000" dirty="0"/>
                  <a:t> are means of two populations respectively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6D85E-208A-496E-B262-EEC94973B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940904"/>
                <a:ext cx="8956995" cy="4823792"/>
              </a:xfrm>
              <a:blipFill>
                <a:blip r:embed="rId2"/>
                <a:stretch>
                  <a:fillRect l="-613" t="-10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www.stat.yale.edu/Courses/1997-98/101/zstat2.gif">
            <a:extLst>
              <a:ext uri="{FF2B5EF4-FFF2-40B4-BE49-F238E27FC236}">
                <a16:creationId xmlns="" xmlns:a16="http://schemas.microsoft.com/office/drawing/2014/main" id="{FA84A030-DDA1-44BD-9B45-68EFC81AB3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3" y="1838738"/>
            <a:ext cx="3604591" cy="155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4508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795</TotalTime>
  <Words>270</Words>
  <Application>Microsoft Office PowerPoint</Application>
  <PresentationFormat>Custom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Crop</vt:lpstr>
      <vt:lpstr>Comparison of two means                              </vt:lpstr>
      <vt:lpstr>PowerPoint Presentation</vt:lpstr>
      <vt:lpstr> </vt:lpstr>
      <vt:lpstr>PowerPoint Presentation</vt:lpstr>
      <vt:lpstr>Independent Sampling from Two Population</vt:lpstr>
      <vt:lpstr>Confidence Interval for the Difference Between Two Population Means: Large, Independent Samples  Point estimate of the difference μ1−μ2 is x ̅_1-x ̅_2.  A confidence interval for the difference between two means specifies a range of values within which the difference between the means of the two populations may lie.       In the relatively rare case that both population standard deviations σ_1  and σ_2 are known they would be used instead of the sample standard deviations.  </vt:lpstr>
      <vt:lpstr>Hypothesis testing</vt:lpstr>
      <vt:lpstr>PowerPoint Presentation</vt:lpstr>
      <vt:lpstr>PowerPoint Presentation</vt:lpstr>
      <vt:lpstr>PowerPoint Presentation</vt:lpstr>
      <vt:lpstr> Comparison of Two Population Means - Small, Independent Samples </vt:lpstr>
      <vt:lpstr>PowerPoint Presentation</vt:lpstr>
      <vt:lpstr>Unequal variances</vt:lpstr>
      <vt:lpstr>PowerPoint Presentation</vt:lpstr>
      <vt:lpstr>Comparison of Two Population Means - Paired Samples</vt:lpstr>
      <vt:lpstr> 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venkatachari thoudoju</dc:creator>
  <cp:lastModifiedBy>admin</cp:lastModifiedBy>
  <cp:revision>42</cp:revision>
  <dcterms:created xsi:type="dcterms:W3CDTF">2019-04-07T10:42:19Z</dcterms:created>
  <dcterms:modified xsi:type="dcterms:W3CDTF">2019-05-10T15:36:03Z</dcterms:modified>
</cp:coreProperties>
</file>