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79" r:id="rId9"/>
    <p:sldId id="261" r:id="rId10"/>
    <p:sldId id="280" r:id="rId11"/>
    <p:sldId id="262" r:id="rId12"/>
    <p:sldId id="281" r:id="rId13"/>
    <p:sldId id="282" r:id="rId14"/>
    <p:sldId id="263" r:id="rId15"/>
    <p:sldId id="264" r:id="rId16"/>
    <p:sldId id="283" r:id="rId17"/>
    <p:sldId id="265" r:id="rId18"/>
    <p:sldId id="284" r:id="rId19"/>
    <p:sldId id="266" r:id="rId20"/>
    <p:sldId id="285" r:id="rId21"/>
    <p:sldId id="286" r:id="rId22"/>
    <p:sldId id="287" r:id="rId23"/>
    <p:sldId id="267" r:id="rId24"/>
    <p:sldId id="268" r:id="rId25"/>
    <p:sldId id="288" r:id="rId26"/>
    <p:sldId id="269" r:id="rId27"/>
    <p:sldId id="270" r:id="rId28"/>
    <p:sldId id="289" r:id="rId29"/>
    <p:sldId id="290" r:id="rId30"/>
    <p:sldId id="271" r:id="rId31"/>
    <p:sldId id="272" r:id="rId32"/>
    <p:sldId id="273" r:id="rId33"/>
    <p:sldId id="275" r:id="rId34"/>
    <p:sldId id="291" r:id="rId3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Photo of a mechanical keyboard and a computer screen, with part of the Python specification document shown on the screen.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Scatterplot with five lines representing the popularity of Python, JavaScript, Java, C++, and C. The x-axis spans the years 2016 to 2023. The y-axis ranges from 0% to 20% and represents the percentage of search engine results. The line for JavaScript is mostly flat and hovers around 2% to 4%. The line for C++ is also relatively flat and ranges from 4% to 8% until 2022, when C++ increases to 14% by 2023. The line for C starts around 12%, drops to 8% in mid 2017, rises back to 17% in 2021, but then falls to 12% by 2022. The line for Java starts at 21% in 2016, falls to 12% by 2018, remains on top until mid 2020, and then falls to 12%. The line for Python hovers around 4% from 2016 to 2018, but then steadily increases to 16% by 2022.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Scatterplot with five lines representing the popularity of Python, JavaScript, Java, C++, and C. The x-axis spans the years 2016 to 2023. The y-axis ranges from 0% to 20% and represents the percentage of questions asked. C and C++ are on bottom, hovering around 2% and 4% respectively. Java starts around 8% but steadily decreases to about 5% in 2023. JavaScript hovers between 12% and 8% and is the top language until Python crosses in 2018. Python starts at 7%, climbs steadily to 17% in 2022, and tapers off at 14% in 2023.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r/100pandas" TargetMode="External"/><Relationship Id="rId2" Type="http://schemas.openxmlformats.org/officeDocument/2006/relationships/hyperlink" Target="https://openstax.org/r/100pythlibra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1</a:t>
            </a:r>
            <a:r>
              <a:rPr lang="en-US" dirty="0"/>
              <a:t>:</a:t>
            </a:r>
            <a:r>
              <a:rPr dirty="0"/>
              <a:t> Statements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540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2</a:t>
            </a:r>
            <a:r>
              <a:rPr dirty="0"/>
              <a:t>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5200" b="1" i="0" dirty="0">
                <a:solidFill>
                  <a:srgbClr val="333333"/>
                </a:solidFill>
                <a:effectLst/>
                <a:latin typeface="Neue Helvetica W01"/>
              </a:rPr>
              <a:t>Basic input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Computer programs often receive input from the user.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what a user enters into a program. An input statement, variable =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"prompt"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), has three parts: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sz="2800" b="1" i="0" dirty="0">
                <a:solidFill>
                  <a:srgbClr val="424242"/>
                </a:solidFill>
                <a:effectLst/>
                <a:latin typeface="Neue Helvetica W01"/>
              </a:rPr>
              <a:t>variable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refers to a value stored in memory. In the statement above, </a:t>
            </a:r>
            <a:r>
              <a:rPr lang="en-US" sz="2800" b="0" i="1" dirty="0">
                <a:solidFill>
                  <a:srgbClr val="424242"/>
                </a:solidFill>
                <a:effectLst/>
                <a:latin typeface="Neue Helvetica W01"/>
              </a:rPr>
              <a:t>variable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can be replaced with any name the programmer chooses.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2800" b="1" i="0" dirty="0">
                <a:solidFill>
                  <a:srgbClr val="424242"/>
                </a:solidFill>
                <a:effectLst/>
                <a:latin typeface="Neue Helvetica W01"/>
              </a:rPr>
              <a:t>input()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function reads one line of input from the user. A function is a named, reusable block of code that performs a task when called. The input is stored in the computer's memory and can be accessed later using the variable.</a:t>
            </a: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sz="2800" b="1" i="0" dirty="0">
                <a:solidFill>
                  <a:srgbClr val="424242"/>
                </a:solidFill>
                <a:effectLst/>
                <a:latin typeface="Neue Helvetica W01"/>
              </a:rPr>
              <a:t>prompt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is a short message that indicates the program is waiting for input. In the statement above, </a:t>
            </a:r>
            <a:r>
              <a:rPr lang="en-US" sz="2800" b="0" i="1" dirty="0">
                <a:solidFill>
                  <a:srgbClr val="424242"/>
                </a:solidFill>
                <a:effectLst/>
                <a:latin typeface="Neue Helvetica W01"/>
              </a:rPr>
              <a:t>"prompt"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can be omitted or replaced with any message.</a:t>
            </a:r>
          </a:p>
        </p:txBody>
      </p:sp>
    </p:spTree>
    <p:extLst>
      <p:ext uri="{BB962C8B-B14F-4D97-AF65-F5344CB8AC3E}">
        <p14:creationId xmlns:p14="http://schemas.microsoft.com/office/powerpoint/2010/main" val="345254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3</a:t>
            </a:r>
            <a:r>
              <a:rPr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Assign variables and print variables.</a:t>
            </a:r>
          </a:p>
          <a:p>
            <a:pPr lvl="0"/>
            <a:r>
              <a:t>Explain rules for naming variables.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3</a:t>
            </a:r>
            <a:r>
              <a:rPr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Assignment statement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Variables allow programs to refer to values using names rather than memory locations.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statement can set a variable to a value using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assignment operator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=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Note that this is different from the equal sign of mathematics. </a:t>
            </a:r>
          </a:p>
          <a:p>
            <a:pPr lvl="2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age 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6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or birth =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"May 15"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lvl="2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left side of the assignment statement is a variable, and the right side is the value the variable is assigned.</a:t>
            </a:r>
          </a:p>
        </p:txBody>
      </p:sp>
    </p:spTree>
    <p:extLst>
      <p:ext uri="{BB962C8B-B14F-4D97-AF65-F5344CB8AC3E}">
        <p14:creationId xmlns:p14="http://schemas.microsoft.com/office/powerpoint/2010/main" val="8969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3</a:t>
            </a:r>
            <a:r>
              <a:rPr dirty="0"/>
              <a:t>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Python's style guide recommends writing variable names in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snake case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which is all lowercase with underscores in between each word,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Example: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first_name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or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total_price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name should be short and descriptive, so words are preferred over single characters in programs for readability.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variable named count indicates the variable's purpose better than a variable named c.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has reserved words, known as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keywords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which have special functions and cannot be used as names for variables (or other objects).</a:t>
            </a:r>
          </a:p>
        </p:txBody>
      </p:sp>
    </p:spTree>
    <p:extLst>
      <p:ext uri="{BB962C8B-B14F-4D97-AF65-F5344CB8AC3E}">
        <p14:creationId xmlns:p14="http://schemas.microsoft.com/office/powerpoint/2010/main" val="255520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1.2 Keywords</a:t>
            </a:r>
          </a:p>
        </p:txBody>
      </p:sp>
      <p:pic>
        <p:nvPicPr>
          <p:cNvPr id="3" name="Picture 1" descr="Table 1.2 Keywords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952500"/>
            <a:ext cx="71882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4</a:t>
            </a:r>
            <a:r>
              <a:rPr dirty="0"/>
              <a:t> 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the built-in len() function to get a string's length.</a:t>
            </a:r>
          </a:p>
          <a:p>
            <a:pPr lvl="0"/>
            <a:r>
              <a:t>Concatenate string literals and variables using the + operator.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4</a:t>
            </a:r>
            <a:r>
              <a:rPr dirty="0"/>
              <a:t> 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string is a sequence of characters enclosed by matching single (') or double (") quotes. Ex: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"Happy birthday!"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'21'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are both strings.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To include a single quote (') in a string, enclose the string with matching double quotes ("). Ex: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"Won't this work?"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include a double quote ("), enclose the string with matching single quotes ('). Ex: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'They said "Try it!", so I did'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9224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1.3 Rules for strings.</a:t>
            </a:r>
          </a:p>
        </p:txBody>
      </p:sp>
      <p:pic>
        <p:nvPicPr>
          <p:cNvPr id="3" name="Picture 1" descr="Table 1.3 Rules for string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952500"/>
            <a:ext cx="109093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4</a:t>
            </a:r>
            <a:r>
              <a:rPr dirty="0"/>
              <a:t> 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1" i="0" dirty="0" err="1">
                <a:solidFill>
                  <a:srgbClr val="333333"/>
                </a:solidFill>
                <a:effectLst/>
                <a:latin typeface="Neue Helvetica W01"/>
              </a:rPr>
              <a:t>len</a:t>
            </a: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() function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common operation on a string object is to get the string length, or the number of characters in the string. The 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Neue Helvetica W01"/>
              </a:rPr>
              <a:t>len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function, when called on a string value, returns the string length.</a:t>
            </a:r>
          </a:p>
        </p:txBody>
      </p:sp>
    </p:spTree>
    <p:extLst>
      <p:ext uri="{BB962C8B-B14F-4D97-AF65-F5344CB8AC3E}">
        <p14:creationId xmlns:p14="http://schemas.microsoft.com/office/powerpoint/2010/main" val="107482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5</a:t>
            </a:r>
            <a:r>
              <a:rPr dirty="0"/>
              <a:t> Number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arithmetic operators to perform calculations.</a:t>
            </a:r>
          </a:p>
          <a:p>
            <a:pPr lvl="0"/>
            <a:r>
              <a:t>Explain the precedence of arithmetic operators.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Background</a:t>
            </a:r>
          </a:p>
          <a:p>
            <a:pPr marL="457189" lvl="0" indent="-457189">
              <a:buAutoNum type="arabicPeriod"/>
            </a:pPr>
            <a:r>
              <a:t>Input/output</a:t>
            </a:r>
          </a:p>
          <a:p>
            <a:pPr marL="457189" lvl="0" indent="-457189">
              <a:buAutoNum type="arabicPeriod"/>
            </a:pPr>
            <a:r>
              <a:t>Variables</a:t>
            </a:r>
          </a:p>
          <a:p>
            <a:pPr marL="457189" lvl="0" indent="-457189">
              <a:buAutoNum type="arabicPeriod"/>
            </a:pPr>
            <a:r>
              <a:t>String basics</a:t>
            </a:r>
          </a:p>
          <a:p>
            <a:pPr marL="457189" lvl="0" indent="-457189">
              <a:buAutoNum type="arabicPeriod"/>
            </a:pPr>
            <a:r>
              <a:t>Number basics</a:t>
            </a:r>
          </a:p>
          <a:p>
            <a:pPr marL="457189" lvl="0" indent="-457189">
              <a:buAutoNum type="arabicPeriod"/>
            </a:pPr>
            <a:r>
              <a:t>Error messages</a:t>
            </a:r>
          </a:p>
          <a:p>
            <a:pPr marL="457189" lvl="0" indent="-457189">
              <a:buAutoNum type="arabicPeriod"/>
            </a:pPr>
            <a:r>
              <a:t>Comments</a:t>
            </a:r>
          </a:p>
          <a:p>
            <a:pPr marL="457189" lvl="0" indent="-457189">
              <a:buAutoNum type="arabicPeriod"/>
            </a:pPr>
            <a:r>
              <a:t>Why Python?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540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5</a:t>
            </a:r>
            <a:r>
              <a:rPr dirty="0"/>
              <a:t> Number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Numeric data types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supports two basic number formats, integer and floating-point.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 integer represents a whole number, and a floating-point format represents a decimal number. The format a language uses to represent data is called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data type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addition to integer and floating-point types, programming languages typically have a string type for representing text.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383310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3365C-83DC-6CE6-25DD-8E7AB0FB4D2F}"/>
              </a:ext>
            </a:extLst>
          </p:cNvPr>
          <p:cNvSpPr txBox="1"/>
          <p:nvPr/>
        </p:nvSpPr>
        <p:spPr>
          <a:xfrm>
            <a:off x="329184" y="1414272"/>
            <a:ext cx="11192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333333"/>
                </a:solidFill>
                <a:effectLst/>
                <a:latin typeface="Neue Helvetica W01"/>
              </a:rPr>
              <a:t>Basic arithmetic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Arithmetic operators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are used to perform mathematical operations like addition, subtraction, multiplication, and division.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Four basic arithmetic operators exist in Python: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Addition (+)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Subtraction (-)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Multiplication (*)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Division (/)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4829C1-D9E1-C4C0-6F68-5D977060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40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5</a:t>
            </a:r>
            <a:r>
              <a:rPr dirty="0"/>
              <a:t> Number basics</a:t>
            </a:r>
          </a:p>
        </p:txBody>
      </p:sp>
    </p:spTree>
    <p:extLst>
      <p:ext uri="{BB962C8B-B14F-4D97-AF65-F5344CB8AC3E}">
        <p14:creationId xmlns:p14="http://schemas.microsoft.com/office/powerpoint/2010/main" val="3890395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C3365C-83DC-6CE6-25DD-8E7AB0FB4D2F}"/>
              </a:ext>
            </a:extLst>
          </p:cNvPr>
          <p:cNvSpPr txBox="1"/>
          <p:nvPr/>
        </p:nvSpPr>
        <p:spPr>
          <a:xfrm>
            <a:off x="329184" y="1414272"/>
            <a:ext cx="111922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i="0" dirty="0">
                <a:solidFill>
                  <a:srgbClr val="333333"/>
                </a:solidFill>
                <a:effectLst/>
                <a:latin typeface="Neue Helvetica W01"/>
              </a:rPr>
              <a:t>Operator precedence</a:t>
            </a: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a calculation has multiple operators, each operator is evaluated in order of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precedence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+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because multiplication takes precedence over addition.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However, 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+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9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because parentheses take precedence over multiplication.</a:t>
            </a:r>
          </a:p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4829C1-D9E1-C4C0-6F68-5D977060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40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5</a:t>
            </a:r>
            <a:r>
              <a:rPr dirty="0"/>
              <a:t> Number basics</a:t>
            </a:r>
          </a:p>
        </p:txBody>
      </p:sp>
    </p:spTree>
    <p:extLst>
      <p:ext uri="{BB962C8B-B14F-4D97-AF65-F5344CB8AC3E}">
        <p14:creationId xmlns:p14="http://schemas.microsoft.com/office/powerpoint/2010/main" val="3671883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1.4 Operator precedence from highest to lowest.</a:t>
            </a:r>
          </a:p>
        </p:txBody>
      </p:sp>
      <p:pic>
        <p:nvPicPr>
          <p:cNvPr id="3" name="Picture 1" descr="Table 1.4 Operator precedence from highest to lowest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952500"/>
            <a:ext cx="91186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6</a:t>
            </a:r>
            <a:r>
              <a:rPr dirty="0"/>
              <a:t>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the error type and line number in error messages.</a:t>
            </a:r>
          </a:p>
          <a:p>
            <a:pPr lvl="0"/>
            <a:r>
              <a:t>Correct syntax errors, name errors, and indentation errors.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6</a:t>
            </a:r>
            <a:r>
              <a:rPr dirty="0"/>
              <a:t> Error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666960"/>
          </a:xfrm>
        </p:spPr>
        <p:txBody>
          <a:bodyPr>
            <a:normAutofit fontScale="70000" lnSpcReduction="20000"/>
          </a:bodyPr>
          <a:lstStyle/>
          <a:p>
            <a:pPr marL="228600" indent="0" algn="l">
              <a:buNone/>
            </a:pP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When an error occurs, Python displays a message with the following information:</a:t>
            </a:r>
          </a:p>
          <a:p>
            <a:pPr algn="l">
              <a:buFont typeface="+mj-lt"/>
              <a:buAutoNum type="arabicPeriod"/>
            </a:pP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The line number of the error.</a:t>
            </a:r>
          </a:p>
          <a:p>
            <a:pPr algn="l">
              <a:buFont typeface="+mj-lt"/>
              <a:buAutoNum type="arabicPeriod"/>
            </a:pP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The type of error (Ex: </a:t>
            </a:r>
            <a:r>
              <a:rPr lang="en-US" sz="4000" b="0" i="0" dirty="0" err="1">
                <a:solidFill>
                  <a:srgbClr val="424242"/>
                </a:solidFill>
                <a:effectLst/>
                <a:latin typeface="Neue Helvetica W01"/>
              </a:rPr>
              <a:t>SyntaxError</a:t>
            </a: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Additional details about the error.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4000" b="1" dirty="0">
                <a:solidFill>
                  <a:srgbClr val="424242"/>
                </a:solidFill>
                <a:latin typeface="Neue Helvetica W01"/>
              </a:rPr>
              <a:t>Note</a:t>
            </a:r>
            <a:r>
              <a:rPr lang="en-US" sz="4000" dirty="0">
                <a:solidFill>
                  <a:srgbClr val="424242"/>
                </a:solidFill>
                <a:latin typeface="Neue Helvetica W01"/>
              </a:rPr>
              <a:t>: </a:t>
            </a: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The caret character (</a:t>
            </a:r>
            <a:r>
              <a:rPr lang="en-US" sz="4000" dirty="0"/>
              <a:t>^</a:t>
            </a:r>
            <a:r>
              <a:rPr lang="en-US" sz="4000" b="0" i="0" dirty="0">
                <a:solidFill>
                  <a:srgbClr val="424242"/>
                </a:solidFill>
                <a:effectLst/>
                <a:latin typeface="Neue Helvetica W01"/>
              </a:rPr>
              <a:t>) shows where Python found the error. Sometimes</a:t>
            </a:r>
            <a:endParaRPr lang="en-US" sz="63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0" lvl="0" indent="0">
              <a:buNone/>
            </a:pPr>
            <a:endParaRPr lang="en-US" dirty="0"/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Example: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Typing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print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"Hello!"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without parentheses is a syntax error.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Python, parentheses are required to use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print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attempting to run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print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"Hello!"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Python displays the following error: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r>
              <a:rPr lang="en-US" dirty="0"/>
              <a:t>Traceback (most recent call last):   File "/home/student/Desktop/</a:t>
            </a:r>
            <a:r>
              <a:rPr lang="en-US" dirty="0" err="1"/>
              <a:t>example.py</a:t>
            </a:r>
            <a:r>
              <a:rPr lang="en-US" dirty="0"/>
              <a:t>", line 1     print "Hello"                 ^ </a:t>
            </a:r>
          </a:p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r>
              <a:rPr lang="en-US" dirty="0" err="1"/>
              <a:t>SyntaxError</a:t>
            </a:r>
            <a:r>
              <a:rPr lang="en-US" dirty="0"/>
              <a:t>: Missing parentheses in call to 'print'. Did you mean print("Hello")?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60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1.5 Simple mistakes.</a:t>
            </a:r>
          </a:p>
        </p:txBody>
      </p:sp>
      <p:pic>
        <p:nvPicPr>
          <p:cNvPr id="3" name="Picture 1" descr="Table 1.5 Simple mistake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930400"/>
            <a:ext cx="10972800" cy="320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6</a:t>
            </a:r>
            <a:r>
              <a:rPr dirty="0"/>
              <a:t>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Write concise, meaningful comments that explain intended functionality of the code.</a:t>
            </a:r>
          </a:p>
          <a:p>
            <a:pPr lvl="0"/>
            <a:r>
              <a:t>Write a docstring (more verbose comment) that describes the program functionality.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7</a:t>
            </a:r>
            <a:r>
              <a:rPr dirty="0"/>
              <a:t>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Comments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are short phrases that explain what the code is doing. Each comment begins with a hash character (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All text from the hash character to the end of the line is ignored when running the program.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contrast, hash characters 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inside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of strings are treated as regular text.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The string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"Item #1: 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does not contain a comment.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362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7</a:t>
            </a:r>
            <a:r>
              <a:rPr dirty="0"/>
              <a:t>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writing comments: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character should be followed by a single space. Ex: 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 End of menu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easier to read than 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#End of menu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Comments should explain the purpose of the code, not just repeat the code itself. Ex: 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 Get the user's preferences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more descriptive than </a:t>
            </a:r>
            <a:r>
              <a:rPr lang="en-US" b="0" i="1" dirty="0">
                <a:solidFill>
                  <a:srgbClr val="5C5C5C"/>
                </a:solidFill>
                <a:effectLst/>
                <a:latin typeface="Neue Helvetica W01"/>
              </a:rPr>
              <a:t># Input item1 and item2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669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1.1</a:t>
            </a:r>
          </a:p>
        </p:txBody>
      </p:sp>
      <p:pic>
        <p:nvPicPr>
          <p:cNvPr id="3" name="Picture 1" descr="Photo of a mechanical keyboard and a computer screen, with part of the Python specification document shown on the screen.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Larissa Chu, CC BY 4.0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8</a:t>
            </a:r>
            <a:r>
              <a:rPr dirty="0"/>
              <a:t> Why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Name two historical facts about how Python was first created.</a:t>
            </a:r>
          </a:p>
          <a:p>
            <a:pPr lvl="0"/>
            <a:r>
              <a:t>Describe two ways Python is considered a popular language.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1.2</a:t>
            </a:r>
          </a:p>
        </p:txBody>
      </p:sp>
      <p:pic>
        <p:nvPicPr>
          <p:cNvPr id="3" name="Picture 1" descr="Scatterplot with five lines representing the popularity of Python, JavaScript, Java, C++, and C. The x-axis spans the years 2016 to 2023. The y-axis ranges from 0% to 20% and represents the percentage of search engine results. The line for JavaScript is mostly flat and hovers around 2% to 4%. The line for C++ is also relatively flat and ranges from 4% to 8% until 2022, when C++ increases to 14% by 2023. The line for C starts around 12%, drops to 8% in mid 2017, rises back to 17% in 2021, but then falls to 12% by 2022. The line for Java starts at 21% in 2016, falls to 12% by 2018, remains on top until mid 2020, and then falls to 12%. The line for Python hovers around 4% from 2016 to 2018, but then steadily increases to 16% by 2022.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952500"/>
            <a:ext cx="75311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TIOBE programming community index. Source: www.tiobe.com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1.3</a:t>
            </a:r>
          </a:p>
        </p:txBody>
      </p:sp>
      <p:pic>
        <p:nvPicPr>
          <p:cNvPr id="3" name="Picture 1" descr="Scatterplot with five lines representing the popularity of Python, JavaScript, Java, C++, and C. The x-axis spans the years 2016 to 2023. The y-axis ranges from 0% to 20% and represents the percentage of questions asked. C and C++ are on bottom, hovering around 2% and 4% respectively. Java starts around 8% but steadily decreases to about 5% in 2023. JavaScript hovers between 12% and 8% and is the top language until Python crosses in 2018. Python starts at 7%, climbs steadily to 17% in 2022, and tapers off at 14% in 2023.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24100" y="952500"/>
            <a:ext cx="75311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Stack Overflow questions per month. Source: data.stackexchange.com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1.6 Chapter 1 reference.</a:t>
            </a:r>
          </a:p>
        </p:txBody>
      </p:sp>
      <p:pic>
        <p:nvPicPr>
          <p:cNvPr id="3" name="Picture 1" descr="Table 1.6 Chapter 1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952500"/>
            <a:ext cx="71882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1</a:t>
            </a:r>
            <a:r>
              <a:rPr dirty="0"/>
              <a:t>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Name two examples of computer programs in everyday life.</a:t>
            </a:r>
          </a:p>
          <a:p>
            <a:pPr lvl="0"/>
            <a:r>
              <a:t>Explain why Python is a good programming language to learn.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1</a:t>
            </a:r>
            <a:r>
              <a:rPr dirty="0"/>
              <a:t>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library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collection of code that can be used in other programs.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comes with an extensive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Standard Library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for solving everyday computing problems like extracting data from files and creating summary reports.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addition, the community develops many other libraries for Python. Ex: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3"/>
              </a:rPr>
              <a:t>Pandas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widely used library for data analysis.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6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1</a:t>
            </a:r>
            <a:r>
              <a:rPr dirty="0"/>
              <a:t>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syntax is concise and straightforward.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syntax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of a language defines how code must be structured. Syntax rules define the keywords, symbols, and formatting used in programs. Compared to other programming languages, Python is more concise and straightforward.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784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2</a:t>
            </a:r>
            <a:r>
              <a:rPr dirty="0"/>
              <a:t>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Display output using the print() function.</a:t>
            </a:r>
          </a:p>
          <a:p>
            <a:pPr lvl="0"/>
            <a:r>
              <a:t>Obtain user input using the input() function.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1.</a:t>
            </a:r>
            <a:r>
              <a:rPr lang="en-US" dirty="0"/>
              <a:t>2</a:t>
            </a:r>
            <a:r>
              <a:rPr dirty="0"/>
              <a:t> 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4800" b="1" i="0" dirty="0">
                <a:solidFill>
                  <a:srgbClr val="333333"/>
                </a:solidFill>
                <a:effectLst/>
                <a:latin typeface="Neue Helvetica W01"/>
              </a:rPr>
              <a:t>Basic output</a:t>
            </a:r>
          </a:p>
          <a:p>
            <a:pPr marL="228600" indent="0" algn="l">
              <a:buNone/>
            </a:pPr>
            <a:endParaRPr lang="en-US" sz="48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print()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function displays output to the user. </a:t>
            </a: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Output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information or result produced by a program.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Multiple values, separated by commas, can be printed in the same statement.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By default, each value is separated by a space character in the output. The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sep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option can be used to change this behavior.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By default, the print() function adds a newline character at the end of the output.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newline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character tells the display to move to the next line. The end option can be used to continue printing on the same line.</a:t>
            </a:r>
          </a:p>
        </p:txBody>
      </p:sp>
    </p:spTree>
    <p:extLst>
      <p:ext uri="{BB962C8B-B14F-4D97-AF65-F5344CB8AC3E}">
        <p14:creationId xmlns:p14="http://schemas.microsoft.com/office/powerpoint/2010/main" val="3162885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1.1 Example uses of print().</a:t>
            </a:r>
          </a:p>
        </p:txBody>
      </p:sp>
      <p:pic>
        <p:nvPicPr>
          <p:cNvPr id="3" name="Picture 1" descr="Table 1.1 Example uses of print()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524000"/>
            <a:ext cx="1097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1790</Words>
  <Application>Microsoft Macintosh PowerPoint</Application>
  <PresentationFormat>Widescreen</PresentationFormat>
  <Paragraphs>171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1.1</vt:lpstr>
      <vt:lpstr>1.1 Background</vt:lpstr>
      <vt:lpstr>1.1 Background</vt:lpstr>
      <vt:lpstr>1.1 Background</vt:lpstr>
      <vt:lpstr>1.2 Input/output</vt:lpstr>
      <vt:lpstr>1.2 Input/output</vt:lpstr>
      <vt:lpstr>Table 1.1 Example uses of print().</vt:lpstr>
      <vt:lpstr>1.2 Input/output</vt:lpstr>
      <vt:lpstr>1.3 Variables</vt:lpstr>
      <vt:lpstr>1.3 Variables</vt:lpstr>
      <vt:lpstr>1.3 Variables</vt:lpstr>
      <vt:lpstr>Table 1.2 Keywords</vt:lpstr>
      <vt:lpstr>1.4 String basics</vt:lpstr>
      <vt:lpstr>1.4 String basics</vt:lpstr>
      <vt:lpstr>Table 1.3 Rules for strings.</vt:lpstr>
      <vt:lpstr>1.4 String basics</vt:lpstr>
      <vt:lpstr>1.5 Number basics</vt:lpstr>
      <vt:lpstr>1.5 Number basics</vt:lpstr>
      <vt:lpstr>1.5 Number basics</vt:lpstr>
      <vt:lpstr>1.5 Number basics</vt:lpstr>
      <vt:lpstr>Table 1.4 Operator precedence from highest to lowest.</vt:lpstr>
      <vt:lpstr>1.6 Error messages</vt:lpstr>
      <vt:lpstr>1.6 Error messages</vt:lpstr>
      <vt:lpstr>Table 1.5 Simple mistakes.</vt:lpstr>
      <vt:lpstr>1.6 Comments</vt:lpstr>
      <vt:lpstr>1.7 Comments</vt:lpstr>
      <vt:lpstr>1.7 Comments</vt:lpstr>
      <vt:lpstr>1.8 Why Python?</vt:lpstr>
      <vt:lpstr>Figure 1.2</vt:lpstr>
      <vt:lpstr>Figure 1.3</vt:lpstr>
      <vt:lpstr>Table 1.6 Chapter 1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4</cp:revision>
  <dcterms:created xsi:type="dcterms:W3CDTF">2024-07-30T22:14:14Z</dcterms:created>
  <dcterms:modified xsi:type="dcterms:W3CDTF">2024-10-30T13:29:35Z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1 Statements</vt:lpwstr>
  </property>
</Properties>
</file>